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41A"/>
    <a:srgbClr val="D86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5" autoAdjust="0"/>
    <p:restoredTop sz="94545" autoAdjust="0"/>
  </p:normalViewPr>
  <p:slideViewPr>
    <p:cSldViewPr>
      <p:cViewPr>
        <p:scale>
          <a:sx n="75" d="100"/>
          <a:sy n="75" d="100"/>
        </p:scale>
        <p:origin x="-486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D3574-7F48-4B82-BB0A-68DD6487F51B}" type="datetimeFigureOut">
              <a:rPr lang="zh-TW" altLang="en-US" smtClean="0"/>
              <a:t>2013/7/10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EF026-0679-4E69-B36F-1C2E9F9D13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83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29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40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41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42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43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44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AF96B4-9DA8-4C18-BDCC-8B76165A303D}" type="datetimeFigureOut">
              <a:rPr lang="fr-FR" altLang="zh-TW" smtClean="0"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10/07/2013</a:t>
            </a:fld>
            <a:endParaRPr lang="fr-CA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CA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57FBE6-1005-4DA8-B28F-029C97F94634}" type="slidenum">
              <a:rPr lang="fr-CA" smtClean="0"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CA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798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1000125"/>
          </a:xfrm>
        </p:spPr>
        <p:txBody>
          <a:bodyPr/>
          <a:lstStyle/>
          <a:p>
            <a:r>
              <a:rPr lang="fr-CA" smtClean="0">
                <a:solidFill>
                  <a:srgbClr val="D8601E"/>
                </a:solidFill>
              </a:rPr>
              <a:t>PRESENTATION  NAME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2428875"/>
            <a:ext cx="6400800" cy="1752600"/>
          </a:xfrm>
        </p:spPr>
        <p:txBody>
          <a:bodyPr/>
          <a:lstStyle/>
          <a:p>
            <a:r>
              <a:rPr lang="fr-CA" sz="3000" smtClean="0">
                <a:solidFill>
                  <a:srgbClr val="D8601E"/>
                </a:solidFill>
              </a:rPr>
              <a:t>Company Name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8" y="386407"/>
            <a:ext cx="8040687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70307" y="4725144"/>
            <a:ext cx="8040687" cy="683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919711" y="4808765"/>
            <a:ext cx="52445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600" b="1" dirty="0" smtClean="0">
                <a:solidFill>
                  <a:srgbClr val="002060"/>
                </a:solidFill>
              </a:rPr>
              <a:t>第 </a:t>
            </a:r>
            <a:r>
              <a:rPr lang="en-US" altLang="zh-TW" sz="2600" b="1" dirty="0" smtClean="0">
                <a:solidFill>
                  <a:srgbClr val="002060"/>
                </a:solidFill>
              </a:rPr>
              <a:t>11</a:t>
            </a:r>
            <a:r>
              <a:rPr lang="zh-TW" altLang="en-US" sz="2600" b="1" dirty="0">
                <a:solidFill>
                  <a:srgbClr val="002060"/>
                </a:solidFill>
              </a:rPr>
              <a:t> </a:t>
            </a:r>
            <a:r>
              <a:rPr lang="zh-TW" altLang="en-US" sz="2600" b="1" dirty="0" smtClean="0">
                <a:solidFill>
                  <a:srgbClr val="002060"/>
                </a:solidFill>
              </a:rPr>
              <a:t>章  物</a:t>
            </a:r>
            <a:r>
              <a:rPr lang="zh-TW" altLang="en-US" sz="2600" b="1" dirty="0">
                <a:solidFill>
                  <a:srgbClr val="002060"/>
                </a:solidFill>
              </a:rPr>
              <a:t>流與宅配公司個案介紹</a:t>
            </a:r>
            <a:endParaRPr lang="en-US" altLang="zh-TW" sz="2600" b="1" dirty="0">
              <a:solidFill>
                <a:srgbClr val="00206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9163"/>
            <a:ext cx="6826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97380"/>
            <a:ext cx="8280920" cy="6055955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10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矩形 7"/>
          <p:cNvSpPr/>
          <p:nvPr/>
        </p:nvSpPr>
        <p:spPr>
          <a:xfrm>
            <a:off x="446409" y="620688"/>
            <a:ext cx="79717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400" b="1" dirty="0">
                <a:solidFill>
                  <a:srgbClr val="BC541A"/>
                </a:solidFill>
              </a:rPr>
              <a:t>3.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簡單化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lvl="2"/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在物流中心成立初期，即大量使用省人腦化。例如：以顏色管理結合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管制圖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對揀貨錯誤進行控管；標示系統則以儲位卡與揀收貼紙獲得相當大的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改善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；暫存區規劃為指定區和借用區；出貨暫存區合流看板之使用，既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簡單又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容易了解，即使是新手也駕輕就熟，大大提升了工作的替代性，使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後勤的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支援協助成為一件簡單的事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  <a:p>
            <a:pPr lvl="1"/>
            <a:r>
              <a:rPr lang="en-US" altLang="zh-TW" sz="2400" b="1" dirty="0" smtClean="0">
                <a:solidFill>
                  <a:srgbClr val="BC541A"/>
                </a:solidFill>
              </a:rPr>
              <a:t>4.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標準化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lvl="2"/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在一連串的改革後，最重要就是「標準化」，捷盟早在</a:t>
            </a:r>
            <a:r>
              <a:rPr lang="en-US" altLang="zh-TW" sz="2300" dirty="0" smtClean="0">
                <a:solidFill>
                  <a:schemeClr val="accent5">
                    <a:lumMod val="50000"/>
                  </a:schemeClr>
                </a:solidFill>
              </a:rPr>
              <a:t>1991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年就成立了「標準化推動委員會」。將所有可「一致化」的作業彙整編成「標準作業規範」，並在中壢物流中心內發起所有屬於中壢物流中心的每一分子，都要按照標準作業模式來執行。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97380"/>
            <a:ext cx="8280920" cy="6055955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11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矩形 7"/>
          <p:cNvSpPr/>
          <p:nvPr/>
        </p:nvSpPr>
        <p:spPr>
          <a:xfrm>
            <a:off x="446409" y="433868"/>
            <a:ext cx="797175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400" b="1" dirty="0">
                <a:solidFill>
                  <a:srgbClr val="BC541A"/>
                </a:solidFill>
              </a:rPr>
              <a:t>5. </a:t>
            </a:r>
            <a:r>
              <a:rPr lang="zh-TW" altLang="en-US" sz="2400" b="1" dirty="0">
                <a:solidFill>
                  <a:srgbClr val="BC541A"/>
                </a:solidFill>
              </a:rPr>
              <a:t>合理化</a:t>
            </a:r>
            <a:endParaRPr lang="en-US" altLang="zh-TW" sz="2400" b="1" dirty="0">
              <a:solidFill>
                <a:srgbClr val="BC541A"/>
              </a:solidFill>
            </a:endParaRPr>
          </a:p>
          <a:p>
            <a:pPr lvl="2"/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在改革中求進步，最大的原動力就是合理化，其目的就在精益求精。「凡是總有更好的方法」這是工業工程的領域上非常盛行的一句話，因此印證在捷盟蛻變的歷程再恰當不過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。</a:t>
            </a:r>
            <a:endParaRPr lang="en-US" altLang="zh-TW" sz="2300" dirty="0" smtClean="0">
              <a:solidFill>
                <a:srgbClr val="C2AD8D">
                  <a:lumMod val="50000"/>
                </a:srgbClr>
              </a:solidFill>
            </a:endParaRPr>
          </a:p>
          <a:p>
            <a:pPr lvl="2"/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1992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年起，捷盟每年都推出提案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改善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，其目的是希望藉內部同仁自發性的改善建議獲得更有效率，且更可</a:t>
            </a:r>
          </a:p>
          <a:p>
            <a:pPr lvl="2"/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行的方法。如此良性的循環，企業也才隨著不斷地成長、進步、革新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。</a:t>
            </a:r>
            <a:endParaRPr lang="en-US" altLang="zh-TW" sz="2300" dirty="0" smtClean="0">
              <a:solidFill>
                <a:srgbClr val="C2AD8D">
                  <a:lumMod val="50000"/>
                </a:srgbClr>
              </a:solidFill>
            </a:endParaRPr>
          </a:p>
          <a:p>
            <a:pPr lvl="1"/>
            <a:r>
              <a:rPr lang="en-US" altLang="zh-TW" sz="2400" b="1" dirty="0">
                <a:solidFill>
                  <a:srgbClr val="BC541A"/>
                </a:solidFill>
              </a:rPr>
              <a:t>6.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自動化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lvl="2"/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在資訊化、機械化、合理化的過程中，捷盟所想要追求的最高境界是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自動化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，自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1990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年至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1993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年間，在以上的過程中，因條碼化使得盤點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輸入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自動化；電子訂貨系統使接單自動化；電腦輔助揀貨系統使揀貨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修改自動化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，而未來更以構築電腦網路與無線電即時通訊系統，做追求的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目標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。</a:t>
            </a:r>
            <a:endParaRPr lang="en-US" altLang="zh-TW" sz="2300" dirty="0">
              <a:solidFill>
                <a:srgbClr val="C2AD8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404664"/>
            <a:ext cx="8280920" cy="6051996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12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文字方塊 7"/>
          <p:cNvSpPr txBox="1"/>
          <p:nvPr/>
        </p:nvSpPr>
        <p:spPr>
          <a:xfrm>
            <a:off x="611312" y="531110"/>
            <a:ext cx="6408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lang="zh-TW" altLang="en-US" sz="2600" dirty="0">
                <a:solidFill>
                  <a:srgbClr val="BC541A"/>
                </a:solidFill>
              </a:rPr>
              <a:t>個例</a:t>
            </a:r>
            <a:r>
              <a:rPr lang="en-US" altLang="zh-TW" sz="2600" dirty="0">
                <a:solidFill>
                  <a:srgbClr val="BC541A"/>
                </a:solidFill>
              </a:rPr>
              <a:t>2 </a:t>
            </a:r>
            <a:r>
              <a:rPr lang="zh-TW" altLang="en-US" sz="2600" dirty="0">
                <a:solidFill>
                  <a:srgbClr val="BC541A"/>
                </a:solidFill>
              </a:rPr>
              <a:t>統昶行銷冷藏冷凍物流公司</a:t>
            </a:r>
          </a:p>
        </p:txBody>
      </p:sp>
      <p:sp>
        <p:nvSpPr>
          <p:cNvPr id="4" name="矩形 3"/>
          <p:cNvSpPr/>
          <p:nvPr/>
        </p:nvSpPr>
        <p:spPr>
          <a:xfrm>
            <a:off x="917848" y="1167135"/>
            <a:ext cx="7470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（一）各地區配置的物流中心據點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41" y="1769215"/>
            <a:ext cx="7182767" cy="449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437206"/>
            <a:ext cx="8280920" cy="6160145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13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矩形 7"/>
          <p:cNvSpPr/>
          <p:nvPr/>
        </p:nvSpPr>
        <p:spPr>
          <a:xfrm>
            <a:off x="611560" y="764703"/>
            <a:ext cx="3888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（二）業務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範疇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          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——</a:t>
            </a:r>
            <a:r>
              <a:rPr lang="zh-TW" altLang="en-US" sz="2400" b="1" dirty="0">
                <a:solidFill>
                  <a:srgbClr val="002060"/>
                </a:solidFill>
              </a:rPr>
              <a:t>鮮食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類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0"/>
            <a:r>
              <a:rPr lang="en-US" altLang="zh-TW" sz="2400" b="1" dirty="0">
                <a:solidFill>
                  <a:srgbClr val="BC541A"/>
                </a:solidFill>
              </a:rPr>
              <a:t>18℃</a:t>
            </a:r>
            <a:r>
              <a:rPr lang="zh-TW" altLang="en-US" sz="2400" b="1" dirty="0">
                <a:solidFill>
                  <a:srgbClr val="BC541A"/>
                </a:solidFill>
              </a:rPr>
              <a:t>的美味</a:t>
            </a:r>
            <a:r>
              <a:rPr lang="en-US" altLang="zh-TW" sz="2400" b="1" dirty="0">
                <a:solidFill>
                  <a:srgbClr val="BC541A"/>
                </a:solidFill>
              </a:rPr>
              <a:t>~ </a:t>
            </a:r>
            <a:r>
              <a:rPr lang="zh-TW" altLang="en-US" sz="2400" b="1" dirty="0">
                <a:solidFill>
                  <a:srgbClr val="BC541A"/>
                </a:solidFill>
              </a:rPr>
              <a:t>鮮食商品理貨與配送</a:t>
            </a:r>
          </a:p>
          <a:p>
            <a:pPr lvl="0"/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主要商品</a:t>
            </a:r>
          </a:p>
          <a:p>
            <a:pPr lvl="0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御飯糰、御便當、三明治及麵包類等商品。</a:t>
            </a:r>
          </a:p>
          <a:p>
            <a:pPr lvl="0"/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配送頻率</a:t>
            </a:r>
          </a:p>
          <a:p>
            <a:pPr lvl="0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一日二配。</a:t>
            </a:r>
          </a:p>
          <a:p>
            <a:pPr lvl="0"/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作業介紹</a:t>
            </a:r>
          </a:p>
          <a:p>
            <a:pPr lvl="0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鮮食的保存期限短，約只有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小時時效，溫度控管嚴格，注重衛生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及賣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相，須特別愛惜商品。</a:t>
            </a:r>
            <a:endParaRPr lang="zh-TW" altLang="en-US" sz="2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28289" y="747412"/>
            <a:ext cx="39710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（三）業務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範疇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          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——</a:t>
            </a:r>
            <a:r>
              <a:rPr lang="zh-TW" altLang="en-US" sz="2400" b="1" dirty="0">
                <a:solidFill>
                  <a:srgbClr val="002060"/>
                </a:solidFill>
              </a:rPr>
              <a:t>冷藏類</a:t>
            </a:r>
          </a:p>
          <a:p>
            <a:pPr lvl="0"/>
            <a:r>
              <a:rPr lang="en-US" altLang="zh-TW" sz="2400" b="1" dirty="0">
                <a:solidFill>
                  <a:srgbClr val="BC541A"/>
                </a:solidFill>
              </a:rPr>
              <a:t>5℃</a:t>
            </a:r>
            <a:r>
              <a:rPr lang="zh-TW" altLang="en-US" sz="2400" b="1" dirty="0">
                <a:solidFill>
                  <a:srgbClr val="BC541A"/>
                </a:solidFill>
              </a:rPr>
              <a:t>的保鮮</a:t>
            </a:r>
            <a:r>
              <a:rPr lang="en-US" altLang="zh-TW" sz="2400" b="1" dirty="0">
                <a:solidFill>
                  <a:srgbClr val="BC541A"/>
                </a:solidFill>
              </a:rPr>
              <a:t>~ </a:t>
            </a:r>
            <a:r>
              <a:rPr lang="zh-TW" altLang="en-US" sz="2400" b="1" dirty="0">
                <a:solidFill>
                  <a:srgbClr val="BC541A"/>
                </a:solidFill>
              </a:rPr>
              <a:t>冷藏商品理貨與配送</a:t>
            </a:r>
          </a:p>
          <a:p>
            <a:pPr lvl="0"/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主要商品</a:t>
            </a:r>
          </a:p>
          <a:p>
            <a:pPr lvl="0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乳品、果汁、飲料、甜點、速食及涼麵等商品。</a:t>
            </a:r>
          </a:p>
          <a:p>
            <a:pPr lvl="0"/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配送頻率</a:t>
            </a:r>
          </a:p>
          <a:p>
            <a:pPr lvl="0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每日配，部分門市一日二配。</a:t>
            </a:r>
          </a:p>
          <a:p>
            <a:pPr lvl="0"/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作業介紹</a:t>
            </a:r>
          </a:p>
          <a:p>
            <a:pPr lvl="0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商品從進貨驗收、理貨及配送全程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5℃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冷藏作業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，並導入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即時溫控系統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，保持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商品的鮮度與品質。</a:t>
            </a:r>
            <a:endParaRPr lang="zh-TW" altLang="en-US" sz="23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14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矩形 7"/>
          <p:cNvSpPr/>
          <p:nvPr/>
        </p:nvSpPr>
        <p:spPr>
          <a:xfrm>
            <a:off x="446409" y="-27384"/>
            <a:ext cx="81523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（四）業務範疇</a:t>
            </a:r>
            <a:r>
              <a:rPr lang="en-US" altLang="zh-TW" sz="2400" b="1" dirty="0">
                <a:solidFill>
                  <a:srgbClr val="002060"/>
                </a:solidFill>
              </a:rPr>
              <a:t>——</a:t>
            </a:r>
            <a:r>
              <a:rPr lang="zh-TW" altLang="en-US" sz="2400" b="1" dirty="0">
                <a:solidFill>
                  <a:srgbClr val="002060"/>
                </a:solidFill>
              </a:rPr>
              <a:t>冷凍類</a:t>
            </a:r>
          </a:p>
          <a:p>
            <a:pPr lvl="0"/>
            <a:r>
              <a:rPr lang="zh-TW" altLang="en-US" sz="2400" b="1" dirty="0">
                <a:solidFill>
                  <a:srgbClr val="BC541A"/>
                </a:solidFill>
              </a:rPr>
              <a:t>－ </a:t>
            </a:r>
            <a:r>
              <a:rPr lang="en-US" altLang="zh-TW" sz="2400" b="1" dirty="0">
                <a:solidFill>
                  <a:srgbClr val="BC541A"/>
                </a:solidFill>
              </a:rPr>
              <a:t>25℃</a:t>
            </a:r>
            <a:r>
              <a:rPr lang="zh-TW" altLang="en-US" sz="2400" b="1" dirty="0">
                <a:solidFill>
                  <a:srgbClr val="BC541A"/>
                </a:solidFill>
              </a:rPr>
              <a:t>的保鮮</a:t>
            </a:r>
            <a:r>
              <a:rPr lang="en-US" altLang="zh-TW" sz="2400" b="1" dirty="0">
                <a:solidFill>
                  <a:srgbClr val="BC541A"/>
                </a:solidFill>
              </a:rPr>
              <a:t>~ </a:t>
            </a:r>
            <a:r>
              <a:rPr lang="zh-TW" altLang="en-US" sz="2400" b="1" dirty="0">
                <a:solidFill>
                  <a:srgbClr val="BC541A"/>
                </a:solidFill>
              </a:rPr>
              <a:t>冷凍商品理貨與配送</a:t>
            </a:r>
          </a:p>
          <a:p>
            <a:pPr lvl="0"/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主要商品</a:t>
            </a:r>
          </a:p>
          <a:p>
            <a:pPr lvl="0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冰品、冷凍食品、熱食、及關東煮類等商品。</a:t>
            </a:r>
          </a:p>
          <a:p>
            <a:pPr lvl="0"/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配送頻率</a:t>
            </a:r>
          </a:p>
          <a:p>
            <a:pPr lvl="0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一週三配，部分門市週六配。</a:t>
            </a:r>
          </a:p>
          <a:p>
            <a:pPr lvl="0"/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作業介紹</a:t>
            </a:r>
          </a:p>
          <a:p>
            <a:pPr lvl="0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商品從進貨驗收、理貨、配送到門市，全程在－ 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25℃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的環境中作業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每輛物流車皆配備溫度記錄器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（五）統昶公司組織表</a:t>
            </a:r>
            <a:endParaRPr lang="zh-TW" altLang="en-US" sz="23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72670" y="2215144"/>
            <a:ext cx="319865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44268"/>
            <a:ext cx="8280920" cy="6112391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15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文字方塊 7"/>
          <p:cNvSpPr txBox="1"/>
          <p:nvPr/>
        </p:nvSpPr>
        <p:spPr>
          <a:xfrm>
            <a:off x="611312" y="344269"/>
            <a:ext cx="6408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lang="zh-TW" altLang="en-US" sz="2600" dirty="0">
                <a:solidFill>
                  <a:srgbClr val="BC541A"/>
                </a:solidFill>
              </a:rPr>
              <a:t>個例</a:t>
            </a:r>
            <a:r>
              <a:rPr lang="en-US" altLang="zh-TW" sz="2600" dirty="0">
                <a:solidFill>
                  <a:srgbClr val="BC541A"/>
                </a:solidFill>
              </a:rPr>
              <a:t>3 </a:t>
            </a:r>
            <a:r>
              <a:rPr lang="zh-TW" altLang="en-US" sz="2600" dirty="0">
                <a:solidFill>
                  <a:srgbClr val="BC541A"/>
                </a:solidFill>
              </a:rPr>
              <a:t>統一速達公司（黑貓宅急便）</a:t>
            </a:r>
          </a:p>
        </p:txBody>
      </p:sp>
      <p:sp>
        <p:nvSpPr>
          <p:cNvPr id="4" name="矩形 3"/>
          <p:cNvSpPr/>
          <p:nvPr/>
        </p:nvSpPr>
        <p:spPr>
          <a:xfrm>
            <a:off x="830497" y="884853"/>
            <a:ext cx="74705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（一）企業源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起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大和運輸是在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1919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年於日本東京以四輛貨車草創，成立之初，以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企業間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貨運為主要營業範圍。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到了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年代，一方面由於貨運行業競爭激烈，同時也注意到家庭及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個人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消費者配送市場的龐大潛力，因此決定將企業轉型，導入宅配的服務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觀念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，遂於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1976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月推出以「宅急便」為名稱的宅配服務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「一種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全面提供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個人包裹遞送的服務」，強調便利、快速以及任何地點均可配送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到達的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特性。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開始營業的第一天，僅僅收到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件包裹，然而在大和運輸二十多年的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努力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耕耘下，以及「宅急便」本身特有的貼心便利優質服務，目前大和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運輸每年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負責配送的「宅急便」包裹是日本運輸業市場占有率第一的公司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44268"/>
            <a:ext cx="8280920" cy="6112391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16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755576" y="836712"/>
            <a:ext cx="74705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自營運以來，「宅急便」一直是大和運輸公司獨樹一幟的配送服務。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在日本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常可看到有黑貓標誌的「宅急便」集配車穿梭於道路之中，以及掛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著「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宅急便代收店」招牌的商店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「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宅急便」已成為生活的一部分，也帶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給日本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社會莫大的衝擊，人們的生活型態更因此改變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現在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，「宅急便」服務已屬於日本公眾服務事業的一環。為了提供與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日本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同步的高品質配送服務，讓臺灣的消費者能夠更輕鬆的享受生活，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統一速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達於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月正式引進個人包裹的配送服務「宅急便」，希望讓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臺灣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的民眾都能感受到統一企業集團董事長高清愿先生所謂「人在家中坐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，貨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從店中來」的生活。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260648"/>
            <a:ext cx="8280920" cy="6336704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17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854432" y="451693"/>
            <a:ext cx="74705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（二）企業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簡介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1999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月統一集團與日本大和運輸株式會社簽訂技術合作契約，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正式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將「宅急便」服務引進臺灣。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6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日，黑貓宅急便在臺正式營運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黑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貓宅急便一開始的服務範圍僅有桃園以北，第一天營運僅有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54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件包裹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；而到了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2005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年，黑貓宅急便已經傳遞超過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5,000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萬個包裹，澎湖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、小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琉球、小金門等離島，也可以方便輕鬆的寄送黑貓宅急便，人和人有形的距離不再是問題，透過黑貓宅急便，為消費者提供便利的生活，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成為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人和人之間溝通的橋梁。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而黑貓宅急便親切有禮的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SD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sale-driver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），也成為黑貓宅急便的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正字招牌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，整齊劃一的制服，親切有禮的服務態度，帶領著運輸界「服務業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」意識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抬頭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新細明體"/>
                <a:ea typeface="新細明體"/>
              </a:rPr>
              <a:t>。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44268"/>
            <a:ext cx="8280920" cy="6112391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18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854432" y="920909"/>
            <a:ext cx="7470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隨著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商業型態的多元化，包裹的兩端除了商家和消費者之外，更多時候，是媽媽寄肉粽給在臺北唸書的兒女，作子女的寄補品給住在鄉下的老人家，以及節慶時的禮品往來。高清愿總裁所說「人在家中坐，貨從店中來」的創新和變革，透過黑貓宅急便，不僅創造出新的「鮮食文化」，更逐漸改變消費者的生活型態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黑貓宅急便各項服務為消費者創造另一個新的消費平臺，為整個社會帶來生活方式的變革，傳遞感動與分享，聯繫包裹的兩端，黑貓宅急便秉持的「小心翼翼，有如親送」的信念，提供您最貼心的服務。</a:t>
            </a:r>
          </a:p>
        </p:txBody>
      </p:sp>
    </p:spTree>
    <p:extLst>
      <p:ext uri="{BB962C8B-B14F-4D97-AF65-F5344CB8AC3E}">
        <p14:creationId xmlns:p14="http://schemas.microsoft.com/office/powerpoint/2010/main" val="8219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260648"/>
            <a:ext cx="8280920" cy="6336704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19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683568" y="650847"/>
            <a:ext cx="7470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（三）企業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基本資料</a:t>
            </a:r>
            <a:endParaRPr lang="en-US" altLang="zh-TW" sz="2400" b="1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99" y="1180728"/>
            <a:ext cx="785646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2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702850"/>
            <a:ext cx="8280920" cy="615515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6" name="矩形 5"/>
          <p:cNvSpPr/>
          <p:nvPr/>
        </p:nvSpPr>
        <p:spPr>
          <a:xfrm>
            <a:off x="251520" y="44624"/>
            <a:ext cx="1015312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5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第 </a:t>
            </a:r>
            <a:r>
              <a:rPr lang="en-US" altLang="zh-TW" sz="3500" cap="all" dirty="0" smtClean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11</a:t>
            </a:r>
            <a:r>
              <a:rPr lang="zh-TW" altLang="en-US" sz="35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 </a:t>
            </a:r>
            <a:r>
              <a:rPr lang="zh-TW" altLang="en-US" sz="3500" cap="all" dirty="0" smtClean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章 物</a:t>
            </a:r>
            <a:r>
              <a:rPr lang="zh-TW" altLang="en-US" sz="35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流與宅配公司個案介紹</a:t>
            </a:r>
            <a:endParaRPr lang="zh-TW" altLang="en-US" sz="35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44352" y="702850"/>
            <a:ext cx="6408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lang="zh-TW" altLang="en-US" sz="2600" dirty="0">
                <a:solidFill>
                  <a:srgbClr val="BC541A"/>
                </a:solidFill>
              </a:rPr>
              <a:t>個例</a:t>
            </a:r>
            <a:r>
              <a:rPr lang="en-US" altLang="zh-TW" sz="2600" dirty="0">
                <a:solidFill>
                  <a:srgbClr val="BC541A"/>
                </a:solidFill>
              </a:rPr>
              <a:t>1 </a:t>
            </a:r>
            <a:r>
              <a:rPr lang="zh-TW" altLang="en-US" sz="2600" dirty="0">
                <a:solidFill>
                  <a:srgbClr val="BC541A"/>
                </a:solidFill>
              </a:rPr>
              <a:t>捷盟行銷公司的</a:t>
            </a:r>
            <a:r>
              <a:rPr lang="en-US" altLang="zh-TW" sz="2600" dirty="0">
                <a:solidFill>
                  <a:srgbClr val="BC541A"/>
                </a:solidFill>
              </a:rPr>
              <a:t>e </a:t>
            </a:r>
            <a:r>
              <a:rPr lang="zh-TW" altLang="en-US" sz="2600" dirty="0">
                <a:solidFill>
                  <a:srgbClr val="BC541A"/>
                </a:solidFill>
              </a:rPr>
              <a:t>化系統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971600" y="1207357"/>
            <a:ext cx="7344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（一） 讓統一超商</a:t>
            </a:r>
            <a:r>
              <a:rPr lang="en-US" altLang="zh-TW" sz="2400" b="1" dirty="0">
                <a:solidFill>
                  <a:srgbClr val="002060"/>
                </a:solidFill>
              </a:rPr>
              <a:t>4,800 </a:t>
            </a:r>
            <a:r>
              <a:rPr lang="zh-TW" altLang="en-US" sz="2400" b="1" dirty="0">
                <a:solidFill>
                  <a:srgbClr val="002060"/>
                </a:solidFill>
              </a:rPr>
              <a:t>家店</a:t>
            </a:r>
            <a:r>
              <a:rPr lang="en-US" altLang="zh-TW" sz="2400" b="1" dirty="0">
                <a:solidFill>
                  <a:srgbClr val="002060"/>
                </a:solidFill>
              </a:rPr>
              <a:t>24 </a:t>
            </a:r>
            <a:r>
              <a:rPr lang="zh-TW" altLang="en-US" sz="2400" b="1" dirty="0">
                <a:solidFill>
                  <a:srgbClr val="002060"/>
                </a:solidFill>
              </a:rPr>
              <a:t>小時送貨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運作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zh-TW" altLang="en-US" sz="2400" b="1" dirty="0">
                <a:solidFill>
                  <a:srgbClr val="002060"/>
                </a:solidFill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          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——</a:t>
            </a:r>
            <a:r>
              <a:rPr lang="zh-TW" altLang="en-US" sz="2400" b="1" dirty="0">
                <a:solidFill>
                  <a:srgbClr val="002060"/>
                </a:solidFill>
              </a:rPr>
              <a:t>捷盟的物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流系統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以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為例，全省門市超過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4,800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家，並且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小時運作，如何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能讓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這個龐大的物流系統快速運作？捷盟的答案是「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e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化系統」。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「物流業是時間的競賽，而資訊科技是競爭力的基礎工程。」捷盟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行銷總經理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許晉彬一語道出物流產業的成功方程式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。所謂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的物流管理，一般而言包括配運、倉儲和表單管理，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其中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zh-TW" altLang="en-US" sz="2400" b="1" dirty="0" smtClean="0">
                <a:solidFill>
                  <a:srgbClr val="BC541A"/>
                </a:solidFill>
              </a:rPr>
              <a:t>（</a:t>
            </a:r>
            <a:r>
              <a:rPr lang="en-US" altLang="zh-TW" sz="2400" b="1" dirty="0">
                <a:solidFill>
                  <a:srgbClr val="BC541A"/>
                </a:solidFill>
              </a:rPr>
              <a:t>1</a:t>
            </a:r>
            <a:r>
              <a:rPr lang="zh-TW" altLang="en-US" sz="2400" b="1" dirty="0">
                <a:solidFill>
                  <a:srgbClr val="BC541A"/>
                </a:solidFill>
              </a:rPr>
              <a:t>）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配運</a:t>
            </a:r>
            <a:r>
              <a:rPr lang="zh-TW" altLang="en-US" sz="2400" b="1" dirty="0">
                <a:solidFill>
                  <a:srgbClr val="BC541A"/>
                </a:solidFill>
              </a:rPr>
              <a:t>管理是配送車輛、配送人員管理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、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lvl="2"/>
            <a:r>
              <a:rPr lang="zh-TW" altLang="en-US" sz="2400" b="1" dirty="0">
                <a:solidFill>
                  <a:srgbClr val="BC541A"/>
                </a:solidFill>
              </a:rPr>
              <a:t>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        配送</a:t>
            </a:r>
            <a:r>
              <a:rPr lang="zh-TW" altLang="en-US" sz="2400" b="1" dirty="0">
                <a:solidFill>
                  <a:srgbClr val="BC541A"/>
                </a:solidFill>
              </a:rPr>
              <a:t>貨物、配送品質等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事項</a:t>
            </a:r>
            <a:endParaRPr lang="en-US" altLang="zh-TW" sz="2400" b="1" dirty="0">
              <a:solidFill>
                <a:srgbClr val="BC541A"/>
              </a:solidFill>
            </a:endParaRPr>
          </a:p>
          <a:p>
            <a:pPr lvl="2"/>
            <a:r>
              <a:rPr lang="zh-TW" altLang="en-US" sz="2400" b="1" dirty="0" smtClean="0">
                <a:solidFill>
                  <a:srgbClr val="BC541A"/>
                </a:solidFill>
              </a:rPr>
              <a:t>（</a:t>
            </a:r>
            <a:r>
              <a:rPr lang="en-US" altLang="zh-TW" sz="2400" b="1" dirty="0">
                <a:solidFill>
                  <a:srgbClr val="BC541A"/>
                </a:solidFill>
              </a:rPr>
              <a:t>2</a:t>
            </a:r>
            <a:r>
              <a:rPr lang="zh-TW" altLang="en-US" sz="2400" b="1" dirty="0">
                <a:solidFill>
                  <a:srgbClr val="BC541A"/>
                </a:solidFill>
              </a:rPr>
              <a:t>）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倉儲</a:t>
            </a:r>
            <a:r>
              <a:rPr lang="zh-TW" altLang="en-US" sz="2400" b="1" dirty="0">
                <a:solidFill>
                  <a:srgbClr val="BC541A"/>
                </a:solidFill>
              </a:rPr>
              <a:t>管理包括進貨驗收、儲位管理、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流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lvl="2"/>
            <a:r>
              <a:rPr lang="zh-TW" altLang="en-US" sz="2400" b="1" dirty="0">
                <a:solidFill>
                  <a:srgbClr val="BC541A"/>
                </a:solidFill>
              </a:rPr>
              <a:t>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        通</a:t>
            </a:r>
            <a:r>
              <a:rPr lang="zh-TW" altLang="en-US" sz="2400" b="1" dirty="0">
                <a:solidFill>
                  <a:srgbClr val="BC541A"/>
                </a:solidFill>
              </a:rPr>
              <a:t>加工、揀貨、出貨、退貨等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事項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lvl="2"/>
            <a:r>
              <a:rPr lang="zh-TW" altLang="en-US" sz="2400" b="1" dirty="0" smtClean="0">
                <a:solidFill>
                  <a:srgbClr val="BC541A"/>
                </a:solidFill>
              </a:rPr>
              <a:t>（</a:t>
            </a:r>
            <a:r>
              <a:rPr lang="en-US" altLang="zh-TW" sz="2400" b="1" dirty="0">
                <a:solidFill>
                  <a:srgbClr val="BC541A"/>
                </a:solidFill>
              </a:rPr>
              <a:t>3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）表單</a:t>
            </a:r>
            <a:r>
              <a:rPr lang="zh-TW" altLang="en-US" sz="2400" b="1" dirty="0">
                <a:solidFill>
                  <a:srgbClr val="BC541A"/>
                </a:solidFill>
              </a:rPr>
              <a:t>管理則是指接單、核單、批價管理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、</a:t>
            </a:r>
            <a:endParaRPr lang="en-US" altLang="zh-TW" sz="2400" b="1" dirty="0" smtClean="0">
              <a:solidFill>
                <a:srgbClr val="BC541A"/>
              </a:solidFill>
            </a:endParaRPr>
          </a:p>
          <a:p>
            <a:pPr lvl="2"/>
            <a:r>
              <a:rPr lang="zh-TW" altLang="en-US" sz="2400" b="1" dirty="0">
                <a:solidFill>
                  <a:srgbClr val="BC541A"/>
                </a:solidFill>
              </a:rPr>
              <a:t> </a:t>
            </a:r>
            <a:r>
              <a:rPr lang="zh-TW" altLang="en-US" sz="2400" b="1" dirty="0" smtClean="0">
                <a:solidFill>
                  <a:srgbClr val="BC541A"/>
                </a:solidFill>
              </a:rPr>
              <a:t>        服務</a:t>
            </a:r>
            <a:r>
              <a:rPr lang="zh-TW" altLang="en-US" sz="2400" b="1" dirty="0">
                <a:solidFill>
                  <a:srgbClr val="BC541A"/>
                </a:solidFill>
              </a:rPr>
              <a:t>品質等處理。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20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673820" y="-6052"/>
            <a:ext cx="7470576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（四）企業經營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理念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統一速達致力於構築配送至全國各家庭的運輸網，提供全國一致的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優質服務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，為消費者創造更便利、舒適的生活，以成為社會公共事業為目標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貢獻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心力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（五）宅急便服務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項目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2"/>
            <a:r>
              <a:rPr lang="en-US" altLang="zh-TW" sz="2100" b="1" dirty="0">
                <a:solidFill>
                  <a:srgbClr val="C2AD8D">
                    <a:lumMod val="50000"/>
                  </a:srgbClr>
                </a:solidFill>
              </a:rPr>
              <a:t>1. </a:t>
            </a:r>
            <a:r>
              <a:rPr lang="zh-TW" altLang="en-US" sz="2100" b="1" dirty="0">
                <a:solidFill>
                  <a:srgbClr val="C2AD8D">
                    <a:lumMod val="50000"/>
                  </a:srgbClr>
                </a:solidFill>
              </a:rPr>
              <a:t>機場宅急便</a:t>
            </a:r>
          </a:p>
          <a:p>
            <a:pPr lvl="2"/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無論是返鄉、出差或旅遊，便利的機場宅急便服務，讓出境或入境</a:t>
            </a:r>
            <a:r>
              <a:rPr lang="zh-TW" altLang="en-US" sz="2100" dirty="0" smtClean="0">
                <a:solidFill>
                  <a:srgbClr val="C2AD8D">
                    <a:lumMod val="50000"/>
                  </a:srgbClr>
                </a:solidFill>
              </a:rPr>
              <a:t>臺灣的</a:t>
            </a:r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旅客不用再攜帶笨重的行李出門，可以盡情享受輕鬆無負擔的旅程</a:t>
            </a:r>
            <a:r>
              <a:rPr lang="zh-TW" altLang="en-US" sz="2100" dirty="0" smtClean="0">
                <a:solidFill>
                  <a:srgbClr val="C2AD8D">
                    <a:lumMod val="50000"/>
                  </a:srgbClr>
                </a:solidFill>
              </a:rPr>
              <a:t>。</a:t>
            </a:r>
            <a:endParaRPr lang="en-US" altLang="zh-TW" sz="2100" dirty="0" smtClean="0">
              <a:solidFill>
                <a:srgbClr val="C2AD8D">
                  <a:lumMod val="50000"/>
                </a:srgbClr>
              </a:solidFill>
            </a:endParaRPr>
          </a:p>
          <a:p>
            <a:pPr lvl="2"/>
            <a:r>
              <a:rPr lang="en-US" altLang="zh-TW" sz="2100" b="1" dirty="0">
                <a:solidFill>
                  <a:srgbClr val="C2AD8D">
                    <a:lumMod val="50000"/>
                  </a:srgbClr>
                </a:solidFill>
              </a:rPr>
              <a:t>2. </a:t>
            </a:r>
            <a:r>
              <a:rPr lang="zh-TW" altLang="en-US" sz="2100" b="1" dirty="0">
                <a:solidFill>
                  <a:srgbClr val="C2AD8D">
                    <a:lumMod val="50000"/>
                  </a:srgbClr>
                </a:solidFill>
              </a:rPr>
              <a:t>經濟宅急便</a:t>
            </a:r>
          </a:p>
          <a:p>
            <a:pPr lvl="2"/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提供「裝到滿：均一價」的服務，至臺灣本島</a:t>
            </a:r>
            <a:r>
              <a:rPr lang="en-US" altLang="zh-TW" sz="2100" dirty="0">
                <a:solidFill>
                  <a:srgbClr val="C2AD8D">
                    <a:lumMod val="50000"/>
                  </a:srgbClr>
                </a:solidFill>
              </a:rPr>
              <a:t>7-Eleven</a:t>
            </a:r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、</a:t>
            </a:r>
            <a:r>
              <a:rPr lang="en-US" altLang="zh-TW" sz="2100" dirty="0">
                <a:solidFill>
                  <a:srgbClr val="C2AD8D">
                    <a:lumMod val="50000"/>
                  </a:srgbClr>
                </a:solidFill>
              </a:rPr>
              <a:t>OK </a:t>
            </a:r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便利商店</a:t>
            </a:r>
            <a:r>
              <a:rPr lang="zh-TW" altLang="en-US" sz="2100" dirty="0" smtClean="0">
                <a:solidFill>
                  <a:srgbClr val="C2AD8D">
                    <a:lumMod val="50000"/>
                  </a:srgbClr>
                </a:solidFill>
              </a:rPr>
              <a:t>，只要</a:t>
            </a:r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花</a:t>
            </a:r>
            <a:r>
              <a:rPr lang="en-US" altLang="zh-TW" sz="2100" dirty="0">
                <a:solidFill>
                  <a:srgbClr val="C2AD8D">
                    <a:lumMod val="50000"/>
                  </a:srgbClr>
                </a:solidFill>
              </a:rPr>
              <a:t>88 </a:t>
            </a:r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元購買經濟宅急便專用袋，即可裝到滿，再到全省</a:t>
            </a:r>
            <a:r>
              <a:rPr lang="en-US" altLang="zh-TW" sz="2100" dirty="0">
                <a:solidFill>
                  <a:srgbClr val="C2AD8D">
                    <a:lumMod val="50000"/>
                  </a:srgbClr>
                </a:solidFill>
              </a:rPr>
              <a:t>7-Eleven</a:t>
            </a:r>
            <a:r>
              <a:rPr lang="zh-TW" altLang="en-US" sz="2100" dirty="0" smtClean="0">
                <a:solidFill>
                  <a:srgbClr val="C2AD8D">
                    <a:lumMod val="50000"/>
                  </a:srgbClr>
                </a:solidFill>
              </a:rPr>
              <a:t>、</a:t>
            </a:r>
            <a:r>
              <a:rPr lang="en-US" altLang="zh-TW" sz="2100" dirty="0" smtClean="0">
                <a:solidFill>
                  <a:srgbClr val="C2AD8D">
                    <a:lumMod val="50000"/>
                  </a:srgbClr>
                </a:solidFill>
              </a:rPr>
              <a:t>OK </a:t>
            </a:r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便利商店寄出即可</a:t>
            </a:r>
            <a:r>
              <a:rPr lang="zh-TW" altLang="en-US" sz="2100" dirty="0" smtClean="0">
                <a:solidFill>
                  <a:srgbClr val="C2AD8D">
                    <a:lumMod val="50000"/>
                  </a:srgbClr>
                </a:solidFill>
              </a:rPr>
              <a:t>！</a:t>
            </a:r>
            <a:endParaRPr lang="en-US" altLang="zh-TW" sz="2100" dirty="0" smtClean="0">
              <a:solidFill>
                <a:srgbClr val="C2AD8D">
                  <a:lumMod val="50000"/>
                </a:srgbClr>
              </a:solidFill>
            </a:endParaRPr>
          </a:p>
          <a:p>
            <a:pPr lvl="2"/>
            <a:r>
              <a:rPr lang="en-US" altLang="zh-TW" sz="2100" b="1" dirty="0">
                <a:solidFill>
                  <a:srgbClr val="C2AD8D">
                    <a:lumMod val="50000"/>
                  </a:srgbClr>
                </a:solidFill>
              </a:rPr>
              <a:t>3. </a:t>
            </a:r>
            <a:r>
              <a:rPr lang="zh-TW" altLang="en-US" sz="2100" b="1" dirty="0">
                <a:solidFill>
                  <a:srgbClr val="C2AD8D">
                    <a:lumMod val="50000"/>
                  </a:srgbClr>
                </a:solidFill>
              </a:rPr>
              <a:t>常溫宅急便</a:t>
            </a:r>
          </a:p>
          <a:p>
            <a:pPr lvl="2"/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常溫宅急便提供寄送常溫物品（一般包裹、行李託運、送禮、飯店</a:t>
            </a:r>
            <a:r>
              <a:rPr lang="zh-TW" altLang="en-US" sz="2100" dirty="0" smtClean="0">
                <a:solidFill>
                  <a:srgbClr val="C2AD8D">
                    <a:lumMod val="50000"/>
                  </a:srgbClr>
                </a:solidFill>
              </a:rPr>
              <a:t>行李託運</a:t>
            </a:r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、喜餅、電腦主機、網拍</a:t>
            </a:r>
            <a:r>
              <a:rPr lang="zh-TW" altLang="en-US" sz="2100" dirty="0" smtClean="0">
                <a:solidFill>
                  <a:srgbClr val="C2AD8D">
                    <a:lumMod val="50000"/>
                  </a:srgbClr>
                </a:solidFill>
              </a:rPr>
              <a:t>、</a:t>
            </a:r>
            <a:r>
              <a:rPr lang="en-US" altLang="zh-TW" sz="2100" dirty="0" smtClean="0">
                <a:solidFill>
                  <a:srgbClr val="C2AD8D">
                    <a:lumMod val="50000"/>
                  </a:srgbClr>
                </a:solidFill>
              </a:rPr>
              <a:t>⋯⋯</a:t>
            </a:r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）的宅配託運服務</a:t>
            </a:r>
            <a:r>
              <a:rPr lang="zh-TW" altLang="en-US" sz="2100" dirty="0" smtClean="0">
                <a:solidFill>
                  <a:srgbClr val="C2AD8D">
                    <a:lumMod val="50000"/>
                  </a:srgbClr>
                </a:solidFill>
              </a:rPr>
              <a:t>，當日</a:t>
            </a:r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下午</a:t>
            </a:r>
            <a:r>
              <a:rPr lang="en-US" altLang="zh-TW" sz="2100" dirty="0">
                <a:solidFill>
                  <a:srgbClr val="C2AD8D">
                    <a:lumMod val="50000"/>
                  </a:srgbClr>
                </a:solidFill>
              </a:rPr>
              <a:t>5 </a:t>
            </a:r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點之前寄件，包裹隔日送達，運費由寄件人支付，是託運</a:t>
            </a:r>
            <a:r>
              <a:rPr lang="zh-TW" altLang="en-US" sz="2100" dirty="0" smtClean="0">
                <a:solidFill>
                  <a:srgbClr val="C2AD8D">
                    <a:lumMod val="50000"/>
                  </a:srgbClr>
                </a:solidFill>
              </a:rPr>
              <a:t>行李</a:t>
            </a:r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的最佳幫手。</a:t>
            </a:r>
            <a:endParaRPr lang="en-US" altLang="zh-TW" sz="2100" dirty="0" smtClean="0">
              <a:solidFill>
                <a:srgbClr val="C2AD8D">
                  <a:lumMod val="50000"/>
                </a:srgbClr>
              </a:solidFill>
            </a:endParaRPr>
          </a:p>
          <a:p>
            <a:pPr lvl="1"/>
            <a:endParaRPr lang="zh-TW" altLang="en-US" sz="2100" dirty="0">
              <a:solidFill>
                <a:srgbClr val="C2AD8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422298"/>
            <a:ext cx="8280920" cy="6175054"/>
            <a:chOff x="467544" y="980728"/>
            <a:chExt cx="8280920" cy="5254156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4916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21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673820" y="620688"/>
            <a:ext cx="74705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altLang="zh-TW" sz="2100" b="1" dirty="0">
                <a:solidFill>
                  <a:srgbClr val="C2AD8D">
                    <a:lumMod val="50000"/>
                  </a:srgbClr>
                </a:solidFill>
              </a:rPr>
              <a:t>4. </a:t>
            </a:r>
            <a:r>
              <a:rPr lang="zh-TW" altLang="en-US" sz="2100" b="1" dirty="0">
                <a:solidFill>
                  <a:srgbClr val="C2AD8D">
                    <a:lumMod val="50000"/>
                  </a:srgbClr>
                </a:solidFill>
              </a:rPr>
              <a:t>低溫宅急便</a:t>
            </a:r>
          </a:p>
          <a:p>
            <a:pPr lvl="2"/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低溫宅急便提供保鮮寄送低溫（冷凍、冷藏）物品的服務，當日下午</a:t>
            </a:r>
            <a:r>
              <a:rPr lang="en-US" altLang="zh-TW" sz="2100" dirty="0" smtClean="0">
                <a:solidFill>
                  <a:srgbClr val="C2AD8D">
                    <a:lumMod val="50000"/>
                  </a:srgbClr>
                </a:solidFill>
              </a:rPr>
              <a:t>5</a:t>
            </a:r>
            <a:r>
              <a:rPr lang="zh-TW" altLang="en-US" sz="2100" dirty="0" smtClean="0">
                <a:solidFill>
                  <a:srgbClr val="C2AD8D">
                    <a:lumMod val="50000"/>
                  </a:srgbClr>
                </a:solidFill>
              </a:rPr>
              <a:t>點</a:t>
            </a:r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之前寄件，包裹隔日送達，運費由寄件人支付</a:t>
            </a:r>
            <a:r>
              <a:rPr lang="zh-TW" altLang="en-US" sz="2100" dirty="0" smtClean="0">
                <a:solidFill>
                  <a:srgbClr val="C2AD8D">
                    <a:lumMod val="50000"/>
                  </a:srgbClr>
                </a:solidFill>
              </a:rPr>
              <a:t>。</a:t>
            </a:r>
            <a:endParaRPr lang="en-US" altLang="zh-TW" sz="2100" dirty="0" smtClean="0">
              <a:solidFill>
                <a:srgbClr val="C2AD8D">
                  <a:lumMod val="50000"/>
                </a:srgbClr>
              </a:solidFill>
            </a:endParaRPr>
          </a:p>
          <a:p>
            <a:pPr lvl="2"/>
            <a:r>
              <a:rPr lang="en-US" altLang="zh-TW" sz="2100" b="1" dirty="0" smtClean="0">
                <a:solidFill>
                  <a:srgbClr val="C2AD8D">
                    <a:lumMod val="50000"/>
                  </a:srgbClr>
                </a:solidFill>
              </a:rPr>
              <a:t>5</a:t>
            </a:r>
            <a:r>
              <a:rPr lang="en-US" altLang="zh-TW" sz="2100" b="1" dirty="0">
                <a:solidFill>
                  <a:srgbClr val="C2AD8D">
                    <a:lumMod val="50000"/>
                  </a:srgbClr>
                </a:solidFill>
              </a:rPr>
              <a:t>. </a:t>
            </a:r>
            <a:r>
              <a:rPr lang="zh-TW" altLang="en-US" sz="2100" b="1" dirty="0">
                <a:solidFill>
                  <a:srgbClr val="C2AD8D">
                    <a:lumMod val="50000"/>
                  </a:srgbClr>
                </a:solidFill>
              </a:rPr>
              <a:t>當日宅急便</a:t>
            </a:r>
          </a:p>
          <a:p>
            <a:pPr lvl="2"/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當日宅急便服務提供臺北市、新北市（貢寮、雙溪、福隆、烏來鄉福山</a:t>
            </a:r>
            <a:r>
              <a:rPr lang="zh-TW" altLang="en-US" sz="2100" dirty="0" smtClean="0">
                <a:solidFill>
                  <a:srgbClr val="C2AD8D">
                    <a:lumMod val="50000"/>
                  </a:srgbClr>
                </a:solidFill>
              </a:rPr>
              <a:t>、林口</a:t>
            </a:r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長庚等五地例外）、基隆市三地互寄，上午</a:t>
            </a:r>
            <a:r>
              <a:rPr lang="en-US" altLang="zh-TW" sz="2100" dirty="0">
                <a:solidFill>
                  <a:srgbClr val="C2AD8D">
                    <a:lumMod val="50000"/>
                  </a:srgbClr>
                </a:solidFill>
              </a:rPr>
              <a:t>11 </a:t>
            </a:r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點前寄件，當日</a:t>
            </a:r>
            <a:r>
              <a:rPr lang="zh-TW" altLang="en-US" sz="2100" dirty="0" smtClean="0">
                <a:solidFill>
                  <a:srgbClr val="C2AD8D">
                    <a:lumMod val="50000"/>
                  </a:srgbClr>
                </a:solidFill>
              </a:rPr>
              <a:t>快速</a:t>
            </a:r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到貨，宅配到家，是快遞之外的另一種好選擇。</a:t>
            </a:r>
          </a:p>
          <a:p>
            <a:pPr lvl="2"/>
            <a:r>
              <a:rPr lang="en-US" altLang="zh-TW" sz="2100" b="1" dirty="0">
                <a:solidFill>
                  <a:srgbClr val="C2AD8D">
                    <a:lumMod val="50000"/>
                  </a:srgbClr>
                </a:solidFill>
              </a:rPr>
              <a:t>6. </a:t>
            </a:r>
            <a:r>
              <a:rPr lang="zh-TW" altLang="en-US" sz="2100" b="1" dirty="0">
                <a:solidFill>
                  <a:srgbClr val="C2AD8D">
                    <a:lumMod val="50000"/>
                  </a:srgbClr>
                </a:solidFill>
              </a:rPr>
              <a:t>國際宅急便</a:t>
            </a:r>
          </a:p>
          <a:p>
            <a:pPr lvl="2"/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提供個人或公司行號，將文件、物品由臺灣寄往日本、新加坡、香港</a:t>
            </a:r>
            <a:r>
              <a:rPr lang="zh-TW" altLang="en-US" sz="2100" dirty="0" smtClean="0">
                <a:solidFill>
                  <a:srgbClr val="C2AD8D">
                    <a:lumMod val="50000"/>
                  </a:srgbClr>
                </a:solidFill>
              </a:rPr>
              <a:t>、馬來西亞</a:t>
            </a:r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、上海各地之國際宅配服務，並提供國際包裹、國際文件</a:t>
            </a:r>
            <a:r>
              <a:rPr lang="zh-TW" altLang="en-US" sz="2100" dirty="0" smtClean="0">
                <a:solidFill>
                  <a:srgbClr val="C2AD8D">
                    <a:lumMod val="50000"/>
                  </a:srgbClr>
                </a:solidFill>
              </a:rPr>
              <a:t>線上查詢。</a:t>
            </a:r>
            <a:endParaRPr lang="en-US" altLang="zh-TW" sz="2100" dirty="0" smtClean="0">
              <a:solidFill>
                <a:srgbClr val="C2AD8D">
                  <a:lumMod val="50000"/>
                </a:srgbClr>
              </a:solidFill>
            </a:endParaRPr>
          </a:p>
          <a:p>
            <a:pPr lvl="2"/>
            <a:r>
              <a:rPr lang="en-US" altLang="zh-TW" sz="2100" b="1" dirty="0" smtClean="0">
                <a:solidFill>
                  <a:srgbClr val="C2AD8D">
                    <a:lumMod val="50000"/>
                  </a:srgbClr>
                </a:solidFill>
              </a:rPr>
              <a:t>7</a:t>
            </a:r>
            <a:r>
              <a:rPr lang="en-US" altLang="zh-TW" sz="2100" b="1" dirty="0">
                <a:solidFill>
                  <a:srgbClr val="C2AD8D">
                    <a:lumMod val="50000"/>
                  </a:srgbClr>
                </a:solidFill>
              </a:rPr>
              <a:t>. </a:t>
            </a:r>
            <a:r>
              <a:rPr lang="zh-TW" altLang="en-US" sz="2100" b="1" dirty="0">
                <a:solidFill>
                  <a:srgbClr val="C2AD8D">
                    <a:lumMod val="50000"/>
                  </a:srgbClr>
                </a:solidFill>
              </a:rPr>
              <a:t>到付宅急便</a:t>
            </a:r>
          </a:p>
          <a:p>
            <a:pPr lvl="2"/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到付宅急便提供運費由收件人付款的方式，包裹送達時，黑貓宅急便</a:t>
            </a:r>
            <a:r>
              <a:rPr lang="zh-TW" altLang="en-US" sz="2100" dirty="0" smtClean="0">
                <a:solidFill>
                  <a:srgbClr val="C2AD8D">
                    <a:lumMod val="50000"/>
                  </a:srgbClr>
                </a:solidFill>
              </a:rPr>
              <a:t>人員</a:t>
            </a:r>
            <a:r>
              <a:rPr lang="zh-TW" altLang="en-US" sz="2100" dirty="0">
                <a:solidFill>
                  <a:srgbClr val="C2AD8D">
                    <a:lumMod val="50000"/>
                  </a:srgbClr>
                </a:solidFill>
              </a:rPr>
              <a:t>向收件人收取運費。</a:t>
            </a:r>
          </a:p>
        </p:txBody>
      </p:sp>
    </p:spTree>
    <p:extLst>
      <p:ext uri="{BB962C8B-B14F-4D97-AF65-F5344CB8AC3E}">
        <p14:creationId xmlns:p14="http://schemas.microsoft.com/office/powerpoint/2010/main" val="8793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154368"/>
            <a:ext cx="8280920" cy="6370975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22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673820" y="154369"/>
            <a:ext cx="74705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（六）未來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展望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「黑貓宅急便」鎖定家庭及個人消費者，以提供專業、便利、親切的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服務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為職志，將顧客託寄的物品安全準確的送到收件人手中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目前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有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7-Eleven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、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康是美、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OK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便利商店、新東陽、郭元益等，全臺超過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10,000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家門市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為代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收據點，未來更將全力整合各項相關資源，如：郵購、網路購物、各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地名產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配送、物流等，以及多元化開發各種「宅急便」業務，同時加強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與其他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通路合作，以形成更緊密的運輸服務網，並在機場、車站或觀光景點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設立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服務站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統一速達更致力於架構全臺綿密的服務運輸網，無論是市內、高山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甚至離島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，皆提供親切、便利、貼心的服務。面對未來，更將活用「宅急便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」的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基礎，創造新的流通管道與文化，期望帶動臺灣物流環境與品質的提升，並提供臺灣消費者豐裕的生活方式。</a:t>
            </a:r>
          </a:p>
        </p:txBody>
      </p:sp>
    </p:spTree>
    <p:extLst>
      <p:ext uri="{BB962C8B-B14F-4D97-AF65-F5344CB8AC3E}">
        <p14:creationId xmlns:p14="http://schemas.microsoft.com/office/powerpoint/2010/main" val="9341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154368"/>
            <a:ext cx="8280920" cy="6370975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23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673820" y="154369"/>
            <a:ext cx="7470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（七）包裹運送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流程</a:t>
            </a:r>
            <a:endParaRPr lang="zh-TW" altLang="en-US" sz="2400" dirty="0">
              <a:solidFill>
                <a:srgbClr val="C2AD8D">
                  <a:lumMod val="50000"/>
                </a:srgb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6034"/>
            <a:ext cx="2304256" cy="639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7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44268"/>
            <a:ext cx="8280920" cy="6112391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24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文字方塊 7"/>
          <p:cNvSpPr txBox="1"/>
          <p:nvPr/>
        </p:nvSpPr>
        <p:spPr>
          <a:xfrm>
            <a:off x="611312" y="344269"/>
            <a:ext cx="6408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lang="zh-TW" altLang="en-US" sz="2600" dirty="0">
                <a:solidFill>
                  <a:srgbClr val="BC541A"/>
                </a:solidFill>
              </a:rPr>
              <a:t>個</a:t>
            </a:r>
            <a:r>
              <a:rPr lang="zh-TW" altLang="en-US" sz="2600" dirty="0" smtClean="0">
                <a:solidFill>
                  <a:srgbClr val="BC541A"/>
                </a:solidFill>
              </a:rPr>
              <a:t>例</a:t>
            </a:r>
            <a:r>
              <a:rPr lang="en-US" altLang="zh-TW" sz="2600" dirty="0" smtClean="0">
                <a:solidFill>
                  <a:srgbClr val="BC541A"/>
                </a:solidFill>
              </a:rPr>
              <a:t>4</a:t>
            </a:r>
            <a:r>
              <a:rPr lang="zh-TW" altLang="en-US" sz="2600" dirty="0" smtClean="0">
                <a:solidFill>
                  <a:srgbClr val="BC541A"/>
                </a:solidFill>
              </a:rPr>
              <a:t>  臺灣</a:t>
            </a:r>
            <a:r>
              <a:rPr lang="zh-TW" altLang="en-US" sz="2600" dirty="0">
                <a:solidFill>
                  <a:srgbClr val="BC541A"/>
                </a:solidFill>
              </a:rPr>
              <a:t>宅配通（東元集團）</a:t>
            </a:r>
          </a:p>
        </p:txBody>
      </p:sp>
      <p:sp>
        <p:nvSpPr>
          <p:cNvPr id="4" name="矩形 3"/>
          <p:cNvSpPr/>
          <p:nvPr/>
        </p:nvSpPr>
        <p:spPr>
          <a:xfrm>
            <a:off x="971600" y="1124744"/>
            <a:ext cx="74705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（一）企業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緣起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0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交通設備的建設、資訊科技的發達及消費型態的改變，促使物流產業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的進步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與發展，日本企業於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70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年代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洞察工商社會下消費者購物、送禮等習慣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，對於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便利、迅速及安心的需求，遂發展「宅配」服務，讓消費者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隨時隨地將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物品交予宅配業者，即能輕鬆等待物品快速且安全的送達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「臺灣宅配通」秉持著東元集團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TECO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一貫的穩健踏實，結合日本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物流業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翹楚「日本通運」（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Nippon Express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）的宅配服務技術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know-how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宅配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經營經驗（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B2C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C2C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），並與多家知名企業結成合作夥伴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，於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2000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年成立臺灣第一家戶對戶的宅配服務公司（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C2C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B2C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C2B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），為臺灣的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宅配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產業開啟序幕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44268"/>
            <a:ext cx="8280920" cy="6112391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25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851581" y="620688"/>
            <a:ext cx="74705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p"/>
            </a:pP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2000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年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月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28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日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起以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57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輛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宅配車正式營運，全年無休。第一天僅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件宅配貨件，十年來累計處理貨件已超過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億件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「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臺灣宅配通」始終秉持初衷，往返都市鄉間、穿梭大街小巷，將消費者託付的每一件貨物細心地、安全地宅配到家，矢志提供最貼心、最便利的宅配服務；全年無休地陪伴了許多離鄉讀書的學子、外出遊玩的朋友、辛勤打拼的業者，以多樣化的宅配服務滿足不同客層的需求，提高貨物流動的效率及附加價值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「臺灣宅配通」的茁壯奠基於顧客至上的服務理念，從消費者的角度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提供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專業的服務，並以滿足顧客為服務的終極目標，期許為這塊土地帶來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更安全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、更便捷、更舒適的生活新紀元。</a:t>
            </a:r>
          </a:p>
          <a:p>
            <a:pPr lvl="0"/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6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44268"/>
            <a:ext cx="8280920" cy="6112391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26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851581" y="549897"/>
            <a:ext cx="7470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（二）企業營運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基本資料</a:t>
            </a:r>
            <a:endParaRPr lang="en-US" altLang="zh-TW" sz="2400" b="1" dirty="0" smtClean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61" y="1011562"/>
            <a:ext cx="7111356" cy="512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1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44268"/>
            <a:ext cx="8280920" cy="6112391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27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851580" y="549897"/>
            <a:ext cx="76808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（三）企業經營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理念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0"/>
            <a:endParaRPr lang="en-US" altLang="zh-TW" sz="2400" b="1" dirty="0">
              <a:solidFill>
                <a:srgbClr val="002060"/>
              </a:solidFill>
            </a:endParaRPr>
          </a:p>
          <a:p>
            <a:pPr lvl="0"/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時刻用心 準時配達</a:t>
            </a:r>
          </a:p>
          <a:p>
            <a:pPr lvl="0"/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「臺灣宅配通」矢志完成您的託付，不怕烈日、無畏風雨，無論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何時何地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，全年無休，並竭盡所能真情傳遞。</a:t>
            </a:r>
          </a:p>
          <a:p>
            <a:pPr lvl="0"/>
            <a:r>
              <a:rPr lang="zh-TW" altLang="en-US" sz="2400" dirty="0">
                <a:solidFill>
                  <a:srgbClr val="002060"/>
                </a:solidFill>
              </a:rPr>
              <a:t>我們承諾提供</a:t>
            </a:r>
          </a:p>
          <a:p>
            <a:pPr lvl="0"/>
            <a:r>
              <a:rPr lang="zh-TW" altLang="en-US" sz="2400" dirty="0">
                <a:solidFill>
                  <a:srgbClr val="002060"/>
                </a:solidFill>
              </a:rPr>
              <a:t>高品質的</a:t>
            </a:r>
          </a:p>
          <a:p>
            <a:pPr lvl="0"/>
            <a:r>
              <a:rPr lang="zh-TW" altLang="en-US" sz="2400" dirty="0">
                <a:solidFill>
                  <a:srgbClr val="002060"/>
                </a:solidFill>
              </a:rPr>
              <a:t>親切便利的</a:t>
            </a:r>
          </a:p>
          <a:p>
            <a:pPr lvl="0"/>
            <a:r>
              <a:rPr lang="zh-TW" altLang="en-US" sz="2400" dirty="0">
                <a:solidFill>
                  <a:srgbClr val="002060"/>
                </a:solidFill>
              </a:rPr>
              <a:t>有彈性的</a:t>
            </a:r>
          </a:p>
          <a:p>
            <a:pPr lvl="0"/>
            <a:r>
              <a:rPr lang="zh-TW" altLang="en-US" sz="2400" dirty="0">
                <a:solidFill>
                  <a:srgbClr val="002060"/>
                </a:solidFill>
              </a:rPr>
              <a:t>具附加價值的</a:t>
            </a:r>
          </a:p>
          <a:p>
            <a:pPr lvl="0"/>
            <a:r>
              <a:rPr lang="zh-TW" altLang="en-US" sz="2400" dirty="0">
                <a:solidFill>
                  <a:srgbClr val="002060"/>
                </a:solidFill>
              </a:rPr>
              <a:t>宅配、快遞及物流服務等完整的解決方案，以解決客戶的物流問題。</a:t>
            </a:r>
            <a:endParaRPr lang="en-US" altLang="zh-TW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44268"/>
            <a:ext cx="8280920" cy="6112391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28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539552" y="360765"/>
            <a:ext cx="7680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（四）服務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特色</a:t>
            </a:r>
            <a:endParaRPr lang="en-US" altLang="zh-TW" sz="2400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51154"/>
            <a:ext cx="7710765" cy="529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7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44268"/>
            <a:ext cx="8280920" cy="6112391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29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539553" y="919229"/>
            <a:ext cx="8187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（五）物流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服務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914400" lvl="1" indent="-457200">
              <a:buAutoNum type="arabicPeriod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提供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同縣市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小時特快車的物流配送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服務偏遠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地區、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山區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及外島除外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運輸配送服務</a:t>
            </a:r>
          </a:p>
          <a:p>
            <a:pPr lvl="1"/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長途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移運、短途配送、宅配安裝、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B2B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專車配送服務。</a:t>
            </a: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倉儲理貨服務</a:t>
            </a:r>
          </a:p>
          <a:p>
            <a:pPr lvl="1"/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進貨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卸櫃、揀取分類、倉儲保管、流通加工。</a:t>
            </a: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支援服務</a:t>
            </a:r>
          </a:p>
          <a:p>
            <a:pPr lvl="1"/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）資訊情報整合、貨物追蹤。</a:t>
            </a:r>
          </a:p>
          <a:p>
            <a:pPr lvl="1"/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）宅配通物流客服專線：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412-8588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（手機撥號請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加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02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）。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12352" y="1087090"/>
            <a:ext cx="7971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（二）上游供應商、捷盟物流及門市三者間關聯圖示</a:t>
            </a:r>
            <a:endParaRPr lang="en-US" altLang="zh-TW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01" y="1591047"/>
            <a:ext cx="7238540" cy="526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188640"/>
            <a:ext cx="8280920" cy="65568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30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539553" y="374497"/>
            <a:ext cx="81877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（六）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資訊流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1"/>
            <a:r>
              <a:rPr lang="en-US" altLang="zh-TW" sz="2400" b="1" dirty="0">
                <a:solidFill>
                  <a:srgbClr val="002060"/>
                </a:solidFill>
              </a:rPr>
              <a:t>1. </a:t>
            </a:r>
            <a:r>
              <a:rPr lang="zh-TW" altLang="en-US" sz="2400" b="1" dirty="0">
                <a:solidFill>
                  <a:srgbClr val="002060"/>
                </a:solidFill>
              </a:rPr>
              <a:t>客戶服務諮詢系統（</a:t>
            </a:r>
            <a:r>
              <a:rPr lang="en-US" altLang="zh-TW" sz="2400" b="1" dirty="0">
                <a:solidFill>
                  <a:srgbClr val="002060"/>
                </a:solidFill>
              </a:rPr>
              <a:t>call center</a:t>
            </a:r>
            <a:r>
              <a:rPr lang="zh-TW" altLang="en-US" sz="2400" b="1" dirty="0">
                <a:solidFill>
                  <a:srgbClr val="002060"/>
                </a:solidFill>
              </a:rPr>
              <a:t>）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）服務時間：全年無休，上午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8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點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分至晚上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9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點。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）寄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件服務：當天預約到府取件（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15:00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前）、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服務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據點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諮詢、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運費諮詢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）查件服務：貨件配送追蹤。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）顧客意見記錄追蹤。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）意見宅配：宅配通客服專線：（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02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6618-1818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  <a:p>
            <a:pPr lvl="1"/>
            <a:r>
              <a:rPr lang="en-US" altLang="zh-TW" sz="2400" b="1" dirty="0">
                <a:solidFill>
                  <a:srgbClr val="002060"/>
                </a:solidFill>
              </a:rPr>
              <a:t>2. </a:t>
            </a:r>
            <a:r>
              <a:rPr lang="zh-TW" altLang="en-US" sz="2400" b="1" dirty="0">
                <a:solidFill>
                  <a:srgbClr val="002060"/>
                </a:solidFill>
              </a:rPr>
              <a:t>貨件線上追蹤系統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）全程不漏失。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）貨件目前所在位置追蹤（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www.e-can.com.tw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）。</a:t>
            </a:r>
          </a:p>
          <a:p>
            <a:pPr lvl="1"/>
            <a:r>
              <a:rPr lang="en-US" altLang="zh-TW" sz="2400" b="1" dirty="0">
                <a:solidFill>
                  <a:srgbClr val="002060"/>
                </a:solidFill>
              </a:rPr>
              <a:t>3. </a:t>
            </a:r>
            <a:r>
              <a:rPr lang="zh-TW" altLang="en-US" sz="2400" b="1" dirty="0">
                <a:solidFill>
                  <a:srgbClr val="002060"/>
                </a:solidFill>
              </a:rPr>
              <a:t>簽單影像掃描系統</a:t>
            </a:r>
          </a:p>
          <a:p>
            <a:pPr lvl="1"/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簡便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追蹤貨件。（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100%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個人資料保密）</a:t>
            </a:r>
          </a:p>
          <a:p>
            <a:pPr lvl="1"/>
            <a:r>
              <a:rPr lang="en-US" altLang="zh-TW" sz="2400" b="1" dirty="0">
                <a:solidFill>
                  <a:srgbClr val="002060"/>
                </a:solidFill>
              </a:rPr>
              <a:t>4. </a:t>
            </a:r>
            <a:r>
              <a:rPr lang="zh-TW" altLang="en-US" sz="2400" b="1" dirty="0">
                <a:solidFill>
                  <a:srgbClr val="002060"/>
                </a:solidFill>
              </a:rPr>
              <a:t>無線傳輸系統（</a:t>
            </a:r>
            <a:r>
              <a:rPr lang="en-US" altLang="zh-TW" sz="2400" b="1" dirty="0">
                <a:solidFill>
                  <a:srgbClr val="002060"/>
                </a:solidFill>
              </a:rPr>
              <a:t>RF</a:t>
            </a:r>
            <a:r>
              <a:rPr lang="zh-TW" altLang="en-US" sz="2400" b="1" dirty="0">
                <a:solidFill>
                  <a:srgbClr val="002060"/>
                </a:solidFill>
              </a:rPr>
              <a:t>）</a:t>
            </a:r>
          </a:p>
          <a:p>
            <a:pPr lvl="1"/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即時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訊息回覆。</a:t>
            </a:r>
          </a:p>
          <a:p>
            <a:pPr lvl="1"/>
            <a:r>
              <a:rPr lang="en-US" altLang="zh-TW" sz="2400" b="1" dirty="0">
                <a:solidFill>
                  <a:srgbClr val="002060"/>
                </a:solidFill>
              </a:rPr>
              <a:t>5. </a:t>
            </a:r>
            <a:r>
              <a:rPr lang="zh-TW" altLang="en-US" sz="2400" b="1" dirty="0">
                <a:solidFill>
                  <a:srgbClr val="002060"/>
                </a:solidFill>
              </a:rPr>
              <a:t>全球衛星定位系統（</a:t>
            </a:r>
            <a:r>
              <a:rPr lang="en-US" altLang="zh-TW" sz="2400" b="1" dirty="0">
                <a:solidFill>
                  <a:srgbClr val="002060"/>
                </a:solidFill>
              </a:rPr>
              <a:t>GPS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）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1"/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車輛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定位、行車記錄。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74496"/>
            <a:ext cx="8280920" cy="6222855"/>
            <a:chOff x="467544" y="980728"/>
            <a:chExt cx="8280920" cy="535223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015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31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539553" y="374497"/>
            <a:ext cx="81877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（七）金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流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1. </a:t>
            </a:r>
            <a:r>
              <a:rPr lang="zh-TW" altLang="en-US" sz="2400" b="1" dirty="0">
                <a:solidFill>
                  <a:srgbClr val="002060"/>
                </a:solidFill>
              </a:rPr>
              <a:t>代收貨款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電子商務金流（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e-commerce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）服務，可提供商家對消費者代收貨款服務（可現金代收及貨到刷卡），提供商家從出貨、配送、貨款收取、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貨款入帳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，一連串便利的服務。貨件送達同時向收件者代收產品交易金額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之宅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配服務，此服務僅提供契約客戶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2. </a:t>
            </a:r>
            <a:r>
              <a:rPr lang="zh-TW" altLang="en-US" sz="2400" b="1" dirty="0">
                <a:solidFill>
                  <a:srgbClr val="002060"/>
                </a:solidFill>
              </a:rPr>
              <a:t>代收貨款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流程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0"/>
            <a:endParaRPr lang="en-US" altLang="zh-TW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en-US" altLang="zh-TW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en-US" altLang="zh-TW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3. </a:t>
            </a:r>
            <a:r>
              <a:rPr lang="zh-TW" altLang="en-US" sz="2400" b="1" dirty="0">
                <a:solidFill>
                  <a:srgbClr val="002060"/>
                </a:solidFill>
              </a:rPr>
              <a:t>代收貨款手續費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）現金代收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手續費費用每筆最低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30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元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）貨到刷卡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手續費費用每筆最高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3.5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%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5" y="3375690"/>
            <a:ext cx="8266747" cy="171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7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548681"/>
            <a:ext cx="8280920" cy="5832648"/>
            <a:chOff x="467544" y="980728"/>
            <a:chExt cx="8280920" cy="535223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015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32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544737" y="1052736"/>
            <a:ext cx="8187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4. </a:t>
            </a:r>
            <a:r>
              <a:rPr lang="zh-TW" altLang="en-US" sz="2400" b="1" dirty="0">
                <a:solidFill>
                  <a:srgbClr val="002060"/>
                </a:solidFill>
              </a:rPr>
              <a:t>代收貨款結帳方式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代收貨款每週匯款一次或二次，可輕鬆對帳且方便資金運用。</a:t>
            </a: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5. </a:t>
            </a:r>
            <a:r>
              <a:rPr lang="zh-TW" altLang="en-US" sz="2400" b="1" dirty="0">
                <a:solidFill>
                  <a:srgbClr val="002060"/>
                </a:solidFill>
              </a:rPr>
              <a:t>代收貨款匯款方式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）每週匯款一次：上週六至本週五已結案之金額，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於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下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週二匯款。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）每週匯款二次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① 上週六至本週一已結案之金額，於本週五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匯款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② 本週二至本週五已結案之金額，於下週二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匯款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6. </a:t>
            </a:r>
            <a:r>
              <a:rPr lang="zh-TW" altLang="en-US" sz="2400" b="1" dirty="0">
                <a:solidFill>
                  <a:srgbClr val="002060"/>
                </a:solidFill>
              </a:rPr>
              <a:t>代收貨款對帳方式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）每週皆附上每筆代收貨款之明細及代收之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日期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）即日起代收貨款匯款業務，委由中國信託銀行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辦理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74496"/>
            <a:ext cx="8280920" cy="6222855"/>
            <a:chOff x="467544" y="980728"/>
            <a:chExt cx="8280920" cy="535223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015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33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539553" y="374497"/>
            <a:ext cx="8187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（八）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小結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1. </a:t>
            </a:r>
            <a:r>
              <a:rPr lang="zh-TW" altLang="en-US" sz="2400" b="1" dirty="0">
                <a:solidFill>
                  <a:srgbClr val="002060"/>
                </a:solidFill>
              </a:rPr>
              <a:t>選擇臺灣宅配通、選擇卓越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「臺灣宅配通」致力於建構縝密的宅配服務網絡，並透過全臺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15,000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家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代收店提供最便利、最安全的宅配服務。藉由資訊系統的建置與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運用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，讓消費者能即時諮詢、追蹤貨件，以協助並滿足顧客的需求。更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充分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整合資訊流（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Super MIS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）、金流、物流系統以及物販服務，以提供多元且創新的物流整合服務（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total solution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）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2. </a:t>
            </a:r>
            <a:r>
              <a:rPr lang="zh-TW" altLang="en-US" sz="2400" b="1" dirty="0">
                <a:solidFill>
                  <a:srgbClr val="002060"/>
                </a:solidFill>
              </a:rPr>
              <a:t>資訊流服務（</a:t>
            </a:r>
            <a:r>
              <a:rPr lang="en-US" altLang="zh-TW" sz="2400" b="1" dirty="0">
                <a:solidFill>
                  <a:srgbClr val="002060"/>
                </a:solidFill>
              </a:rPr>
              <a:t>Super MIS</a:t>
            </a:r>
            <a:r>
              <a:rPr lang="zh-TW" altLang="en-US" sz="2400" b="1" dirty="0">
                <a:solidFill>
                  <a:srgbClr val="002060"/>
                </a:solidFill>
              </a:rPr>
              <a:t>）：</a:t>
            </a:r>
            <a:r>
              <a:rPr lang="en-US" altLang="zh-TW" sz="2400" b="1" dirty="0">
                <a:solidFill>
                  <a:srgbClr val="002060"/>
                </a:solidFill>
              </a:rPr>
              <a:t>e </a:t>
            </a:r>
            <a:r>
              <a:rPr lang="zh-TW" altLang="en-US" sz="2400" b="1" dirty="0">
                <a:solidFill>
                  <a:srgbClr val="002060"/>
                </a:solidFill>
              </a:rPr>
              <a:t>化傳輸、效能加分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）客戶服務諮詢：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分鐘內即時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回覆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）貨件線上追蹤：全程不漏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失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）客戶簽單掃描：簡便追蹤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包裹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RF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設備：即時訊息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回覆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GPS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設備：車輛定位、車行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紀錄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74496"/>
            <a:ext cx="8280920" cy="6222855"/>
            <a:chOff x="467544" y="980728"/>
            <a:chExt cx="8280920" cy="535223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015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34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531540" y="1196752"/>
            <a:ext cx="8187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3. </a:t>
            </a:r>
            <a:r>
              <a:rPr lang="zh-TW" altLang="en-US" sz="2400" b="1" dirty="0">
                <a:solidFill>
                  <a:srgbClr val="002060"/>
                </a:solidFill>
              </a:rPr>
              <a:t>物流服務：客製化流程、全方位物流解決方案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）倉儲理貨（進貨卸櫃、揀取分類、倉儲保管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、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流通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加工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）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）運輸配送（長途移運、短途配送、宅配安裝、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B2B 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配送）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4. </a:t>
            </a:r>
            <a:r>
              <a:rPr lang="zh-TW" altLang="en-US" sz="2400" b="1" dirty="0">
                <a:solidFill>
                  <a:srgbClr val="002060"/>
                </a:solidFill>
              </a:rPr>
              <a:t>金流服務：科技加值、安心商務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）代收現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金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）貨到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刷卡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5. </a:t>
            </a:r>
            <a:r>
              <a:rPr lang="zh-TW" altLang="en-US" sz="2400" b="1" dirty="0">
                <a:solidFill>
                  <a:srgbClr val="002060"/>
                </a:solidFill>
              </a:rPr>
              <a:t>物販服務：貼心易購、直販鮮送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）網路購物、型錄購物、便利商店預購、團購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服務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）名特產品、節慶伴手禮、精緻點心、當季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鮮果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44268"/>
            <a:ext cx="8280920" cy="6112391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35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文字方塊 7"/>
          <p:cNvSpPr txBox="1"/>
          <p:nvPr/>
        </p:nvSpPr>
        <p:spPr>
          <a:xfrm>
            <a:off x="611312" y="344269"/>
            <a:ext cx="6408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lang="zh-TW" altLang="en-US" sz="2600" dirty="0">
                <a:solidFill>
                  <a:srgbClr val="BC541A"/>
                </a:solidFill>
              </a:rPr>
              <a:t>案例</a:t>
            </a:r>
            <a:r>
              <a:rPr lang="en-US" altLang="zh-TW" sz="2600" dirty="0">
                <a:solidFill>
                  <a:srgbClr val="BC541A"/>
                </a:solidFill>
              </a:rPr>
              <a:t>5 </a:t>
            </a:r>
            <a:r>
              <a:rPr lang="zh-TW" altLang="en-US" sz="2600" dirty="0">
                <a:solidFill>
                  <a:srgbClr val="BC541A"/>
                </a:solidFill>
              </a:rPr>
              <a:t>秋雨物流</a:t>
            </a:r>
            <a:r>
              <a:rPr lang="zh-TW" altLang="en-US" sz="2600" dirty="0" smtClean="0">
                <a:solidFill>
                  <a:srgbClr val="BC541A"/>
                </a:solidFill>
              </a:rPr>
              <a:t>公司</a:t>
            </a:r>
            <a:endParaRPr lang="zh-TW" altLang="en-US" sz="2600" dirty="0">
              <a:solidFill>
                <a:srgbClr val="BC541A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600" y="1124744"/>
            <a:ext cx="74705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（一）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簡介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1. </a:t>
            </a:r>
            <a:r>
              <a:rPr lang="zh-TW" altLang="en-US" sz="2400" b="1" dirty="0">
                <a:solidFill>
                  <a:srgbClr val="002060"/>
                </a:solidFill>
              </a:rPr>
              <a:t>經營宗旨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）物流中心集成規劃，顧問諮詢。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）電子商務物流管理系統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ECLMS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建置。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）電子商務實體物流中心營運。</a:t>
            </a: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2. </a:t>
            </a:r>
            <a:r>
              <a:rPr lang="zh-TW" altLang="en-US" sz="2400" b="1" dirty="0">
                <a:solidFill>
                  <a:srgbClr val="002060"/>
                </a:solidFill>
              </a:rPr>
              <a:t>經營實績（客戶群）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 </a:t>
            </a:r>
            <a:r>
              <a:rPr lang="en-US" altLang="zh-TW" sz="2400" dirty="0" err="1">
                <a:solidFill>
                  <a:schemeClr val="accent5">
                    <a:lumMod val="50000"/>
                  </a:schemeClr>
                </a:solidFill>
              </a:rPr>
              <a:t>PayEasy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電子商務網站、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Yahoo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購物中心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、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Yahoo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超級商城、日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商夢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展望、</a:t>
            </a:r>
            <a:r>
              <a:rPr lang="en-US" altLang="zh-TW" sz="2400" dirty="0" err="1">
                <a:solidFill>
                  <a:schemeClr val="accent5">
                    <a:lumMod val="50000"/>
                  </a:schemeClr>
                </a:solidFill>
              </a:rPr>
              <a:t>momo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電視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購物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、民視購物網、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TVBS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女人我最大、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上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海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魅麗奇網站等，電子商務倉儲、加工、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宅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配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物流、超商取貨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等物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流及逆物流服務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）星山酒莊紅酒倉儲及物流服務。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）其他電子商務網站供應商倉儲及加工服務。</a:t>
            </a:r>
          </a:p>
        </p:txBody>
      </p:sp>
    </p:spTree>
    <p:extLst>
      <p:ext uri="{BB962C8B-B14F-4D97-AF65-F5344CB8AC3E}">
        <p14:creationId xmlns:p14="http://schemas.microsoft.com/office/powerpoint/2010/main" val="621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36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611560" y="-27384"/>
            <a:ext cx="79717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（二）物流服務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系統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1. </a:t>
            </a:r>
            <a:r>
              <a:rPr lang="zh-TW" altLang="en-US" sz="2400" b="1" dirty="0">
                <a:solidFill>
                  <a:srgbClr val="002060"/>
                </a:solidFill>
              </a:rPr>
              <a:t>庫存管理作業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入庫驗收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儲位管理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批次出貨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庫存管理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—EIQ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分析（行銷分析）。</a:t>
            </a: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2. </a:t>
            </a:r>
            <a:r>
              <a:rPr lang="zh-TW" altLang="en-US" sz="2400" b="1" dirty="0">
                <a:solidFill>
                  <a:srgbClr val="002060"/>
                </a:solidFill>
              </a:rPr>
              <a:t>出貨管理作業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訂單接收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配量作業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路線安排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揀貨作業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出貨單列印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配送作業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—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到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店時間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簽單回收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客訴處理。</a:t>
            </a: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3. </a:t>
            </a:r>
            <a:r>
              <a:rPr lang="zh-TW" altLang="en-US" sz="2400" b="1" dirty="0">
                <a:solidFill>
                  <a:srgbClr val="002060"/>
                </a:solidFill>
              </a:rPr>
              <a:t>退貨管理作業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入庫驗收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分類作業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銷退紀錄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回整加工（或銷毀沖帳）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二次銷售。</a:t>
            </a: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4. </a:t>
            </a:r>
            <a:r>
              <a:rPr lang="zh-TW" altLang="en-US" sz="2400" b="1" dirty="0">
                <a:solidFill>
                  <a:srgbClr val="002060"/>
                </a:solidFill>
              </a:rPr>
              <a:t>盤點作業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盤點設定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人員指派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初盤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複盤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差異報告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庫存調整。</a:t>
            </a: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5. </a:t>
            </a:r>
            <a:r>
              <a:rPr lang="zh-TW" altLang="en-US" sz="2400" b="1" dirty="0">
                <a:solidFill>
                  <a:srgbClr val="002060"/>
                </a:solidFill>
              </a:rPr>
              <a:t>最佳時效的配送服務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 專業配送車隊，提供每週一至週六，天天到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店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的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夜間配送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專車服務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 獨特的夜配管理系統，利用夜間交通離峰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時間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配送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，降低時間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及車輛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損耗成本，提高配送效率。</a:t>
            </a:r>
          </a:p>
        </p:txBody>
      </p:sp>
    </p:spTree>
    <p:extLst>
      <p:ext uri="{BB962C8B-B14F-4D97-AF65-F5344CB8AC3E}">
        <p14:creationId xmlns:p14="http://schemas.microsoft.com/office/powerpoint/2010/main" val="30497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37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611560" y="-27384"/>
            <a:ext cx="79717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（三）資訊流服務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系統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1. </a:t>
            </a:r>
            <a:r>
              <a:rPr lang="zh-TW" altLang="en-US" sz="2400" b="1" dirty="0">
                <a:solidFill>
                  <a:srgbClr val="002060"/>
                </a:solidFill>
              </a:rPr>
              <a:t>提供出版社銷售資訊回饋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單品行銷週報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單品銷售統計表、單品銷售統計圖、通路別單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品銷售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統計表、銷售排行榜、單品區域別銷售統計表。</a:t>
            </a: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2. </a:t>
            </a:r>
            <a:r>
              <a:rPr lang="zh-TW" altLang="en-US" sz="2400" b="1" dirty="0">
                <a:solidFill>
                  <a:srgbClr val="002060"/>
                </a:solidFill>
              </a:rPr>
              <a:t>提供通路商銷售資訊回饋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調量作業週報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——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單品銷售統計表、單品銷售統計圖、各品項各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店銷售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統計表、區課別銷售統計表、各區課各店銷售排行榜、商品別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銷售排行榜。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3. </a:t>
            </a:r>
            <a:r>
              <a:rPr lang="zh-TW" altLang="en-US" sz="2400" b="1" dirty="0">
                <a:solidFill>
                  <a:srgbClr val="002060"/>
                </a:solidFill>
              </a:rPr>
              <a:t>單店單品銷售量統計／分析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 自動依據本期配量及各店退貨量，統計各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零售店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各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品項之進貨量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、銷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退量，並據以統計實銷量。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 依據各店單品實銷量，作為該品項下一期或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同類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型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新雜誌配量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的依據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 提供出版社各個通路或各個地區的實銷情形，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作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為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下一期雜誌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印刷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量分析的依據。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）提供通路商各個銷售點的實銷量統計及消費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特性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分析。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66936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38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592237" y="27856"/>
            <a:ext cx="797175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2. </a:t>
            </a:r>
            <a:r>
              <a:rPr lang="zh-TW" altLang="en-US" sz="2400" b="1" dirty="0">
                <a:solidFill>
                  <a:srgbClr val="002060"/>
                </a:solidFill>
              </a:rPr>
              <a:t>主動開發、建立直接的銷售管道</a:t>
            </a:r>
          </a:p>
          <a:p>
            <a:pPr lvl="1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） 秋雨物流設有專責的營業部門，能主動開發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連鎖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         通路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，提供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出版社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直接的銷售管道。</a:t>
            </a:r>
          </a:p>
          <a:p>
            <a:pPr lvl="1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）完整的物流機制，可協助通路與出版社建立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直接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        往來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的銷售管道。</a:t>
            </a:r>
          </a:p>
          <a:p>
            <a:pPr lvl="1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） 出版商與通路直接往來，可提高市場靈敏度，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促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         進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銷量的提升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。並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可減少中間利潤的剝削，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增加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         產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銷雙方的利潤。</a:t>
            </a: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3. </a:t>
            </a:r>
            <a:r>
              <a:rPr lang="zh-TW" altLang="en-US" sz="2400" b="1" dirty="0">
                <a:solidFill>
                  <a:srgbClr val="002060"/>
                </a:solidFill>
              </a:rPr>
              <a:t>完善的電子商務機制</a:t>
            </a:r>
          </a:p>
          <a:p>
            <a:pPr lvl="1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） 秋雨物流具備完整的電子商務管理及配送機制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         能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協助出版社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建立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電子商務銷售通路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） 經由秋雨物流與各連鎖通路的配送體系，提供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出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         版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品電子商務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的最佳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配送及取貨收款服務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TW" sz="2400" b="1" dirty="0">
                <a:solidFill>
                  <a:srgbClr val="002060"/>
                </a:solidFill>
              </a:rPr>
              <a:t>4. </a:t>
            </a:r>
            <a:r>
              <a:rPr lang="zh-TW" altLang="en-US" sz="2400" b="1" dirty="0">
                <a:solidFill>
                  <a:srgbClr val="002060"/>
                </a:solidFill>
              </a:rPr>
              <a:t>採購管理服務</a:t>
            </a:r>
          </a:p>
          <a:p>
            <a:pPr lvl="1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） 秋雨物流設有專業商品部門，主動開發新出版品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資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         訊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，提供給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各通路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商品部，並協助辦理採購業務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        爭取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第一時間搶先上市。</a:t>
            </a:r>
          </a:p>
          <a:p>
            <a:pPr lvl="1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） 依據各通路的實銷量預估採購量，提供通路參考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         以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取得最佳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的配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量，提高實銷率。</a:t>
            </a:r>
          </a:p>
        </p:txBody>
      </p:sp>
    </p:spTree>
    <p:extLst>
      <p:ext uri="{BB962C8B-B14F-4D97-AF65-F5344CB8AC3E}">
        <p14:creationId xmlns:p14="http://schemas.microsoft.com/office/powerpoint/2010/main" val="10125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92946"/>
            <a:ext cx="8280920" cy="5988381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39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611560" y="620688"/>
            <a:ext cx="7971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（四）金流服務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系統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1. </a:t>
            </a:r>
            <a:r>
              <a:rPr lang="zh-TW" altLang="en-US" sz="2400" b="1" dirty="0">
                <a:solidFill>
                  <a:srgbClr val="002060"/>
                </a:solidFill>
              </a:rPr>
              <a:t>代結帳款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 依據各出版社每月由秋雨物流中心進出配送至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各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通路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的商品，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製作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應收應付帳單。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 由秋雨物流統合結帳一次代收代付，免除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出版社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及供應商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各自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對帳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、結帳的麻煩。</a:t>
            </a: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2. </a:t>
            </a:r>
            <a:r>
              <a:rPr lang="zh-TW" altLang="en-US" sz="2400" b="1" dirty="0">
                <a:solidFill>
                  <a:srgbClr val="002060"/>
                </a:solidFill>
              </a:rPr>
              <a:t>主動開發、建立直接的銷售管道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 秋雨物流設有專責的營業部門，能主動開發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連鎖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通路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，提供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出版社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直接的銷售管道。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）完整的物流機制，可協助通路與出版社建立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直接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往來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的銷售管道。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 出版商與通路直接往來，可提高市場靈敏度，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促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進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銷量的提升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。並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可減少中間利潤的剝削，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增加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產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銷雙方的利潤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620688"/>
            <a:ext cx="8280920" cy="583597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4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矩形 7"/>
          <p:cNvSpPr/>
          <p:nvPr/>
        </p:nvSpPr>
        <p:spPr>
          <a:xfrm>
            <a:off x="452113" y="764704"/>
            <a:ext cx="79717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（三）捷盟系統供應鏈資訊共享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系統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         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——</a:t>
            </a:r>
            <a:r>
              <a:rPr lang="zh-TW" altLang="en-US" sz="2400" b="1" dirty="0">
                <a:solidFill>
                  <a:srgbClr val="002060"/>
                </a:solidFill>
              </a:rPr>
              <a:t>最具</a:t>
            </a:r>
            <a:r>
              <a:rPr lang="en-US" altLang="zh-TW" sz="2400" b="1" dirty="0">
                <a:solidFill>
                  <a:srgbClr val="002060"/>
                </a:solidFill>
              </a:rPr>
              <a:t>e </a:t>
            </a:r>
            <a:r>
              <a:rPr lang="zh-TW" altLang="en-US" sz="2400" b="1" dirty="0">
                <a:solidFill>
                  <a:srgbClr val="002060"/>
                </a:solidFill>
              </a:rPr>
              <a:t>化實力的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廠商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由於電子商務技術日趨成熟，使用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e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化系統處理上述工作，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能夠讓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物流體系更快速、更準確，而且成本更低，因此許晉彬總經理認為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e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化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系統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不只是增加競爭力的利器，而且是企業運作的「基本工程」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捷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盟抱著建設「基本工程」的務實心態，長期為企業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e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化投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注心力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，從內部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ERP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系統、前端客戶資料整合，到上、下游供應鏈協同系統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，捷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盟堪稱是業界最具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e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化實力的廠商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2004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日上線的「供應鏈資訊共享系統」，整合了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7-Eleven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全省門市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的銷售時點情報系統（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POS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），以及捷盟原有的內部物流系統，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可提供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350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家上游供應商、全省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個物流中心多元、即時、互動性高的資訊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，而且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讓彼此間的溝通更迅速。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92946"/>
            <a:ext cx="8280920" cy="5988381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40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452113" y="1196752"/>
            <a:ext cx="7971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3. </a:t>
            </a:r>
            <a:r>
              <a:rPr lang="zh-TW" altLang="en-US" sz="2400" b="1" dirty="0">
                <a:solidFill>
                  <a:srgbClr val="002060"/>
                </a:solidFill>
              </a:rPr>
              <a:t>完善的電子商務機制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 秋雨物流具備完整的電子商務管理及配送機制，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         能協助出版社建立電子商務銷售通路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 經由秋雨物流與各連鎖通路的配送體系，提供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出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版品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電子商務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的最佳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配送及取貨收款服務。</a:t>
            </a: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4. </a:t>
            </a:r>
            <a:r>
              <a:rPr lang="zh-TW" altLang="en-US" sz="2400" b="1" dirty="0">
                <a:solidFill>
                  <a:srgbClr val="002060"/>
                </a:solidFill>
              </a:rPr>
              <a:t>採購管理服務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 秋雨物流設有專業商品部門，主動開發新出版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品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資訊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，提供給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各通路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商品部，並協助辦理採購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業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務，爭取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第一時間搶先上市。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 依據各通路的實銷量預估採購量，提供通路參考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以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取得最佳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的配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量，提高實銷率。</a:t>
            </a:r>
          </a:p>
        </p:txBody>
      </p:sp>
    </p:spTree>
    <p:extLst>
      <p:ext uri="{BB962C8B-B14F-4D97-AF65-F5344CB8AC3E}">
        <p14:creationId xmlns:p14="http://schemas.microsoft.com/office/powerpoint/2010/main" val="42171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41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603844" y="-13453"/>
            <a:ext cx="797175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（五）自動化物流管理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系統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1"/>
            <a:r>
              <a:rPr lang="en-US" altLang="zh-TW" sz="2400" b="1" dirty="0">
                <a:solidFill>
                  <a:srgbClr val="002060"/>
                </a:solidFill>
              </a:rPr>
              <a:t>1. </a:t>
            </a:r>
            <a:r>
              <a:rPr lang="zh-TW" altLang="en-US" sz="2400" b="1" dirty="0">
                <a:solidFill>
                  <a:srgbClr val="002060"/>
                </a:solidFill>
              </a:rPr>
              <a:t>管理資訊系統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 物流管理系統：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MOCI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物流管理系統、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EXCEED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倉儲管理系統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及自行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開發的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ECLMS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電子商務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物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流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管理系統，作業全程由系統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控管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 門禁監控系統：倉儲區及重點作業區，均設置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刷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卡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門禁及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錄影監視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系統。</a:t>
            </a:r>
          </a:p>
          <a:p>
            <a:pPr lvl="1"/>
            <a:r>
              <a:rPr lang="en-US" altLang="zh-TW" sz="2400" b="1" dirty="0">
                <a:solidFill>
                  <a:srgbClr val="002060"/>
                </a:solidFill>
              </a:rPr>
              <a:t>2. </a:t>
            </a:r>
            <a:r>
              <a:rPr lang="zh-TW" altLang="en-US" sz="2400" b="1" dirty="0">
                <a:solidFill>
                  <a:srgbClr val="002060"/>
                </a:solidFill>
              </a:rPr>
              <a:t>自動化設備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）全自動立體倉庫系統一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座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至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5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樓全自動垂直輸送機一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座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400" b="1" dirty="0">
                <a:solidFill>
                  <a:srgbClr val="002060"/>
                </a:solidFill>
              </a:rPr>
              <a:t>3. </a:t>
            </a:r>
            <a:r>
              <a:rPr lang="zh-TW" altLang="en-US" sz="2400" b="1" dirty="0">
                <a:solidFill>
                  <a:srgbClr val="002060"/>
                </a:solidFill>
              </a:rPr>
              <a:t>嚴謹的倉儲管理</a:t>
            </a:r>
          </a:p>
          <a:p>
            <a:pPr lvl="1"/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） 從入庫驗收、上架、領料到出貨，全程系統管理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及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         記錄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，商品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流動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清清楚楚。</a:t>
            </a:r>
          </a:p>
          <a:p>
            <a:pPr lvl="1"/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）倉儲區全部採門禁系統管制，商品安全有保障。</a:t>
            </a:r>
          </a:p>
          <a:p>
            <a:pPr lvl="1"/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） 二階積層式貨架二座，每座約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30,000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個品項；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平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         面棧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板儲位，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每層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約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500-600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個。</a:t>
            </a:r>
          </a:p>
          <a:p>
            <a:pPr lvl="1"/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）儲區環境整潔，商品按特性存放不落地，商品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乾淨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        不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汙損。</a:t>
            </a:r>
          </a:p>
          <a:p>
            <a:pPr lvl="1"/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）空調儲區保持常溫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28℃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以下，商品穩定不變質。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32656"/>
            <a:ext cx="8280920" cy="6264696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42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600993" y="836712"/>
            <a:ext cx="7971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400" b="1" dirty="0">
                <a:solidFill>
                  <a:srgbClr val="002060"/>
                </a:solidFill>
              </a:rPr>
              <a:t>4. </a:t>
            </a:r>
            <a:r>
              <a:rPr lang="zh-TW" altLang="en-US" sz="2400" b="1" dirty="0">
                <a:solidFill>
                  <a:srgbClr val="002060"/>
                </a:solidFill>
              </a:rPr>
              <a:t>優質的理貨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作業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 保管區、動管區及揀貨區分離管制，區段商品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清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 楚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交接，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作業零失誤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）從入庫保管、領料、揀貨到包裝出貨，全程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系統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     控管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）票券及重點商品理貨作業區，全程錄影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存證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）每日理貨產能最高約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35,000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筆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訂單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400" b="1" dirty="0">
                <a:solidFill>
                  <a:srgbClr val="002060"/>
                </a:solidFill>
              </a:rPr>
              <a:t>5. </a:t>
            </a:r>
            <a:r>
              <a:rPr lang="zh-TW" altLang="en-US" sz="2400" b="1" dirty="0">
                <a:solidFill>
                  <a:srgbClr val="002060"/>
                </a:solidFill>
              </a:rPr>
              <a:t>快速的配送服務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）與國內優良運輸公司及郵局合作，全省及外島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均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可送達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）快速到貨地區接單後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小時配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達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）特殊訂單專車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配送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43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603844" y="-13453"/>
            <a:ext cx="79717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（六）物流中心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效益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1"/>
            <a:r>
              <a:rPr lang="en-US" altLang="zh-TW" sz="2400" b="1" dirty="0">
                <a:solidFill>
                  <a:srgbClr val="002060"/>
                </a:solidFill>
              </a:rPr>
              <a:t>1. </a:t>
            </a:r>
            <a:r>
              <a:rPr lang="zh-TW" altLang="en-US" sz="2400" b="1" dirty="0">
                <a:solidFill>
                  <a:srgbClr val="002060"/>
                </a:solidFill>
              </a:rPr>
              <a:t>正確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採用先進的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MOCI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物流管理系統、美國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SSA/EXCEED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庫存管理系統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及自行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開發的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ECLMS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電子商務物流管理系統等完善的流程管理數位化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機制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，作業正確效率高。網路化的進出存貨回饋系統，提供貨主精確的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管理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情報。</a:t>
            </a:r>
          </a:p>
          <a:p>
            <a:pPr lvl="1"/>
            <a:r>
              <a:rPr lang="en-US" altLang="zh-TW" sz="2400" b="1" dirty="0">
                <a:solidFill>
                  <a:srgbClr val="002060"/>
                </a:solidFill>
              </a:rPr>
              <a:t>2. </a:t>
            </a:r>
            <a:r>
              <a:rPr lang="zh-TW" altLang="en-US" sz="2400" b="1" dirty="0">
                <a:solidFill>
                  <a:srgbClr val="002060"/>
                </a:solidFill>
              </a:rPr>
              <a:t>快速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作業流程標準化、設備自動化，物流管理快速又可靠。</a:t>
            </a:r>
          </a:p>
          <a:p>
            <a:pPr lvl="1"/>
            <a:r>
              <a:rPr lang="en-US" altLang="zh-TW" sz="2400" b="1" dirty="0">
                <a:solidFill>
                  <a:srgbClr val="002060"/>
                </a:solidFill>
              </a:rPr>
              <a:t>3. </a:t>
            </a:r>
            <a:r>
              <a:rPr lang="zh-TW" altLang="en-US" sz="2400" b="1" dirty="0">
                <a:solidFill>
                  <a:srgbClr val="002060"/>
                </a:solidFill>
              </a:rPr>
              <a:t>節省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 共同倉儲：按儲位計費，客戶依實際需要租用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儲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位，不必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負擔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整間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倉庫的租金及管理費用，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倉儲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成本節省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50%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以上。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 共同理貨：理貨需要大型廠房空間，才能因應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各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種理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貨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需求。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秋雨物流提供最好的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廠房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及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自動化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設備，客戶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依需求使用，用多少算多少，節省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設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置、修繕費用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及管理成本。</a:t>
            </a:r>
          </a:p>
          <a:p>
            <a:pPr lvl="1"/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 共同配送：整合相近路線合併派車出貨、收退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共同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分攤，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節省配送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成本。</a:t>
            </a:r>
          </a:p>
        </p:txBody>
      </p:sp>
    </p:spTree>
    <p:extLst>
      <p:ext uri="{BB962C8B-B14F-4D97-AF65-F5344CB8AC3E}">
        <p14:creationId xmlns:p14="http://schemas.microsoft.com/office/powerpoint/2010/main" val="32132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44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431573" y="-99392"/>
            <a:ext cx="7971752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200" b="1" dirty="0">
                <a:solidFill>
                  <a:srgbClr val="002060"/>
                </a:solidFill>
              </a:rPr>
              <a:t>4. </a:t>
            </a:r>
            <a:r>
              <a:rPr lang="zh-TW" altLang="en-US" sz="2200" b="1" dirty="0" smtClean="0">
                <a:solidFill>
                  <a:srgbClr val="002060"/>
                </a:solidFill>
              </a:rPr>
              <a:t>便利</a:t>
            </a:r>
            <a:endParaRPr lang="en-US" altLang="zh-TW" sz="2200" b="1" dirty="0" smtClean="0">
              <a:solidFill>
                <a:srgbClr val="002060"/>
              </a:solidFill>
            </a:endParaRPr>
          </a:p>
          <a:p>
            <a:pPr lvl="1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） 管理便利：秋雨物流建構完善的物流中心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並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以先進的自動化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設備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及電腦化管理系統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從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物流規劃、到管理報表回饋，提供最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便利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的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物流管理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） 作業便利：秋雨物流規劃完整的作業流程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客戶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可依照實際需求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，選擇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單項或整體物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流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作業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  <a:p>
            <a:pPr lvl="1"/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） 交通便利：秋雨物流中心位於中山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高速公路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林口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交流道旁，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南下北上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交通便利快捷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100" b="1" dirty="0">
                <a:solidFill>
                  <a:srgbClr val="002060"/>
                </a:solidFill>
              </a:rPr>
              <a:t>（七）建立報表</a:t>
            </a:r>
            <a:r>
              <a:rPr lang="zh-TW" altLang="en-US" sz="2100" b="1" dirty="0" smtClean="0">
                <a:solidFill>
                  <a:srgbClr val="002060"/>
                </a:solidFill>
              </a:rPr>
              <a:t>查詢</a:t>
            </a:r>
            <a:endParaRPr lang="en-US" altLang="zh-TW" sz="2100" b="1" dirty="0" smtClean="0">
              <a:solidFill>
                <a:srgbClr val="002060"/>
              </a:solidFill>
            </a:endParaRPr>
          </a:p>
          <a:p>
            <a:pPr lvl="1"/>
            <a:r>
              <a:rPr lang="en-US" altLang="zh-TW" sz="2100" b="1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庫存查詢</a:t>
            </a:r>
          </a:p>
          <a:p>
            <a:pPr lvl="1"/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① 寄倉客戶每日庫存查詢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  <a:p>
            <a:pPr lvl="1"/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② 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配送商品每日庫存查詢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1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altLang="zh-TW" sz="21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商品調量查詢</a:t>
            </a:r>
          </a:p>
          <a:p>
            <a:pPr lvl="1"/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每日調量作業查詢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altLang="zh-TW" sz="2100" b="1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zh-TW" altLang="en-US" sz="2100" b="1" dirty="0">
                <a:solidFill>
                  <a:schemeClr val="accent5">
                    <a:lumMod val="50000"/>
                  </a:schemeClr>
                </a:solidFill>
              </a:rPr>
              <a:t>商品銷售查詢</a:t>
            </a:r>
          </a:p>
          <a:p>
            <a:pPr lvl="1"/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① 每週銷售報表查詢。</a:t>
            </a:r>
          </a:p>
          <a:p>
            <a:pPr lvl="1"/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② 每月銷售報表查詢。</a:t>
            </a:r>
          </a:p>
          <a:p>
            <a:pPr lvl="1"/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③ 商品分類銷售查詢。</a:t>
            </a:r>
          </a:p>
          <a:p>
            <a:pPr lvl="1"/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</a:rPr>
              <a:t>④ 各類銷售排行榜查詢。</a:t>
            </a:r>
          </a:p>
        </p:txBody>
      </p:sp>
      <p:sp>
        <p:nvSpPr>
          <p:cNvPr id="2" name="矩形 1"/>
          <p:cNvSpPr/>
          <p:nvPr/>
        </p:nvSpPr>
        <p:spPr>
          <a:xfrm>
            <a:off x="4932040" y="3682689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200" b="1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zh-TW" altLang="en-US" sz="2200" b="1" dirty="0">
                <a:solidFill>
                  <a:schemeClr val="accent5">
                    <a:lumMod val="50000"/>
                  </a:schemeClr>
                </a:solidFill>
              </a:rPr>
              <a:t>客戶銷售查詢</a:t>
            </a:r>
          </a:p>
          <a:p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① 客戶別銷售查詢。</a:t>
            </a:r>
          </a:p>
          <a:p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② 客戶商品別銷售查詢。</a:t>
            </a:r>
          </a:p>
          <a:p>
            <a:r>
              <a:rPr lang="en-US" altLang="zh-TW" sz="2200" b="1" dirty="0">
                <a:solidFill>
                  <a:schemeClr val="accent5">
                    <a:lumMod val="50000"/>
                  </a:schemeClr>
                </a:solidFill>
              </a:rPr>
              <a:t>5. </a:t>
            </a:r>
            <a:r>
              <a:rPr lang="zh-TW" altLang="en-US" sz="2200" b="1" dirty="0">
                <a:solidFill>
                  <a:schemeClr val="accent5">
                    <a:lumMod val="50000"/>
                  </a:schemeClr>
                </a:solidFill>
              </a:rPr>
              <a:t>進退貨管理</a:t>
            </a:r>
          </a:p>
          <a:p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① 每天商品進貨查詢。</a:t>
            </a:r>
          </a:p>
          <a:p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② 每天客戶進貨查詢。</a:t>
            </a:r>
          </a:p>
          <a:p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③ 每天商品退貨查詢。</a:t>
            </a:r>
          </a:p>
          <a:p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④ 每天客戶退貨查詢。</a:t>
            </a:r>
          </a:p>
        </p:txBody>
      </p:sp>
    </p:spTree>
    <p:extLst>
      <p:ext uri="{BB962C8B-B14F-4D97-AF65-F5344CB8AC3E}">
        <p14:creationId xmlns:p14="http://schemas.microsoft.com/office/powerpoint/2010/main" val="21813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620688"/>
            <a:ext cx="8280920" cy="583597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5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矩形 7"/>
          <p:cNvSpPr/>
          <p:nvPr/>
        </p:nvSpPr>
        <p:spPr>
          <a:xfrm>
            <a:off x="257056" y="620688"/>
            <a:ext cx="7971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舉例來說，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24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小時電子訂單及資料交換功能，取代了過去的傳真下單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，可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避免人工作業的漏接或遺失。以前平均每位訂貨人員要面對約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家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供應商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，每天耗費大量時間與供應商接洽訂單，而現在每筆訂貨直接線上傳送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，任何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時間訂貨人員都能藉由電腦系統，了解各家廠商訂單資料，平均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10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至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20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分鐘就可完成訂貨作業。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53" y="3240154"/>
            <a:ext cx="5688632" cy="361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9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6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矩形 7"/>
          <p:cNvSpPr/>
          <p:nvPr/>
        </p:nvSpPr>
        <p:spPr>
          <a:xfrm>
            <a:off x="446409" y="36240"/>
            <a:ext cx="7971752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（四）提供供應商即時消費者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訊息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消費者訊息的掌握與分享，也是捷盟建置此系統的重要目的。許晉彬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指出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的門市銷售時點情報系統（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POS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），每天掌握最新的消費者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資訊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，並且能夠從中分析消費者的購買行為、消費特性、區域分布及族群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狀況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等資料，如果可以把這些資料提供給上游廠商，上游業者更能控制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生產數量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與產品研發方向，提高行銷計畫的準確度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（五）提升作業品質：缺貨率與正確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率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「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作業品質」的提高也是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e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化重要的效益。許晉彬總經理說，「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缺貨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率」及「正確率」是衡量企業作業品質的重要指標，以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7-Eleven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的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要求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來說，缺貨率必須小於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1%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，而正確率必須優於百萬分之六十；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也就是說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，每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100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萬元的進出貨訂單中，發生錯誤的金額必須小於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60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元。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面對如此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嚴苛的品質要求，許晉彬總經理認為是合理且必要的，「因為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產業競爭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愈來愈激烈，如果不求進步，就會出局」，然而捷盟利用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e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化系統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，已經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順利達到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7-Eleven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的要求品質。</a:t>
            </a:r>
            <a:endParaRPr lang="zh-TW" altLang="en-US" sz="23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332656"/>
            <a:ext cx="8280920" cy="6264695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7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矩形 7"/>
          <p:cNvSpPr/>
          <p:nvPr/>
        </p:nvSpPr>
        <p:spPr>
          <a:xfrm>
            <a:off x="475133" y="404664"/>
            <a:ext cx="79717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（六）提供門市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建議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更進一步地，捷盟還提供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門市「訂貨建議」，店長們不僅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不用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一一點貨，系統還會將銷售資料與庫存做比對，並根據慣例，建議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訂貨數量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，然後門市再依個別狀況做修正。如此一來，捷盟可以盡早提供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供應商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「建議採購量」，以提升供貨速度、降低庫存成本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（七）</a:t>
            </a:r>
            <a:r>
              <a:rPr lang="en-US" altLang="zh-TW" sz="2400" b="1" dirty="0">
                <a:solidFill>
                  <a:srgbClr val="002060"/>
                </a:solidFill>
              </a:rPr>
              <a:t>e </a:t>
            </a:r>
            <a:r>
              <a:rPr lang="zh-TW" altLang="en-US" sz="2400" b="1" dirty="0">
                <a:solidFill>
                  <a:srgbClr val="002060"/>
                </a:solidFill>
              </a:rPr>
              <a:t>化的五個平臺及作業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流程圖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目前，「供應鏈資訊共享系統」包括五個平臺：垂直入口網站、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流通</a:t>
            </a:r>
            <a:r>
              <a:rPr lang="en-US" altLang="zh-TW" sz="2400" dirty="0" smtClean="0">
                <a:solidFill>
                  <a:srgbClr val="C2AD8D">
                    <a:lumMod val="50000"/>
                  </a:srgbClr>
                </a:solidFill>
              </a:rPr>
              <a:t>e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化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訊息服務平臺、金流加值服務平臺、內部流程改造（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BPR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）及整體資料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整合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、商業智慧共享平臺（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BT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）等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。</a:t>
            </a:r>
            <a:endParaRPr lang="en-US" altLang="zh-TW" sz="2400" dirty="0" smtClean="0">
              <a:solidFill>
                <a:srgbClr val="C2AD8D">
                  <a:lumMod val="50000"/>
                </a:srgb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其中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「垂直入口網站」提供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e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化訂單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處理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及回應、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e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化驗收作業、帳務作業、庫存作業、退貨作業、鮮度作業、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銷售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作業、供應商發票、帳款作業及年度寄倉作業等模組。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8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矩形 7"/>
          <p:cNvSpPr/>
          <p:nvPr/>
        </p:nvSpPr>
        <p:spPr>
          <a:xfrm>
            <a:off x="446409" y="10964"/>
            <a:ext cx="79717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「流通</a:t>
            </a:r>
            <a:r>
              <a:rPr lang="en-US" altLang="zh-TW" sz="2200" dirty="0">
                <a:solidFill>
                  <a:srgbClr val="C2AD8D">
                    <a:lumMod val="50000"/>
                  </a:srgbClr>
                </a:solidFill>
              </a:rPr>
              <a:t>e 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化訊息服務平臺」提供</a:t>
            </a:r>
            <a:r>
              <a:rPr lang="en-US" altLang="zh-TW" sz="2200" dirty="0">
                <a:solidFill>
                  <a:srgbClr val="C2AD8D">
                    <a:lumMod val="50000"/>
                  </a:srgbClr>
                </a:solidFill>
              </a:rPr>
              <a:t>7 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個物流中心與供應商的互動窗口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，包含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最新動態訊息、公告訊息及回應、訂單新單／修單／刪單，以及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退貨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自動通知等功能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。</a:t>
            </a:r>
            <a:endParaRPr lang="en-US" altLang="zh-TW" sz="2200" dirty="0" smtClean="0">
              <a:solidFill>
                <a:srgbClr val="C2AD8D">
                  <a:lumMod val="50000"/>
                </a:srgb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「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金流加值服務平臺」則讓供應商在</a:t>
            </a:r>
            <a:r>
              <a:rPr lang="en-US" altLang="zh-TW" sz="2200" dirty="0">
                <a:solidFill>
                  <a:srgbClr val="C2AD8D">
                    <a:lumMod val="50000"/>
                  </a:srgbClr>
                </a:solidFill>
              </a:rPr>
              <a:t>Web 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上，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查詢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各項貨款／扣款資訊、線上開立發票或電子發票，甚至與銀行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進行線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上融資作業。目前，捷盟已完成大部分系統，而金流平臺、電子</a:t>
            </a:r>
            <a:r>
              <a:rPr lang="zh-TW" altLang="en-US" sz="2200" dirty="0" smtClean="0">
                <a:solidFill>
                  <a:srgbClr val="C2AD8D">
                    <a:lumMod val="50000"/>
                  </a:srgbClr>
                </a:solidFill>
              </a:rPr>
              <a:t>發票的</a:t>
            </a:r>
            <a:r>
              <a:rPr lang="zh-TW" altLang="en-US" sz="2200" dirty="0">
                <a:solidFill>
                  <a:srgbClr val="C2AD8D">
                    <a:lumMod val="50000"/>
                  </a:srgbClr>
                </a:solidFill>
              </a:rPr>
              <a:t>推動，則是下一階段努力的目標。</a:t>
            </a:r>
            <a:endParaRPr lang="en-US" altLang="zh-TW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9445"/>
            <a:ext cx="6192688" cy="430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437206"/>
            <a:ext cx="8280920" cy="6160145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9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8" name="矩形 7"/>
          <p:cNvSpPr/>
          <p:nvPr/>
        </p:nvSpPr>
        <p:spPr>
          <a:xfrm>
            <a:off x="456925" y="764704"/>
            <a:ext cx="797175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（八）物流流通</a:t>
            </a:r>
            <a:r>
              <a:rPr lang="en-US" altLang="zh-TW" sz="2400" b="1" dirty="0">
                <a:solidFill>
                  <a:srgbClr val="002060"/>
                </a:solidFill>
              </a:rPr>
              <a:t>6 </a:t>
            </a:r>
            <a:r>
              <a:rPr lang="zh-TW" altLang="en-US" sz="2400" b="1" dirty="0">
                <a:solidFill>
                  <a:srgbClr val="002060"/>
                </a:solidFill>
              </a:rPr>
              <a:t>個目標</a:t>
            </a:r>
            <a:r>
              <a:rPr lang="en-US" altLang="zh-TW" sz="2400" b="1" dirty="0">
                <a:solidFill>
                  <a:srgbClr val="002060"/>
                </a:solidFill>
              </a:rPr>
              <a:t>——</a:t>
            </a:r>
            <a:r>
              <a:rPr lang="zh-TW" altLang="en-US" sz="2400" b="1" dirty="0">
                <a:solidFill>
                  <a:srgbClr val="002060"/>
                </a:solidFill>
              </a:rPr>
              <a:t>以捷盟行銷物流公司為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例</a:t>
            </a:r>
          </a:p>
          <a:p>
            <a:pPr lvl="1"/>
            <a:r>
              <a:rPr lang="en-US" altLang="zh-TW" sz="2400" b="1" dirty="0">
                <a:solidFill>
                  <a:srgbClr val="BC541A"/>
                </a:solidFill>
              </a:rPr>
              <a:t>1. </a:t>
            </a:r>
            <a:r>
              <a:rPr lang="zh-TW" altLang="en-US" sz="2400" b="1" dirty="0">
                <a:solidFill>
                  <a:srgbClr val="BC541A"/>
                </a:solidFill>
              </a:rPr>
              <a:t>資訊化</a:t>
            </a:r>
          </a:p>
          <a:p>
            <a:pPr lvl="2"/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資訊化的努力可達省人腦化之外，由於資料、單據均電子化，使作業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邁向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無紙化，減少人為錯誤機會，並以電腦取代人工處理這些龐大而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複雜的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資料，並可依此洞悉掌握上、下游的資訊情報，使物流中心能即時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應變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  <a:p>
            <a:pPr lvl="1"/>
            <a:r>
              <a:rPr lang="en-US" altLang="zh-TW" sz="2400" b="1" dirty="0">
                <a:solidFill>
                  <a:srgbClr val="BC541A"/>
                </a:solidFill>
              </a:rPr>
              <a:t>2. </a:t>
            </a:r>
            <a:r>
              <a:rPr lang="zh-TW" altLang="en-US" sz="2400" b="1" dirty="0">
                <a:solidFill>
                  <a:srgbClr val="BC541A"/>
                </a:solidFill>
              </a:rPr>
              <a:t>省力化</a:t>
            </a:r>
          </a:p>
          <a:p>
            <a:pPr lvl="2"/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內部搬運作業，在棧板化作業下，結合儲存貨架，引進專用之室內窄巷道堆高機、電動拖板車、搬運物流箱，以輸送帶配合活動式棧板，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司機上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貨、廠商進貨使用震動拖板車，以機械化的設備達到搬運省力化及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效率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化之目的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zh-TW" altLang="en-US" sz="23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1886</TotalTime>
  <Words>6463</Words>
  <Application>Microsoft Office PowerPoint</Application>
  <PresentationFormat>如螢幕大小 (4:3)</PresentationFormat>
  <Paragraphs>451</Paragraphs>
  <Slides>44</Slides>
  <Notes>43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44</vt:i4>
      </vt:variant>
    </vt:vector>
  </HeadingPairs>
  <TitlesOfParts>
    <vt:vector size="46" baseType="lpstr">
      <vt:lpstr>角度</vt:lpstr>
      <vt:lpstr>1_角度</vt:lpstr>
      <vt:lpstr>PRESENTATION  NAME</vt:lpstr>
      <vt:lpstr> 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HUAN</dc:creator>
  <cp:lastModifiedBy>HUAN</cp:lastModifiedBy>
  <cp:revision>427</cp:revision>
  <dcterms:created xsi:type="dcterms:W3CDTF">2013-07-04T08:27:41Z</dcterms:created>
  <dcterms:modified xsi:type="dcterms:W3CDTF">2013-07-10T07:29:01Z</dcterms:modified>
</cp:coreProperties>
</file>