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 autoAdjust="0"/>
    <p:restoredTop sz="94545" autoAdjust="0"/>
  </p:normalViewPr>
  <p:slideViewPr>
    <p:cSldViewPr>
      <p:cViewPr>
        <p:scale>
          <a:sx n="75" d="100"/>
          <a:sy n="75" d="100"/>
        </p:scale>
        <p:origin x="-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70307" y="4725144"/>
            <a:ext cx="804068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82625" y="4808765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</a:rPr>
              <a:t>第 </a:t>
            </a:r>
            <a:r>
              <a:rPr lang="en-US" altLang="zh-TW" sz="2600" b="1" dirty="0" smtClean="0">
                <a:solidFill>
                  <a:srgbClr val="002060"/>
                </a:solidFill>
              </a:rPr>
              <a:t>12</a:t>
            </a:r>
            <a:r>
              <a:rPr lang="zh-TW" altLang="en-US" sz="2600" b="1" dirty="0">
                <a:solidFill>
                  <a:srgbClr val="002060"/>
                </a:solidFill>
              </a:rPr>
              <a:t>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章 流通</a:t>
            </a:r>
            <a:r>
              <a:rPr lang="zh-TW" altLang="en-US" sz="2600" b="1" dirty="0">
                <a:solidFill>
                  <a:srgbClr val="002060"/>
                </a:solidFill>
              </a:rPr>
              <a:t>科技、流通金融、流通宅配與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流通整體</a:t>
            </a:r>
            <a:endParaRPr lang="en-US" altLang="zh-TW" sz="2600" b="1" dirty="0" smtClean="0">
              <a:solidFill>
                <a:srgbClr val="002060"/>
              </a:solidFill>
            </a:endParaRPr>
          </a:p>
          <a:p>
            <a:r>
              <a:rPr lang="en-US" altLang="zh-TW" sz="2600" b="1" dirty="0">
                <a:solidFill>
                  <a:srgbClr val="002060"/>
                </a:solidFill>
              </a:rPr>
              <a:t> </a:t>
            </a:r>
            <a:r>
              <a:rPr lang="en-US" altLang="zh-TW" sz="2600" b="1" dirty="0" smtClean="0">
                <a:solidFill>
                  <a:srgbClr val="002060"/>
                </a:solidFill>
              </a:rPr>
              <a:t>       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     經營</a:t>
            </a:r>
            <a:r>
              <a:rPr lang="zh-TW" altLang="en-US" sz="2600" b="1" dirty="0">
                <a:solidFill>
                  <a:srgbClr val="002060"/>
                </a:solidFill>
              </a:rPr>
              <a:t>發展趨勢</a:t>
            </a:r>
            <a:endParaRPr lang="en-US" altLang="zh-TW" sz="26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9" name="文字方塊 8"/>
          <p:cNvSpPr txBox="1"/>
          <p:nvPr/>
        </p:nvSpPr>
        <p:spPr>
          <a:xfrm>
            <a:off x="582585" y="44624"/>
            <a:ext cx="8008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適合設店在辦公大樓商圈內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商業司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年推動「流通服務業智慧商店實驗推動計畫」，並進行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甄選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OK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便利店出線，在臺北市瑞光路、八德路設立兩家「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Q-shop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」。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試賣後發現，瑞光路門市位於封閉式商業辦公大樓內，營業額比戶外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開放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型的八德路門市佳。經測試後，決定關閉八德路門市店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。商業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司認為，封閉式的辦公商圈，適合智慧型無人化商店這種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創新商業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模式。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智慧型無人商店功能多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「智慧型無人商店」商業模式是結合物流、金流與傳統商店，完全由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自動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販賣機販售生活用品、食品、飲料等，消費者可以現金或信用卡交易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內設有監視系統，顧客有任何問題，可透過客服鈕與客服人員對話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；遇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有緊急狀況時，也可按緊急救助鈕向保全管制中心求助。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Q-shop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業者最近有意引進照片沖洗設備，可以沖洗數位照片並立即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取件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。商業司長王鉑波表示，無人商店未來還可提供更多代收業務服務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，甚至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可由政府授權申請戶籍謄本，商機無限。</a:t>
            </a:r>
          </a:p>
        </p:txBody>
      </p:sp>
    </p:spTree>
    <p:extLst>
      <p:ext uri="{BB962C8B-B14F-4D97-AF65-F5344CB8AC3E}">
        <p14:creationId xmlns:p14="http://schemas.microsoft.com/office/powerpoint/2010/main" val="1777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9601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68857" y="404664"/>
            <a:ext cx="8008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</a:rPr>
              <a:t>( </a:t>
            </a:r>
            <a:r>
              <a:rPr lang="zh-TW" altLang="en-US" sz="2400" b="1" dirty="0">
                <a:solidFill>
                  <a:srgbClr val="002060"/>
                </a:solidFill>
              </a:rPr>
              <a:t>二</a:t>
            </a:r>
            <a:r>
              <a:rPr lang="en-US" altLang="zh-TW" sz="2400" b="1" dirty="0">
                <a:solidFill>
                  <a:srgbClr val="002060"/>
                </a:solidFill>
              </a:rPr>
              <a:t>) </a:t>
            </a:r>
            <a:r>
              <a:rPr lang="zh-TW" altLang="en-US" sz="2400" b="1" dirty="0">
                <a:solidFill>
                  <a:srgbClr val="002060"/>
                </a:solidFill>
              </a:rPr>
              <a:t>無人化商店可望解決</a:t>
            </a:r>
            <a:r>
              <a:rPr lang="en-US" altLang="zh-TW" sz="2400" b="1" dirty="0">
                <a:solidFill>
                  <a:srgbClr val="002060"/>
                </a:solidFill>
              </a:rPr>
              <a:t>6 </a:t>
            </a:r>
            <a:r>
              <a:rPr lang="zh-TW" altLang="en-US" sz="2400" b="1" dirty="0">
                <a:solidFill>
                  <a:srgbClr val="002060"/>
                </a:solidFill>
              </a:rPr>
              <a:t>個問題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點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en-US" altLang="zh-TW" sz="2400" b="1" dirty="0">
              <a:solidFill>
                <a:srgbClr val="002060"/>
              </a:solidFill>
            </a:endParaRPr>
          </a:p>
          <a:p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解決店面難尋難題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開發新的好店面不易，且開店後同業競爭激烈。目前國內平均每開設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便利商店後，就需要關閉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家門市。未來可能走向日本模式，每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開設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家就要關閉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家。無人化商店，免除業界一味爭相衝店數的魔咒。</a:t>
            </a:r>
          </a:p>
          <a:p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突破人力不足與工讀生高比例瓶頸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門市人員打工性質偏高，流動率大，人才養成不易，且勞健保與勞退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新制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又新增加人事成本。</a:t>
            </a:r>
          </a:p>
          <a:p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化解門市空間有限的魔咒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每家店要上架的商品眾多，為了符合商品汰舊換新，店內陳設的商品替換率往往由原來的一個月一次，加速至目前的二週一次。空間的限制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，始終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為現行便利商店經營上的魔咒，因此需要打造虛擬二樓尋求化解。</a:t>
            </a:r>
          </a:p>
        </p:txBody>
      </p:sp>
    </p:spTree>
    <p:extLst>
      <p:ext uri="{BB962C8B-B14F-4D97-AF65-F5344CB8AC3E}">
        <p14:creationId xmlns:p14="http://schemas.microsoft.com/office/powerpoint/2010/main" val="28311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9601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582585" y="548680"/>
            <a:ext cx="80085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b="1" dirty="0">
              <a:solidFill>
                <a:srgbClr val="002060"/>
              </a:solidFill>
            </a:endParaRPr>
          </a:p>
          <a:p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便利商店消費服務的再省思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經由智慧型無人商店中的智慧購物機，可將商品無限延伸，甚至與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消費者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家中的網路購物結為一體，並與各種新需求合而為一。</a:t>
            </a:r>
          </a:p>
          <a:p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順應網路商機與虛擬購物風潮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近年網路電子商務盛行，可提供一個比網路購物更安全、迅速，且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一樣隨處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可得的方便購物管道。</a:t>
            </a:r>
          </a:p>
          <a:p>
            <a:r>
              <a:rPr lang="en-US" altLang="zh-TW" sz="2400" b="1" dirty="0">
                <a:solidFill>
                  <a:srgbClr val="002060"/>
                </a:solidFill>
              </a:rPr>
              <a:t>6. </a:t>
            </a:r>
            <a:r>
              <a:rPr lang="zh-TW" altLang="en-US" sz="2400" b="1" dirty="0">
                <a:solidFill>
                  <a:srgbClr val="002060"/>
                </a:solidFill>
              </a:rPr>
              <a:t>平衡節能呼聲與產業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價值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京都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議定書反映節能的需求受到各國重視，過去便利商店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經營的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優勢，也重新面臨節能省思的挑戰。日本第二大便利商店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Lawson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已考慮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要停止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小時營業，改與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NTT DoCoMo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合作深夜時段無營業員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的型態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營業。歐盟亦出現便利商店應大幅縮減營業時間的呼聲。</a:t>
            </a:r>
          </a:p>
        </p:txBody>
      </p:sp>
    </p:spTree>
    <p:extLst>
      <p:ext uri="{BB962C8B-B14F-4D97-AF65-F5344CB8AC3E}">
        <p14:creationId xmlns:p14="http://schemas.microsoft.com/office/powerpoint/2010/main" val="22257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68857" y="188640"/>
            <a:ext cx="8008567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（三）無人化商店可能的競爭優勢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門市經營成本降低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lvl="2"/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現在便利超商門市的營運成本比重，最大的是人事費用，假設以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每家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每月人事費用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11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萬多元估算，占營運成本約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41%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，若改為無人商店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，每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家門市人事費用成本僅需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萬元，僅約現行便利商店人事費用的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18%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2"/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就第二高營運成本的店租來看，假設以每家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萬多元來算，占營運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成本約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26%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，若改為無人商店，店租僅約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萬元，約現行便利商店租金費用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300" b="1" dirty="0" smtClean="0">
                <a:solidFill>
                  <a:schemeClr val="accent5">
                    <a:lumMod val="50000"/>
                  </a:schemeClr>
                </a:solidFill>
              </a:rPr>
              <a:t>71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2"/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就商品價格競爭力來看，因為無人化商店的營運成本明顯降低，在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不考量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未來潛在競爭對手的價格策略下，初期至中長期銷售商品的定價，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將可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採折價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10–30%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幅度的定價策略競爭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。根據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評估，國內有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300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600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處封閉型地點，可列為首波擴張的地點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。如果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以初期約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170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萬元的投資成本及來客數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200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人估算，只要單月銷貨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收入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15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萬元，每個月就能獲利，可進一步取代目前以人力經營但持續虧損的</a:t>
            </a:r>
          </a:p>
          <a:p>
            <a:pPr lvl="2"/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門市；營運中期，預計國內設置</a:t>
            </a:r>
            <a:r>
              <a:rPr lang="en-US" altLang="zh-TW" sz="2300" b="1" dirty="0">
                <a:solidFill>
                  <a:schemeClr val="accent5">
                    <a:lumMod val="50000"/>
                  </a:schemeClr>
                </a:solidFill>
              </a:rPr>
              <a:t>800 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家智慧型無人商店。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22299"/>
            <a:ext cx="8280920" cy="595902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585436" y="980728"/>
            <a:ext cx="800856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（四）無人化商店鎖定的潛在客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群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無人化商店未來主要的潛在客群，是鎖定：</a:t>
            </a:r>
          </a:p>
          <a:p>
            <a:pPr lvl="2"/>
            <a:r>
              <a:rPr lang="en-US" altLang="zh-TW" sz="2300" b="1" dirty="0">
                <a:solidFill>
                  <a:srgbClr val="002060"/>
                </a:solidFill>
              </a:rPr>
              <a:t>1. </a:t>
            </a:r>
            <a:r>
              <a:rPr lang="zh-TW" altLang="en-US" sz="2300" b="1" dirty="0">
                <a:solidFill>
                  <a:srgbClr val="002060"/>
                </a:solidFill>
              </a:rPr>
              <a:t>滿足消費者想要更便利的消費需求</a:t>
            </a: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交易更快速，且無須與人互動。</a:t>
            </a:r>
          </a:p>
          <a:p>
            <a:pPr lvl="2"/>
            <a:r>
              <a:rPr lang="en-US" altLang="zh-TW" sz="2300" b="1" dirty="0">
                <a:solidFill>
                  <a:srgbClr val="002060"/>
                </a:solidFill>
              </a:rPr>
              <a:t>2. </a:t>
            </a:r>
            <a:r>
              <a:rPr lang="zh-TW" altLang="en-US" sz="2300" b="1" dirty="0">
                <a:solidFill>
                  <a:srgbClr val="002060"/>
                </a:solidFill>
              </a:rPr>
              <a:t>貼近年輕消費者消費取向</a:t>
            </a: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年輕族群喜歡追求新鮮流行，有個性的消費。</a:t>
            </a:r>
          </a:p>
          <a:p>
            <a:pPr lvl="2"/>
            <a:r>
              <a:rPr lang="en-US" altLang="zh-TW" sz="2300" b="1" dirty="0">
                <a:solidFill>
                  <a:srgbClr val="002060"/>
                </a:solidFill>
              </a:rPr>
              <a:t>3. </a:t>
            </a:r>
            <a:r>
              <a:rPr lang="zh-TW" altLang="en-US" sz="2300" b="1" dirty="0">
                <a:solidFill>
                  <a:srgbClr val="002060"/>
                </a:solidFill>
              </a:rPr>
              <a:t>擴充非都會區消費</a:t>
            </a: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傳統便利超商展店思維，大都趨向人口密集區及交通匯集區，但相對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於非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都會區，因展店開銷及人才欠缺，一直難以突破，智慧型無人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商店正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可以彌補此缺口。</a:t>
            </a:r>
          </a:p>
        </p:txBody>
      </p:sp>
    </p:spTree>
    <p:extLst>
      <p:ext uri="{BB962C8B-B14F-4D97-AF65-F5344CB8AC3E}">
        <p14:creationId xmlns:p14="http://schemas.microsoft.com/office/powerpoint/2010/main" val="33279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-9939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八、零售業跨向金融業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8857" y="454606"/>
            <a:ext cx="80085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（一）英國特易購（</a:t>
            </a:r>
            <a:r>
              <a:rPr lang="en-US" altLang="zh-TW" sz="2400" b="1" dirty="0">
                <a:solidFill>
                  <a:srgbClr val="002060"/>
                </a:solidFill>
              </a:rPr>
              <a:t>Tesco</a:t>
            </a:r>
            <a:r>
              <a:rPr lang="zh-TW" altLang="en-US" sz="2400" b="1" dirty="0">
                <a:solidFill>
                  <a:srgbClr val="002060"/>
                </a:solidFill>
              </a:rPr>
              <a:t>）是帶頭先鋒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在這方面，英國最大的零售集團特易購（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Tesco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）是帶頭先鋒之一，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早在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1997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年即與英國第二大銀行蘇格蘭皇家銀行（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Royal Bank of Scotland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，簡稱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RBS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）合作，在賣場中推出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種個人金融服務，包含保險、貸款和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存款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，目前已有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萬個帳戶，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年獲利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億美元。</a:t>
            </a: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（二）日本伊藤榮堂集團跟進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接著日本伊藤榮堂集團，為擴大零售集團龐大的現金流通效益，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在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2001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年設立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IY Bank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（後來更名為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7Bank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），主要從事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ATM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及信用卡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交易的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清算業務。第一年虧損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120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億日圓，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年轉虧為盈，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年獲利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三級跳。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（三）日本永旺零售集團亦銷售金融理財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產品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2006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3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月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10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日，日本流通業第二大的永旺（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Aeon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）集團舉行記者會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，正式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宣布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2007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年春天要籌設銀行，並在旗下所有購物中心及商場設立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服務專櫃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，銷售基金、債券等個人金融理財商品。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08544"/>
            <a:ext cx="8280920" cy="6216800"/>
            <a:chOff x="467544" y="1317923"/>
            <a:chExt cx="8280920" cy="513873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1317923"/>
              <a:ext cx="8280920" cy="2039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68857" y="379685"/>
            <a:ext cx="80085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7Bank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不同，日本永旺集團要做的不是無人銀行，而是類似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Tesco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的做法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，在賣場內設立專櫃，針對目標顧客需求，有專人在場說明、提供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小額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貸款等金融服務，賣場並搭配推出特殊優惠方案，例如：申貸人在永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旺家具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賣場消費，可享折扣優惠。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永旺集團的岡田社長在記者會中以零售通路的術語指出，「大型銀行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賣的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金融產品是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NB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我們賣的是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PB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金融商品。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」這個比喻方式，巧妙點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出零售流通業者介入金融服務，與銀行經營手法做區隔，以及零售金融服務大勢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之所趨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 美國</a:t>
            </a:r>
            <a:r>
              <a:rPr lang="en-US" altLang="zh-TW" sz="2400" b="1" dirty="0">
                <a:solidFill>
                  <a:srgbClr val="002060"/>
                </a:solidFill>
              </a:rPr>
              <a:t>Wal-Mart </a:t>
            </a:r>
            <a:r>
              <a:rPr lang="zh-TW" altLang="en-US" sz="2400" b="1" dirty="0">
                <a:solidFill>
                  <a:srgbClr val="002060"/>
                </a:solidFill>
              </a:rPr>
              <a:t>大賣場一年支付給銀行的信用卡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續</a:t>
            </a:r>
            <a:r>
              <a:rPr lang="zh-TW" altLang="en-US" sz="2400" b="1" dirty="0">
                <a:solidFill>
                  <a:srgbClr val="002060"/>
                </a:solidFill>
              </a:rPr>
              <a:t>費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就高達</a:t>
            </a:r>
            <a:r>
              <a:rPr lang="en-US" altLang="zh-TW" sz="2400" b="1" dirty="0">
                <a:solidFill>
                  <a:srgbClr val="002060"/>
                </a:solidFill>
              </a:rPr>
              <a:t>6-7 </a:t>
            </a:r>
            <a:r>
              <a:rPr lang="zh-TW" altLang="en-US" sz="2400" b="1" dirty="0">
                <a:solidFill>
                  <a:srgbClr val="002060"/>
                </a:solidFill>
              </a:rPr>
              <a:t>億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美元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在美國共有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多家賣場的沃爾瑪（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Wal-Mart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），每年光是接受信用卡消費，就要支付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億至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億美元手續費給清算銀行。由此可見其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流動資金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有多麼龐大，一旦介入金融業，對既有銀行難免會造成壓力。</a:t>
            </a:r>
          </a:p>
        </p:txBody>
      </p:sp>
    </p:spTree>
    <p:extLst>
      <p:ext uri="{BB962C8B-B14F-4D97-AF65-F5344CB8AC3E}">
        <p14:creationId xmlns:p14="http://schemas.microsoft.com/office/powerpoint/2010/main" val="8475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48680"/>
            <a:ext cx="8280920" cy="5832648"/>
            <a:chOff x="467544" y="980728"/>
            <a:chExt cx="8280920" cy="506222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4725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99565" y="836712"/>
            <a:ext cx="8008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（五） 臺灣零售流通業介入金融業的三部曲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代收服務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、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ATM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提款</a:t>
            </a:r>
            <a:r>
              <a:rPr lang="zh-TW" altLang="en-US" sz="2400" b="1" dirty="0">
                <a:solidFill>
                  <a:srgbClr val="002060"/>
                </a:solidFill>
              </a:rPr>
              <a:t>轉帳、支付工具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多樣化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臺灣目前零售業與金融業的整合才剛起步，走得最快的流通業態還是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便利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商店，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大超商的金融服務，以「代收、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ATM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、支付工具多樣化」的「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三部曲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模式」演進。小額支付工具更將是超商業金融服務大躍進的關鍵。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臺灣超商在地利、密度和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小時營業的優勢下，從十年前開始發展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代收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業務，如今代收服務種類已多達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多項，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大超商每年經手的代收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金額高達新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4,500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億元。接下來是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ATM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進駐超商，但目前超商門市的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ATM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服務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仍停留在提款、轉帳等基本功能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。另外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，在小額支付工具方面，臺灣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大便利商店亦已導入。例如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：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即有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i-cash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卡及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i-cash wave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信用卡等。</a:t>
            </a:r>
          </a:p>
        </p:txBody>
      </p:sp>
    </p:spTree>
    <p:extLst>
      <p:ext uri="{BB962C8B-B14F-4D97-AF65-F5344CB8AC3E}">
        <p14:creationId xmlns:p14="http://schemas.microsoft.com/office/powerpoint/2010/main" val="23805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48680"/>
            <a:ext cx="8280920" cy="5832648"/>
            <a:chOff x="467544" y="980728"/>
            <a:chExt cx="8280920" cy="506222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4725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99565" y="836712"/>
            <a:ext cx="8008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（六）超商跨向無形商品的金融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服務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零售流通業的有形商品競爭，早已進入低毛利或負毛利階段，大家都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看好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無形的商品與服務，是未來突破成長的機會，其中金融服務更因可以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無限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延伸，而成為流通業競爭致勝的關鍵，這也是歐美、日本大型通路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集團積極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跨足金融服務的原因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（七）流通業兼做銀行業的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目的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從上述流通業經營銀行的成效來看，除了可以提高流動資金的效益，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開創業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外收入外，其實最大的用意還是在強化顧客關係管理，利用消費積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點回饋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等顧客忠誠度計畫，流通業可以進一步讓「顧客固定化」，這也是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零售業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競爭的關鍵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-9939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九、流通服務科技化發展趨勢分析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8857" y="454606"/>
            <a:ext cx="800856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（一）各種零售科技工具積極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展現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國內流通服務業專家陳弘元（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2007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）曾經指出，全球流通服務業已有朝向科技化發展趨勢。他的分析指出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：從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全球流通服務業發展趨勢可以發現，服務科技化是新趨勢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排名全球前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大的零售業者德國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Metro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集團，幾年前與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IBM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、微軟、英特爾、思愛普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NCR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等多家廠商共同提出「未來商店計畫」，已於德國北部萊因伯格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Extra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未來商店進行試驗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這個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計畫，透過個人購物幫手（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personal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shopping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assistants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）、資訊查詢機（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info-terminals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）、智慧磅秤（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intelligent scale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）、電子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貨架標籤（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electronic shelf labels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）、智慧型貨架（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smart shelves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電子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廣告牌（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electronic 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</a:rPr>
              <a:t>dvertising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displays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），以及無線射頻識別標籤（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radio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frequency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identification, RFID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）等科技的應用，讓顧客領略到不一樣的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購物經驗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998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1132294"/>
            <a:ext cx="8280920" cy="572570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6" name="矩形 5"/>
          <p:cNvSpPr/>
          <p:nvPr/>
        </p:nvSpPr>
        <p:spPr>
          <a:xfrm>
            <a:off x="35496" y="116632"/>
            <a:ext cx="10153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第 </a:t>
            </a:r>
            <a:r>
              <a:rPr lang="en-US" altLang="zh-TW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12</a:t>
            </a:r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</a:t>
            </a:r>
            <a:r>
              <a:rPr lang="zh-TW" altLang="en-US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章 流通</a:t>
            </a:r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科技、流通金融、流通宅配與流通</a:t>
            </a:r>
            <a:r>
              <a:rPr lang="zh-TW" altLang="en-US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整體</a:t>
            </a:r>
            <a:endParaRPr lang="en-US" altLang="zh-TW" sz="3000" cap="all" dirty="0" smtClean="0">
              <a:solidFill>
                <a:srgbClr val="000000"/>
              </a:solidFill>
              <a:latin typeface="Franklin Gothic Medium"/>
              <a:ea typeface="微軟正黑體"/>
              <a:cs typeface="+mj-cs"/>
            </a:endParaRPr>
          </a:p>
          <a:p>
            <a:r>
              <a:rPr lang="en-US" altLang="zh-TW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</a:t>
            </a:r>
            <a:r>
              <a:rPr lang="en-US" altLang="zh-TW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             </a:t>
            </a:r>
            <a:r>
              <a:rPr lang="zh-TW" altLang="en-US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經營</a:t>
            </a:r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發展趨勢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1560" y="1135495"/>
            <a:ext cx="770485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一、</a:t>
            </a:r>
            <a:r>
              <a:rPr lang="en-US" altLang="zh-TW" sz="3000" b="1" dirty="0">
                <a:solidFill>
                  <a:srgbClr val="002060"/>
                </a:solidFill>
              </a:rPr>
              <a:t>IT </a:t>
            </a:r>
            <a:r>
              <a:rPr lang="zh-TW" altLang="en-US" sz="3000" b="1" dirty="0">
                <a:solidFill>
                  <a:srgbClr val="002060"/>
                </a:solidFill>
              </a:rPr>
              <a:t>革命與消費者主導型流通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系統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002060"/>
                </a:solidFill>
              </a:rPr>
              <a:t>（一）零售流通的</a:t>
            </a:r>
            <a:r>
              <a:rPr lang="en-US" altLang="zh-TW" sz="2600" b="1" dirty="0">
                <a:solidFill>
                  <a:srgbClr val="002060"/>
                </a:solidFill>
              </a:rPr>
              <a:t>IT </a:t>
            </a:r>
            <a:r>
              <a:rPr lang="zh-TW" altLang="en-US" sz="2600" b="1" dirty="0">
                <a:solidFill>
                  <a:srgbClr val="002060"/>
                </a:solidFill>
              </a:rPr>
              <a:t>革命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自從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1980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系統的急速普及，以及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年代網際網路的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突破性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科技導入，使整個零售流通的資訊技術革新大幅向前邁進。而自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1980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年起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，量販店、折扣廉價商店、便利商店及大型購物中心與連鎖化等急速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躍起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，也大大改變零售流通的結構，此種變化均被稱為「第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次流通革命」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，與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第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次流通革命大不相同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尤其，在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IT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資訊科技變化方面，於過去二十多年中，零售流通業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大量使用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系統、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EOS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（電子化訂貨系統）、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EDI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（電子資料交換系統）、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先進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物流進出自動化處理系統、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B2C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及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電子商務（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EC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），以及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IC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結帳卡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與電子錢包興起等，也大幅度加速流通業的現代化及科技化。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68857" y="116632"/>
            <a:ext cx="8008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在紐約舉辦的美國零售聯盟商展，特別將主題設定為「如何將店家與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科技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結合，讓賣場更具效率」，許多業者也在會中展示新的科技，例如：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IBM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商品展示系統與智慧購物車。跡象顯示，運用科技結合經營型態的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零售模式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，儼然成為下一波主流。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從零售業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IT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應用科技的趨勢發現，無線射頻識別技術、自助資訊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站（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kiosks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）、自助結帳（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self-checkout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）、電子貨架數位標籤、非接觸式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付款（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contactless payments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）等，是未來十年最具應用潛力的技術。資訊整合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、商業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智慧、供應鏈管理、智慧商店以及商務銷售平臺，將是零售業發展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的趨勢。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 美國超市個人手握結帳掃描器，非常省時又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便利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（零售業新</a:t>
            </a:r>
            <a:r>
              <a:rPr lang="zh-TW" altLang="en-US" sz="2400" b="1" dirty="0">
                <a:solidFill>
                  <a:srgbClr val="002060"/>
                </a:solidFill>
              </a:rPr>
              <a:t>科技策略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）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2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消費者不須大排長龍等結帳</a:t>
            </a:r>
          </a:p>
          <a:p>
            <a:pPr lvl="2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以往消費者在超市選購商品後，往往要大排長龍結帳。現在許多美國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超市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開始提供個人收銀機掃描器，讓顧客自己掃描產品後，直接放入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購物袋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，即可到出口依掃描金額結帳，節省許多時間。</a:t>
            </a:r>
          </a:p>
        </p:txBody>
      </p:sp>
    </p:spTree>
    <p:extLst>
      <p:ext uri="{BB962C8B-B14F-4D97-AF65-F5344CB8AC3E}">
        <p14:creationId xmlns:p14="http://schemas.microsoft.com/office/powerpoint/2010/main" val="3221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11881" y="404664"/>
            <a:ext cx="8008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顧客可以節省時間，知道自己花了多少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錢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2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雄獅食品（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Food Lion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）發言人彼德森女士說，旗下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家高級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Bloom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超市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約一半配有這種掃描器，順手牽羊不是問題。她強調，這項服務將「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節省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時間，讓顧客了解買了哪些東西、花了多少錢」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自助結帳系統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日本流通業新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趨勢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2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年三月，日本超市業者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Gigamart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導入的富士通自助結帳系統，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在商品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上貼傳統條碼，消費者挑好商品，自行掃描條碼、按鍵結帳，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配合自動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收銀機，加速結帳作業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組自動結帳系統，包含四臺自助結帳機器和一臺管理介面，用在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大型賣場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或量販店，一個工作人員就能監控四臺機器，省下不少人事成本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，雖然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初期的設備投資很貴，但是日本人力成本高，大約一年就能回收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0"/>
            <a:ext cx="800856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零售通路業者運用先進科技監看及了解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消費者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2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英國的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Tesco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採</a:t>
            </a:r>
            <a:r>
              <a:rPr lang="en-US" altLang="zh-TW" sz="2200" dirty="0" err="1">
                <a:solidFill>
                  <a:schemeClr val="accent5">
                    <a:lumMod val="50000"/>
                  </a:schemeClr>
                </a:solidFill>
              </a:rPr>
              <a:t>Smartline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監看系統，透過感應器統計店內顧客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偵測等待結帳隊伍移動速度，預知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個小時內須開多少收銀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櫃檯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2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玩具反斗城、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Office Depot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及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Walgreen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等大型零售業，則採用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Behavior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IQ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顧客監看系統，能進一步蒐集顧客去哪個點、停留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多久及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對不同商品的反應等，業者再拿來與銷售資料比對，了解店內</a:t>
            </a:r>
          </a:p>
          <a:p>
            <a:pPr lvl="2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陳設、商品位置是否適當。</a:t>
            </a:r>
          </a:p>
          <a:p>
            <a:pPr lvl="2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Best Buy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則利用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Behavior IQ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攝影機，蒐集顧客行為模式資訊，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將顧客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分為愛好科技年輕族群、郊區母親、家居男人等五類，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並分別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布置專區滿足他們的需求。</a:t>
            </a:r>
          </a:p>
          <a:p>
            <a:pPr lvl="2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顧客監看計畫：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經濟學人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》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報導，目前最大規模的顧客監看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計畫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之一是「店內量尺先驅研究（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PRISM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）」，在全美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160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商場入口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、出口及貨架區設置感應器，並安排人員在現場觀察記錄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，蒐集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顧客採購動線等資訊。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PRISM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九月完成第一階段實驗後有初步發現，例如：走到鹹味零食區的人三分之二會買，走到乳品區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者比較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不會買，雖然兒童陪同採買的比率只有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13%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，但只要兒童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在場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，消費者通常買比較多。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41969" y="0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十、科技創新使新興流通業通路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崛起根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553998"/>
            <a:ext cx="80085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（一）日常商品新通路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像美國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Zoom Shop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iPod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及相關配件、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Motorola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無人商店販賣手機等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，無人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化商店創造了租金減少、廣告效益等利益，甚至創造一個平臺，所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賣商品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並非獲利主力，反而平臺上其他附加產品或價值，成為獲利新主力。</a:t>
            </a: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（二）租借新通路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像銷售或租借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DVD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VCD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CD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或線上遊戲光碟等商店，讓顧客隨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租隨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還更便利。</a:t>
            </a: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（三）商品資訊新通路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具備智慧型資訊看板，提供高單價商品資訊查詢、互動式廣告、商品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預購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等服務，可提升與消費者間的互動，創造推薦機制的功效。</a:t>
            </a: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（四）虛擬商品實體通路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像韓國電信、美國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McCafe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、荷蘭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FUEL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等，提供數位影音購物臺、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線上選購、宅配到府或自行取貨等服務，拓展經營通路、減少服務成本。</a:t>
            </a:r>
          </a:p>
        </p:txBody>
      </p:sp>
    </p:spTree>
    <p:extLst>
      <p:ext uri="{BB962C8B-B14F-4D97-AF65-F5344CB8AC3E}">
        <p14:creationId xmlns:p14="http://schemas.microsoft.com/office/powerpoint/2010/main" val="10741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1814"/>
            <a:ext cx="8280920" cy="612352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734909" y="836712"/>
            <a:ext cx="8008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（五）實體商品虛擬通路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像日本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OKUWA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、英國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Tesco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、美國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Safeway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等，以虛擬實境方式呈現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消費者感覺像是在實體店面購物一樣，並提供商品線上選購、宅配到府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、自行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取貨等服務。尤其對於行動不便的銀髮族、生活忙碌的上班族等，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線上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超市提供透過線上選購商品的服務，同時搭配完善的物流配送機制，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讓消費者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在最便利的地點取貨（宅配到府、特定地點取貨等），提供了最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貼心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的購物環境，同時，也成了數位家庭另一種通路的延伸。</a:t>
            </a: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（六）客戶體驗環境，大量客製化的前臺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以打造全新的客戶消費體驗環境，蒐集消費者的參與經驗及需求，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進而提供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客製化的服務。</a:t>
            </a:r>
          </a:p>
        </p:txBody>
      </p:sp>
    </p:spTree>
    <p:extLst>
      <p:ext uri="{BB962C8B-B14F-4D97-AF65-F5344CB8AC3E}">
        <p14:creationId xmlns:p14="http://schemas.microsoft.com/office/powerpoint/2010/main" val="1243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41969" y="0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十一、製造業與零售業情報共有之趨勢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553998"/>
            <a:ext cx="80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3998"/>
            <a:ext cx="6624736" cy="63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206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41969" y="414695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十二、流通宅配日益發展成熟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553998"/>
            <a:ext cx="80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0629" y="1124744"/>
            <a:ext cx="8008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（一）宅急便公司有顯著進步與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成長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近六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、七年來，臺灣有幾家大公司引進日本先進的宅急便或宅配運輸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的專業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經營與管理的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know-how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，經過臺灣本土公司的吸收及學習，使臺灣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這些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年來的宅急便業務與產業，有了長遠的成長與進步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（二）代表性的宅急便公司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目前，國內有幾家比較具有代表性的宅急便公司，包括：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統一速達公司（黑貓宅急便）（統一企業集團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臺灣宅配通公司（東元集團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新竹貨運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大榮貨運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中華郵政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0" name="文字方塊 9"/>
          <p:cNvSpPr txBox="1"/>
          <p:nvPr/>
        </p:nvSpPr>
        <p:spPr>
          <a:xfrm>
            <a:off x="585436" y="73069"/>
            <a:ext cx="8008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（三）宅急便公司成長的因素</a:t>
            </a: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上述這些宅急便公司迅速成長的因素，主要有以下幾點：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由於近年來網路購物、電視購物、型錄購物及直銷購物等均快速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成長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，因此，顯著帶動了以家庭及個人為主的宅急便業務的成長與需求，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過去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這一塊的生意是沒有的。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由於實體通路業者也進入虛擬通路的網路購物，因此，也有宅急便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業務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的需求。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消費者逐漸接受不外出逛街購物的消費型態，就某種程度而言，仍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有些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便利性，只要在家中的電腦、家中的電視、家中的型錄、家中的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DM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宣傳單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等，即可完成購物需求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另外，在取貨地點選擇方面，可以到附近的便利商店取貨，由於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國內便利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商店高達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萬家，密度高與普及性廣，因此，也非常便利。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最後，由於宅急便公司本身多年的努力革新經營、不斷改善缺失，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使消費者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的滿意度不斷升高，終而信賴宅急便這個產業及這些公司。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2946"/>
            <a:ext cx="8280920" cy="59883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0" name="文字方塊 9"/>
          <p:cNvSpPr txBox="1"/>
          <p:nvPr/>
        </p:nvSpPr>
        <p:spPr>
          <a:xfrm>
            <a:off x="585436" y="460985"/>
            <a:ext cx="8008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（四）</a:t>
            </a:r>
            <a:r>
              <a:rPr lang="en-US" altLang="zh-TW" sz="2400" b="1" dirty="0" err="1">
                <a:solidFill>
                  <a:srgbClr val="002060"/>
                </a:solidFill>
              </a:rPr>
              <a:t>PChome</a:t>
            </a:r>
            <a:r>
              <a:rPr lang="en-US" altLang="zh-TW" sz="2400" b="1" dirty="0">
                <a:solidFill>
                  <a:srgbClr val="002060"/>
                </a:solidFill>
              </a:rPr>
              <a:t> 24 </a:t>
            </a:r>
            <a:r>
              <a:rPr lang="zh-TW" altLang="en-US" sz="2400" b="1" dirty="0">
                <a:solidFill>
                  <a:srgbClr val="002060"/>
                </a:solidFill>
              </a:rPr>
              <a:t>小時快速到貨成功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案例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（</a:t>
            </a:r>
            <a:r>
              <a:rPr lang="en-US" altLang="zh-TW" sz="2400" b="1" dirty="0">
                <a:solidFill>
                  <a:srgbClr val="002060"/>
                </a:solidFill>
              </a:rPr>
              <a:t>99.99% 24 </a:t>
            </a:r>
            <a:r>
              <a:rPr lang="zh-TW" altLang="en-US" sz="2400" b="1" dirty="0">
                <a:solidFill>
                  <a:srgbClr val="002060"/>
                </a:solidFill>
              </a:rPr>
              <a:t>小時到貨率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網路購物只要專心一件事，「就是如何讓消費者最快拿到商品。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」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營運長謝振豊篤定地說。強調自己並未加快速度，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密武器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小時、三班制的臺式服務精神。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在臺灣超過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億規模的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B2C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網路購物市場，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線上購物與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博客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來雙雄纏鬥。在本次金牌服務大賞的評比中，無論是滿意度、口碑等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大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指標上，兩者都幾乎不相上下，但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靠著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小時到貨的服務效率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，拉開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了自己與第二名的距離。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「我們的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小時到貨率，是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99.99%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。」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營運長謝振豊說，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現在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甚至可以做到中午前下單，傍晚前就能送達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四年前推出震撼業界的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小時到貨服務，至今仍無人能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複製超越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2946"/>
            <a:ext cx="8280920" cy="59883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0" name="文字方塊 9"/>
          <p:cNvSpPr txBox="1"/>
          <p:nvPr/>
        </p:nvSpPr>
        <p:spPr>
          <a:xfrm>
            <a:off x="585436" y="848901"/>
            <a:ext cx="8008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過去，「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Yahoo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奇摩購物中心對打，一場混戰。」網路原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生服飾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品牌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lativ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創辦人張偉強觀察，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當時只是以低價訴求的網購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通路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，直到效法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Amazon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建立物流倉儲系統、創新模式，「才真正令人可敬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了起來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」。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這種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小時、三班制的臺式服務精神，靠的就是執行力，外商公司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根本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很難與之競爭。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每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秒就計算一次庫存量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&gt;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「我們其實並沒有加快速度」謝振豊自己解析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的成功之道，「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而是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拆解了供應鏈，減少物流時間的浪費。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」現在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PChome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萬種商品，每一個品項，都是每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秒就計算一次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庫存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量。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113" y="1015951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二、 消費者主導型流通系統的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定義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3000" b="1" dirty="0">
                <a:solidFill>
                  <a:srgbClr val="002060"/>
                </a:solidFill>
              </a:rPr>
              <a:t> </a:t>
            </a:r>
            <a:r>
              <a:rPr lang="en-US" altLang="zh-TW" sz="3000" b="1" dirty="0" smtClean="0">
                <a:solidFill>
                  <a:srgbClr val="002060"/>
                </a:solidFill>
              </a:rPr>
              <a:t>       ——</a:t>
            </a:r>
            <a:r>
              <a:rPr lang="en-US" altLang="zh-TW" sz="3000" b="1" dirty="0">
                <a:solidFill>
                  <a:srgbClr val="002060"/>
                </a:solidFill>
              </a:rPr>
              <a:t>M—→ W—→ R—→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5" y="2031614"/>
            <a:ext cx="7745521" cy="48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21564" y="1318186"/>
            <a:ext cx="793631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002060"/>
                </a:solidFill>
              </a:rPr>
              <a:t>總之，過去的流通體系價值鏈從上游到下游，依序是：</a:t>
            </a:r>
          </a:p>
          <a:p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（製造商）→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（批發商）→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（零售商）→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（消費者</a:t>
            </a:r>
            <a:r>
              <a:rPr lang="zh-TW" altLang="en-US" sz="2200" b="1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en-US" altLang="zh-TW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rgbClr val="002060"/>
                </a:solidFill>
              </a:rPr>
              <a:t>而</a:t>
            </a:r>
            <a:r>
              <a:rPr lang="zh-TW" altLang="en-US" sz="2600" b="1" dirty="0">
                <a:solidFill>
                  <a:srgbClr val="002060"/>
                </a:solidFill>
              </a:rPr>
              <a:t>未來的流通體系之影響主導價值鏈，應該是反向回來，即：</a:t>
            </a:r>
          </a:p>
          <a:p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（製造商）←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（批發商）←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（零售商）← </a:t>
            </a:r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（消費者）</a:t>
            </a:r>
          </a:p>
          <a:p>
            <a:r>
              <a:rPr lang="zh-TW" altLang="en-US" sz="2600" b="1" dirty="0">
                <a:solidFill>
                  <a:srgbClr val="002060"/>
                </a:solidFill>
              </a:rPr>
              <a:t>而在消費者主導的流通系統下，消費者有</a:t>
            </a:r>
            <a:r>
              <a:rPr lang="en-US" altLang="zh-TW" sz="2600" b="1" dirty="0">
                <a:solidFill>
                  <a:srgbClr val="002060"/>
                </a:solidFill>
              </a:rPr>
              <a:t>5 </a:t>
            </a:r>
            <a:r>
              <a:rPr lang="zh-TW" altLang="en-US" sz="2600" b="1" dirty="0">
                <a:solidFill>
                  <a:srgbClr val="002060"/>
                </a:solidFill>
              </a:rPr>
              <a:t>個特徵：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消費者需求的個性化、多樣化、便利化及娛樂化。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由消費者發出的資訊情報。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對抱怨與需求回應的快速化要求。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製造商及零售商高度配合消費者的價值觀及消費觀。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消費者的需求與喜愛是多變化的。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113" y="1015951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三、 消費者主導型流通系統的</a:t>
            </a:r>
            <a:r>
              <a:rPr lang="en-US" altLang="zh-TW" sz="3000" b="1" dirty="0">
                <a:solidFill>
                  <a:srgbClr val="002060"/>
                </a:solidFill>
              </a:rPr>
              <a:t>3C </a:t>
            </a:r>
            <a:r>
              <a:rPr lang="zh-TW" altLang="en-US" sz="3000" b="1" dirty="0">
                <a:solidFill>
                  <a:srgbClr val="002060"/>
                </a:solidFill>
              </a:rPr>
              <a:t>基盤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/>
          <a:stretch/>
        </p:blipFill>
        <p:spPr bwMode="auto">
          <a:xfrm>
            <a:off x="827584" y="1772816"/>
            <a:ext cx="7789106" cy="484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9601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418135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四、在新時代下零售業的</a:t>
            </a:r>
            <a:r>
              <a:rPr lang="en-US" altLang="zh-TW" sz="3000" b="1" dirty="0">
                <a:solidFill>
                  <a:srgbClr val="002060"/>
                </a:solidFill>
              </a:rPr>
              <a:t>13 </a:t>
            </a:r>
            <a:r>
              <a:rPr lang="zh-TW" altLang="en-US" sz="3000" b="1" dirty="0">
                <a:solidFill>
                  <a:srgbClr val="002060"/>
                </a:solidFill>
              </a:rPr>
              <a:t>項戰略課題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824" y="1196752"/>
            <a:ext cx="77048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（一）落實真正的顧客導向課題（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customer </a:t>
            </a:r>
            <a:r>
              <a:rPr lang="en-US" altLang="zh-TW" sz="2500" dirty="0" err="1" smtClean="0">
                <a:solidFill>
                  <a:schemeClr val="accent5">
                    <a:lumMod val="50000"/>
                  </a:schemeClr>
                </a:solidFill>
              </a:rPr>
              <a:t>riented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（二）線上購物課題（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on-line shopping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（三）低價格化與品項多樣擴大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（四）交期（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lead time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）縮短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（五）無人商店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（六）大型購物中心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（七）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e-marketplace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（網路交易市集）</a:t>
            </a: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八）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網路交易與招標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（九）向生產者直接交易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（十）與上游供應商協同合作發展（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collaboration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（十一）與上游大型製造廠協同行銷合作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（十二）高附加價值提供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（十三）零售商地域性密集型經營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課題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9601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418135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五、未來流通典範變革的</a:t>
            </a:r>
            <a:r>
              <a:rPr lang="en-US" altLang="zh-TW" sz="3000" b="1" dirty="0">
                <a:solidFill>
                  <a:srgbClr val="002060"/>
                </a:solidFill>
              </a:rPr>
              <a:t>14 </a:t>
            </a:r>
            <a:r>
              <a:rPr lang="zh-TW" altLang="en-US" sz="3000" b="1" dirty="0">
                <a:solidFill>
                  <a:srgbClr val="002060"/>
                </a:solidFill>
              </a:rPr>
              <a:t>個重點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2113" y="1196752"/>
            <a:ext cx="800856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（一）流通的基本變革方向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，將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由從前的順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向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  M 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→ W → R → C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，改變為逆向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M←W← R ← C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；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          即以消費者為起始原點，以顧客至上為思維的  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「消費者主導型流通系統」到來</a:t>
            </a: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二）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on-line shopping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，透過線上即時的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B2C 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商品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購買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或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採購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型態，亦會日益普及與日益便利</a:t>
            </a: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三）批發商的功能將日益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低下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（四）流通產業結構將漸趨集中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化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（五）流通業的底層化日益明顯，也日益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重要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（六）中小型規模商業業者的競爭基盤日益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弱化</a:t>
            </a: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（七）流通活動的效率化（即物流活動的速度化）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5" name="文字方塊 4"/>
          <p:cNvSpPr txBox="1"/>
          <p:nvPr/>
        </p:nvSpPr>
        <p:spPr>
          <a:xfrm>
            <a:off x="446408" y="692696"/>
            <a:ext cx="80085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（八）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Net 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時代（網路時代）的流通業，將會有「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消費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         者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的購買代理業」。</a:t>
            </a: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（九）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RDC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500" dirty="0" err="1">
                <a:solidFill>
                  <a:schemeClr val="accent5">
                    <a:lumMod val="50000"/>
                  </a:schemeClr>
                </a:solidFill>
              </a:rPr>
              <a:t>reginoal</a:t>
            </a:r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distribution center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，區域性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配銷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         流通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中心）業態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，將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會取代傳統批發商角色。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十）消費者需求的個性化、多樣化、便利化、娛樂化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、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新鮮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化、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有趣化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、自在化等，新業態的因應準備。</a:t>
            </a: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（十一）無人商店來臨。</a:t>
            </a: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（十二）中小型商業業者必須提高其附加價值，並朝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與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消費者密集型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流通業轉換。</a:t>
            </a: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（十三）零售業及生產者必須提供高附加價值產品，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創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造價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值感，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才能產生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競爭優勢。</a:t>
            </a:r>
          </a:p>
          <a:p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（十四）無店鋪販賣崛起日益明顯，但須強化其信賴度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5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才能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與</a:t>
            </a:r>
            <a:r>
              <a:rPr lang="zh-TW" altLang="en-US" sz="2500" dirty="0" smtClean="0">
                <a:solidFill>
                  <a:schemeClr val="accent5">
                    <a:lumMod val="50000"/>
                  </a:schemeClr>
                </a:solidFill>
              </a:rPr>
              <a:t>實體商店</a:t>
            </a:r>
            <a:r>
              <a:rPr lang="zh-TW" altLang="en-US" sz="2500" dirty="0">
                <a:solidFill>
                  <a:schemeClr val="accent5">
                    <a:lumMod val="50000"/>
                  </a:schemeClr>
                </a:solidFill>
              </a:rPr>
              <a:t>競爭。</a:t>
            </a:r>
          </a:p>
        </p:txBody>
      </p:sp>
    </p:spTree>
    <p:extLst>
      <p:ext uri="{BB962C8B-B14F-4D97-AF65-F5344CB8AC3E}">
        <p14:creationId xmlns:p14="http://schemas.microsoft.com/office/powerpoint/2010/main" val="3702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19601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260648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000" b="1" dirty="0">
                <a:solidFill>
                  <a:srgbClr val="002060"/>
                </a:solidFill>
              </a:rPr>
              <a:t>六、 智慧型無人商店之初探</a:t>
            </a:r>
            <a:endParaRPr lang="en-US" altLang="zh-TW" sz="30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8857" y="814646"/>
            <a:ext cx="8008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（一）國內第一家「智慧型無人商店」正式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營運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914400" lvl="1" indent="-457200">
              <a:buAutoNum type="arabicPeriod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具備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低成本的創新商業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模式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經濟部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推動「智慧型無人商店（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Q-shop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）」開花結果，第一家店正式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開幕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。由於具備租金及人事成本低的創新商業模式，已有連鎖加油站、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國道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休息站及科技園區廠商表達興趣，還有日本業者來臺取經。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首家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Q-shop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民生科技店位於臺北市內湖瑞光商圈的高科技辦公室大樓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採自助銷售及自助服務模式，販售生活用品、食品、飲料、健康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美容等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160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多種產品。該店在開幕前已試賣四個月，業績亮麗，營收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58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萬元。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在低租金、低人事成本優勢下，已有盈餘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。負責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這項計畫的資策會創新應用服務研究所組長楊惠雯表示，便利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商店每月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人事成本達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20–30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萬元，無人商店可大幅降低店租、人事成本，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由於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陳列獲利較高、最熱門的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項商品，營業額只要達到一般店面的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三分之一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即可打平。</a:t>
            </a:r>
          </a:p>
        </p:txBody>
      </p:sp>
    </p:spTree>
    <p:extLst>
      <p:ext uri="{BB962C8B-B14F-4D97-AF65-F5344CB8AC3E}">
        <p14:creationId xmlns:p14="http://schemas.microsoft.com/office/powerpoint/2010/main" val="21018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2010</TotalTime>
  <Words>4847</Words>
  <Application>Microsoft Office PowerPoint</Application>
  <PresentationFormat>如螢幕大小 (4:3)</PresentationFormat>
  <Paragraphs>241</Paragraphs>
  <Slides>29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角度</vt:lpstr>
      <vt:lpstr>1_角度</vt:lpstr>
      <vt:lpstr>PRESENTATION  NAME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462</cp:revision>
  <dcterms:created xsi:type="dcterms:W3CDTF">2013-07-04T08:27:41Z</dcterms:created>
  <dcterms:modified xsi:type="dcterms:W3CDTF">2013-07-11T00:40:25Z</dcterms:modified>
</cp:coreProperties>
</file>