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41A"/>
    <a:srgbClr val="D86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35" autoAdjust="0"/>
    <p:restoredTop sz="94727" autoAdjust="0"/>
  </p:normalViewPr>
  <p:slideViewPr>
    <p:cSldViewPr>
      <p:cViewPr>
        <p:scale>
          <a:sx n="73" d="100"/>
          <a:sy n="73" d="100"/>
        </p:scale>
        <p:origin x="-12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D3574-7F48-4B82-BB0A-68DD6487F51B}" type="datetimeFigureOut">
              <a:rPr lang="zh-TW" altLang="en-US" smtClean="0"/>
              <a:t>2013/7/9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EF026-0679-4E69-B36F-1C2E9F9D13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2834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>
                <a:solidFill>
                  <a:prstClr val="black"/>
                </a:solidFill>
              </a:rPr>
              <a:pPr/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F026-0679-4E69-B36F-1C2E9F9D133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68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09/07/2013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09/07/2013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09/07/2013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09/07/2013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09/07/2013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09/07/2013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09/07/2013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09/07/2013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09/07/2013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09/07/2013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09/07/2013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96B4-9DA8-4C18-BDCC-8B76165A303D}" type="datetimeFigureOut">
              <a:rPr lang="fr-FR" altLang="zh-TW" smtClean="0"/>
              <a:pPr/>
              <a:t>09/07/2013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DAF96B4-9DA8-4C18-BDCC-8B76165A303D}" type="datetimeFigureOut">
              <a:rPr lang="fr-FR" altLang="zh-TW" smtClean="0"/>
              <a:pPr/>
              <a:t>09/07/2013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857FBE6-1005-4DA8-B28F-029C97F94634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AF96B4-9DA8-4C18-BDCC-8B76165A303D}" type="datetimeFigureOut">
              <a:rPr lang="fr-FR" altLang="zh-TW" smtClean="0"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09/07/2013</a:t>
            </a:fld>
            <a:endParaRPr lang="fr-CA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CA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857FBE6-1005-4DA8-B28F-029C97F94634}" type="slidenum">
              <a:rPr lang="fr-CA" smtClean="0"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CA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37985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714500"/>
            <a:ext cx="7772400" cy="1000125"/>
          </a:xfrm>
        </p:spPr>
        <p:txBody>
          <a:bodyPr/>
          <a:lstStyle/>
          <a:p>
            <a:r>
              <a:rPr lang="fr-CA" smtClean="0">
                <a:solidFill>
                  <a:srgbClr val="D8601E"/>
                </a:solidFill>
              </a:rPr>
              <a:t>PRESENTATION  NAME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2428875"/>
            <a:ext cx="6400800" cy="1752600"/>
          </a:xfrm>
        </p:spPr>
        <p:txBody>
          <a:bodyPr/>
          <a:lstStyle/>
          <a:p>
            <a:r>
              <a:rPr lang="fr-CA" sz="3000" smtClean="0">
                <a:solidFill>
                  <a:srgbClr val="D8601E"/>
                </a:solidFill>
              </a:rPr>
              <a:t>Company Name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08" y="386407"/>
            <a:ext cx="8040687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115616" y="4869160"/>
            <a:ext cx="708942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1835696" y="4916197"/>
            <a:ext cx="58913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 smtClean="0">
                <a:solidFill>
                  <a:srgbClr val="002060"/>
                </a:solidFill>
              </a:rPr>
              <a:t>第</a:t>
            </a:r>
            <a:r>
              <a:rPr lang="en-US" altLang="zh-TW" sz="3000" b="1" dirty="0">
                <a:solidFill>
                  <a:srgbClr val="002060"/>
                </a:solidFill>
              </a:rPr>
              <a:t>3</a:t>
            </a:r>
            <a:r>
              <a:rPr lang="zh-TW" altLang="en-US" sz="3000" b="1" dirty="0" smtClean="0">
                <a:solidFill>
                  <a:srgbClr val="002060"/>
                </a:solidFill>
              </a:rPr>
              <a:t>章 批發</a:t>
            </a:r>
            <a:r>
              <a:rPr lang="zh-TW" altLang="en-US" sz="3000" b="1" dirty="0">
                <a:solidFill>
                  <a:srgbClr val="002060"/>
                </a:solidFill>
              </a:rPr>
              <a:t>業的意義、機能及類型</a:t>
            </a:r>
            <a:endParaRPr lang="zh-TW" altLang="en-US" sz="3000" b="1" dirty="0" smtClean="0">
              <a:solidFill>
                <a:srgbClr val="00206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9163"/>
            <a:ext cx="6826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10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185216" y="164604"/>
            <a:ext cx="11587584" cy="1124744"/>
          </a:xfrm>
        </p:spPr>
        <p:txBody>
          <a:bodyPr/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16" name="文字方塊 15"/>
          <p:cNvSpPr txBox="1"/>
          <p:nvPr/>
        </p:nvSpPr>
        <p:spPr>
          <a:xfrm>
            <a:off x="467544" y="908720"/>
            <a:ext cx="7992888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b="1" dirty="0">
                <a:solidFill>
                  <a:srgbClr val="BC541A"/>
                </a:solidFill>
              </a:rPr>
              <a:t>（五）流通成本削減的</a:t>
            </a:r>
            <a:r>
              <a:rPr lang="zh-TW" altLang="en-US" sz="2600" b="1" dirty="0" smtClean="0">
                <a:solidFill>
                  <a:srgbClr val="BC541A"/>
                </a:solidFill>
              </a:rPr>
              <a:t>機能</a:t>
            </a:r>
            <a:endParaRPr lang="en-US" altLang="zh-TW" sz="2600" b="1" dirty="0" smtClean="0">
              <a:solidFill>
                <a:srgbClr val="BC541A"/>
              </a:solidFill>
            </a:endParaRPr>
          </a:p>
          <a:p>
            <a:r>
              <a:rPr lang="zh-TW" altLang="en-US" sz="2500" dirty="0">
                <a:solidFill>
                  <a:srgbClr val="002060"/>
                </a:solidFill>
              </a:rPr>
              <a:t>透過前述的「交易總數最少化理論」、「集中貯藏理論」以及「市場</a:t>
            </a:r>
            <a:r>
              <a:rPr lang="zh-TW" altLang="en-US" sz="2500" dirty="0" smtClean="0">
                <a:solidFill>
                  <a:srgbClr val="002060"/>
                </a:solidFill>
              </a:rPr>
              <a:t>接近</a:t>
            </a:r>
            <a:r>
              <a:rPr lang="zh-TW" altLang="en-US" sz="2500" dirty="0">
                <a:solidFill>
                  <a:srgbClr val="002060"/>
                </a:solidFill>
              </a:rPr>
              <a:t>原理」等，整體產業的流通成本確實可以得到降低</a:t>
            </a:r>
            <a:r>
              <a:rPr lang="zh-TW" altLang="en-US" sz="2500" dirty="0" smtClean="0">
                <a:solidFill>
                  <a:srgbClr val="002060"/>
                </a:solidFill>
              </a:rPr>
              <a:t>。</a:t>
            </a:r>
            <a:endParaRPr lang="en-US" altLang="zh-TW" sz="2500" dirty="0" smtClean="0">
              <a:solidFill>
                <a:srgbClr val="002060"/>
              </a:solidFill>
            </a:endParaRPr>
          </a:p>
          <a:p>
            <a:r>
              <a:rPr lang="zh-TW" altLang="en-US" sz="2600" b="1" dirty="0">
                <a:solidFill>
                  <a:srgbClr val="BC541A"/>
                </a:solidFill>
              </a:rPr>
              <a:t>另外，亦有學者專家提出對批發業機能的歸納，包括如圖</a:t>
            </a:r>
            <a:r>
              <a:rPr lang="en-US" altLang="zh-TW" sz="2600" b="1" dirty="0">
                <a:solidFill>
                  <a:srgbClr val="BC541A"/>
                </a:solidFill>
              </a:rPr>
              <a:t>3-1 </a:t>
            </a:r>
            <a:r>
              <a:rPr lang="zh-TW" altLang="en-US" sz="2600" b="1" dirty="0">
                <a:solidFill>
                  <a:srgbClr val="BC541A"/>
                </a:solidFill>
              </a:rPr>
              <a:t>所示的</a:t>
            </a:r>
            <a:r>
              <a:rPr lang="en-US" altLang="zh-TW" sz="2600" b="1" dirty="0" smtClean="0">
                <a:solidFill>
                  <a:srgbClr val="BC541A"/>
                </a:solidFill>
              </a:rPr>
              <a:t>4</a:t>
            </a:r>
            <a:r>
              <a:rPr lang="zh-TW" altLang="en-US" sz="2600" b="1" dirty="0" smtClean="0">
                <a:solidFill>
                  <a:srgbClr val="BC541A"/>
                </a:solidFill>
              </a:rPr>
              <a:t>大</a:t>
            </a:r>
            <a:r>
              <a:rPr lang="zh-TW" altLang="en-US" sz="2600" b="1" dirty="0">
                <a:solidFill>
                  <a:srgbClr val="BC541A"/>
                </a:solidFill>
              </a:rPr>
              <a:t>機能</a:t>
            </a:r>
            <a:r>
              <a:rPr lang="zh-TW" altLang="en-US" sz="2600" b="1" dirty="0" smtClean="0">
                <a:solidFill>
                  <a:srgbClr val="BC541A"/>
                </a:solidFill>
              </a:rPr>
              <a:t>。</a:t>
            </a:r>
            <a:endParaRPr lang="en-US" altLang="zh-TW" sz="2600" b="1" dirty="0" smtClean="0">
              <a:solidFill>
                <a:srgbClr val="BC541A"/>
              </a:solidFill>
            </a:endParaRPr>
          </a:p>
          <a:p>
            <a:endParaRPr lang="en-US" altLang="zh-TW" sz="2600" b="1" dirty="0" smtClean="0">
              <a:solidFill>
                <a:srgbClr val="BC541A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056" y="3356992"/>
            <a:ext cx="4919626" cy="183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899592" y="53732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集貨再分散的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機能</a:t>
            </a:r>
            <a:endParaRPr lang="zh-TW" alt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庫存量調整的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機能</a:t>
            </a:r>
            <a:endParaRPr lang="zh-TW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56626" y="53732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物流與配送的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機能</a:t>
            </a:r>
            <a:endParaRPr lang="zh-TW" alt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TW" sz="2400" b="1" dirty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</a:rPr>
              <a:t>金融負擔與風險負擔的</a:t>
            </a:r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機能</a:t>
            </a:r>
            <a:endParaRPr lang="zh-TW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6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11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185216" y="164604"/>
            <a:ext cx="11587584" cy="1124744"/>
          </a:xfrm>
        </p:spPr>
        <p:txBody>
          <a:bodyPr/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15" name="文字方塊 14"/>
          <p:cNvSpPr txBox="1"/>
          <p:nvPr/>
        </p:nvSpPr>
        <p:spPr>
          <a:xfrm>
            <a:off x="723293" y="188640"/>
            <a:ext cx="79928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rgbClr val="002060"/>
                </a:solidFill>
              </a:rPr>
              <a:t>四、批發業的分類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723293" y="1295406"/>
            <a:ext cx="800403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b="1" dirty="0">
                <a:solidFill>
                  <a:srgbClr val="BC541A"/>
                </a:solidFill>
              </a:rPr>
              <a:t>（一）綜合型的批發業者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例如：像日本大型的綜合商社一樣，其交易買賣批發的商品種類非常多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，而且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是多元化與多樣化的產品線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600" b="1" dirty="0" smtClean="0">
                <a:solidFill>
                  <a:srgbClr val="BC541A"/>
                </a:solidFill>
              </a:rPr>
              <a:t>（二）專業型的批發業者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像是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日本的國分批發公司，專門以食品、酒類為主力產品；零食批發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公司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則是以加工食品為主力業務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3500" b="1" dirty="0">
                <a:solidFill>
                  <a:srgbClr val="002060"/>
                </a:solidFill>
              </a:rPr>
              <a:t>五、日本批發業的</a:t>
            </a:r>
            <a:r>
              <a:rPr lang="en-US" altLang="zh-TW" sz="3500" b="1" dirty="0">
                <a:solidFill>
                  <a:srgbClr val="002060"/>
                </a:solidFill>
              </a:rPr>
              <a:t>3 </a:t>
            </a:r>
            <a:r>
              <a:rPr lang="zh-TW" altLang="en-US" sz="3500" b="1" dirty="0">
                <a:solidFill>
                  <a:srgbClr val="002060"/>
                </a:solidFill>
              </a:rPr>
              <a:t>種</a:t>
            </a:r>
            <a:r>
              <a:rPr lang="zh-TW" altLang="en-US" sz="3500" b="1" dirty="0" smtClean="0">
                <a:solidFill>
                  <a:srgbClr val="002060"/>
                </a:solidFill>
              </a:rPr>
              <a:t>趨勢</a:t>
            </a:r>
            <a:endParaRPr lang="en-US" altLang="zh-TW" sz="3500" b="1" dirty="0" smtClean="0">
              <a:solidFill>
                <a:srgbClr val="002060"/>
              </a:solidFill>
            </a:endParaRPr>
          </a:p>
          <a:p>
            <a:r>
              <a:rPr lang="zh-TW" altLang="en-US" sz="2600" b="1" dirty="0">
                <a:solidFill>
                  <a:srgbClr val="BC541A"/>
                </a:solidFill>
              </a:rPr>
              <a:t>（一）批發商的商店數、從業員工人數及總營業額</a:t>
            </a:r>
            <a:r>
              <a:rPr lang="zh-TW" altLang="en-US" sz="2600" b="1" dirty="0" smtClean="0">
                <a:solidFill>
                  <a:srgbClr val="BC541A"/>
                </a:solidFill>
              </a:rPr>
              <a:t>，</a:t>
            </a:r>
            <a:endParaRPr lang="en-US" altLang="zh-TW" sz="2600" b="1" dirty="0" smtClean="0">
              <a:solidFill>
                <a:srgbClr val="BC541A"/>
              </a:solidFill>
            </a:endParaRPr>
          </a:p>
          <a:p>
            <a:r>
              <a:rPr lang="zh-TW" altLang="en-US" sz="2600" b="1" dirty="0">
                <a:solidFill>
                  <a:srgbClr val="BC541A"/>
                </a:solidFill>
              </a:rPr>
              <a:t> </a:t>
            </a:r>
            <a:r>
              <a:rPr lang="zh-TW" altLang="en-US" sz="2600" b="1" dirty="0" smtClean="0">
                <a:solidFill>
                  <a:srgbClr val="BC541A"/>
                </a:solidFill>
              </a:rPr>
              <a:t>     </a:t>
            </a:r>
            <a:r>
              <a:rPr lang="zh-TW" altLang="en-US" sz="2600" b="1" dirty="0" smtClean="0">
                <a:solidFill>
                  <a:srgbClr val="BC541A"/>
                </a:solidFill>
              </a:rPr>
              <a:t>     </a:t>
            </a:r>
            <a:r>
              <a:rPr lang="zh-TW" altLang="en-US" sz="2600" b="1" dirty="0" smtClean="0">
                <a:solidFill>
                  <a:srgbClr val="BC541A"/>
                </a:solidFill>
              </a:rPr>
              <a:t>均</a:t>
            </a:r>
            <a:r>
              <a:rPr lang="zh-TW" altLang="en-US" sz="2600" b="1" dirty="0">
                <a:solidFill>
                  <a:srgbClr val="BC541A"/>
                </a:solidFill>
              </a:rPr>
              <a:t>顯著大幅減少。</a:t>
            </a:r>
          </a:p>
          <a:p>
            <a:r>
              <a:rPr lang="zh-TW" altLang="en-US" sz="2600" b="1" dirty="0">
                <a:solidFill>
                  <a:srgbClr val="BC541A"/>
                </a:solidFill>
              </a:rPr>
              <a:t>（二）中小規模的批發公司，亦顯著大幅減少。</a:t>
            </a:r>
          </a:p>
          <a:p>
            <a:r>
              <a:rPr lang="zh-TW" altLang="en-US" sz="2600" b="1" dirty="0">
                <a:solidFill>
                  <a:srgbClr val="BC541A"/>
                </a:solidFill>
              </a:rPr>
              <a:t>（三）批發流通結構的零細化及小規模化。</a:t>
            </a:r>
            <a:endParaRPr lang="en-US" altLang="zh-TW" sz="2600" b="1" dirty="0" smtClean="0">
              <a:solidFill>
                <a:srgbClr val="BC54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12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185216" y="164604"/>
            <a:ext cx="11587584" cy="1124744"/>
          </a:xfrm>
        </p:spPr>
        <p:txBody>
          <a:bodyPr/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15" name="文字方塊 14"/>
          <p:cNvSpPr txBox="1"/>
          <p:nvPr/>
        </p:nvSpPr>
        <p:spPr>
          <a:xfrm>
            <a:off x="176299" y="188640"/>
            <a:ext cx="87161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rgbClr val="002060"/>
                </a:solidFill>
              </a:rPr>
              <a:t>六、批發業與中小型批發商陷入困境的原因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18937"/>
            <a:ext cx="4268829" cy="391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547484" y="1318937"/>
            <a:ext cx="460058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b="1" dirty="0">
                <a:solidFill>
                  <a:srgbClr val="BC541A"/>
                </a:solidFill>
              </a:rPr>
              <a:t>（一）批發業市場</a:t>
            </a:r>
            <a:r>
              <a:rPr lang="zh-TW" altLang="en-US" sz="2600" b="1" dirty="0" smtClean="0">
                <a:solidFill>
                  <a:srgbClr val="BC541A"/>
                </a:solidFill>
              </a:rPr>
              <a:t>規模</a:t>
            </a:r>
            <a:endParaRPr lang="en-US" altLang="zh-TW" sz="2600" b="1" dirty="0" smtClean="0">
              <a:solidFill>
                <a:srgbClr val="BC541A"/>
              </a:solidFill>
            </a:endParaRPr>
          </a:p>
          <a:p>
            <a:r>
              <a:rPr lang="zh-TW" altLang="en-US" sz="2600" b="1" dirty="0">
                <a:solidFill>
                  <a:srgbClr val="BC541A"/>
                </a:solidFill>
              </a:rPr>
              <a:t> </a:t>
            </a:r>
            <a:r>
              <a:rPr lang="zh-TW" altLang="en-US" sz="2600" b="1" dirty="0" smtClean="0">
                <a:solidFill>
                  <a:srgbClr val="BC541A"/>
                </a:solidFill>
              </a:rPr>
              <a:t>             縮小</a:t>
            </a:r>
            <a:r>
              <a:rPr lang="zh-TW" altLang="en-US" sz="2600" b="1" dirty="0">
                <a:solidFill>
                  <a:srgbClr val="BC541A"/>
                </a:solidFill>
              </a:rPr>
              <a:t>的</a:t>
            </a:r>
            <a:r>
              <a:rPr lang="zh-TW" altLang="en-US" sz="2600" b="1" dirty="0" smtClean="0">
                <a:solidFill>
                  <a:srgbClr val="BC541A"/>
                </a:solidFill>
              </a:rPr>
              <a:t>原因</a:t>
            </a:r>
            <a:endParaRPr lang="en-US" altLang="zh-TW" sz="2600" b="1" dirty="0" smtClean="0">
              <a:solidFill>
                <a:srgbClr val="BC541A"/>
              </a:solidFill>
            </a:endParaRPr>
          </a:p>
          <a:p>
            <a:r>
              <a:rPr lang="zh-TW" altLang="en-US" sz="2000" b="1" dirty="0">
                <a:solidFill>
                  <a:srgbClr val="002060"/>
                </a:solidFill>
              </a:rPr>
              <a:t>根據國內外流通產業專家的分析指出，全世界批發業市場規模縮小的</a:t>
            </a:r>
            <a:r>
              <a:rPr lang="zh-TW" altLang="en-US" sz="2000" b="1" dirty="0" smtClean="0">
                <a:solidFill>
                  <a:srgbClr val="002060"/>
                </a:solidFill>
              </a:rPr>
              <a:t>原因</a:t>
            </a:r>
            <a:r>
              <a:rPr lang="zh-TW" altLang="en-US" sz="2000" b="1" dirty="0">
                <a:solidFill>
                  <a:srgbClr val="002060"/>
                </a:solidFill>
              </a:rPr>
              <a:t>，包括：</a:t>
            </a:r>
          </a:p>
          <a:p>
            <a:pPr marL="457200" indent="-457200">
              <a:buAutoNum type="arabicPeriod"/>
            </a:pP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大型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零售商向工廠直接進貨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，</a:t>
            </a:r>
            <a:endParaRPr lang="en-US" altLang="zh-TW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不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透過批發商。</a:t>
            </a:r>
          </a:p>
          <a:p>
            <a:r>
              <a:rPr lang="en-US" altLang="zh-TW" sz="2000" b="1" dirty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小規模零售店逐年減少，被現代化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零</a:t>
            </a:r>
            <a:endParaRPr lang="en-US" altLang="zh-TW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售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店所取代，而現代化零售店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也較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少</a:t>
            </a:r>
            <a:endParaRPr lang="en-US" altLang="zh-TW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向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批發商進貨。</a:t>
            </a:r>
          </a:p>
          <a:p>
            <a:r>
              <a:rPr lang="en-US" altLang="zh-TW" sz="2000" b="1" dirty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網際網路的普及與資訊透明化，使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無</a:t>
            </a:r>
            <a:endParaRPr lang="en-US" altLang="zh-TW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店面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銷售崛起。</a:t>
            </a:r>
          </a:p>
          <a:p>
            <a:r>
              <a:rPr lang="en-US" altLang="zh-TW" sz="2000" b="1" dirty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消費者要低價時代來臨，因此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批發商</a:t>
            </a:r>
            <a:endParaRPr lang="en-US" altLang="zh-TW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層次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的利潤被去除了。</a:t>
            </a:r>
            <a:endParaRPr lang="en-US" altLang="zh-TW" sz="20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13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185216" y="164604"/>
            <a:ext cx="11587584" cy="1124744"/>
          </a:xfrm>
        </p:spPr>
        <p:txBody>
          <a:bodyPr/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16" name="文字方塊 15"/>
          <p:cNvSpPr txBox="1"/>
          <p:nvPr/>
        </p:nvSpPr>
        <p:spPr>
          <a:xfrm>
            <a:off x="395536" y="908720"/>
            <a:ext cx="844607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b="1" dirty="0">
                <a:solidFill>
                  <a:srgbClr val="BC541A"/>
                </a:solidFill>
              </a:rPr>
              <a:t>（二）中小型批發商經營惡化的</a:t>
            </a:r>
            <a:r>
              <a:rPr lang="zh-TW" altLang="en-US" sz="2600" b="1" dirty="0" smtClean="0">
                <a:solidFill>
                  <a:srgbClr val="BC541A"/>
                </a:solidFill>
              </a:rPr>
              <a:t>因素</a:t>
            </a:r>
            <a:endParaRPr lang="en-US" altLang="zh-TW" sz="2600" b="1" dirty="0" smtClean="0">
              <a:solidFill>
                <a:srgbClr val="BC541A"/>
              </a:solidFill>
            </a:endParaRPr>
          </a:p>
          <a:p>
            <a:r>
              <a:rPr lang="zh-TW" altLang="en-US" sz="2600" dirty="0">
                <a:solidFill>
                  <a:srgbClr val="002060"/>
                </a:solidFill>
              </a:rPr>
              <a:t>如前面所述，批發商空間雖然受到擠壓，但是大型批發商仍有存活</a:t>
            </a:r>
            <a:r>
              <a:rPr lang="zh-TW" altLang="en-US" sz="2600" dirty="0" smtClean="0">
                <a:solidFill>
                  <a:srgbClr val="002060"/>
                </a:solidFill>
              </a:rPr>
              <a:t>空間</a:t>
            </a:r>
            <a:r>
              <a:rPr lang="zh-TW" altLang="en-US" sz="2600" dirty="0">
                <a:solidFill>
                  <a:srgbClr val="002060"/>
                </a:solidFill>
              </a:rPr>
              <a:t>，倒是中小型批發商面臨很大的經營壓縮</a:t>
            </a:r>
            <a:r>
              <a:rPr lang="zh-TW" altLang="en-US" sz="2600" dirty="0" smtClean="0">
                <a:solidFill>
                  <a:srgbClr val="002060"/>
                </a:solidFill>
              </a:rPr>
              <a:t>。</a:t>
            </a:r>
            <a:endParaRPr lang="en-US" altLang="zh-TW" sz="2600" dirty="0" smtClean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</a:rPr>
              <a:t>傳統</a:t>
            </a:r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</a:rPr>
              <a:t>中小型零售商客戶經營不易，因此連帶也影響</a:t>
            </a: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</a:rPr>
              <a:t>了</a:t>
            </a:r>
            <a:endParaRPr lang="en-US" altLang="zh-TW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</a:rPr>
              <a:t>向</a:t>
            </a:r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</a:rPr>
              <a:t>中小型</a:t>
            </a: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</a:rPr>
              <a:t>批發商下單</a:t>
            </a:r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</a:rPr>
              <a:t>量的減少。</a:t>
            </a:r>
          </a:p>
          <a:p>
            <a:r>
              <a:rPr lang="en-US" altLang="zh-TW" sz="2600" dirty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</a:rPr>
              <a:t> 大型</a:t>
            </a:r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</a:rPr>
              <a:t>零售商向工廠直接下單，跳過批發商層次</a:t>
            </a: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TW" sz="2600" dirty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</a:rPr>
              <a:t> 外部</a:t>
            </a:r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</a:rPr>
              <a:t>景氣低迷，各零售商業績衰退，故減少</a:t>
            </a: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</a:rPr>
              <a:t>批發商</a:t>
            </a:r>
            <a:endParaRPr lang="en-US" altLang="zh-TW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</a:rPr>
              <a:t>     進貨</a:t>
            </a:r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</a:rPr>
              <a:t>量。</a:t>
            </a:r>
          </a:p>
          <a:p>
            <a:r>
              <a:rPr lang="en-US" altLang="zh-TW" sz="2600" dirty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</a:rPr>
              <a:t> 大型</a:t>
            </a:r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</a:rPr>
              <a:t>批發商組成，也壓迫到中小型批發商的生存空間。</a:t>
            </a:r>
            <a:endParaRPr lang="en-US" altLang="zh-TW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zh-TW" sz="2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09120"/>
            <a:ext cx="5184576" cy="237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6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14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185216" y="164604"/>
            <a:ext cx="11587584" cy="1124744"/>
          </a:xfrm>
        </p:spPr>
        <p:txBody>
          <a:bodyPr/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15" name="文字方塊 14"/>
          <p:cNvSpPr txBox="1"/>
          <p:nvPr/>
        </p:nvSpPr>
        <p:spPr>
          <a:xfrm>
            <a:off x="176299" y="188640"/>
            <a:ext cx="87161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rgbClr val="002060"/>
                </a:solidFill>
              </a:rPr>
              <a:t>七、批發商面對業態革新與改革的壓力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02" y="1124744"/>
            <a:ext cx="6388973" cy="588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0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15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953316" y="1124744"/>
            <a:ext cx="7272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</a:rPr>
              <a:t>（一）來自零售商</a:t>
            </a:r>
          </a:p>
          <a:p>
            <a:r>
              <a:rPr lang="en-US" altLang="zh-TW" sz="2800" dirty="0">
                <a:solidFill>
                  <a:srgbClr val="BC541A"/>
                </a:solidFill>
              </a:rPr>
              <a:t>1. </a:t>
            </a:r>
            <a:r>
              <a:rPr lang="zh-TW" altLang="en-US" sz="2800" dirty="0">
                <a:solidFill>
                  <a:srgbClr val="BC541A"/>
                </a:solidFill>
              </a:rPr>
              <a:t>業態多元化、革新化。</a:t>
            </a:r>
          </a:p>
          <a:p>
            <a:r>
              <a:rPr lang="en-US" altLang="zh-TW" sz="2800" dirty="0">
                <a:solidFill>
                  <a:srgbClr val="BC541A"/>
                </a:solidFill>
              </a:rPr>
              <a:t>2. </a:t>
            </a:r>
            <a:r>
              <a:rPr lang="zh-TW" altLang="en-US" sz="2800" dirty="0">
                <a:solidFill>
                  <a:srgbClr val="BC541A"/>
                </a:solidFill>
              </a:rPr>
              <a:t>大規模化。</a:t>
            </a:r>
          </a:p>
          <a:p>
            <a:r>
              <a:rPr lang="en-US" altLang="zh-TW" sz="2800" dirty="0">
                <a:solidFill>
                  <a:srgbClr val="BC541A"/>
                </a:solidFill>
              </a:rPr>
              <a:t>3. </a:t>
            </a:r>
            <a:r>
              <a:rPr lang="zh-TW" altLang="en-US" sz="2800" dirty="0">
                <a:solidFill>
                  <a:srgbClr val="BC541A"/>
                </a:solidFill>
              </a:rPr>
              <a:t>連鎖化。</a:t>
            </a:r>
          </a:p>
          <a:p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</a:rPr>
              <a:t>（二）來自消費者</a:t>
            </a:r>
          </a:p>
          <a:p>
            <a:r>
              <a:rPr lang="en-US" altLang="zh-TW" sz="2800" dirty="0">
                <a:solidFill>
                  <a:srgbClr val="BC541A"/>
                </a:solidFill>
              </a:rPr>
              <a:t>1. </a:t>
            </a:r>
            <a:r>
              <a:rPr lang="zh-TW" altLang="en-US" sz="2800" dirty="0">
                <a:solidFill>
                  <a:srgbClr val="BC541A"/>
                </a:solidFill>
              </a:rPr>
              <a:t>需求多樣化。</a:t>
            </a:r>
          </a:p>
          <a:p>
            <a:r>
              <a:rPr lang="en-US" altLang="zh-TW" sz="2800" dirty="0">
                <a:solidFill>
                  <a:srgbClr val="BC541A"/>
                </a:solidFill>
              </a:rPr>
              <a:t>2. </a:t>
            </a:r>
            <a:r>
              <a:rPr lang="zh-TW" altLang="en-US" sz="2800" dirty="0">
                <a:solidFill>
                  <a:srgbClr val="BC541A"/>
                </a:solidFill>
              </a:rPr>
              <a:t>即時性要求。</a:t>
            </a:r>
          </a:p>
          <a:p>
            <a:r>
              <a:rPr lang="zh-TW" altLang="en-US" sz="2800" dirty="0">
                <a:solidFill>
                  <a:srgbClr val="002060"/>
                </a:solidFill>
              </a:rPr>
              <a:t>因此，批發商今後須強化他們的商品調度能力，以及對本身各項機能</a:t>
            </a:r>
            <a:r>
              <a:rPr lang="zh-TW" altLang="en-US" sz="2800" dirty="0" smtClean="0">
                <a:solidFill>
                  <a:srgbClr val="002060"/>
                </a:solidFill>
              </a:rPr>
              <a:t>的重視</a:t>
            </a:r>
            <a:r>
              <a:rPr lang="zh-TW" altLang="en-US" sz="2800" dirty="0">
                <a:solidFill>
                  <a:srgbClr val="002060"/>
                </a:solidFill>
              </a:rPr>
              <a:t>；另外，如何朝向大型化批發商發展，將是影響批發商存活的關鍵點。</a:t>
            </a:r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16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185216" y="164604"/>
            <a:ext cx="11587584" cy="1124744"/>
          </a:xfrm>
        </p:spPr>
        <p:txBody>
          <a:bodyPr/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15" name="文字方塊 14"/>
          <p:cNvSpPr txBox="1"/>
          <p:nvPr/>
        </p:nvSpPr>
        <p:spPr>
          <a:xfrm>
            <a:off x="176299" y="188640"/>
            <a:ext cx="87161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rgbClr val="002060"/>
                </a:solidFill>
              </a:rPr>
              <a:t>八、批發商起死回生與革新的方向</a:t>
            </a:r>
          </a:p>
        </p:txBody>
      </p:sp>
      <p:sp>
        <p:nvSpPr>
          <p:cNvPr id="2" name="矩形 1"/>
          <p:cNvSpPr/>
          <p:nvPr/>
        </p:nvSpPr>
        <p:spPr>
          <a:xfrm>
            <a:off x="472737" y="1056313"/>
            <a:ext cx="5511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BC541A"/>
                </a:solidFill>
              </a:rPr>
              <a:t>（一）中小型批發商</a:t>
            </a:r>
            <a:r>
              <a:rPr lang="en-US" altLang="zh-TW" sz="2800" b="1" dirty="0">
                <a:solidFill>
                  <a:srgbClr val="BC541A"/>
                </a:solidFill>
              </a:rPr>
              <a:t>5 </a:t>
            </a:r>
            <a:r>
              <a:rPr lang="zh-TW" altLang="en-US" sz="2800" b="1" dirty="0">
                <a:solidFill>
                  <a:srgbClr val="BC541A"/>
                </a:solidFill>
              </a:rPr>
              <a:t>大革新方向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8"/>
          <a:stretch/>
        </p:blipFill>
        <p:spPr bwMode="auto">
          <a:xfrm>
            <a:off x="1852532" y="1579533"/>
            <a:ext cx="5227537" cy="481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5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17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80511" y="908720"/>
            <a:ext cx="86044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b="1" dirty="0">
                <a:solidFill>
                  <a:srgbClr val="BC541A"/>
                </a:solidFill>
              </a:rPr>
              <a:t>1. </a:t>
            </a:r>
            <a:r>
              <a:rPr lang="zh-TW" altLang="en-US" sz="3000" b="1" dirty="0">
                <a:solidFill>
                  <a:srgbClr val="BC541A"/>
                </a:solidFill>
              </a:rPr>
              <a:t>在經營面</a:t>
            </a:r>
          </a:p>
          <a:p>
            <a:r>
              <a:rPr lang="zh-TW" altLang="en-US" sz="3000" dirty="0">
                <a:solidFill>
                  <a:schemeClr val="accent5">
                    <a:lumMod val="50000"/>
                  </a:schemeClr>
                </a:solidFill>
              </a:rPr>
              <a:t>如何對經營的基本態勢及經營目標的再明確化。</a:t>
            </a:r>
          </a:p>
          <a:p>
            <a:r>
              <a:rPr lang="en-US" altLang="zh-TW" sz="3000" b="1" dirty="0">
                <a:solidFill>
                  <a:srgbClr val="BC541A"/>
                </a:solidFill>
              </a:rPr>
              <a:t>2. </a:t>
            </a:r>
            <a:r>
              <a:rPr lang="zh-TW" altLang="en-US" sz="3000" b="1" dirty="0">
                <a:solidFill>
                  <a:srgbClr val="BC541A"/>
                </a:solidFill>
              </a:rPr>
              <a:t>在戰略面</a:t>
            </a:r>
          </a:p>
          <a:p>
            <a:r>
              <a:rPr lang="zh-TW" altLang="en-US" sz="3000" dirty="0">
                <a:solidFill>
                  <a:schemeClr val="accent5">
                    <a:lumMod val="50000"/>
                  </a:schemeClr>
                </a:solidFill>
              </a:rPr>
              <a:t>如何強化對所批發與經銷商品的再革新。</a:t>
            </a:r>
          </a:p>
          <a:p>
            <a:r>
              <a:rPr lang="en-US" altLang="zh-TW" sz="3000" b="1" dirty="0">
                <a:solidFill>
                  <a:srgbClr val="BC541A"/>
                </a:solidFill>
              </a:rPr>
              <a:t>3. </a:t>
            </a:r>
            <a:r>
              <a:rPr lang="zh-TW" altLang="en-US" sz="3000" b="1" dirty="0">
                <a:solidFill>
                  <a:srgbClr val="BC541A"/>
                </a:solidFill>
              </a:rPr>
              <a:t>在業務面</a:t>
            </a:r>
          </a:p>
          <a:p>
            <a:r>
              <a:rPr lang="zh-TW" altLang="en-US" sz="3000" dirty="0">
                <a:solidFill>
                  <a:schemeClr val="accent5">
                    <a:lumMod val="50000"/>
                  </a:schemeClr>
                </a:solidFill>
              </a:rPr>
              <a:t>如何對營業及銷售系統的再改革與再提升效能</a:t>
            </a:r>
            <a:r>
              <a:rPr lang="zh-TW" altLang="en-US" sz="3000" dirty="0"/>
              <a:t>。</a:t>
            </a:r>
          </a:p>
          <a:p>
            <a:r>
              <a:rPr lang="en-US" altLang="zh-TW" sz="3000" b="1" dirty="0">
                <a:solidFill>
                  <a:srgbClr val="BC541A"/>
                </a:solidFill>
              </a:rPr>
              <a:t>4. </a:t>
            </a:r>
            <a:r>
              <a:rPr lang="zh-TW" altLang="en-US" sz="3000" b="1" dirty="0">
                <a:solidFill>
                  <a:srgbClr val="BC541A"/>
                </a:solidFill>
              </a:rPr>
              <a:t>在顧客面</a:t>
            </a:r>
          </a:p>
          <a:p>
            <a:r>
              <a:rPr lang="zh-TW" altLang="en-US" sz="3000" dirty="0">
                <a:solidFill>
                  <a:schemeClr val="accent5">
                    <a:lumMod val="50000"/>
                  </a:schemeClr>
                </a:solidFill>
              </a:rPr>
              <a:t>如何對消費者的需求，做更徹底的分析及滿足他們更多的需求。</a:t>
            </a:r>
          </a:p>
          <a:p>
            <a:r>
              <a:rPr lang="en-US" altLang="zh-TW" sz="3000" b="1" dirty="0">
                <a:solidFill>
                  <a:srgbClr val="BC541A"/>
                </a:solidFill>
              </a:rPr>
              <a:t>5. </a:t>
            </a:r>
            <a:r>
              <a:rPr lang="zh-TW" altLang="en-US" sz="3000" b="1" dirty="0">
                <a:solidFill>
                  <a:srgbClr val="BC541A"/>
                </a:solidFill>
              </a:rPr>
              <a:t>在其他公司合作</a:t>
            </a:r>
            <a:r>
              <a:rPr lang="zh-TW" altLang="en-US" sz="3000" b="1" dirty="0" smtClean="0">
                <a:solidFill>
                  <a:srgbClr val="BC541A"/>
                </a:solidFill>
              </a:rPr>
              <a:t>面</a:t>
            </a:r>
            <a:endParaRPr lang="en-US" altLang="zh-TW" sz="3000" b="1" dirty="0" smtClean="0">
              <a:solidFill>
                <a:srgbClr val="BC541A"/>
              </a:solidFill>
            </a:endParaRPr>
          </a:p>
          <a:p>
            <a:r>
              <a:rPr lang="zh-TW" altLang="en-US" sz="3000" dirty="0" smtClean="0">
                <a:solidFill>
                  <a:schemeClr val="accent5">
                    <a:lumMod val="50000"/>
                  </a:schemeClr>
                </a:solidFill>
              </a:rPr>
              <a:t>如何</a:t>
            </a:r>
            <a:r>
              <a:rPr lang="zh-TW" altLang="en-US" sz="3000" dirty="0">
                <a:solidFill>
                  <a:schemeClr val="accent5">
                    <a:lumMod val="50000"/>
                  </a:schemeClr>
                </a:solidFill>
              </a:rPr>
              <a:t>與上游廠商及下游零售業者，建立</a:t>
            </a:r>
            <a:r>
              <a:rPr lang="en-US" altLang="zh-TW" sz="3000" dirty="0">
                <a:solidFill>
                  <a:schemeClr val="accent5">
                    <a:lumMod val="50000"/>
                  </a:schemeClr>
                </a:solidFill>
              </a:rPr>
              <a:t>SCM </a:t>
            </a:r>
            <a:r>
              <a:rPr lang="zh-TW" altLang="en-US" sz="3000" dirty="0">
                <a:solidFill>
                  <a:schemeClr val="accent5">
                    <a:lumMod val="50000"/>
                  </a:schemeClr>
                </a:solidFill>
              </a:rPr>
              <a:t>供應鏈的全面資訊化與</a:t>
            </a:r>
            <a:r>
              <a:rPr lang="zh-TW" altLang="en-US" sz="3000" dirty="0" smtClean="0">
                <a:solidFill>
                  <a:schemeClr val="accent5">
                    <a:lumMod val="50000"/>
                  </a:schemeClr>
                </a:solidFill>
              </a:rPr>
              <a:t>自動化</a:t>
            </a:r>
            <a:r>
              <a:rPr lang="zh-TW" altLang="en-US" sz="3000" dirty="0">
                <a:solidFill>
                  <a:schemeClr val="accent5">
                    <a:lumMod val="50000"/>
                  </a:schemeClr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18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185216" y="164604"/>
            <a:ext cx="11587584" cy="1124744"/>
          </a:xfrm>
        </p:spPr>
        <p:txBody>
          <a:bodyPr/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矩形 1"/>
          <p:cNvSpPr/>
          <p:nvPr/>
        </p:nvSpPr>
        <p:spPr>
          <a:xfrm>
            <a:off x="446409" y="1371833"/>
            <a:ext cx="8586005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BC541A"/>
                </a:solidFill>
              </a:rPr>
              <a:t>（二）未來批發業的強化</a:t>
            </a:r>
            <a:r>
              <a:rPr lang="zh-TW" altLang="en-US" sz="2800" b="1" dirty="0" smtClean="0">
                <a:solidFill>
                  <a:srgbClr val="BC541A"/>
                </a:solidFill>
              </a:rPr>
              <a:t>重點</a:t>
            </a:r>
            <a:endParaRPr lang="en-US" altLang="zh-TW" sz="2800" b="1" dirty="0" smtClean="0">
              <a:solidFill>
                <a:srgbClr val="BC541A"/>
              </a:solidFill>
            </a:endParaRPr>
          </a:p>
          <a:p>
            <a:endParaRPr lang="en-US" altLang="zh-TW" sz="2800" b="1" dirty="0" smtClean="0">
              <a:solidFill>
                <a:srgbClr val="BC541A"/>
              </a:solidFill>
            </a:endParaRPr>
          </a:p>
          <a:p>
            <a:pPr lvl="1"/>
            <a:r>
              <a:rPr lang="en-US" altLang="zh-TW" sz="2800" dirty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</a:rPr>
              <a:t>對商品企劃與商品調度的能力加強。</a:t>
            </a:r>
          </a:p>
          <a:p>
            <a:pPr lvl="1"/>
            <a:r>
              <a:rPr lang="en-US" altLang="zh-TW" sz="2800" dirty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</a:rPr>
              <a:t>對特定商品領域與專門性強的商品領域要加強。</a:t>
            </a:r>
          </a:p>
          <a:p>
            <a:pPr lvl="1"/>
            <a:r>
              <a:rPr lang="en-US" altLang="zh-TW" sz="2800" dirty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</a:rPr>
              <a:t>對交易商品範圍的積極擴充。</a:t>
            </a:r>
          </a:p>
          <a:p>
            <a:pPr lvl="1"/>
            <a:r>
              <a:rPr lang="en-US" altLang="zh-TW" sz="2800" dirty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</a:rPr>
              <a:t>對自有品牌商品開發的加強。</a:t>
            </a:r>
          </a:p>
          <a:p>
            <a:pPr lvl="1"/>
            <a:r>
              <a:rPr lang="en-US" altLang="zh-TW" sz="2800" dirty="0">
                <a:solidFill>
                  <a:schemeClr val="accent5">
                    <a:lumMod val="50000"/>
                  </a:schemeClr>
                </a:solidFill>
              </a:rPr>
              <a:t>5. </a:t>
            </a:r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</a:rPr>
              <a:t>對物流效率機能的加強。</a:t>
            </a:r>
          </a:p>
          <a:p>
            <a:pPr lvl="1"/>
            <a:r>
              <a:rPr lang="en-US" altLang="zh-TW" sz="2800" dirty="0">
                <a:solidFill>
                  <a:schemeClr val="accent5">
                    <a:lumMod val="50000"/>
                  </a:schemeClr>
                </a:solidFill>
              </a:rPr>
              <a:t>6. </a:t>
            </a:r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</a:rPr>
              <a:t>對下游零售商支援機能的加強。</a:t>
            </a:r>
          </a:p>
          <a:p>
            <a:pPr lvl="1"/>
            <a:r>
              <a:rPr lang="en-US" altLang="zh-TW" sz="2800" dirty="0">
                <a:solidFill>
                  <a:schemeClr val="accent5">
                    <a:lumMod val="50000"/>
                  </a:schemeClr>
                </a:solidFill>
              </a:rPr>
              <a:t>7. </a:t>
            </a:r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</a:rPr>
              <a:t>對商品品質、安全管理的強化。</a:t>
            </a:r>
          </a:p>
        </p:txBody>
      </p:sp>
    </p:spTree>
    <p:extLst>
      <p:ext uri="{BB962C8B-B14F-4D97-AF65-F5344CB8AC3E}">
        <p14:creationId xmlns:p14="http://schemas.microsoft.com/office/powerpoint/2010/main" val="278518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85000" lnSpcReduction="1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19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185216" y="164604"/>
            <a:ext cx="11587584" cy="1124744"/>
          </a:xfrm>
        </p:spPr>
        <p:txBody>
          <a:bodyPr/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856" y="1916832"/>
            <a:ext cx="4248472" cy="438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-292496" y="1966649"/>
            <a:ext cx="49142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</a:rPr>
              <a:t>一</a:t>
            </a:r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</a:rPr>
              <a:t>是商品情報的提供及</a:t>
            </a:r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</a:rPr>
              <a:t>活用</a:t>
            </a:r>
            <a:endParaRPr lang="en-US" altLang="zh-TW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zh-TW" altLang="en-US" sz="28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</a:rPr>
              <a:t>二是能夠有迅速需求的</a:t>
            </a:r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</a:rPr>
              <a:t>對應</a:t>
            </a:r>
            <a:endParaRPr lang="en-US" altLang="zh-TW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en-US" altLang="zh-TW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zh-TW" altLang="en-US" sz="2800" dirty="0">
                <a:solidFill>
                  <a:schemeClr val="accent5">
                    <a:lumMod val="50000"/>
                  </a:schemeClr>
                </a:solidFill>
              </a:rPr>
              <a:t>三是自身經營體質的</a:t>
            </a:r>
            <a:r>
              <a:rPr lang="zh-TW" altLang="en-US" sz="2800" dirty="0" smtClean="0">
                <a:solidFill>
                  <a:schemeClr val="accent5">
                    <a:lumMod val="50000"/>
                  </a:schemeClr>
                </a:solidFill>
              </a:rPr>
              <a:t>強化</a:t>
            </a:r>
            <a:endParaRPr lang="en-US" altLang="zh-TW" sz="28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1606" y="1040924"/>
            <a:ext cx="71096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>
                <a:solidFill>
                  <a:srgbClr val="BC541A"/>
                </a:solidFill>
              </a:rPr>
              <a:t>（三）大型批發商對零售商加強支援事項</a:t>
            </a:r>
          </a:p>
        </p:txBody>
      </p:sp>
    </p:spTree>
    <p:extLst>
      <p:ext uri="{BB962C8B-B14F-4D97-AF65-F5344CB8AC3E}">
        <p14:creationId xmlns:p14="http://schemas.microsoft.com/office/powerpoint/2010/main" val="26773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2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185216" y="164604"/>
            <a:ext cx="11587584" cy="1124744"/>
          </a:xfrm>
        </p:spPr>
        <p:txBody>
          <a:bodyPr/>
          <a:lstStyle/>
          <a:p>
            <a:r>
              <a:rPr lang="zh-TW" altLang="en-US" sz="4000" dirty="0" smtClean="0"/>
              <a:t>第 </a:t>
            </a:r>
            <a:r>
              <a:rPr lang="en-US" altLang="zh-TW" sz="4000" dirty="0"/>
              <a:t>3</a:t>
            </a:r>
            <a:r>
              <a:rPr lang="zh-TW" altLang="en-US" sz="4000" dirty="0"/>
              <a:t> </a:t>
            </a:r>
            <a:r>
              <a:rPr lang="zh-TW" altLang="en-US" sz="4000" dirty="0" smtClean="0"/>
              <a:t>章 批發</a:t>
            </a:r>
            <a:r>
              <a:rPr lang="zh-TW" altLang="en-US" sz="4000" dirty="0"/>
              <a:t>業的意義、機能及類型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15" name="文字方塊 14"/>
          <p:cNvSpPr txBox="1"/>
          <p:nvPr/>
        </p:nvSpPr>
        <p:spPr>
          <a:xfrm>
            <a:off x="452113" y="908720"/>
            <a:ext cx="79928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rgbClr val="002060"/>
                </a:solidFill>
              </a:rPr>
              <a:t>一、批發業的定義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734441" y="1844824"/>
            <a:ext cx="799288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b="1" dirty="0">
                <a:solidFill>
                  <a:srgbClr val="BC541A"/>
                </a:solidFill>
              </a:rPr>
              <a:t>（一）批發業的</a:t>
            </a:r>
            <a:r>
              <a:rPr lang="zh-TW" altLang="en-US" sz="2600" b="1" dirty="0" smtClean="0">
                <a:solidFill>
                  <a:srgbClr val="BC541A"/>
                </a:solidFill>
              </a:rPr>
              <a:t>定義</a:t>
            </a:r>
            <a:endParaRPr lang="en-US" altLang="zh-TW" sz="2600" b="1" dirty="0" smtClean="0">
              <a:solidFill>
                <a:srgbClr val="BC541A"/>
              </a:solidFill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批發業（</a:t>
            </a:r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TimesNewRomanPSMT"/>
              </a:rPr>
              <a:t>whole </a:t>
            </a:r>
            <a:r>
              <a:rPr lang="en-US" altLang="zh-TW" sz="2400" dirty="0" err="1">
                <a:solidFill>
                  <a:schemeClr val="accent5">
                    <a:lumMod val="50000"/>
                  </a:schemeClr>
                </a:solidFill>
                <a:latin typeface="TimesNewRomanPSMT"/>
              </a:rPr>
              <a:t>saler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）即是指將商品再賣給更下游的零售商或一般商店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，或者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也有可能再賣給一般業務用途或產業用途的公司行號，例如：統一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肉品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事業部的批發商或經銷商，將肉品賣給火鍋零售店、燒烤店、香腸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製造工廠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、火鍋料組合工廠、牛肉麵店等均屬於後者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。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  <a:latin typeface="DFMingStd-W3"/>
            </a:endParaRPr>
          </a:p>
          <a:p>
            <a:pPr marL="800100" lvl="1" indent="-342900">
              <a:buFont typeface="Wingdings" pitchFamily="2" charset="2"/>
              <a:buChar char="p"/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總之，批發業者賣出的對象絕不是一般消費者個人，而是會再轉賣的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下一手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</a:rPr>
              <a:t>業者。</a:t>
            </a:r>
            <a:endParaRPr lang="zh-TW" altLang="en-US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3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11560" y="1070275"/>
            <a:ext cx="18517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600" b="1" dirty="0">
                <a:solidFill>
                  <a:srgbClr val="BC541A"/>
                </a:solidFill>
              </a:rPr>
              <a:t>（二）圖示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13" y="1700807"/>
            <a:ext cx="8275215" cy="374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4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827584" y="1344595"/>
            <a:ext cx="77202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BC541A"/>
                </a:solidFill>
                <a:latin typeface="DFHeiStd-W7"/>
              </a:rPr>
              <a:t>（三）批發商與</a:t>
            </a:r>
            <a:r>
              <a:rPr lang="zh-TW" altLang="en-US" sz="2800" b="1" dirty="0" smtClean="0">
                <a:solidFill>
                  <a:srgbClr val="BC541A"/>
                </a:solidFill>
                <a:latin typeface="DFHeiStd-W7"/>
              </a:rPr>
              <a:t>經銷商</a:t>
            </a:r>
            <a:endParaRPr lang="en-US" altLang="zh-TW" sz="2800" b="1" dirty="0" smtClean="0">
              <a:solidFill>
                <a:srgbClr val="BC541A"/>
              </a:solidFill>
              <a:latin typeface="DFHeiStd-W7"/>
            </a:endParaRPr>
          </a:p>
          <a:p>
            <a:r>
              <a:rPr lang="zh-TW" altLang="en-US" sz="2600" dirty="0">
                <a:solidFill>
                  <a:srgbClr val="002060"/>
                </a:solidFill>
                <a:latin typeface="DFMingStd-W3"/>
              </a:rPr>
              <a:t>在國內，有時候批發商也被稱為經銷商，其實兩者的差異並不大，</a:t>
            </a:r>
            <a:r>
              <a:rPr lang="zh-TW" altLang="en-US" sz="2600" dirty="0" smtClean="0">
                <a:solidFill>
                  <a:srgbClr val="002060"/>
                </a:solidFill>
                <a:latin typeface="DFMingStd-W3"/>
              </a:rPr>
              <a:t>只是名稱</a:t>
            </a:r>
            <a:r>
              <a:rPr lang="zh-TW" altLang="en-US" sz="2600" dirty="0">
                <a:solidFill>
                  <a:srgbClr val="002060"/>
                </a:solidFill>
                <a:latin typeface="DFMingStd-W3"/>
              </a:rPr>
              <a:t>上的不同而已。</a:t>
            </a:r>
            <a:endParaRPr lang="en-US" altLang="zh-TW" sz="2600" b="1" dirty="0" smtClean="0">
              <a:solidFill>
                <a:srgbClr val="002060"/>
              </a:solidFill>
              <a:latin typeface="DFHeiStd-W7"/>
            </a:endParaRPr>
          </a:p>
          <a:p>
            <a:r>
              <a:rPr lang="zh-TW" altLang="en-US" sz="2800" b="1" dirty="0">
                <a:solidFill>
                  <a:srgbClr val="BC541A"/>
                </a:solidFill>
              </a:rPr>
              <a:t>（四）日本對批發範圍有更多元、周全的</a:t>
            </a:r>
            <a:r>
              <a:rPr lang="zh-TW" altLang="en-US" sz="2800" b="1" dirty="0" smtClean="0">
                <a:solidFill>
                  <a:srgbClr val="BC541A"/>
                </a:solidFill>
              </a:rPr>
              <a:t>定義</a:t>
            </a:r>
            <a:endParaRPr lang="en-US" altLang="zh-TW" sz="2800" b="1" dirty="0" smtClean="0">
              <a:solidFill>
                <a:srgbClr val="BC541A"/>
              </a:solidFill>
            </a:endParaRPr>
          </a:p>
          <a:p>
            <a:r>
              <a:rPr lang="en-US" altLang="zh-TW" sz="2600" dirty="0">
                <a:solidFill>
                  <a:srgbClr val="002060"/>
                </a:solidFill>
              </a:rPr>
              <a:t>1. </a:t>
            </a:r>
            <a:r>
              <a:rPr lang="zh-TW" altLang="en-US" sz="2600" dirty="0">
                <a:solidFill>
                  <a:srgbClr val="002060"/>
                </a:solidFill>
              </a:rPr>
              <a:t>出售給各種零售店面。</a:t>
            </a:r>
          </a:p>
          <a:p>
            <a:r>
              <a:rPr lang="en-US" altLang="zh-TW" sz="2600" dirty="0">
                <a:solidFill>
                  <a:srgbClr val="002060"/>
                </a:solidFill>
              </a:rPr>
              <a:t>2. </a:t>
            </a:r>
            <a:r>
              <a:rPr lang="zh-TW" altLang="en-US" sz="2600" dirty="0">
                <a:solidFill>
                  <a:srgbClr val="002060"/>
                </a:solidFill>
              </a:rPr>
              <a:t>出售給產業使用者（例如：建築業、各種</a:t>
            </a:r>
            <a:r>
              <a:rPr lang="zh-TW" altLang="en-US" sz="2600" dirty="0" smtClean="0">
                <a:solidFill>
                  <a:srgbClr val="002060"/>
                </a:solidFill>
              </a:rPr>
              <a:t>製造業</a:t>
            </a:r>
            <a:endParaRPr lang="en-US" altLang="zh-TW" sz="2600" dirty="0" smtClean="0">
              <a:solidFill>
                <a:srgbClr val="002060"/>
              </a:solidFill>
            </a:endParaRPr>
          </a:p>
          <a:p>
            <a:r>
              <a:rPr lang="zh-TW" altLang="en-US" sz="2600" dirty="0">
                <a:solidFill>
                  <a:srgbClr val="002060"/>
                </a:solidFill>
              </a:rPr>
              <a:t> </a:t>
            </a:r>
            <a:r>
              <a:rPr lang="zh-TW" altLang="en-US" sz="2600" dirty="0" smtClean="0">
                <a:solidFill>
                  <a:srgbClr val="002060"/>
                </a:solidFill>
              </a:rPr>
              <a:t>   </a:t>
            </a:r>
            <a:r>
              <a:rPr lang="zh-TW" altLang="en-US" sz="2600" dirty="0" smtClean="0">
                <a:solidFill>
                  <a:srgbClr val="002060"/>
                </a:solidFill>
              </a:rPr>
              <a:t>、 運輸業</a:t>
            </a:r>
            <a:r>
              <a:rPr lang="zh-TW" altLang="en-US" sz="2600" dirty="0">
                <a:solidFill>
                  <a:srgbClr val="002060"/>
                </a:solidFill>
              </a:rPr>
              <a:t>、飲食業</a:t>
            </a:r>
            <a:r>
              <a:rPr lang="zh-TW" altLang="en-US" sz="2600" dirty="0" smtClean="0">
                <a:solidFill>
                  <a:srgbClr val="002060"/>
                </a:solidFill>
              </a:rPr>
              <a:t>、住宿</a:t>
            </a:r>
            <a:r>
              <a:rPr lang="zh-TW" altLang="en-US" sz="2600" dirty="0">
                <a:solidFill>
                  <a:srgbClr val="002060"/>
                </a:solidFill>
              </a:rPr>
              <a:t>業、加工業、醫院、</a:t>
            </a:r>
            <a:r>
              <a:rPr lang="zh-TW" altLang="en-US" sz="2600" dirty="0" smtClean="0">
                <a:solidFill>
                  <a:srgbClr val="002060"/>
                </a:solidFill>
              </a:rPr>
              <a:t>學</a:t>
            </a:r>
            <a:endParaRPr lang="en-US" altLang="zh-TW" sz="2600" dirty="0" smtClean="0">
              <a:solidFill>
                <a:srgbClr val="002060"/>
              </a:solidFill>
            </a:endParaRPr>
          </a:p>
          <a:p>
            <a:r>
              <a:rPr lang="zh-TW" altLang="en-US" sz="2600" dirty="0">
                <a:solidFill>
                  <a:srgbClr val="002060"/>
                </a:solidFill>
              </a:rPr>
              <a:t> </a:t>
            </a:r>
            <a:r>
              <a:rPr lang="zh-TW" altLang="en-US" sz="2600" dirty="0" smtClean="0">
                <a:solidFill>
                  <a:srgbClr val="002060"/>
                </a:solidFill>
              </a:rPr>
              <a:t>   </a:t>
            </a:r>
            <a:r>
              <a:rPr lang="zh-TW" altLang="en-US" sz="2600" dirty="0" smtClean="0">
                <a:solidFill>
                  <a:srgbClr val="002060"/>
                </a:solidFill>
              </a:rPr>
              <a:t>校</a:t>
            </a:r>
            <a:r>
              <a:rPr lang="zh-TW" altLang="en-US" sz="2600" dirty="0">
                <a:solidFill>
                  <a:srgbClr val="002060"/>
                </a:solidFill>
              </a:rPr>
              <a:t>、政府機關等），其銷售數量都比較大。</a:t>
            </a:r>
          </a:p>
          <a:p>
            <a:r>
              <a:rPr lang="en-US" altLang="zh-TW" sz="2600" dirty="0">
                <a:solidFill>
                  <a:srgbClr val="002060"/>
                </a:solidFill>
              </a:rPr>
              <a:t>3. </a:t>
            </a:r>
            <a:r>
              <a:rPr lang="zh-TW" altLang="en-US" sz="2600" dirty="0">
                <a:solidFill>
                  <a:srgbClr val="002060"/>
                </a:solidFill>
              </a:rPr>
              <a:t>出售給各種產品維修及物料等之業者。</a:t>
            </a:r>
          </a:p>
          <a:p>
            <a:r>
              <a:rPr lang="en-US" altLang="zh-TW" sz="2600" dirty="0">
                <a:solidFill>
                  <a:srgbClr val="002060"/>
                </a:solidFill>
              </a:rPr>
              <a:t>4. </a:t>
            </a:r>
            <a:r>
              <a:rPr lang="zh-TW" altLang="en-US" sz="2600" dirty="0">
                <a:solidFill>
                  <a:srgbClr val="002060"/>
                </a:solidFill>
              </a:rPr>
              <a:t>出售給代理商或仲介商等之業者。</a:t>
            </a:r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5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185216" y="164604"/>
            <a:ext cx="11587584" cy="1124744"/>
          </a:xfrm>
        </p:spPr>
        <p:txBody>
          <a:bodyPr/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15" name="文字方塊 14"/>
          <p:cNvSpPr txBox="1"/>
          <p:nvPr/>
        </p:nvSpPr>
        <p:spPr>
          <a:xfrm>
            <a:off x="453938" y="188640"/>
            <a:ext cx="79928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rgbClr val="002060"/>
                </a:solidFill>
              </a:rPr>
              <a:t>二、批發業者存在的</a:t>
            </a:r>
            <a:r>
              <a:rPr lang="en-US" altLang="zh-TW" sz="3500" b="1" dirty="0">
                <a:solidFill>
                  <a:srgbClr val="002060"/>
                </a:solidFill>
              </a:rPr>
              <a:t>3 </a:t>
            </a:r>
            <a:r>
              <a:rPr lang="zh-TW" altLang="en-US" sz="3500" b="1" dirty="0">
                <a:solidFill>
                  <a:srgbClr val="002060"/>
                </a:solidFill>
              </a:rPr>
              <a:t>種理論基礎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590425" y="1544012"/>
            <a:ext cx="79928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solidFill>
                  <a:srgbClr val="002060"/>
                </a:solidFill>
              </a:rPr>
              <a:t>批發商或經銷商至今仍能存在今日現代化的行銷體系與行銷通路中，</a:t>
            </a:r>
            <a:r>
              <a:rPr lang="zh-TW" altLang="en-US" sz="2600" dirty="0" smtClean="0">
                <a:solidFill>
                  <a:srgbClr val="002060"/>
                </a:solidFill>
              </a:rPr>
              <a:t>代表</a:t>
            </a:r>
            <a:r>
              <a:rPr lang="zh-TW" altLang="en-US" sz="2600" dirty="0">
                <a:solidFill>
                  <a:srgbClr val="002060"/>
                </a:solidFill>
              </a:rPr>
              <a:t>他們仍然存在一些「價值」，否則，這些業者即會消失無</a:t>
            </a:r>
            <a:r>
              <a:rPr lang="zh-TW" altLang="en-US" sz="2600" dirty="0" smtClean="0">
                <a:solidFill>
                  <a:srgbClr val="002060"/>
                </a:solidFill>
              </a:rPr>
              <a:t>蹤</a:t>
            </a:r>
            <a:r>
              <a:rPr lang="zh-TW" altLang="en-US" sz="2600" dirty="0" smtClean="0">
                <a:solidFill>
                  <a:srgbClr val="002060"/>
                </a:solidFill>
                <a:latin typeface="新細明體"/>
                <a:ea typeface="新細明體"/>
              </a:rPr>
              <a:t>。</a:t>
            </a:r>
            <a:endParaRPr lang="en-US" altLang="zh-TW" sz="2600" dirty="0" smtClean="0">
              <a:solidFill>
                <a:srgbClr val="002060"/>
              </a:solidFill>
            </a:endParaRPr>
          </a:p>
          <a:p>
            <a:r>
              <a:rPr lang="zh-TW" altLang="en-US" sz="2600" b="1" dirty="0">
                <a:solidFill>
                  <a:srgbClr val="BC541A"/>
                </a:solidFill>
              </a:rPr>
              <a:t>（一）市場接近原理（</a:t>
            </a:r>
            <a:r>
              <a:rPr lang="en-US" altLang="zh-TW" sz="2600" b="1" dirty="0">
                <a:solidFill>
                  <a:srgbClr val="BC541A"/>
                </a:solidFill>
              </a:rPr>
              <a:t>principle of proximity</a:t>
            </a:r>
            <a:r>
              <a:rPr lang="zh-TW" altLang="en-US" sz="2600" b="1" dirty="0">
                <a:solidFill>
                  <a:srgbClr val="BC541A"/>
                </a:solidFill>
              </a:rPr>
              <a:t>）</a:t>
            </a:r>
          </a:p>
          <a:p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</a:rPr>
              <a:t>批發商畢竟比工廠更接近市場，尤其是在幅員廣大的國家或市場中，</a:t>
            </a: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</a:rPr>
              <a:t>工廠</a:t>
            </a:r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</a:rPr>
              <a:t>不太可能像各地與在地化的批發商，更接近市場與了解市場的</a:t>
            </a: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</a:rPr>
              <a:t>發展</a:t>
            </a: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  <a:latin typeface="新細明體"/>
                <a:ea typeface="新細明體"/>
              </a:rPr>
              <a:t>。</a:t>
            </a:r>
            <a:endParaRPr lang="zh-TW" alt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7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6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46409" y="1124744"/>
            <a:ext cx="110172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b="1" dirty="0">
                <a:solidFill>
                  <a:srgbClr val="BC541A"/>
                </a:solidFill>
              </a:rPr>
              <a:t>（二） 交易總數最小化的原理（</a:t>
            </a:r>
            <a:r>
              <a:rPr lang="en-US" altLang="zh-TW" sz="2600" b="1" dirty="0">
                <a:solidFill>
                  <a:srgbClr val="BC541A"/>
                </a:solidFill>
              </a:rPr>
              <a:t>principle of minimum </a:t>
            </a:r>
            <a:endParaRPr lang="en-US" altLang="zh-TW" sz="2600" b="1" dirty="0" smtClean="0">
              <a:solidFill>
                <a:srgbClr val="BC541A"/>
              </a:solidFill>
            </a:endParaRPr>
          </a:p>
          <a:p>
            <a:r>
              <a:rPr lang="en-US" altLang="zh-TW" sz="2600" b="1" dirty="0" smtClean="0">
                <a:solidFill>
                  <a:srgbClr val="BC541A"/>
                </a:solidFill>
              </a:rPr>
              <a:t>total </a:t>
            </a:r>
            <a:r>
              <a:rPr lang="en-US" altLang="zh-TW" sz="2600" b="1" dirty="0">
                <a:solidFill>
                  <a:srgbClr val="BC541A"/>
                </a:solidFill>
              </a:rPr>
              <a:t>transactions</a:t>
            </a:r>
            <a:r>
              <a:rPr lang="zh-TW" altLang="en-US" sz="2600" b="1" dirty="0">
                <a:solidFill>
                  <a:srgbClr val="BC541A"/>
                </a:solidFill>
              </a:rPr>
              <a:t>）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94" y="1982691"/>
            <a:ext cx="4896544" cy="206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2" b="14257"/>
          <a:stretch/>
        </p:blipFill>
        <p:spPr bwMode="auto">
          <a:xfrm>
            <a:off x="1380138" y="4042942"/>
            <a:ext cx="6183256" cy="241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7</a:t>
            </a:fld>
            <a:endParaRPr lang="fr-CA" dirty="0">
              <a:solidFill>
                <a:srgbClr val="002060"/>
              </a:solidFill>
            </a:endParaRP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52113" y="1056313"/>
            <a:ext cx="9001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BC541A"/>
                </a:solidFill>
                <a:latin typeface="DFHeiStd-W7"/>
              </a:rPr>
              <a:t>（三）集中貯藏的原理（</a:t>
            </a:r>
            <a:r>
              <a:rPr lang="en-US" altLang="zh-TW" sz="2800" b="1" dirty="0">
                <a:solidFill>
                  <a:srgbClr val="BC541A"/>
                </a:solidFill>
                <a:latin typeface="DFHeiStd-W7"/>
              </a:rPr>
              <a:t>principle of massed reserves</a:t>
            </a:r>
            <a:r>
              <a:rPr lang="zh-TW" altLang="en-US" sz="2800" b="1" dirty="0">
                <a:solidFill>
                  <a:srgbClr val="BC541A"/>
                </a:solidFill>
                <a:latin typeface="DFHeiStd-W7"/>
              </a:rPr>
              <a:t>）</a:t>
            </a:r>
            <a:endParaRPr lang="zh-TW" altLang="en-US" sz="2800" b="1" dirty="0">
              <a:solidFill>
                <a:srgbClr val="BC541A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3884" y="2060848"/>
            <a:ext cx="72516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p"/>
            </a:pPr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批發商存在的另一個理論是可以貯藏較大量的及多樣化的產品在</a:t>
            </a: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倉庫裡</a:t>
            </a:r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，一方面可以供給零售店各種正常訂貨或急需之用，另一方面，也</a:t>
            </a: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可以提供</a:t>
            </a:r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較小量的零售店所需之用</a:t>
            </a: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。</a:t>
            </a:r>
            <a:endParaRPr lang="en-US" altLang="zh-TW" sz="2600" dirty="0" smtClean="0">
              <a:solidFill>
                <a:schemeClr val="accent5">
                  <a:lumMod val="50000"/>
                </a:schemeClr>
              </a:solidFill>
              <a:latin typeface="DFMingStd-W3"/>
            </a:endParaRPr>
          </a:p>
          <a:p>
            <a:pPr marL="457200" indent="-457200">
              <a:buFont typeface="Wingdings" pitchFamily="2" charset="2"/>
              <a:buChar char="p"/>
            </a:pPr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每家零售店當然不可能在其店內上架大量的商品項目，因為店</a:t>
            </a: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內坪數</a:t>
            </a:r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不可能很大，故每天必須定量向批發商叫貨</a:t>
            </a: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。</a:t>
            </a:r>
            <a:endParaRPr lang="zh-TW" altLang="en-US" sz="2600" dirty="0">
              <a:solidFill>
                <a:schemeClr val="accent5">
                  <a:lumMod val="50000"/>
                </a:schemeClr>
              </a:solidFill>
              <a:latin typeface="DFMingStd-W3"/>
            </a:endParaRPr>
          </a:p>
          <a:p>
            <a:pPr marL="457200" indent="-457200">
              <a:buFont typeface="Wingdings" pitchFamily="2" charset="2"/>
              <a:buChar char="p"/>
            </a:pPr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故批發商為其所在地理區域內的數十家、數百家的零售商店，扮演了</a:t>
            </a:r>
            <a:r>
              <a:rPr lang="zh-TW" altLang="en-US" sz="2600" dirty="0" smtClean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集中</a:t>
            </a:r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  <a:latin typeface="DFMingStd-W3"/>
              </a:rPr>
              <a:t>貯藏與分批、小量出貨給零售店的功能及角色。</a:t>
            </a:r>
            <a:endParaRPr lang="zh-TW" altLang="en-US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8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185216" y="164604"/>
            <a:ext cx="11587584" cy="1124744"/>
          </a:xfrm>
        </p:spPr>
        <p:txBody>
          <a:bodyPr/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15" name="文字方塊 14"/>
          <p:cNvSpPr txBox="1"/>
          <p:nvPr/>
        </p:nvSpPr>
        <p:spPr>
          <a:xfrm>
            <a:off x="453938" y="188640"/>
            <a:ext cx="79928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rgbClr val="002060"/>
                </a:solidFill>
              </a:rPr>
              <a:t>三、批發業的機能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472396" y="1009449"/>
            <a:ext cx="79928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b="1" dirty="0">
                <a:solidFill>
                  <a:srgbClr val="BC541A"/>
                </a:solidFill>
              </a:rPr>
              <a:t>（一）具有「集中」與「分散」的</a:t>
            </a:r>
            <a:r>
              <a:rPr lang="zh-TW" altLang="en-US" sz="2600" b="1" dirty="0" smtClean="0">
                <a:solidFill>
                  <a:srgbClr val="BC541A"/>
                </a:solidFill>
              </a:rPr>
              <a:t>機能</a:t>
            </a:r>
            <a:endParaRPr lang="en-US" altLang="zh-TW" sz="2600" b="1" dirty="0" smtClean="0">
              <a:solidFill>
                <a:srgbClr val="BC541A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3" y="1625493"/>
            <a:ext cx="7837214" cy="48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3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446409" y="980728"/>
            <a:ext cx="8280920" cy="5475932"/>
            <a:chOff x="467544" y="980728"/>
            <a:chExt cx="8280920" cy="54759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48" y="1317923"/>
              <a:ext cx="8275215" cy="5138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467544" y="980728"/>
              <a:ext cx="8280920" cy="237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710115" y="6456659"/>
            <a:ext cx="326382" cy="314325"/>
          </a:xfrm>
        </p:spPr>
        <p:txBody>
          <a:bodyPr>
            <a:normAutofit fontScale="92500" lnSpcReduction="20000"/>
          </a:bodyPr>
          <a:lstStyle/>
          <a:p>
            <a:fld id="{0BF26285-A978-4890-8188-A7E1764DADAF}" type="slidenum">
              <a:rPr lang="fr-CA" smtClean="0">
                <a:solidFill>
                  <a:srgbClr val="002060"/>
                </a:solidFill>
              </a:rPr>
              <a:pPr/>
              <a:t>9</a:t>
            </a:fld>
            <a:endParaRPr lang="fr-CA" dirty="0">
              <a:solidFill>
                <a:srgbClr val="002060"/>
              </a:solidFill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185216" y="164604"/>
            <a:ext cx="11587584" cy="1124744"/>
          </a:xfrm>
        </p:spPr>
        <p:txBody>
          <a:bodyPr/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7749"/>
            <a:ext cx="683567" cy="863248"/>
          </a:xfrm>
        </p:spPr>
      </p:pic>
      <p:sp>
        <p:nvSpPr>
          <p:cNvPr id="16" name="文字方塊 15"/>
          <p:cNvSpPr txBox="1"/>
          <p:nvPr/>
        </p:nvSpPr>
        <p:spPr>
          <a:xfrm>
            <a:off x="734441" y="1113993"/>
            <a:ext cx="7992888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b="1" dirty="0">
                <a:solidFill>
                  <a:srgbClr val="BC541A"/>
                </a:solidFill>
              </a:rPr>
              <a:t>（二）供需調節的</a:t>
            </a:r>
            <a:r>
              <a:rPr lang="zh-TW" altLang="en-US" sz="2600" b="1" dirty="0" smtClean="0">
                <a:solidFill>
                  <a:srgbClr val="BC541A"/>
                </a:solidFill>
              </a:rPr>
              <a:t>機能</a:t>
            </a:r>
            <a:endParaRPr lang="en-US" altLang="zh-TW" sz="2600" b="1" dirty="0" smtClean="0">
              <a:solidFill>
                <a:srgbClr val="BC541A"/>
              </a:solidFill>
            </a:endParaRPr>
          </a:p>
          <a:p>
            <a:r>
              <a:rPr lang="zh-TW" altLang="en-US" sz="2500" dirty="0">
                <a:solidFill>
                  <a:srgbClr val="002060"/>
                </a:solidFill>
              </a:rPr>
              <a:t>生產與消費兩者間的供需調節，也是在批發商的中間角色做一些調節</a:t>
            </a:r>
            <a:r>
              <a:rPr lang="zh-TW" altLang="en-US" sz="2500" dirty="0" smtClean="0">
                <a:solidFill>
                  <a:srgbClr val="002060"/>
                </a:solidFill>
              </a:rPr>
              <a:t>機能。</a:t>
            </a:r>
            <a:endParaRPr lang="en-US" altLang="zh-TW" sz="2500" dirty="0" smtClean="0">
              <a:solidFill>
                <a:srgbClr val="002060"/>
              </a:solidFill>
            </a:endParaRPr>
          </a:p>
          <a:p>
            <a:r>
              <a:rPr lang="zh-TW" altLang="en-US" sz="2600" b="1" dirty="0">
                <a:solidFill>
                  <a:srgbClr val="BC541A"/>
                </a:solidFill>
              </a:rPr>
              <a:t>（三）對生產者援助</a:t>
            </a:r>
            <a:r>
              <a:rPr lang="zh-TW" altLang="en-US" sz="2600" b="1" dirty="0" smtClean="0">
                <a:solidFill>
                  <a:srgbClr val="BC541A"/>
                </a:solidFill>
              </a:rPr>
              <a:t>機能</a:t>
            </a:r>
            <a:endParaRPr lang="en-US" altLang="zh-TW" sz="2600" b="1" dirty="0" smtClean="0">
              <a:solidFill>
                <a:srgbClr val="BC541A"/>
              </a:solidFill>
            </a:endParaRPr>
          </a:p>
          <a:p>
            <a:r>
              <a:rPr lang="zh-TW" altLang="en-US" sz="2500" dirty="0">
                <a:solidFill>
                  <a:srgbClr val="002060"/>
                </a:solidFill>
              </a:rPr>
              <a:t>對大多數的中小企業工廠而言，他們並無大企業的資源可享，因此，</a:t>
            </a:r>
            <a:r>
              <a:rPr lang="zh-TW" altLang="en-US" sz="2500" dirty="0" smtClean="0">
                <a:solidFill>
                  <a:srgbClr val="002060"/>
                </a:solidFill>
              </a:rPr>
              <a:t>很多</a:t>
            </a:r>
            <a:r>
              <a:rPr lang="zh-TW" altLang="en-US" sz="2500" dirty="0">
                <a:solidFill>
                  <a:srgbClr val="002060"/>
                </a:solidFill>
              </a:rPr>
              <a:t>方面仍須仰賴批發商提供支援協助，包括金融信用、付款期、資訊</a:t>
            </a:r>
            <a:r>
              <a:rPr lang="zh-TW" altLang="en-US" sz="2500" dirty="0" smtClean="0">
                <a:solidFill>
                  <a:srgbClr val="002060"/>
                </a:solidFill>
              </a:rPr>
              <a:t>情報提供</a:t>
            </a:r>
            <a:r>
              <a:rPr lang="zh-TW" altLang="en-US" sz="2500" dirty="0">
                <a:solidFill>
                  <a:srgbClr val="002060"/>
                </a:solidFill>
              </a:rPr>
              <a:t>、生產指導機能、生產安定化機能以及市場開拓機能等</a:t>
            </a:r>
            <a:r>
              <a:rPr lang="zh-TW" altLang="en-US" sz="2500" dirty="0" smtClean="0">
                <a:solidFill>
                  <a:srgbClr val="002060"/>
                </a:solidFill>
              </a:rPr>
              <a:t>。</a:t>
            </a:r>
            <a:endParaRPr lang="en-US" altLang="zh-TW" sz="2500" dirty="0" smtClean="0">
              <a:solidFill>
                <a:srgbClr val="002060"/>
              </a:solidFill>
            </a:endParaRPr>
          </a:p>
          <a:p>
            <a:r>
              <a:rPr lang="zh-TW" altLang="en-US" sz="2600" b="1" dirty="0">
                <a:solidFill>
                  <a:srgbClr val="BC541A"/>
                </a:solidFill>
              </a:rPr>
              <a:t>（四）對下游零售業者援助機能</a:t>
            </a:r>
          </a:p>
          <a:p>
            <a:r>
              <a:rPr lang="zh-TW" altLang="en-US" sz="2500" dirty="0">
                <a:solidFill>
                  <a:srgbClr val="002060"/>
                </a:solidFill>
              </a:rPr>
              <a:t>對中小型下游的零售商店而言，大型批發商也扮演了支援的功能，包括</a:t>
            </a:r>
            <a:r>
              <a:rPr lang="zh-TW" altLang="en-US" sz="2500" dirty="0" smtClean="0">
                <a:solidFill>
                  <a:srgbClr val="002060"/>
                </a:solidFill>
              </a:rPr>
              <a:t>：結帳</a:t>
            </a:r>
            <a:r>
              <a:rPr lang="zh-TW" altLang="en-US" sz="2500" dirty="0">
                <a:solidFill>
                  <a:srgbClr val="002060"/>
                </a:solidFill>
              </a:rPr>
              <a:t>付款、情報提供、物流送貨、退貨、風險負擔、庫存管理、補貨、換貨</a:t>
            </a:r>
            <a:r>
              <a:rPr lang="zh-TW" altLang="en-US" sz="2500" dirty="0" smtClean="0">
                <a:solidFill>
                  <a:srgbClr val="002060"/>
                </a:solidFill>
              </a:rPr>
              <a:t>、銷售</a:t>
            </a:r>
            <a:r>
              <a:rPr lang="zh-TW" altLang="en-US" sz="2500" dirty="0">
                <a:solidFill>
                  <a:srgbClr val="002060"/>
                </a:solidFill>
              </a:rPr>
              <a:t>指導及獎勵優惠措施等</a:t>
            </a:r>
            <a:r>
              <a:rPr lang="zh-TW" altLang="en-US" sz="2600" dirty="0">
                <a:solidFill>
                  <a:srgbClr val="002060"/>
                </a:solidFill>
              </a:rPr>
              <a:t>。</a:t>
            </a:r>
            <a:endParaRPr lang="en-US" altLang="zh-TW" sz="2600" dirty="0" smtClean="0">
              <a:solidFill>
                <a:srgbClr val="002060"/>
              </a:solidFill>
            </a:endParaRPr>
          </a:p>
          <a:p>
            <a:endParaRPr lang="en-US" altLang="zh-TW" sz="2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506</TotalTime>
  <Words>1491</Words>
  <Application>Microsoft Office PowerPoint</Application>
  <PresentationFormat>如螢幕大小 (4:3)</PresentationFormat>
  <Paragraphs>157</Paragraphs>
  <Slides>19</Slides>
  <Notes>18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19</vt:i4>
      </vt:variant>
    </vt:vector>
  </HeadingPairs>
  <TitlesOfParts>
    <vt:vector size="21" baseType="lpstr">
      <vt:lpstr>角度</vt:lpstr>
      <vt:lpstr>1_角度</vt:lpstr>
      <vt:lpstr>PRESENTATION  NAME</vt:lpstr>
      <vt:lpstr>第 3 章 批發業的意義、機能及類型 </vt:lpstr>
      <vt:lpstr>PowerPoint 簡報</vt:lpstr>
      <vt:lpstr>PowerPoint 簡報</vt:lpstr>
      <vt:lpstr> </vt:lpstr>
      <vt:lpstr>PowerPoint 簡報</vt:lpstr>
      <vt:lpstr>PowerPoint 簡報</vt:lpstr>
      <vt:lpstr> </vt:lpstr>
      <vt:lpstr> </vt:lpstr>
      <vt:lpstr> </vt:lpstr>
      <vt:lpstr> </vt:lpstr>
      <vt:lpstr> </vt:lpstr>
      <vt:lpstr> </vt:lpstr>
      <vt:lpstr> </vt:lpstr>
      <vt:lpstr>PowerPoint 簡報</vt:lpstr>
      <vt:lpstr> </vt:lpstr>
      <vt:lpstr>PowerPoint 簡報</vt:lpstr>
      <vt:lpstr> </vt:lpstr>
      <vt:lpstr>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HUAN</dc:creator>
  <cp:lastModifiedBy>HUAN</cp:lastModifiedBy>
  <cp:revision>110</cp:revision>
  <dcterms:created xsi:type="dcterms:W3CDTF">2013-07-04T08:27:41Z</dcterms:created>
  <dcterms:modified xsi:type="dcterms:W3CDTF">2013-07-09T09:04:55Z</dcterms:modified>
</cp:coreProperties>
</file>