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41A"/>
    <a:srgbClr val="D86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5" autoAdjust="0"/>
    <p:restoredTop sz="94727" autoAdjust="0"/>
  </p:normalViewPr>
  <p:slideViewPr>
    <p:cSldViewPr>
      <p:cViewPr>
        <p:scale>
          <a:sx n="75" d="100"/>
          <a:sy n="75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D3574-7F48-4B82-BB0A-68DD6487F51B}" type="datetimeFigureOut">
              <a:rPr lang="zh-TW" altLang="en-US" smtClean="0"/>
              <a:t>2013/7/11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EF026-0679-4E69-B36F-1C2E9F9D13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83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AF96B4-9DA8-4C18-BDCC-8B76165A303D}" type="datetimeFigureOut">
              <a:rPr lang="fr-FR" altLang="zh-TW" smtClean="0"/>
              <a:pPr/>
              <a:t>11/07/2013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AF96B4-9DA8-4C18-BDCC-8B76165A303D}" type="datetimeFigureOut">
              <a:rPr lang="fr-FR" altLang="zh-TW" smtClean="0"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11/07/2013</a:t>
            </a:fld>
            <a:endParaRPr lang="fr-CA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A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57FBE6-1005-4DA8-B28F-029C97F94634}" type="slidenum">
              <a:rPr lang="fr-CA" smtClean="0"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A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798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1000125"/>
          </a:xfrm>
        </p:spPr>
        <p:txBody>
          <a:bodyPr/>
          <a:lstStyle/>
          <a:p>
            <a:r>
              <a:rPr lang="fr-CA" smtClean="0">
                <a:solidFill>
                  <a:srgbClr val="D8601E"/>
                </a:solidFill>
              </a:rPr>
              <a:t>PRESENTATION  NAME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2428875"/>
            <a:ext cx="6400800" cy="1752600"/>
          </a:xfrm>
        </p:spPr>
        <p:txBody>
          <a:bodyPr/>
          <a:lstStyle/>
          <a:p>
            <a:r>
              <a:rPr lang="fr-CA" sz="3000" smtClean="0">
                <a:solidFill>
                  <a:srgbClr val="D8601E"/>
                </a:solidFill>
              </a:rPr>
              <a:t>Company Name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8" y="386407"/>
            <a:ext cx="8040687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115616" y="4869160"/>
            <a:ext cx="70894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401631" y="4916197"/>
            <a:ext cx="64107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600" b="1" dirty="0" smtClean="0">
                <a:solidFill>
                  <a:srgbClr val="002060"/>
                </a:solidFill>
              </a:rPr>
              <a:t>第 </a:t>
            </a:r>
            <a:r>
              <a:rPr lang="en-US" altLang="zh-TW" sz="2600" b="1" dirty="0">
                <a:solidFill>
                  <a:srgbClr val="002060"/>
                </a:solidFill>
              </a:rPr>
              <a:t>6</a:t>
            </a:r>
            <a:r>
              <a:rPr lang="zh-TW" altLang="en-US" sz="2600" b="1" dirty="0">
                <a:solidFill>
                  <a:srgbClr val="002060"/>
                </a:solidFill>
              </a:rPr>
              <a:t> </a:t>
            </a:r>
            <a:r>
              <a:rPr lang="zh-TW" altLang="en-US" sz="2600" b="1" dirty="0" smtClean="0">
                <a:solidFill>
                  <a:srgbClr val="002060"/>
                </a:solidFill>
              </a:rPr>
              <a:t>章  流通</a:t>
            </a:r>
            <a:r>
              <a:rPr lang="zh-TW" altLang="en-US" sz="2600" b="1" dirty="0">
                <a:solidFill>
                  <a:srgbClr val="002060"/>
                </a:solidFill>
              </a:rPr>
              <a:t>服務業之商流與行銷組合策略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9163"/>
            <a:ext cx="6826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476672"/>
            <a:ext cx="8280920" cy="5979988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10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899592" y="692696"/>
            <a:ext cx="76117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>
                <a:solidFill>
                  <a:srgbClr val="002060"/>
                </a:solidFill>
              </a:rPr>
              <a:t>第三是</a:t>
            </a:r>
            <a:r>
              <a:rPr lang="en-US" altLang="zh-TW" sz="2600" b="1" dirty="0">
                <a:solidFill>
                  <a:srgbClr val="002060"/>
                </a:solidFill>
              </a:rPr>
              <a:t>3P</a:t>
            </a:r>
          </a:p>
          <a:p>
            <a:r>
              <a:rPr lang="zh-TW" altLang="en-US" sz="2400" b="1" dirty="0">
                <a:solidFill>
                  <a:srgbClr val="BC541A"/>
                </a:solidFill>
              </a:rPr>
              <a:t>（</a:t>
            </a:r>
            <a:r>
              <a:rPr lang="en-US" altLang="zh-TW" sz="2400" b="1" dirty="0">
                <a:solidFill>
                  <a:srgbClr val="BC541A"/>
                </a:solidFill>
              </a:rPr>
              <a:t>1</a:t>
            </a:r>
            <a:r>
              <a:rPr lang="zh-TW" altLang="en-US" sz="2400" b="1" dirty="0">
                <a:solidFill>
                  <a:srgbClr val="BC541A"/>
                </a:solidFill>
              </a:rPr>
              <a:t>）銷售人員、銷售組織規劃（</a:t>
            </a:r>
            <a:r>
              <a:rPr lang="en-US" altLang="zh-TW" sz="2400" b="1" dirty="0">
                <a:solidFill>
                  <a:srgbClr val="BC541A"/>
                </a:solidFill>
              </a:rPr>
              <a:t>people plan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）</a:t>
            </a:r>
            <a:endParaRPr lang="zh-TW" altLang="en-US" sz="2400" b="1" dirty="0">
              <a:solidFill>
                <a:srgbClr val="BC541A"/>
              </a:solidFill>
            </a:endParaRPr>
          </a:p>
          <a:p>
            <a:r>
              <a:rPr lang="zh-TW" altLang="en-US" sz="2400" b="1" dirty="0">
                <a:solidFill>
                  <a:srgbClr val="BC541A"/>
                </a:solidFill>
              </a:rPr>
              <a:t>（</a:t>
            </a:r>
            <a:r>
              <a:rPr lang="en-US" altLang="zh-TW" sz="2400" b="1" dirty="0">
                <a:solidFill>
                  <a:srgbClr val="BC541A"/>
                </a:solidFill>
              </a:rPr>
              <a:t>2</a:t>
            </a:r>
            <a:r>
              <a:rPr lang="zh-TW" altLang="en-US" sz="2400" b="1" dirty="0">
                <a:solidFill>
                  <a:srgbClr val="BC541A"/>
                </a:solidFill>
              </a:rPr>
              <a:t>）流程規劃（</a:t>
            </a:r>
            <a:r>
              <a:rPr lang="en-US" altLang="zh-TW" sz="2400" b="1" dirty="0">
                <a:solidFill>
                  <a:srgbClr val="BC541A"/>
                </a:solidFill>
              </a:rPr>
              <a:t>process plan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）</a:t>
            </a:r>
            <a:endParaRPr lang="zh-TW" altLang="en-US" sz="2400" b="1" dirty="0">
              <a:solidFill>
                <a:srgbClr val="BC541A"/>
              </a:solidFill>
            </a:endParaRPr>
          </a:p>
          <a:p>
            <a:r>
              <a:rPr lang="zh-TW" altLang="en-US" sz="2400" b="1" dirty="0">
                <a:solidFill>
                  <a:srgbClr val="BC541A"/>
                </a:solidFill>
              </a:rPr>
              <a:t>（</a:t>
            </a:r>
            <a:r>
              <a:rPr lang="en-US" altLang="zh-TW" sz="2400" b="1" dirty="0">
                <a:solidFill>
                  <a:srgbClr val="BC541A"/>
                </a:solidFill>
              </a:rPr>
              <a:t>3</a:t>
            </a:r>
            <a:r>
              <a:rPr lang="zh-TW" altLang="en-US" sz="2400" b="1" dirty="0">
                <a:solidFill>
                  <a:srgbClr val="BC541A"/>
                </a:solidFill>
              </a:rPr>
              <a:t>）現場環境規劃（</a:t>
            </a:r>
            <a:r>
              <a:rPr lang="en-US" altLang="zh-TW" sz="2400" b="1" dirty="0">
                <a:solidFill>
                  <a:srgbClr val="BC541A"/>
                </a:solidFill>
              </a:rPr>
              <a:t>physical environment</a:t>
            </a:r>
            <a:r>
              <a:rPr lang="zh-TW" altLang="en-US" sz="2400" b="1" dirty="0">
                <a:solidFill>
                  <a:srgbClr val="BC541A"/>
                </a:solidFill>
              </a:rPr>
              <a:t>）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69" y="2823564"/>
            <a:ext cx="7200800" cy="403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598622"/>
            <a:ext cx="8280920" cy="5858038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11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246837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37244" y="44624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</a:rPr>
              <a:t>五、 流通零售業行銷的</a:t>
            </a:r>
            <a:r>
              <a:rPr lang="en-US" altLang="zh-TW" sz="3000" b="1" dirty="0">
                <a:solidFill>
                  <a:srgbClr val="002060"/>
                </a:solidFill>
              </a:rPr>
              <a:t>4P+4C+3P </a:t>
            </a:r>
            <a:r>
              <a:rPr lang="zh-TW" altLang="en-US" sz="3000" b="1" dirty="0">
                <a:solidFill>
                  <a:srgbClr val="002060"/>
                </a:solidFill>
              </a:rPr>
              <a:t>規劃</a:t>
            </a:r>
          </a:p>
        </p:txBody>
      </p:sp>
      <p:sp>
        <p:nvSpPr>
          <p:cNvPr id="5" name="矩形 4"/>
          <p:cNvSpPr/>
          <p:nvPr/>
        </p:nvSpPr>
        <p:spPr>
          <a:xfrm>
            <a:off x="805580" y="980728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</a:rPr>
              <a:t>如圖</a:t>
            </a:r>
            <a:r>
              <a:rPr lang="en-US" altLang="zh-TW" sz="2400" dirty="0">
                <a:solidFill>
                  <a:srgbClr val="002060"/>
                </a:solidFill>
              </a:rPr>
              <a:t>6-6 </a:t>
            </a:r>
            <a:r>
              <a:rPr lang="zh-TW" altLang="en-US" sz="2400" dirty="0">
                <a:solidFill>
                  <a:srgbClr val="002060"/>
                </a:solidFill>
              </a:rPr>
              <a:t>所示：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TW" sz="2400" b="1" dirty="0">
                <a:solidFill>
                  <a:srgbClr val="BC541A"/>
                </a:solidFill>
              </a:rPr>
              <a:t>4P →</a:t>
            </a:r>
            <a:r>
              <a:rPr lang="zh-TW" altLang="en-US" sz="2400" b="1" dirty="0">
                <a:solidFill>
                  <a:srgbClr val="BC541A"/>
                </a:solidFill>
              </a:rPr>
              <a:t>商品導向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TW" sz="2400" b="1" dirty="0">
                <a:solidFill>
                  <a:srgbClr val="BC541A"/>
                </a:solidFill>
              </a:rPr>
              <a:t>4C →</a:t>
            </a:r>
            <a:r>
              <a:rPr lang="zh-TW" altLang="en-US" sz="2400" b="1" dirty="0">
                <a:solidFill>
                  <a:srgbClr val="BC541A"/>
                </a:solidFill>
              </a:rPr>
              <a:t>顧客導向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TW" sz="2400" b="1" dirty="0">
                <a:solidFill>
                  <a:srgbClr val="BC541A"/>
                </a:solidFill>
              </a:rPr>
              <a:t>3P →</a:t>
            </a:r>
            <a:r>
              <a:rPr lang="zh-TW" altLang="en-US" sz="2400" b="1" dirty="0">
                <a:solidFill>
                  <a:srgbClr val="BC541A"/>
                </a:solidFill>
              </a:rPr>
              <a:t>服務導向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因此，流通服務業或流通零售業的經營者及其全體員工，都應具備好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此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3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大導向思維，才會戰勝競爭對手，開創出成功的經營成果。如圖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6-7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所示。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38" y="3606646"/>
            <a:ext cx="6344861" cy="324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323528" y="598622"/>
            <a:ext cx="8403801" cy="6070738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12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文字方塊 7"/>
          <p:cNvSpPr txBox="1"/>
          <p:nvPr/>
        </p:nvSpPr>
        <p:spPr>
          <a:xfrm>
            <a:off x="437244" y="44624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</a:rPr>
              <a:t>六、 零售通路商推出自有品牌</a:t>
            </a:r>
          </a:p>
        </p:txBody>
      </p:sp>
      <p:sp>
        <p:nvSpPr>
          <p:cNvPr id="5" name="矩形 4"/>
          <p:cNvSpPr/>
          <p:nvPr/>
        </p:nvSpPr>
        <p:spPr>
          <a:xfrm>
            <a:off x="611561" y="972444"/>
            <a:ext cx="811576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2600" dirty="0" smtClean="0">
                <a:solidFill>
                  <a:srgbClr val="BC541A"/>
                </a:solidFill>
              </a:rPr>
              <a:t>最近</a:t>
            </a:r>
            <a:r>
              <a:rPr lang="zh-TW" altLang="en-US" sz="2600" dirty="0">
                <a:solidFill>
                  <a:srgbClr val="BC541A"/>
                </a:solidFill>
              </a:rPr>
              <a:t>幾年來，大型連鎖零售商紛紛推出自有</a:t>
            </a:r>
            <a:r>
              <a:rPr lang="zh-TW" altLang="en-US" sz="2600" dirty="0" smtClean="0">
                <a:solidFill>
                  <a:srgbClr val="BC541A"/>
                </a:solidFill>
              </a:rPr>
              <a:t>品牌</a:t>
            </a:r>
            <a:endParaRPr lang="en-US" altLang="zh-TW" sz="2600" dirty="0" smtClean="0">
              <a:solidFill>
                <a:srgbClr val="BC541A"/>
              </a:solidFill>
            </a:endParaRPr>
          </a:p>
          <a:p>
            <a:r>
              <a:rPr lang="zh-TW" altLang="en-US" sz="2600" dirty="0">
                <a:solidFill>
                  <a:srgbClr val="BC541A"/>
                </a:solidFill>
              </a:rPr>
              <a:t> </a:t>
            </a:r>
            <a:r>
              <a:rPr lang="zh-TW" altLang="en-US" sz="2600" dirty="0" smtClean="0">
                <a:solidFill>
                  <a:srgbClr val="BC541A"/>
                </a:solidFill>
              </a:rPr>
              <a:t>   （</a:t>
            </a:r>
            <a:r>
              <a:rPr lang="en-US" altLang="zh-TW" sz="2600" dirty="0">
                <a:solidFill>
                  <a:srgbClr val="BC541A"/>
                </a:solidFill>
              </a:rPr>
              <a:t>private brand</a:t>
            </a:r>
            <a:r>
              <a:rPr lang="zh-TW" altLang="en-US" sz="2600" dirty="0" smtClean="0">
                <a:solidFill>
                  <a:srgbClr val="BC541A"/>
                </a:solidFill>
              </a:rPr>
              <a:t>），例如</a:t>
            </a:r>
            <a:r>
              <a:rPr lang="zh-TW" altLang="en-US" sz="2600" dirty="0">
                <a:solidFill>
                  <a:srgbClr val="BC541A"/>
                </a:solidFill>
              </a:rPr>
              <a:t>：統一</a:t>
            </a:r>
            <a:r>
              <a:rPr lang="en-US" altLang="zh-TW" sz="2600" dirty="0">
                <a:solidFill>
                  <a:srgbClr val="BC541A"/>
                </a:solidFill>
              </a:rPr>
              <a:t>7-Eleven</a:t>
            </a:r>
            <a:r>
              <a:rPr lang="zh-TW" altLang="en-US" sz="2600" dirty="0">
                <a:solidFill>
                  <a:srgbClr val="BC541A"/>
                </a:solidFill>
              </a:rPr>
              <a:t>、全家、</a:t>
            </a:r>
            <a:r>
              <a:rPr lang="zh-TW" altLang="en-US" sz="2600" dirty="0" smtClean="0">
                <a:solidFill>
                  <a:srgbClr val="BC541A"/>
                </a:solidFill>
              </a:rPr>
              <a:t>家</a:t>
            </a:r>
            <a:endParaRPr lang="en-US" altLang="zh-TW" sz="2600" dirty="0" smtClean="0">
              <a:solidFill>
                <a:srgbClr val="BC541A"/>
              </a:solidFill>
            </a:endParaRPr>
          </a:p>
          <a:p>
            <a:r>
              <a:rPr lang="zh-TW" altLang="en-US" sz="2600" dirty="0">
                <a:solidFill>
                  <a:srgbClr val="BC541A"/>
                </a:solidFill>
              </a:rPr>
              <a:t> </a:t>
            </a:r>
            <a:r>
              <a:rPr lang="zh-TW" altLang="en-US" sz="2600" dirty="0" smtClean="0">
                <a:solidFill>
                  <a:srgbClr val="BC541A"/>
                </a:solidFill>
              </a:rPr>
              <a:t>     樂</a:t>
            </a:r>
            <a:r>
              <a:rPr lang="zh-TW" altLang="en-US" sz="2600" dirty="0">
                <a:solidFill>
                  <a:srgbClr val="BC541A"/>
                </a:solidFill>
              </a:rPr>
              <a:t>福、屈臣氏等均是。</a:t>
            </a:r>
          </a:p>
          <a:p>
            <a:r>
              <a:rPr lang="en-US" altLang="zh-TW" sz="2600" dirty="0">
                <a:solidFill>
                  <a:srgbClr val="BC541A"/>
                </a:solidFill>
              </a:rPr>
              <a:t>2. </a:t>
            </a:r>
            <a:r>
              <a:rPr lang="zh-TW" altLang="en-US" sz="2600" dirty="0">
                <a:solidFill>
                  <a:srgbClr val="BC541A"/>
                </a:solidFill>
              </a:rPr>
              <a:t>這些大型連鎖零售通路商推出自有品牌產品，其</a:t>
            </a:r>
            <a:r>
              <a:rPr lang="zh-TW" altLang="en-US" sz="2600" dirty="0" smtClean="0">
                <a:solidFill>
                  <a:srgbClr val="BC541A"/>
                </a:solidFill>
              </a:rPr>
              <a:t>主</a:t>
            </a:r>
            <a:endParaRPr lang="en-US" altLang="zh-TW" sz="2600" dirty="0" smtClean="0">
              <a:solidFill>
                <a:srgbClr val="BC541A"/>
              </a:solidFill>
            </a:endParaRPr>
          </a:p>
          <a:p>
            <a:r>
              <a:rPr lang="zh-TW" altLang="en-US" sz="2600" dirty="0">
                <a:solidFill>
                  <a:srgbClr val="BC541A"/>
                </a:solidFill>
              </a:rPr>
              <a:t> </a:t>
            </a:r>
            <a:r>
              <a:rPr lang="zh-TW" altLang="en-US" sz="2600" dirty="0" smtClean="0">
                <a:solidFill>
                  <a:srgbClr val="BC541A"/>
                </a:solidFill>
              </a:rPr>
              <a:t>   要目</a:t>
            </a:r>
            <a:r>
              <a:rPr lang="zh-TW" altLang="en-US" sz="2600" dirty="0">
                <a:solidFill>
                  <a:srgbClr val="BC541A"/>
                </a:solidFill>
              </a:rPr>
              <a:t>的有：</a:t>
            </a:r>
          </a:p>
          <a:p>
            <a:pPr lvl="1"/>
            <a:r>
              <a:rPr lang="zh-TW" altLang="en-US" sz="2400" b="1" dirty="0">
                <a:solidFill>
                  <a:srgbClr val="002060"/>
                </a:solidFill>
              </a:rPr>
              <a:t>（</a:t>
            </a:r>
            <a:r>
              <a:rPr lang="en-US" altLang="zh-TW" sz="2400" b="1" dirty="0">
                <a:solidFill>
                  <a:srgbClr val="002060"/>
                </a:solidFill>
              </a:rPr>
              <a:t>1</a:t>
            </a:r>
            <a:r>
              <a:rPr lang="zh-TW" altLang="en-US" sz="2400" b="1" dirty="0">
                <a:solidFill>
                  <a:srgbClr val="002060"/>
                </a:solidFill>
              </a:rPr>
              <a:t>）提高產品的毛利率。</a:t>
            </a:r>
          </a:p>
          <a:p>
            <a:pPr lvl="1"/>
            <a:r>
              <a:rPr lang="zh-TW" altLang="en-US" sz="2400" b="1" dirty="0">
                <a:solidFill>
                  <a:srgbClr val="002060"/>
                </a:solidFill>
              </a:rPr>
              <a:t>（</a:t>
            </a:r>
            <a:r>
              <a:rPr lang="en-US" altLang="zh-TW" sz="2400" b="1" dirty="0">
                <a:solidFill>
                  <a:srgbClr val="002060"/>
                </a:solidFill>
              </a:rPr>
              <a:t>2</a:t>
            </a:r>
            <a:r>
              <a:rPr lang="zh-TW" altLang="en-US" sz="2400" b="1" dirty="0">
                <a:solidFill>
                  <a:srgbClr val="002060"/>
                </a:solidFill>
              </a:rPr>
              <a:t>）提高公司營運的獲利目標。</a:t>
            </a:r>
          </a:p>
          <a:p>
            <a:pPr lvl="1"/>
            <a:r>
              <a:rPr lang="zh-TW" altLang="en-US" sz="2400" b="1" dirty="0">
                <a:solidFill>
                  <a:srgbClr val="002060"/>
                </a:solidFill>
              </a:rPr>
              <a:t>（</a:t>
            </a:r>
            <a:r>
              <a:rPr lang="en-US" altLang="zh-TW" sz="2400" b="1" dirty="0">
                <a:solidFill>
                  <a:srgbClr val="002060"/>
                </a:solidFill>
              </a:rPr>
              <a:t>3</a:t>
            </a:r>
            <a:r>
              <a:rPr lang="zh-TW" altLang="en-US" sz="2400" b="1" dirty="0">
                <a:solidFill>
                  <a:srgbClr val="002060"/>
                </a:solidFill>
              </a:rPr>
              <a:t>）朝向差異化策略經營。</a:t>
            </a:r>
          </a:p>
          <a:p>
            <a:pPr lvl="1"/>
            <a:r>
              <a:rPr lang="zh-TW" altLang="en-US" sz="2400" b="1" dirty="0">
                <a:solidFill>
                  <a:srgbClr val="002060"/>
                </a:solidFill>
              </a:rPr>
              <a:t>（</a:t>
            </a:r>
            <a:r>
              <a:rPr lang="en-US" altLang="zh-TW" sz="2400" b="1" dirty="0">
                <a:solidFill>
                  <a:srgbClr val="002060"/>
                </a:solidFill>
              </a:rPr>
              <a:t>4</a:t>
            </a:r>
            <a:r>
              <a:rPr lang="zh-TW" altLang="en-US" sz="2400" b="1" dirty="0">
                <a:solidFill>
                  <a:srgbClr val="002060"/>
                </a:solidFill>
              </a:rPr>
              <a:t>）迎合</a:t>
            </a:r>
            <a:r>
              <a:rPr lang="en-US" altLang="zh-TW" sz="2400" b="1" dirty="0">
                <a:solidFill>
                  <a:srgbClr val="002060"/>
                </a:solidFill>
              </a:rPr>
              <a:t>M </a:t>
            </a:r>
            <a:r>
              <a:rPr lang="zh-TW" altLang="en-US" sz="2400" b="1" dirty="0">
                <a:solidFill>
                  <a:srgbClr val="002060"/>
                </a:solidFill>
              </a:rPr>
              <a:t>型社會低價產品需求的顧客。</a:t>
            </a:r>
          </a:p>
          <a:p>
            <a:pPr lvl="1"/>
            <a:r>
              <a:rPr lang="zh-TW" altLang="en-US" sz="2400" b="1" dirty="0">
                <a:solidFill>
                  <a:srgbClr val="002060"/>
                </a:solidFill>
              </a:rPr>
              <a:t>（</a:t>
            </a:r>
            <a:r>
              <a:rPr lang="en-US" altLang="zh-TW" sz="2400" b="1" dirty="0">
                <a:solidFill>
                  <a:srgbClr val="002060"/>
                </a:solidFill>
              </a:rPr>
              <a:t>5</a:t>
            </a:r>
            <a:r>
              <a:rPr lang="zh-TW" altLang="en-US" sz="2400" b="1" dirty="0">
                <a:solidFill>
                  <a:srgbClr val="002060"/>
                </a:solidFill>
              </a:rPr>
              <a:t>）掌握自主權，避免受制於製造商大廠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。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13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93276" y="1124744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600" dirty="0">
                <a:solidFill>
                  <a:srgbClr val="BC541A"/>
                </a:solidFill>
              </a:rPr>
              <a:t>3. </a:t>
            </a:r>
            <a:r>
              <a:rPr lang="zh-TW" altLang="en-US" sz="2600" dirty="0">
                <a:solidFill>
                  <a:srgbClr val="BC541A"/>
                </a:solidFill>
              </a:rPr>
              <a:t>在國外，零售商自有品牌產品的銷售額經常占</a:t>
            </a:r>
            <a:r>
              <a:rPr lang="zh-TW" altLang="en-US" sz="2600" dirty="0" smtClean="0">
                <a:solidFill>
                  <a:srgbClr val="BC541A"/>
                </a:solidFill>
              </a:rPr>
              <a:t>全部</a:t>
            </a:r>
            <a:endParaRPr lang="en-US" altLang="zh-TW" sz="2600" dirty="0" smtClean="0">
              <a:solidFill>
                <a:srgbClr val="BC541A"/>
              </a:solidFill>
            </a:endParaRPr>
          </a:p>
          <a:p>
            <a:r>
              <a:rPr lang="zh-TW" altLang="en-US" sz="2600" dirty="0">
                <a:solidFill>
                  <a:srgbClr val="BC541A"/>
                </a:solidFill>
              </a:rPr>
              <a:t> </a:t>
            </a:r>
            <a:r>
              <a:rPr lang="zh-TW" altLang="en-US" sz="2600" dirty="0" smtClean="0">
                <a:solidFill>
                  <a:srgbClr val="BC541A"/>
                </a:solidFill>
              </a:rPr>
              <a:t>   銷售</a:t>
            </a:r>
            <a:r>
              <a:rPr lang="zh-TW" altLang="en-US" sz="2600" dirty="0">
                <a:solidFill>
                  <a:srgbClr val="BC541A"/>
                </a:solidFill>
              </a:rPr>
              <a:t>額的</a:t>
            </a:r>
            <a:r>
              <a:rPr lang="en-US" altLang="zh-TW" sz="2600" dirty="0">
                <a:solidFill>
                  <a:srgbClr val="BC541A"/>
                </a:solidFill>
              </a:rPr>
              <a:t>30% </a:t>
            </a:r>
            <a:r>
              <a:rPr lang="zh-TW" altLang="en-US" sz="2600" dirty="0" smtClean="0">
                <a:solidFill>
                  <a:srgbClr val="BC541A"/>
                </a:solidFill>
              </a:rPr>
              <a:t>以上</a:t>
            </a:r>
            <a:r>
              <a:rPr lang="zh-TW" altLang="en-US" sz="2600" dirty="0">
                <a:solidFill>
                  <a:srgbClr val="BC541A"/>
                </a:solidFill>
              </a:rPr>
              <a:t>；但在國內，目前約僅</a:t>
            </a:r>
            <a:r>
              <a:rPr lang="en-US" altLang="zh-TW" sz="2600" dirty="0">
                <a:solidFill>
                  <a:srgbClr val="BC541A"/>
                </a:solidFill>
              </a:rPr>
              <a:t>5-10% </a:t>
            </a:r>
            <a:r>
              <a:rPr lang="zh-TW" altLang="en-US" sz="2600" dirty="0" smtClean="0">
                <a:solidFill>
                  <a:srgbClr val="BC541A"/>
                </a:solidFill>
              </a:rPr>
              <a:t>而</a:t>
            </a:r>
            <a:endParaRPr lang="en-US" altLang="zh-TW" sz="2600" dirty="0" smtClean="0">
              <a:solidFill>
                <a:srgbClr val="BC541A"/>
              </a:solidFill>
            </a:endParaRPr>
          </a:p>
          <a:p>
            <a:r>
              <a:rPr lang="zh-TW" altLang="en-US" sz="2600" dirty="0">
                <a:solidFill>
                  <a:srgbClr val="BC541A"/>
                </a:solidFill>
              </a:rPr>
              <a:t> </a:t>
            </a:r>
            <a:r>
              <a:rPr lang="zh-TW" altLang="en-US" sz="2600" dirty="0" smtClean="0">
                <a:solidFill>
                  <a:srgbClr val="BC541A"/>
                </a:solidFill>
              </a:rPr>
              <a:t>   已</a:t>
            </a:r>
            <a:r>
              <a:rPr lang="zh-TW" altLang="en-US" sz="2600" dirty="0">
                <a:solidFill>
                  <a:srgbClr val="BC541A"/>
                </a:solidFill>
              </a:rPr>
              <a:t>，統一超商算是比較高的，約有</a:t>
            </a:r>
            <a:r>
              <a:rPr lang="en-US" altLang="zh-TW" sz="2600" dirty="0">
                <a:solidFill>
                  <a:srgbClr val="BC541A"/>
                </a:solidFill>
              </a:rPr>
              <a:t>20</a:t>
            </a:r>
            <a:r>
              <a:rPr lang="en-US" altLang="zh-TW" sz="2600" dirty="0" smtClean="0">
                <a:solidFill>
                  <a:srgbClr val="BC541A"/>
                </a:solidFill>
              </a:rPr>
              <a:t>%</a:t>
            </a:r>
            <a:r>
              <a:rPr lang="zh-TW" altLang="en-US" sz="2600" dirty="0" smtClean="0">
                <a:solidFill>
                  <a:srgbClr val="BC541A"/>
                </a:solidFill>
              </a:rPr>
              <a:t>左右</a:t>
            </a:r>
            <a:r>
              <a:rPr lang="zh-TW" altLang="en-US" sz="2600" dirty="0">
                <a:solidFill>
                  <a:srgbClr val="BC541A"/>
                </a:solidFill>
              </a:rPr>
              <a:t>。</a:t>
            </a:r>
            <a:r>
              <a:rPr lang="zh-TW" altLang="en-US" sz="2600" b="1" dirty="0">
                <a:solidFill>
                  <a:srgbClr val="002060"/>
                </a:solidFill>
              </a:rPr>
              <a:t>統一超商強力全面推展自有品牌，包括過去的關東煮、鮮食</a:t>
            </a:r>
            <a:r>
              <a:rPr lang="zh-TW" altLang="en-US" sz="2600" b="1" dirty="0" smtClean="0">
                <a:solidFill>
                  <a:srgbClr val="002060"/>
                </a:solidFill>
              </a:rPr>
              <a:t>產品、</a:t>
            </a:r>
            <a:r>
              <a:rPr lang="en-US" altLang="zh-TW" sz="2600" b="1" dirty="0">
                <a:solidFill>
                  <a:srgbClr val="002060"/>
                </a:solidFill>
              </a:rPr>
              <a:t>i-cash </a:t>
            </a:r>
            <a:r>
              <a:rPr lang="zh-TW" altLang="en-US" sz="2600" b="1" dirty="0">
                <a:solidFill>
                  <a:srgbClr val="002060"/>
                </a:solidFill>
              </a:rPr>
              <a:t>卡，以及近年來</a:t>
            </a:r>
            <a:r>
              <a:rPr lang="en-US" altLang="zh-TW" sz="2600" b="1" dirty="0">
                <a:solidFill>
                  <a:srgbClr val="002060"/>
                </a:solidFill>
              </a:rPr>
              <a:t>7-Select </a:t>
            </a:r>
            <a:r>
              <a:rPr lang="zh-TW" altLang="en-US" sz="2600" b="1" dirty="0">
                <a:solidFill>
                  <a:srgbClr val="002060"/>
                </a:solidFill>
              </a:rPr>
              <a:t>及</a:t>
            </a:r>
            <a:r>
              <a:rPr lang="en-US" altLang="zh-TW" sz="2600" b="1" dirty="0">
                <a:solidFill>
                  <a:srgbClr val="002060"/>
                </a:solidFill>
              </a:rPr>
              <a:t>7-Eleven </a:t>
            </a:r>
            <a:r>
              <a:rPr lang="zh-TW" altLang="en-US" sz="2600" b="1" dirty="0">
                <a:solidFill>
                  <a:srgbClr val="002060"/>
                </a:solidFill>
              </a:rPr>
              <a:t>二</a:t>
            </a:r>
            <a:r>
              <a:rPr lang="zh-TW" altLang="en-US" sz="2600" b="1" dirty="0" smtClean="0">
                <a:solidFill>
                  <a:srgbClr val="002060"/>
                </a:solidFill>
              </a:rPr>
              <a:t>個自</a:t>
            </a:r>
            <a:r>
              <a:rPr lang="zh-TW" altLang="en-US" sz="2600" b="1" dirty="0">
                <a:solidFill>
                  <a:srgbClr val="002060"/>
                </a:solidFill>
              </a:rPr>
              <a:t>有品牌，均非常成功</a:t>
            </a:r>
            <a:r>
              <a:rPr lang="zh-TW" altLang="en-US" sz="2600" b="1" dirty="0" smtClean="0">
                <a:solidFill>
                  <a:srgbClr val="002060"/>
                </a:solidFill>
              </a:rPr>
              <a:t>。</a:t>
            </a:r>
            <a:endParaRPr lang="en-US" altLang="zh-TW" sz="2600" b="1" dirty="0" smtClean="0">
              <a:solidFill>
                <a:srgbClr val="002060"/>
              </a:solidFill>
            </a:endParaRPr>
          </a:p>
          <a:p>
            <a:endParaRPr lang="en-US" altLang="zh-TW" sz="2600" dirty="0" smtClean="0"/>
          </a:p>
          <a:p>
            <a:r>
              <a:rPr lang="zh-TW" altLang="en-US" sz="2600" b="1" dirty="0" smtClean="0">
                <a:solidFill>
                  <a:srgbClr val="002060"/>
                </a:solidFill>
              </a:rPr>
              <a:t>另外</a:t>
            </a:r>
            <a:r>
              <a:rPr lang="zh-TW" altLang="en-US" sz="2600" b="1" dirty="0">
                <a:solidFill>
                  <a:srgbClr val="002060"/>
                </a:solidFill>
              </a:rPr>
              <a:t>，家樂福大賣場，也大量推出自有品牌，</a:t>
            </a:r>
            <a:r>
              <a:rPr lang="zh-TW" altLang="en-US" sz="2600" b="1" dirty="0" smtClean="0">
                <a:solidFill>
                  <a:srgbClr val="002060"/>
                </a:solidFill>
              </a:rPr>
              <a:t>並依</a:t>
            </a:r>
            <a:r>
              <a:rPr lang="zh-TW" altLang="en-US" sz="2600" b="1" dirty="0">
                <a:solidFill>
                  <a:srgbClr val="002060"/>
                </a:solidFill>
              </a:rPr>
              <a:t>高、中、低三種價位，以區隔化及品牌化。</a:t>
            </a:r>
            <a:r>
              <a:rPr lang="zh-TW" altLang="en-US" sz="2600" dirty="0">
                <a:solidFill>
                  <a:srgbClr val="BC541A"/>
                </a:solidFill>
              </a:rPr>
              <a:t>而產品的種類及項目，又</a:t>
            </a:r>
            <a:r>
              <a:rPr lang="zh-TW" altLang="en-US" sz="2600" dirty="0" smtClean="0">
                <a:solidFill>
                  <a:srgbClr val="BC541A"/>
                </a:solidFill>
              </a:rPr>
              <a:t>比統一</a:t>
            </a:r>
            <a:r>
              <a:rPr lang="zh-TW" altLang="en-US" sz="2600" dirty="0">
                <a:solidFill>
                  <a:srgbClr val="BC541A"/>
                </a:solidFill>
              </a:rPr>
              <a:t>超商更多，從服飾、洗髪精、洗衣精、礦泉水、餅乾、衛生紙、清潔劑</a:t>
            </a:r>
            <a:r>
              <a:rPr lang="zh-TW" altLang="en-US" sz="2600" dirty="0" smtClean="0">
                <a:solidFill>
                  <a:srgbClr val="BC541A"/>
                </a:solidFill>
              </a:rPr>
              <a:t>、沙拉油</a:t>
            </a:r>
            <a:r>
              <a:rPr lang="zh-TW" altLang="en-US" sz="2600" dirty="0">
                <a:solidFill>
                  <a:srgbClr val="BC541A"/>
                </a:solidFill>
              </a:rPr>
              <a:t>、小家電、泡麵等，幾乎無所不包。</a:t>
            </a: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7"/>
            <a:ext cx="8280920" cy="5677377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14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文字方塊 7"/>
          <p:cNvSpPr txBox="1"/>
          <p:nvPr/>
        </p:nvSpPr>
        <p:spPr>
          <a:xfrm>
            <a:off x="437244" y="210706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</a:rPr>
              <a:t>七、 店頭行銷（店頭力）崛起</a:t>
            </a:r>
          </a:p>
        </p:txBody>
      </p:sp>
      <p:sp>
        <p:nvSpPr>
          <p:cNvPr id="4" name="矩形 3"/>
          <p:cNvSpPr/>
          <p:nvPr/>
        </p:nvSpPr>
        <p:spPr>
          <a:xfrm>
            <a:off x="623085" y="1004639"/>
            <a:ext cx="789403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>
                <a:solidFill>
                  <a:srgbClr val="BC541A"/>
                </a:solidFill>
              </a:rPr>
              <a:t>（一）店頭力時代來臨</a:t>
            </a:r>
          </a:p>
          <a:p>
            <a:r>
              <a:rPr lang="zh-TW" altLang="en-US" sz="2400" dirty="0">
                <a:solidFill>
                  <a:srgbClr val="002060"/>
                </a:solidFill>
              </a:rPr>
              <a:t>店頭內（門市店、大賣場、超市、百貨公司）的各種廣告宣傳與行銷</a:t>
            </a:r>
            <a:r>
              <a:rPr lang="zh-TW" altLang="en-US" sz="2400" dirty="0" smtClean="0">
                <a:solidFill>
                  <a:srgbClr val="002060"/>
                </a:solidFill>
              </a:rPr>
              <a:t>活動</a:t>
            </a:r>
            <a:r>
              <a:rPr lang="zh-TW" altLang="en-US" sz="2400" dirty="0">
                <a:solidFill>
                  <a:srgbClr val="002060"/>
                </a:solidFill>
              </a:rPr>
              <a:t>，在近年來有愈來愈重要的趨勢</a:t>
            </a:r>
            <a:r>
              <a:rPr lang="zh-TW" altLang="en-US" sz="2400" dirty="0" smtClean="0">
                <a:solidFill>
                  <a:srgbClr val="002060"/>
                </a:solidFill>
              </a:rPr>
              <a:t>。</a:t>
            </a:r>
            <a:endParaRPr lang="en-US" altLang="zh-TW" sz="2400" dirty="0" smtClean="0">
              <a:solidFill>
                <a:srgbClr val="002060"/>
              </a:solidFill>
            </a:endParaRPr>
          </a:p>
          <a:p>
            <a:endParaRPr lang="en-US" altLang="zh-TW" sz="2400" dirty="0" smtClean="0">
              <a:solidFill>
                <a:srgbClr val="002060"/>
              </a:solidFill>
            </a:endParaRPr>
          </a:p>
          <a:p>
            <a:r>
              <a:rPr lang="zh-TW" altLang="en-US" sz="2400" dirty="0" smtClean="0">
                <a:solidFill>
                  <a:srgbClr val="002060"/>
                </a:solidFill>
              </a:rPr>
              <a:t>因為</a:t>
            </a:r>
            <a:r>
              <a:rPr lang="zh-TW" altLang="en-US" sz="2400" dirty="0">
                <a:solidFill>
                  <a:srgbClr val="002060"/>
                </a:solidFill>
              </a:rPr>
              <a:t>，很多實證研究顯示，有</a:t>
            </a:r>
            <a:r>
              <a:rPr lang="zh-TW" altLang="en-US" sz="2400" dirty="0" smtClean="0">
                <a:solidFill>
                  <a:srgbClr val="002060"/>
                </a:solidFill>
              </a:rPr>
              <a:t>愈來愈高</a:t>
            </a:r>
            <a:r>
              <a:rPr lang="zh-TW" altLang="en-US" sz="2400" dirty="0">
                <a:solidFill>
                  <a:srgbClr val="002060"/>
                </a:solidFill>
              </a:rPr>
              <a:t>的比例，消費者在零售現場才決定選擇購買的產品或品牌，因此，有</a:t>
            </a:r>
            <a:r>
              <a:rPr lang="zh-TW" altLang="en-US" sz="2400" dirty="0" smtClean="0">
                <a:solidFill>
                  <a:srgbClr val="002060"/>
                </a:solidFill>
              </a:rPr>
              <a:t>人稱</a:t>
            </a:r>
            <a:r>
              <a:rPr lang="zh-TW" altLang="en-US" sz="2400" dirty="0">
                <a:solidFill>
                  <a:srgbClr val="002060"/>
                </a:solidFill>
              </a:rPr>
              <a:t>之爲「店頭力」時代的來臨。為此，製造商及零售商大都極力做好</a:t>
            </a:r>
            <a:r>
              <a:rPr lang="zh-TW" altLang="en-US" sz="2400" dirty="0" smtClean="0">
                <a:solidFill>
                  <a:srgbClr val="002060"/>
                </a:solidFill>
              </a:rPr>
              <a:t>店頭所</a:t>
            </a:r>
            <a:r>
              <a:rPr lang="zh-TW" altLang="en-US" sz="2400" dirty="0">
                <a:solidFill>
                  <a:srgbClr val="002060"/>
                </a:solidFill>
              </a:rPr>
              <a:t>呈現的誘因，而希望創造自己產品的良好業績</a:t>
            </a:r>
            <a:r>
              <a:rPr lang="zh-TW" altLang="en-US" sz="2400" dirty="0" smtClean="0">
                <a:solidFill>
                  <a:srgbClr val="002060"/>
                </a:solidFill>
              </a:rPr>
              <a:t>。</a:t>
            </a:r>
            <a:endParaRPr lang="en-US" altLang="zh-TW" sz="2400" dirty="0" smtClean="0">
              <a:solidFill>
                <a:srgbClr val="002060"/>
              </a:solidFill>
            </a:endParaRPr>
          </a:p>
          <a:p>
            <a:endParaRPr lang="en-US" altLang="zh-TW" sz="2400" dirty="0" smtClean="0">
              <a:solidFill>
                <a:srgbClr val="002060"/>
              </a:solidFill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店頭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行銷是指在賣場或門市店，經由多樣化促銷策略與輔銷物（如跳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跳卡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POP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、陳列架、珍珠板等）促進客情關係，爭取優良陳列位置，同時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擴大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商品陳列排數，藉以提高商品露出度與知名度，進而刺激消費者購買慾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，提升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銷售量。</a:t>
            </a: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15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509174" y="44624"/>
            <a:ext cx="47981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600" b="1" dirty="0">
                <a:solidFill>
                  <a:srgbClr val="BC541A"/>
                </a:solidFill>
              </a:rPr>
              <a:t>（二）常見的</a:t>
            </a:r>
            <a:r>
              <a:rPr lang="en-US" altLang="zh-TW" sz="2600" b="1" dirty="0">
                <a:solidFill>
                  <a:srgbClr val="BC541A"/>
                </a:solidFill>
              </a:rPr>
              <a:t>5 </a:t>
            </a:r>
            <a:r>
              <a:rPr lang="zh-TW" altLang="en-US" sz="2600" b="1" dirty="0">
                <a:solidFill>
                  <a:srgbClr val="BC541A"/>
                </a:solidFill>
              </a:rPr>
              <a:t>種店頭行銷活動</a:t>
            </a:r>
          </a:p>
        </p:txBody>
      </p:sp>
      <p:sp>
        <p:nvSpPr>
          <p:cNvPr id="5" name="矩形 4"/>
          <p:cNvSpPr/>
          <p:nvPr/>
        </p:nvSpPr>
        <p:spPr>
          <a:xfrm>
            <a:off x="683568" y="548680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002060"/>
                </a:solidFill>
              </a:rPr>
              <a:t>國內行銷專家黃福瑞（</a:t>
            </a:r>
            <a:r>
              <a:rPr lang="en-US" altLang="zh-TW" sz="2200" dirty="0">
                <a:solidFill>
                  <a:srgbClr val="002060"/>
                </a:solidFill>
              </a:rPr>
              <a:t>2005</a:t>
            </a:r>
            <a:r>
              <a:rPr lang="zh-TW" altLang="en-US" sz="2200" dirty="0">
                <a:solidFill>
                  <a:srgbClr val="002060"/>
                </a:solidFill>
              </a:rPr>
              <a:t>），依據其經驗，提出常見的店頭行銷</a:t>
            </a:r>
            <a:r>
              <a:rPr lang="zh-TW" altLang="en-US" sz="2200" dirty="0" smtClean="0">
                <a:solidFill>
                  <a:srgbClr val="002060"/>
                </a:solidFill>
              </a:rPr>
              <a:t>活動，包括</a:t>
            </a:r>
            <a:r>
              <a:rPr lang="zh-TW" altLang="en-US" sz="2200" dirty="0">
                <a:solidFill>
                  <a:srgbClr val="002060"/>
                </a:solidFill>
              </a:rPr>
              <a:t>下列五項：</a:t>
            </a:r>
          </a:p>
        </p:txBody>
      </p:sp>
      <p:sp>
        <p:nvSpPr>
          <p:cNvPr id="6" name="矩形 5"/>
          <p:cNvSpPr/>
          <p:nvPr/>
        </p:nvSpPr>
        <p:spPr>
          <a:xfrm>
            <a:off x="971600" y="1340768"/>
            <a:ext cx="74076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100" b="1" dirty="0">
                <a:solidFill>
                  <a:srgbClr val="BC541A"/>
                </a:solidFill>
              </a:rPr>
              <a:t>1. </a:t>
            </a:r>
            <a:r>
              <a:rPr lang="zh-TW" altLang="en-US" sz="2100" b="1" dirty="0">
                <a:solidFill>
                  <a:srgbClr val="BC541A"/>
                </a:solidFill>
              </a:rPr>
              <a:t>張貼廣告物以及布置情境</a:t>
            </a:r>
          </a:p>
          <a:p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全球最大遊戲軟體商藝電只要有重量級電玩軟體發片，就會與全球各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大零售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賣場洽談合作，將賣場布置成電玩模擬實境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1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TW" sz="2100" b="1" dirty="0">
                <a:solidFill>
                  <a:srgbClr val="BC541A"/>
                </a:solidFill>
              </a:rPr>
              <a:t>2. </a:t>
            </a:r>
            <a:r>
              <a:rPr lang="zh-TW" altLang="en-US" sz="2100" b="1" dirty="0">
                <a:solidFill>
                  <a:srgbClr val="BC541A"/>
                </a:solidFill>
              </a:rPr>
              <a:t>良好的陳列</a:t>
            </a:r>
          </a:p>
          <a:p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陳列通常會給消費者「商品暢銷」及「物美價廉」的第一印象，若能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加強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美感陳列（如螺旋而上或金字塔排列方式），更能有效帶動商品銷售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。其中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，「端架陳列」的運用更不容忽視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1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TW" sz="2100" b="1" dirty="0">
                <a:solidFill>
                  <a:srgbClr val="BC541A"/>
                </a:solidFill>
              </a:rPr>
              <a:t>3. </a:t>
            </a:r>
            <a:r>
              <a:rPr lang="zh-TW" altLang="en-US" sz="2100" b="1" dirty="0">
                <a:solidFill>
                  <a:srgbClr val="BC541A"/>
                </a:solidFill>
              </a:rPr>
              <a:t>廠商週活動</a:t>
            </a:r>
          </a:p>
          <a:p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如上新聯晴每年會固定舉辦為期二到四週的「國際週」及「歌林週」活動，由廠商提供贈品來促銷產品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1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TW" sz="2100" b="1" dirty="0">
                <a:solidFill>
                  <a:srgbClr val="BC541A"/>
                </a:solidFill>
              </a:rPr>
              <a:t>4. </a:t>
            </a:r>
            <a:r>
              <a:rPr lang="zh-TW" altLang="en-US" sz="2100" b="1" dirty="0">
                <a:solidFill>
                  <a:srgbClr val="BC541A"/>
                </a:solidFill>
              </a:rPr>
              <a:t>消費者體驗活動</a:t>
            </a:r>
          </a:p>
          <a:p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常見的有試吃活動、音樂</a:t>
            </a:r>
            <a:r>
              <a:rPr lang="en-US" altLang="zh-TW" sz="2100" dirty="0">
                <a:solidFill>
                  <a:schemeClr val="accent5">
                    <a:lumMod val="50000"/>
                  </a:schemeClr>
                </a:solidFill>
              </a:rPr>
              <a:t>CD 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試聽、遊戲機試玩，除可活絡賣場氣氛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，吸引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人潮駐足，也有助於提升銷售量。</a:t>
            </a:r>
            <a:endParaRPr lang="en-US" altLang="zh-TW" sz="21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TW" sz="2100" b="1" dirty="0">
                <a:solidFill>
                  <a:srgbClr val="BC541A"/>
                </a:solidFill>
              </a:rPr>
              <a:t>5. </a:t>
            </a:r>
            <a:r>
              <a:rPr lang="zh-TW" altLang="en-US" sz="2100" b="1" dirty="0">
                <a:solidFill>
                  <a:srgbClr val="BC541A"/>
                </a:solidFill>
              </a:rPr>
              <a:t>贈品及抽獎活動</a:t>
            </a:r>
          </a:p>
          <a:p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常見的有「來店禮」、「滿額禮」、「福袋」、「抽獎」及「買</a:t>
            </a:r>
            <a:r>
              <a:rPr lang="en-US" altLang="zh-TW" sz="2100" dirty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送</a:t>
            </a:r>
            <a:r>
              <a:rPr lang="en-US" altLang="zh-TW" sz="2100" dirty="0" smtClean="0">
                <a:solidFill>
                  <a:schemeClr val="accent5">
                    <a:lumMod val="50000"/>
                  </a:schemeClr>
                </a:solidFill>
              </a:rPr>
              <a:t>B 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贈品活動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」。</a:t>
            </a:r>
            <a:endParaRPr lang="zh-TW" altLang="en-US" sz="21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16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06748" y="980728"/>
            <a:ext cx="51860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600" b="1" dirty="0">
                <a:solidFill>
                  <a:srgbClr val="BC541A"/>
                </a:solidFill>
              </a:rPr>
              <a:t>（三）整合型店頭行銷的操作項目</a:t>
            </a:r>
          </a:p>
        </p:txBody>
      </p:sp>
      <p:sp>
        <p:nvSpPr>
          <p:cNvPr id="5" name="矩形 4"/>
          <p:cNvSpPr/>
          <p:nvPr/>
        </p:nvSpPr>
        <p:spPr>
          <a:xfrm>
            <a:off x="755576" y="1563013"/>
            <a:ext cx="102606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</a:rPr>
              <a:t>1. POP</a:t>
            </a:r>
            <a:r>
              <a:rPr lang="zh-TW" altLang="en-US" sz="2400" dirty="0">
                <a:solidFill>
                  <a:srgbClr val="002060"/>
                </a:solidFill>
              </a:rPr>
              <a:t>（店頭販促物）設計是否具有目光吸引力？</a:t>
            </a:r>
          </a:p>
          <a:p>
            <a:r>
              <a:rPr lang="en-US" altLang="zh-TW" sz="2400" dirty="0">
                <a:solidFill>
                  <a:srgbClr val="002060"/>
                </a:solidFill>
              </a:rPr>
              <a:t>2. </a:t>
            </a:r>
            <a:r>
              <a:rPr lang="zh-TW" altLang="en-US" sz="2400" dirty="0">
                <a:solidFill>
                  <a:srgbClr val="002060"/>
                </a:solidFill>
              </a:rPr>
              <a:t>是否能取得在賣場的黃金排面？</a:t>
            </a:r>
          </a:p>
          <a:p>
            <a:r>
              <a:rPr lang="en-US" altLang="zh-TW" sz="2400" dirty="0">
                <a:solidFill>
                  <a:srgbClr val="002060"/>
                </a:solidFill>
              </a:rPr>
              <a:t>3. </a:t>
            </a:r>
            <a:r>
              <a:rPr lang="zh-TW" altLang="en-US" sz="2400" dirty="0">
                <a:solidFill>
                  <a:srgbClr val="002060"/>
                </a:solidFill>
              </a:rPr>
              <a:t>是否能設計一個專門獨立的陳列專區？</a:t>
            </a:r>
          </a:p>
          <a:p>
            <a:r>
              <a:rPr lang="en-US" altLang="zh-TW" sz="2400" dirty="0">
                <a:solidFill>
                  <a:srgbClr val="002060"/>
                </a:solidFill>
              </a:rPr>
              <a:t>4. </a:t>
            </a:r>
            <a:r>
              <a:rPr lang="zh-TW" altLang="en-US" sz="2400" dirty="0">
                <a:solidFill>
                  <a:srgbClr val="002060"/>
                </a:solidFill>
              </a:rPr>
              <a:t>是否能配合贈品或促銷</a:t>
            </a:r>
            <a:r>
              <a:rPr lang="zh-TW" altLang="en-US" sz="2400" dirty="0" smtClean="0">
                <a:solidFill>
                  <a:srgbClr val="002060"/>
                </a:solidFill>
              </a:rPr>
              <a:t>活動</a:t>
            </a:r>
            <a:endParaRPr lang="en-US" altLang="zh-TW" sz="2400" dirty="0" smtClean="0">
              <a:solidFill>
                <a:srgbClr val="002060"/>
              </a:solidFill>
            </a:endParaRPr>
          </a:p>
          <a:p>
            <a:r>
              <a:rPr lang="zh-TW" altLang="en-US" sz="2400" dirty="0" smtClean="0">
                <a:solidFill>
                  <a:srgbClr val="002060"/>
                </a:solidFill>
              </a:rPr>
              <a:t>（</a:t>
            </a:r>
            <a:r>
              <a:rPr lang="zh-TW" altLang="en-US" sz="2400" dirty="0">
                <a:solidFill>
                  <a:srgbClr val="002060"/>
                </a:solidFill>
              </a:rPr>
              <a:t>例如：包裝附</a:t>
            </a:r>
            <a:r>
              <a:rPr lang="zh-TW" altLang="en-US" sz="2400" dirty="0" smtClean="0">
                <a:solidFill>
                  <a:srgbClr val="002060"/>
                </a:solidFill>
              </a:rPr>
              <a:t>贈品、買</a:t>
            </a:r>
            <a:r>
              <a:rPr lang="en-US" altLang="zh-TW" sz="2400" dirty="0">
                <a:solidFill>
                  <a:srgbClr val="002060"/>
                </a:solidFill>
              </a:rPr>
              <a:t>3 </a:t>
            </a:r>
            <a:r>
              <a:rPr lang="zh-TW" altLang="en-US" sz="2400" dirty="0">
                <a:solidFill>
                  <a:srgbClr val="002060"/>
                </a:solidFill>
              </a:rPr>
              <a:t>送</a:t>
            </a:r>
            <a:r>
              <a:rPr lang="en-US" altLang="zh-TW" sz="2400" dirty="0">
                <a:solidFill>
                  <a:srgbClr val="002060"/>
                </a:solidFill>
              </a:rPr>
              <a:t>1</a:t>
            </a:r>
            <a:r>
              <a:rPr lang="zh-TW" altLang="en-US" sz="2400" dirty="0">
                <a:solidFill>
                  <a:srgbClr val="002060"/>
                </a:solidFill>
              </a:rPr>
              <a:t>、買大</a:t>
            </a:r>
            <a:r>
              <a:rPr lang="zh-TW" altLang="en-US" sz="2400" dirty="0" smtClean="0">
                <a:solidFill>
                  <a:srgbClr val="002060"/>
                </a:solidFill>
              </a:rPr>
              <a:t>送小</a:t>
            </a:r>
            <a:r>
              <a:rPr lang="zh-TW" altLang="en-US" sz="2400" dirty="0">
                <a:solidFill>
                  <a:srgbClr val="002060"/>
                </a:solidFill>
              </a:rPr>
              <a:t>等）？</a:t>
            </a:r>
          </a:p>
          <a:p>
            <a:r>
              <a:rPr lang="en-US" altLang="zh-TW" sz="2400" dirty="0">
                <a:solidFill>
                  <a:srgbClr val="002060"/>
                </a:solidFill>
              </a:rPr>
              <a:t>5. </a:t>
            </a:r>
            <a:r>
              <a:rPr lang="zh-TW" altLang="en-US" sz="2400" dirty="0">
                <a:solidFill>
                  <a:srgbClr val="002060"/>
                </a:solidFill>
              </a:rPr>
              <a:t>是否能配合大型抽獎促銷活動？</a:t>
            </a:r>
          </a:p>
          <a:p>
            <a:r>
              <a:rPr lang="en-US" altLang="zh-TW" sz="2400" dirty="0">
                <a:solidFill>
                  <a:srgbClr val="002060"/>
                </a:solidFill>
              </a:rPr>
              <a:t>6. </a:t>
            </a:r>
            <a:r>
              <a:rPr lang="zh-TW" altLang="en-US" sz="2400" dirty="0">
                <a:solidFill>
                  <a:srgbClr val="002060"/>
                </a:solidFill>
              </a:rPr>
              <a:t>是否有現場</a:t>
            </a:r>
            <a:r>
              <a:rPr lang="en-US" altLang="zh-TW" sz="2400" dirty="0">
                <a:solidFill>
                  <a:srgbClr val="002060"/>
                </a:solidFill>
              </a:rPr>
              <a:t>event</a:t>
            </a:r>
            <a:r>
              <a:rPr lang="zh-TW" altLang="en-US" sz="2400" dirty="0">
                <a:solidFill>
                  <a:srgbClr val="002060"/>
                </a:solidFill>
              </a:rPr>
              <a:t>（事件）行銷活動的舉辦？</a:t>
            </a:r>
          </a:p>
          <a:p>
            <a:r>
              <a:rPr lang="en-US" altLang="zh-TW" sz="2400" dirty="0">
                <a:solidFill>
                  <a:srgbClr val="002060"/>
                </a:solidFill>
              </a:rPr>
              <a:t>7. </a:t>
            </a:r>
            <a:r>
              <a:rPr lang="zh-TW" altLang="en-US" sz="2400" dirty="0">
                <a:solidFill>
                  <a:srgbClr val="002060"/>
                </a:solidFill>
              </a:rPr>
              <a:t>是否陳列整齊？</a:t>
            </a:r>
          </a:p>
          <a:p>
            <a:r>
              <a:rPr lang="en-US" altLang="zh-TW" sz="2400" dirty="0">
                <a:solidFill>
                  <a:srgbClr val="002060"/>
                </a:solidFill>
              </a:rPr>
              <a:t>8. </a:t>
            </a:r>
            <a:r>
              <a:rPr lang="zh-TW" altLang="en-US" sz="2400" dirty="0">
                <a:solidFill>
                  <a:srgbClr val="002060"/>
                </a:solidFill>
              </a:rPr>
              <a:t>是否隨時補貨，無缺貨現象？</a:t>
            </a:r>
          </a:p>
          <a:p>
            <a:r>
              <a:rPr lang="en-US" altLang="zh-TW" sz="2400" dirty="0">
                <a:solidFill>
                  <a:srgbClr val="002060"/>
                </a:solidFill>
              </a:rPr>
              <a:t>9. </a:t>
            </a:r>
            <a:r>
              <a:rPr lang="zh-TW" altLang="en-US" sz="2400" dirty="0">
                <a:solidFill>
                  <a:srgbClr val="002060"/>
                </a:solidFill>
              </a:rPr>
              <a:t>新產品是否舉辦試吃、試喝活動？</a:t>
            </a:r>
          </a:p>
          <a:p>
            <a:r>
              <a:rPr lang="en-US" altLang="zh-TW" sz="2400" dirty="0">
                <a:solidFill>
                  <a:srgbClr val="002060"/>
                </a:solidFill>
              </a:rPr>
              <a:t>10. </a:t>
            </a:r>
            <a:r>
              <a:rPr lang="zh-TW" altLang="en-US" sz="2400" dirty="0">
                <a:solidFill>
                  <a:srgbClr val="002060"/>
                </a:solidFill>
              </a:rPr>
              <a:t>是否配合大賣場定期的週年慶或主題式促銷活動？</a:t>
            </a:r>
          </a:p>
          <a:p>
            <a:r>
              <a:rPr lang="en-US" altLang="zh-TW" sz="2400" dirty="0">
                <a:solidFill>
                  <a:srgbClr val="002060"/>
                </a:solidFill>
              </a:rPr>
              <a:t>11. </a:t>
            </a:r>
            <a:r>
              <a:rPr lang="zh-TW" altLang="en-US" sz="2400" dirty="0">
                <a:solidFill>
                  <a:srgbClr val="002060"/>
                </a:solidFill>
              </a:rPr>
              <a:t>是否與大賣場獨家合作行銷活動或折扣作回饋活動？</a:t>
            </a:r>
          </a:p>
          <a:p>
            <a:r>
              <a:rPr lang="en-US" altLang="zh-TW" sz="2400" dirty="0">
                <a:solidFill>
                  <a:srgbClr val="002060"/>
                </a:solidFill>
              </a:rPr>
              <a:t>12. </a:t>
            </a:r>
            <a:r>
              <a:rPr lang="zh-TW" altLang="en-US" sz="2400" dirty="0">
                <a:solidFill>
                  <a:srgbClr val="002060"/>
                </a:solidFill>
              </a:rPr>
              <a:t>店頭銷售人員整體水準是否提升？</a:t>
            </a: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476672"/>
            <a:ext cx="8280920" cy="6381328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17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7520940" cy="54864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p"/>
            </a:pPr>
            <a:r>
              <a:rPr lang="zh-TW" altLang="en-US" dirty="0"/>
              <a:t>案例 日本</a:t>
            </a:r>
            <a:r>
              <a:rPr lang="en-US" altLang="zh-TW" dirty="0"/>
              <a:t>ESTEI </a:t>
            </a:r>
            <a:r>
              <a:rPr lang="zh-TW" altLang="en-US" dirty="0"/>
              <a:t>化學日用品公司</a:t>
            </a:r>
          </a:p>
        </p:txBody>
      </p:sp>
      <p:sp>
        <p:nvSpPr>
          <p:cNvPr id="4" name="矩形 3"/>
          <p:cNvSpPr/>
          <p:nvPr/>
        </p:nvSpPr>
        <p:spPr>
          <a:xfrm>
            <a:off x="446409" y="479500"/>
            <a:ext cx="82809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ESTEI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是日本的芳香除臭劑、脫臭劑、除濕劑等生活日用品大公司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之一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。根據該公司近幾年的研發發現，消費者有目的型或忠誠及品牌購買型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的比例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很低，幾乎有八成的消費者都是到了店頭或大賣場才決定要買什麼的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，而且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他們發現來店客很關心哪些產品有舉辦促銷活動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為此，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ESTEI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在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年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4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月專門成立一家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SBS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公司（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store </a:t>
            </a:r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</a:rPr>
              <a:t>business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</a:rPr>
              <a:t>support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；店頭行銷支援）。在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SBS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裡，配置了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433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個所謂的「店頭行銷小組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」人員。</a:t>
            </a:r>
            <a:endParaRPr lang="en-US" altLang="zh-TW" sz="24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41348" y="3501008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每天必須巡迴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被指定</a:t>
            </a:r>
            <a:r>
              <a:rPr lang="zh-TW" altLang="en-US" sz="2400" b="1" dirty="0">
                <a:solidFill>
                  <a:srgbClr val="002060"/>
                </a:solidFill>
              </a:rPr>
              <a:t>負責的重要店頭據點，日常工作包括：</a:t>
            </a:r>
          </a:p>
          <a:p>
            <a:r>
              <a:rPr lang="en-US" altLang="zh-TW" sz="2400" dirty="0">
                <a:solidFill>
                  <a:srgbClr val="BC541A"/>
                </a:solidFill>
              </a:rPr>
              <a:t>1. </a:t>
            </a:r>
            <a:r>
              <a:rPr lang="zh-TW" altLang="en-US" sz="2400" dirty="0">
                <a:solidFill>
                  <a:srgbClr val="BC541A"/>
                </a:solidFill>
              </a:rPr>
              <a:t>在季節交替時，商品類別陳列的改變。</a:t>
            </a:r>
          </a:p>
          <a:p>
            <a:r>
              <a:rPr lang="en-US" altLang="zh-TW" sz="2400" dirty="0">
                <a:solidFill>
                  <a:srgbClr val="BC541A"/>
                </a:solidFill>
              </a:rPr>
              <a:t>2. </a:t>
            </a:r>
            <a:r>
              <a:rPr lang="zh-TW" altLang="en-US" sz="2400" dirty="0">
                <a:solidFill>
                  <a:srgbClr val="BC541A"/>
                </a:solidFill>
              </a:rPr>
              <a:t>檢視</a:t>
            </a:r>
            <a:r>
              <a:rPr lang="en-US" altLang="zh-TW" sz="2400" dirty="0">
                <a:solidFill>
                  <a:srgbClr val="BC541A"/>
                </a:solidFill>
              </a:rPr>
              <a:t>POP</a:t>
            </a:r>
            <a:r>
              <a:rPr lang="zh-TW" altLang="en-US" sz="2400" dirty="0">
                <a:solidFill>
                  <a:srgbClr val="BC541A"/>
                </a:solidFill>
              </a:rPr>
              <a:t>（店頭販促廣告招牌）是否有布置好。</a:t>
            </a:r>
          </a:p>
          <a:p>
            <a:r>
              <a:rPr lang="en-US" altLang="zh-TW" sz="2400" dirty="0">
                <a:solidFill>
                  <a:srgbClr val="BC541A"/>
                </a:solidFill>
              </a:rPr>
              <a:t>3. </a:t>
            </a:r>
            <a:r>
              <a:rPr lang="zh-TW" altLang="en-US" sz="2400" dirty="0">
                <a:solidFill>
                  <a:srgbClr val="BC541A"/>
                </a:solidFill>
              </a:rPr>
              <a:t>暢銷商品在架位上是否有缺貨。</a:t>
            </a:r>
          </a:p>
          <a:p>
            <a:r>
              <a:rPr lang="en-US" altLang="zh-TW" sz="2400" dirty="0">
                <a:solidFill>
                  <a:srgbClr val="BC541A"/>
                </a:solidFill>
              </a:rPr>
              <a:t>4. </a:t>
            </a:r>
            <a:r>
              <a:rPr lang="zh-TW" altLang="en-US" sz="2400" dirty="0">
                <a:solidFill>
                  <a:srgbClr val="BC541A"/>
                </a:solidFill>
              </a:rPr>
              <a:t>專區陳列方式的觀察與調整。</a:t>
            </a:r>
          </a:p>
          <a:p>
            <a:r>
              <a:rPr lang="en-US" altLang="zh-TW" sz="2400" dirty="0">
                <a:solidFill>
                  <a:srgbClr val="BC541A"/>
                </a:solidFill>
              </a:rPr>
              <a:t>5. </a:t>
            </a:r>
            <a:r>
              <a:rPr lang="zh-TW" altLang="en-US" sz="2400" dirty="0">
                <a:solidFill>
                  <a:srgbClr val="BC541A"/>
                </a:solidFill>
              </a:rPr>
              <a:t>配合促銷活動之陳列安排。</a:t>
            </a:r>
          </a:p>
          <a:p>
            <a:r>
              <a:rPr lang="en-US" altLang="zh-TW" sz="2400" dirty="0">
                <a:solidFill>
                  <a:srgbClr val="BC541A"/>
                </a:solidFill>
              </a:rPr>
              <a:t>6. </a:t>
            </a:r>
            <a:r>
              <a:rPr lang="zh-TW" altLang="en-US" sz="2400" dirty="0">
                <a:solidFill>
                  <a:srgbClr val="BC541A"/>
                </a:solidFill>
              </a:rPr>
              <a:t>觀察競爭對手的狀況。</a:t>
            </a: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06473" y="478652"/>
            <a:ext cx="8280920" cy="6478739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18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文字方塊 7"/>
          <p:cNvSpPr txBox="1"/>
          <p:nvPr/>
        </p:nvSpPr>
        <p:spPr>
          <a:xfrm>
            <a:off x="437244" y="-27384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</a:rPr>
              <a:t>八、 平價（低價）行銷時代來臨</a:t>
            </a:r>
          </a:p>
        </p:txBody>
      </p:sp>
      <p:sp>
        <p:nvSpPr>
          <p:cNvPr id="4" name="矩形 3"/>
          <p:cNvSpPr/>
          <p:nvPr/>
        </p:nvSpPr>
        <p:spPr>
          <a:xfrm>
            <a:off x="479697" y="476672"/>
            <a:ext cx="83226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rgbClr val="BC541A"/>
                </a:solidFill>
              </a:rPr>
              <a:t>近幾年來，國內內需市場面臨了空前的景氣低迷狀況，各行各業都</a:t>
            </a:r>
            <a:r>
              <a:rPr lang="zh-TW" altLang="en-US" sz="2200" dirty="0" smtClean="0">
                <a:solidFill>
                  <a:srgbClr val="BC541A"/>
                </a:solidFill>
              </a:rPr>
              <a:t>陷入了</a:t>
            </a:r>
            <a:r>
              <a:rPr lang="zh-TW" altLang="en-US" sz="2200" dirty="0">
                <a:solidFill>
                  <a:srgbClr val="BC541A"/>
                </a:solidFill>
              </a:rPr>
              <a:t>極大的經營與行銷挑戰，流通業、零售業或服務業大抵皆然</a:t>
            </a:r>
            <a:r>
              <a:rPr lang="zh-TW" altLang="en-US" sz="2200" dirty="0" smtClean="0">
                <a:solidFill>
                  <a:srgbClr val="BC541A"/>
                </a:solidFill>
              </a:rPr>
              <a:t>。消費者</a:t>
            </a:r>
            <a:r>
              <a:rPr lang="zh-TW" altLang="en-US" sz="2200" dirty="0">
                <a:solidFill>
                  <a:srgbClr val="BC541A"/>
                </a:solidFill>
              </a:rPr>
              <a:t>已進入「簡約」、「節省」、「精打細算」、「有促銷才購物」</a:t>
            </a:r>
            <a:r>
              <a:rPr lang="zh-TW" altLang="en-US" sz="2200" dirty="0" smtClean="0">
                <a:solidFill>
                  <a:srgbClr val="BC541A"/>
                </a:solidFill>
              </a:rPr>
              <a:t>、「</a:t>
            </a:r>
            <a:r>
              <a:rPr lang="zh-TW" altLang="en-US" sz="2200" dirty="0">
                <a:solidFill>
                  <a:srgbClr val="BC541A"/>
                </a:solidFill>
              </a:rPr>
              <a:t>低價才買」等的消費行銷環境中。</a:t>
            </a:r>
          </a:p>
        </p:txBody>
      </p:sp>
      <p:sp>
        <p:nvSpPr>
          <p:cNvPr id="5" name="矩形 4"/>
          <p:cNvSpPr/>
          <p:nvPr/>
        </p:nvSpPr>
        <p:spPr>
          <a:xfrm>
            <a:off x="406473" y="1844824"/>
            <a:ext cx="8280919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rgbClr val="002060"/>
                </a:solidFill>
              </a:rPr>
              <a:t>對廠商及對流通零售業者而言，此代表著「平價（低價）行銷」時代</a:t>
            </a:r>
            <a:r>
              <a:rPr lang="zh-TW" altLang="en-US" sz="2200" b="1" dirty="0" smtClean="0">
                <a:solidFill>
                  <a:srgbClr val="002060"/>
                </a:solidFill>
              </a:rPr>
              <a:t>的來臨</a:t>
            </a:r>
            <a:r>
              <a:rPr lang="zh-TW" altLang="en-US" sz="2200" b="1" dirty="0">
                <a:solidFill>
                  <a:srgbClr val="002060"/>
                </a:solidFill>
              </a:rPr>
              <a:t>。而這主要有幾個原因：</a:t>
            </a:r>
          </a:p>
          <a:p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（一）國內近幾年來實質薪資所得並未顯著增加，甚至倒退回</a:t>
            </a:r>
            <a:r>
              <a:rPr lang="zh-TW" altLang="en-US" sz="2100" b="1" dirty="0" smtClean="0">
                <a:solidFill>
                  <a:schemeClr val="accent5">
                    <a:lumMod val="50000"/>
                  </a:schemeClr>
                </a:solidFill>
              </a:rPr>
              <a:t>十</a:t>
            </a:r>
            <a:endParaRPr lang="en-US" altLang="zh-TW" sz="2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100" b="1" dirty="0" smtClean="0">
                <a:solidFill>
                  <a:schemeClr val="accent5">
                    <a:lumMod val="50000"/>
                  </a:schemeClr>
                </a:solidFill>
              </a:rPr>
              <a:t>          六年前水準</a:t>
            </a:r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  <a:p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（二）國內物價持續上漲，這是由於國外大宗物資及原物料</a:t>
            </a:r>
            <a:r>
              <a:rPr lang="zh-TW" altLang="en-US" sz="2100" b="1" dirty="0" smtClean="0">
                <a:solidFill>
                  <a:schemeClr val="accent5">
                    <a:lumMod val="50000"/>
                  </a:schemeClr>
                </a:solidFill>
              </a:rPr>
              <a:t>上漲</a:t>
            </a:r>
            <a:endParaRPr lang="en-US" altLang="zh-TW" sz="2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100" b="1" dirty="0" smtClean="0">
                <a:solidFill>
                  <a:schemeClr val="accent5">
                    <a:lumMod val="50000"/>
                  </a:schemeClr>
                </a:solidFill>
              </a:rPr>
              <a:t>          的緣故。</a:t>
            </a:r>
          </a:p>
          <a:p>
            <a:r>
              <a:rPr lang="zh-TW" altLang="en-US" sz="2100" b="1" dirty="0" smtClean="0">
                <a:solidFill>
                  <a:schemeClr val="accent5">
                    <a:lumMod val="50000"/>
                  </a:schemeClr>
                </a:solidFill>
              </a:rPr>
              <a:t>（三）國內失業率仍偏高，就業機會漸少。</a:t>
            </a:r>
          </a:p>
          <a:p>
            <a:r>
              <a:rPr lang="zh-TW" altLang="en-US" sz="2100" b="1" dirty="0" smtClean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四）製造廠商外移中國大陸及東南亞，使工作機會減少。</a:t>
            </a:r>
          </a:p>
          <a:p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（五）大約</a:t>
            </a:r>
            <a:r>
              <a:rPr lang="en-US" altLang="zh-TW" sz="2100" b="1" dirty="0">
                <a:solidFill>
                  <a:schemeClr val="accent5">
                    <a:lumMod val="50000"/>
                  </a:schemeClr>
                </a:solidFill>
              </a:rPr>
              <a:t>30 </a:t>
            </a:r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萬名中產階級員工及老闆，被派赴中國及東南亞</a:t>
            </a:r>
            <a:r>
              <a:rPr lang="zh-TW" altLang="en-US" sz="2100" b="1" dirty="0" smtClean="0">
                <a:solidFill>
                  <a:schemeClr val="accent5">
                    <a:lumMod val="50000"/>
                  </a:schemeClr>
                </a:solidFill>
              </a:rPr>
              <a:t>工</a:t>
            </a:r>
            <a:endParaRPr lang="en-US" altLang="zh-TW" sz="2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100" b="1" smtClean="0">
                <a:solidFill>
                  <a:schemeClr val="accent5">
                    <a:lumMod val="50000"/>
                  </a:schemeClr>
                </a:solidFill>
              </a:rPr>
              <a:t>          作</a:t>
            </a:r>
            <a:r>
              <a:rPr lang="zh-TW" altLang="en-US" sz="2100" b="1" dirty="0" smtClean="0">
                <a:solidFill>
                  <a:schemeClr val="accent5">
                    <a:lumMod val="50000"/>
                  </a:schemeClr>
                </a:solidFill>
              </a:rPr>
              <a:t>，使</a:t>
            </a:r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國內消費人口又減少。</a:t>
            </a:r>
          </a:p>
          <a:p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（六）臺灣新生兒人口不斷下滑減少，到</a:t>
            </a:r>
            <a:r>
              <a:rPr lang="en-US" altLang="zh-TW" sz="2100" b="1" dirty="0">
                <a:solidFill>
                  <a:schemeClr val="accent5">
                    <a:lumMod val="50000"/>
                  </a:schemeClr>
                </a:solidFill>
              </a:rPr>
              <a:t>2012 </a:t>
            </a:r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年度，每年只</a:t>
            </a:r>
            <a:r>
              <a:rPr lang="zh-TW" altLang="en-US" sz="2100" b="1" dirty="0" smtClean="0">
                <a:solidFill>
                  <a:schemeClr val="accent5">
                    <a:lumMod val="50000"/>
                  </a:schemeClr>
                </a:solidFill>
              </a:rPr>
              <a:t>出生</a:t>
            </a:r>
            <a:endParaRPr lang="en-US" altLang="zh-TW" sz="2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100" b="1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altLang="zh-TW" sz="2100" b="1" dirty="0" smtClean="0">
                <a:solidFill>
                  <a:schemeClr val="accent5">
                    <a:lumMod val="50000"/>
                  </a:schemeClr>
                </a:solidFill>
              </a:rPr>
              <a:t>20</a:t>
            </a:r>
            <a:r>
              <a:rPr lang="zh-TW" altLang="en-US" sz="2100" b="1" dirty="0" smtClean="0">
                <a:solidFill>
                  <a:schemeClr val="accent5">
                    <a:lumMod val="50000"/>
                  </a:schemeClr>
                </a:solidFill>
              </a:rPr>
              <a:t>萬</a:t>
            </a:r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名新生兒，較三十年前的</a:t>
            </a:r>
            <a:r>
              <a:rPr lang="en-US" altLang="zh-TW" sz="2100" b="1" dirty="0">
                <a:solidFill>
                  <a:schemeClr val="accent5">
                    <a:lumMod val="50000"/>
                  </a:schemeClr>
                </a:solidFill>
              </a:rPr>
              <a:t>40 </a:t>
            </a:r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萬名，減少了一半之多</a:t>
            </a:r>
            <a:r>
              <a:rPr lang="zh-TW" altLang="en-US" sz="2100" b="1" dirty="0" smtClean="0">
                <a:solidFill>
                  <a:schemeClr val="accent5">
                    <a:lumMod val="50000"/>
                  </a:schemeClr>
                </a:solidFill>
              </a:rPr>
              <a:t>。（</a:t>
            </a:r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七）最後，</a:t>
            </a:r>
            <a:r>
              <a:rPr lang="en-US" altLang="zh-TW" sz="2100" b="1" dirty="0">
                <a:solidFill>
                  <a:schemeClr val="accent5">
                    <a:lumMod val="50000"/>
                  </a:schemeClr>
                </a:solidFill>
              </a:rPr>
              <a:t>M </a:t>
            </a:r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型社會終於成形了，右端的高所得有錢人大概</a:t>
            </a:r>
            <a:r>
              <a:rPr lang="zh-TW" altLang="en-US" sz="2100" b="1" dirty="0" smtClean="0">
                <a:solidFill>
                  <a:schemeClr val="accent5">
                    <a:lumMod val="50000"/>
                  </a:schemeClr>
                </a:solidFill>
              </a:rPr>
              <a:t>有</a:t>
            </a:r>
            <a:endParaRPr lang="en-US" altLang="zh-TW" sz="2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100" b="1" dirty="0" smtClean="0">
                <a:solidFill>
                  <a:schemeClr val="accent5">
                    <a:lumMod val="50000"/>
                  </a:schemeClr>
                </a:solidFill>
              </a:rPr>
              <a:t>          二成至</a:t>
            </a:r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三成，但七、八成的消費者漸向左端靠，很多</a:t>
            </a:r>
            <a:r>
              <a:rPr lang="zh-TW" altLang="en-US" sz="2100" b="1" dirty="0" smtClean="0">
                <a:solidFill>
                  <a:schemeClr val="accent5">
                    <a:lumMod val="50000"/>
                  </a:schemeClr>
                </a:solidFill>
              </a:rPr>
              <a:t>成為</a:t>
            </a:r>
            <a:endParaRPr lang="en-US" altLang="zh-TW" sz="2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100" b="1" dirty="0" smtClean="0">
                <a:solidFill>
                  <a:schemeClr val="accent5">
                    <a:lumMod val="50000"/>
                  </a:schemeClr>
                </a:solidFill>
              </a:rPr>
              <a:t>          新</a:t>
            </a:r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貧族，貧富差距</a:t>
            </a:r>
            <a:r>
              <a:rPr lang="zh-TW" altLang="en-US" sz="2100" b="1" dirty="0" smtClean="0">
                <a:solidFill>
                  <a:schemeClr val="accent5">
                    <a:lumMod val="50000"/>
                  </a:schemeClr>
                </a:solidFill>
              </a:rPr>
              <a:t>拉大</a:t>
            </a:r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了。</a:t>
            </a: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1131902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323528" y="764704"/>
            <a:ext cx="11587584" cy="1124744"/>
          </a:xfrm>
        </p:spPr>
        <p:txBody>
          <a:bodyPr/>
          <a:lstStyle/>
          <a:p>
            <a:r>
              <a:rPr lang="zh-TW" altLang="en-US" sz="3400" dirty="0" smtClean="0"/>
              <a:t>第 </a:t>
            </a:r>
            <a:r>
              <a:rPr lang="en-US" altLang="zh-TW" sz="3400" dirty="0"/>
              <a:t>6</a:t>
            </a:r>
            <a:r>
              <a:rPr lang="zh-TW" altLang="en-US" sz="3400" dirty="0"/>
              <a:t> </a:t>
            </a:r>
            <a:r>
              <a:rPr lang="zh-TW" altLang="en-US" sz="3400" dirty="0" smtClean="0"/>
              <a:t>章 流通</a:t>
            </a:r>
            <a:r>
              <a:rPr lang="zh-TW" altLang="en-US" sz="3400" dirty="0"/>
              <a:t>服務業之商流與行銷組合策略</a:t>
            </a: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5" name="文字方塊 14"/>
          <p:cNvSpPr txBox="1"/>
          <p:nvPr/>
        </p:nvSpPr>
        <p:spPr>
          <a:xfrm>
            <a:off x="473248" y="1045185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</a:rPr>
              <a:t>一、 商流的意義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2" y="1700808"/>
            <a:ext cx="5198359" cy="272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9"/>
          <a:stretch/>
        </p:blipFill>
        <p:spPr bwMode="auto">
          <a:xfrm>
            <a:off x="4469693" y="2981019"/>
            <a:ext cx="4114980" cy="387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文字方塊 7"/>
          <p:cNvSpPr txBox="1"/>
          <p:nvPr/>
        </p:nvSpPr>
        <p:spPr>
          <a:xfrm>
            <a:off x="323528" y="260648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</a:rPr>
              <a:t>二、 流通業行銷組合操作概述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747570"/>
            <a:ext cx="5604319" cy="511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46409" y="1056313"/>
            <a:ext cx="6102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BC541A"/>
                </a:solidFill>
              </a:rPr>
              <a:t>（一）流通業「行銷</a:t>
            </a:r>
            <a:r>
              <a:rPr lang="en-US" altLang="zh-TW" sz="2800" b="1" dirty="0">
                <a:solidFill>
                  <a:srgbClr val="BC541A"/>
                </a:solidFill>
              </a:rPr>
              <a:t>4P </a:t>
            </a:r>
            <a:r>
              <a:rPr lang="zh-TW" altLang="en-US" sz="2800" b="1" dirty="0">
                <a:solidFill>
                  <a:srgbClr val="BC541A"/>
                </a:solidFill>
              </a:rPr>
              <a:t>組合」的內容</a:t>
            </a: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476672"/>
            <a:ext cx="8280920" cy="5979988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矩形 7"/>
          <p:cNvSpPr/>
          <p:nvPr/>
        </p:nvSpPr>
        <p:spPr>
          <a:xfrm>
            <a:off x="446408" y="548680"/>
            <a:ext cx="72074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BC541A"/>
                </a:solidFill>
              </a:rPr>
              <a:t>（二）現代流通服務業行銷</a:t>
            </a:r>
            <a:r>
              <a:rPr lang="en-US" altLang="zh-TW" sz="2800" b="1" dirty="0">
                <a:solidFill>
                  <a:srgbClr val="BC541A"/>
                </a:solidFill>
              </a:rPr>
              <a:t>8P/1S/1C </a:t>
            </a:r>
            <a:r>
              <a:rPr lang="zh-TW" altLang="en-US" sz="2800" b="1" dirty="0">
                <a:solidFill>
                  <a:srgbClr val="BC541A"/>
                </a:solidFill>
              </a:rPr>
              <a:t>組合</a:t>
            </a:r>
            <a:r>
              <a:rPr lang="zh-TW" altLang="en-US" sz="2800" b="1" dirty="0" smtClean="0">
                <a:solidFill>
                  <a:srgbClr val="BC541A"/>
                </a:solidFill>
              </a:rPr>
              <a:t>的</a:t>
            </a:r>
            <a:endParaRPr lang="en-US" altLang="zh-TW" sz="2800" b="1" dirty="0" smtClean="0">
              <a:solidFill>
                <a:srgbClr val="BC541A"/>
              </a:solidFill>
            </a:endParaRPr>
          </a:p>
          <a:p>
            <a:r>
              <a:rPr lang="zh-TW" altLang="en-US" sz="2800" b="1" dirty="0">
                <a:solidFill>
                  <a:srgbClr val="BC541A"/>
                </a:solidFill>
              </a:rPr>
              <a:t> </a:t>
            </a:r>
            <a:r>
              <a:rPr lang="zh-TW" altLang="en-US" sz="2800" b="1" dirty="0" smtClean="0">
                <a:solidFill>
                  <a:srgbClr val="BC541A"/>
                </a:solidFill>
              </a:rPr>
              <a:t>                                            擴大</a:t>
            </a:r>
            <a:r>
              <a:rPr lang="zh-TW" altLang="en-US" sz="2800" b="1" dirty="0">
                <a:solidFill>
                  <a:srgbClr val="BC541A"/>
                </a:solidFill>
              </a:rPr>
              <a:t>意義與內涵</a:t>
            </a:r>
          </a:p>
        </p:txBody>
      </p:sp>
      <p:sp>
        <p:nvSpPr>
          <p:cNvPr id="4" name="矩形 3"/>
          <p:cNvSpPr/>
          <p:nvPr/>
        </p:nvSpPr>
        <p:spPr>
          <a:xfrm>
            <a:off x="611560" y="1556792"/>
            <a:ext cx="81157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="1" dirty="0">
                <a:solidFill>
                  <a:srgbClr val="BC541A"/>
                </a:solidFill>
              </a:rPr>
              <a:t>1. </a:t>
            </a:r>
            <a:r>
              <a:rPr lang="zh-TW" altLang="en-US" sz="2200" b="1" dirty="0">
                <a:solidFill>
                  <a:srgbClr val="BC541A"/>
                </a:solidFill>
              </a:rPr>
              <a:t>第</a:t>
            </a:r>
            <a:r>
              <a:rPr lang="en-US" altLang="zh-TW" sz="2200" b="1" dirty="0">
                <a:solidFill>
                  <a:srgbClr val="BC541A"/>
                </a:solidFill>
              </a:rPr>
              <a:t>5P</a:t>
            </a:r>
          </a:p>
          <a:p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public relation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，簡稱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PR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，公共事務作業，主要是如何做好與電視、報紙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、雜誌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、廣播、網站等五種媒體的公共關係。</a:t>
            </a:r>
          </a:p>
          <a:p>
            <a:r>
              <a:rPr lang="en-US" altLang="zh-TW" sz="2200" b="1" dirty="0">
                <a:solidFill>
                  <a:srgbClr val="BC541A"/>
                </a:solidFill>
              </a:rPr>
              <a:t>2. </a:t>
            </a:r>
            <a:r>
              <a:rPr lang="zh-TW" altLang="en-US" sz="2200" b="1" dirty="0">
                <a:solidFill>
                  <a:srgbClr val="BC541A"/>
                </a:solidFill>
              </a:rPr>
              <a:t>第</a:t>
            </a:r>
            <a:r>
              <a:rPr lang="en-US" altLang="zh-TW" sz="2200" b="1" dirty="0">
                <a:solidFill>
                  <a:srgbClr val="BC541A"/>
                </a:solidFill>
              </a:rPr>
              <a:t>6P</a:t>
            </a:r>
          </a:p>
          <a:p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personal sales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（或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professional sales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），即個別的銷售業務或銷售團隊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。因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爲很多服務業，還是仰賴人員銷售為主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TW" sz="2200" b="1" dirty="0" smtClean="0">
                <a:solidFill>
                  <a:srgbClr val="BC541A"/>
                </a:solidFill>
              </a:rPr>
              <a:t>3</a:t>
            </a:r>
            <a:r>
              <a:rPr lang="en-US" altLang="zh-TW" sz="2200" b="1" dirty="0">
                <a:solidFill>
                  <a:srgbClr val="BC541A"/>
                </a:solidFill>
              </a:rPr>
              <a:t>. </a:t>
            </a:r>
            <a:r>
              <a:rPr lang="zh-TW" altLang="en-US" sz="2200" b="1" dirty="0">
                <a:solidFill>
                  <a:srgbClr val="BC541A"/>
                </a:solidFill>
              </a:rPr>
              <a:t>第</a:t>
            </a:r>
            <a:r>
              <a:rPr lang="en-US" altLang="zh-TW" sz="2200" b="1" dirty="0">
                <a:solidFill>
                  <a:srgbClr val="BC541A"/>
                </a:solidFill>
              </a:rPr>
              <a:t>7P</a:t>
            </a:r>
          </a:p>
          <a:p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physical environment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（或稱 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physical evidence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），即實體環境與情境的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影響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。服務業很重視現場環境的布置、刺激、感官感覺、視覺吸引等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TW" sz="2200" b="1" dirty="0" smtClean="0">
                <a:solidFill>
                  <a:srgbClr val="BC541A"/>
                </a:solidFill>
              </a:rPr>
              <a:t>4</a:t>
            </a:r>
            <a:r>
              <a:rPr lang="en-US" altLang="zh-TW" sz="2200" b="1" dirty="0">
                <a:solidFill>
                  <a:srgbClr val="BC541A"/>
                </a:solidFill>
              </a:rPr>
              <a:t>. </a:t>
            </a:r>
            <a:r>
              <a:rPr lang="zh-TW" altLang="en-US" sz="2200" b="1" dirty="0">
                <a:solidFill>
                  <a:srgbClr val="BC541A"/>
                </a:solidFill>
              </a:rPr>
              <a:t>第</a:t>
            </a:r>
            <a:r>
              <a:rPr lang="en-US" altLang="zh-TW" sz="2200" b="1" dirty="0">
                <a:solidFill>
                  <a:srgbClr val="BC541A"/>
                </a:solidFill>
              </a:rPr>
              <a:t>8P</a:t>
            </a:r>
          </a:p>
          <a:p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process service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，即服務客戶的作業流程，盡可能一致性與標準化（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standard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of 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process, S.O.P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），避免因不同的服務人員，而有不同的服務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程序及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不同的服務結果。</a:t>
            </a: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5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44724" y="1317923"/>
            <a:ext cx="338437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="1" dirty="0">
                <a:solidFill>
                  <a:srgbClr val="BC541A"/>
                </a:solidFill>
              </a:rPr>
              <a:t>5. </a:t>
            </a:r>
            <a:r>
              <a:rPr lang="zh-TW" altLang="en-US" sz="2200" b="1" dirty="0">
                <a:solidFill>
                  <a:srgbClr val="BC541A"/>
                </a:solidFill>
              </a:rPr>
              <a:t>第</a:t>
            </a:r>
            <a:r>
              <a:rPr lang="en-US" altLang="zh-TW" sz="2200" b="1" dirty="0" smtClean="0">
                <a:solidFill>
                  <a:srgbClr val="BC541A"/>
                </a:solidFill>
              </a:rPr>
              <a:t>1S</a:t>
            </a:r>
          </a:p>
          <a:p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after service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，產品在銷售出去之後，當然還要有完美的售後服務。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包括客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服中心的服務、維修中心的服務及售後的服務等，均是行銷完整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服務的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最後一環，必須做好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TW" sz="2200" b="1" dirty="0">
                <a:solidFill>
                  <a:srgbClr val="BC541A"/>
                </a:solidFill>
              </a:rPr>
              <a:t>6. </a:t>
            </a:r>
            <a:r>
              <a:rPr lang="zh-TW" altLang="en-US" sz="2200" b="1" dirty="0">
                <a:solidFill>
                  <a:srgbClr val="BC541A"/>
                </a:solidFill>
              </a:rPr>
              <a:t>第</a:t>
            </a:r>
            <a:r>
              <a:rPr lang="en-US" altLang="zh-TW" sz="2200" b="1" dirty="0" smtClean="0">
                <a:solidFill>
                  <a:srgbClr val="BC541A"/>
                </a:solidFill>
              </a:rPr>
              <a:t>1C</a:t>
            </a:r>
          </a:p>
          <a:p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係指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CRM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customer relationship management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），即顧客關係管理或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稱會員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忠誠鞏固經營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4816795" cy="506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6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6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文字方塊 7"/>
          <p:cNvSpPr txBox="1"/>
          <p:nvPr/>
        </p:nvSpPr>
        <p:spPr>
          <a:xfrm>
            <a:off x="323528" y="260648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</a:rPr>
              <a:t>三、 流通零售業行銷</a:t>
            </a:r>
            <a:r>
              <a:rPr lang="en-US" altLang="zh-TW" sz="3000" b="1" dirty="0">
                <a:solidFill>
                  <a:srgbClr val="002060"/>
                </a:solidFill>
              </a:rPr>
              <a:t>4P </a:t>
            </a:r>
            <a:r>
              <a:rPr lang="zh-TW" altLang="en-US" sz="3000" b="1" dirty="0">
                <a:solidFill>
                  <a:srgbClr val="002060"/>
                </a:solidFill>
              </a:rPr>
              <a:t>與</a:t>
            </a:r>
            <a:r>
              <a:rPr lang="en-US" altLang="zh-TW" sz="3000" b="1" dirty="0">
                <a:solidFill>
                  <a:srgbClr val="002060"/>
                </a:solidFill>
              </a:rPr>
              <a:t>4C </a:t>
            </a:r>
            <a:r>
              <a:rPr lang="zh-TW" altLang="en-US" sz="3000" b="1" dirty="0">
                <a:solidFill>
                  <a:srgbClr val="002060"/>
                </a:solidFill>
              </a:rPr>
              <a:t>的對應關係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93" y="1124744"/>
            <a:ext cx="6768752" cy="495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9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188640"/>
            <a:ext cx="8280920" cy="6552728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27329" y="642877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7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827584" y="93975"/>
            <a:ext cx="777686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BC541A"/>
                </a:solidFill>
              </a:rPr>
              <a:t>1. customer-orientation/customer value</a:t>
            </a:r>
          </a:p>
          <a:p>
            <a:r>
              <a:rPr lang="zh-TW" altLang="en-US" sz="2400" dirty="0">
                <a:solidFill>
                  <a:srgbClr val="002060"/>
                </a:solidFill>
              </a:rPr>
              <a:t>店裡的產品組合、項目、品質、特色等，是否能爲顧客創造出更多的</a:t>
            </a:r>
            <a:r>
              <a:rPr lang="zh-TW" altLang="en-US" sz="2400" dirty="0" smtClean="0">
                <a:solidFill>
                  <a:srgbClr val="002060"/>
                </a:solidFill>
              </a:rPr>
              <a:t>價值</a:t>
            </a:r>
            <a:r>
              <a:rPr lang="zh-TW" altLang="en-US" sz="2400" dirty="0">
                <a:solidFill>
                  <a:srgbClr val="002060"/>
                </a:solidFill>
              </a:rPr>
              <a:t>感受出來。</a:t>
            </a:r>
          </a:p>
          <a:p>
            <a:r>
              <a:rPr lang="en-US" altLang="zh-TW" sz="2400" b="1" dirty="0">
                <a:solidFill>
                  <a:srgbClr val="BC541A"/>
                </a:solidFill>
              </a:rPr>
              <a:t>2. cost down</a:t>
            </a:r>
          </a:p>
          <a:p>
            <a:r>
              <a:rPr lang="zh-TW" altLang="en-US" sz="2400" dirty="0">
                <a:solidFill>
                  <a:srgbClr val="002060"/>
                </a:solidFill>
              </a:rPr>
              <a:t>店裡的進貨成本及營運成本是否能不斷的控制及下降，然後回饋到</a:t>
            </a:r>
            <a:r>
              <a:rPr lang="zh-TW" altLang="en-US" sz="2400" dirty="0" smtClean="0">
                <a:solidFill>
                  <a:srgbClr val="002060"/>
                </a:solidFill>
              </a:rPr>
              <a:t>降價上面</a:t>
            </a:r>
            <a:r>
              <a:rPr lang="zh-TW" altLang="en-US" sz="2400" dirty="0">
                <a:solidFill>
                  <a:srgbClr val="002060"/>
                </a:solidFill>
              </a:rPr>
              <a:t>，給顧客帶來更多的利益</a:t>
            </a:r>
            <a:r>
              <a:rPr lang="zh-TW" altLang="en-US" sz="2400" dirty="0" smtClean="0">
                <a:solidFill>
                  <a:srgbClr val="002060"/>
                </a:solidFill>
              </a:rPr>
              <a:t>。例如，全聯福利中心的價格是全部零售業中最便宜的，他們就是不斷在努力控制成本。</a:t>
            </a:r>
            <a:endParaRPr lang="en-US" altLang="zh-TW" sz="2400" dirty="0" smtClean="0">
              <a:solidFill>
                <a:srgbClr val="002060"/>
              </a:solidFill>
            </a:endParaRPr>
          </a:p>
          <a:p>
            <a:r>
              <a:rPr lang="en-US" altLang="zh-TW" sz="2400" b="1" dirty="0">
                <a:solidFill>
                  <a:srgbClr val="BC541A"/>
                </a:solidFill>
              </a:rPr>
              <a:t>3. convenience</a:t>
            </a:r>
          </a:p>
          <a:p>
            <a:r>
              <a:rPr lang="zh-TW" altLang="en-US" sz="2400" dirty="0">
                <a:solidFill>
                  <a:srgbClr val="002060"/>
                </a:solidFill>
              </a:rPr>
              <a:t>全聯福利中心的</a:t>
            </a:r>
            <a:r>
              <a:rPr lang="en-US" altLang="zh-TW" sz="2400" dirty="0">
                <a:solidFill>
                  <a:srgbClr val="002060"/>
                </a:solidFill>
              </a:rPr>
              <a:t>650 </a:t>
            </a:r>
            <a:r>
              <a:rPr lang="zh-TW" altLang="en-US" sz="2400" dirty="0">
                <a:solidFill>
                  <a:srgbClr val="002060"/>
                </a:solidFill>
              </a:rPr>
              <a:t>店、燦坤</a:t>
            </a:r>
            <a:r>
              <a:rPr lang="en-US" altLang="zh-TW" sz="2400" dirty="0">
                <a:solidFill>
                  <a:srgbClr val="002060"/>
                </a:solidFill>
              </a:rPr>
              <a:t>230 </a:t>
            </a:r>
            <a:r>
              <a:rPr lang="zh-TW" altLang="en-US" sz="2400" dirty="0">
                <a:solidFill>
                  <a:srgbClr val="002060"/>
                </a:solidFill>
              </a:rPr>
              <a:t>店、屈臣氏的</a:t>
            </a:r>
            <a:r>
              <a:rPr lang="en-US" altLang="zh-TW" sz="2400" dirty="0">
                <a:solidFill>
                  <a:srgbClr val="002060"/>
                </a:solidFill>
              </a:rPr>
              <a:t>450 </a:t>
            </a:r>
            <a:r>
              <a:rPr lang="zh-TW" altLang="en-US" sz="2400" dirty="0">
                <a:solidFill>
                  <a:srgbClr val="002060"/>
                </a:solidFill>
              </a:rPr>
              <a:t>店、家樂福的</a:t>
            </a:r>
            <a:r>
              <a:rPr lang="en-US" altLang="zh-TW" sz="2400" dirty="0" smtClean="0">
                <a:solidFill>
                  <a:srgbClr val="002060"/>
                </a:solidFill>
              </a:rPr>
              <a:t>650</a:t>
            </a:r>
            <a:r>
              <a:rPr lang="zh-TW" altLang="en-US" sz="2400" dirty="0" smtClean="0">
                <a:solidFill>
                  <a:srgbClr val="002060"/>
                </a:solidFill>
              </a:rPr>
              <a:t>店</a:t>
            </a:r>
            <a:r>
              <a:rPr lang="zh-TW" altLang="en-US" sz="2400" dirty="0">
                <a:solidFill>
                  <a:srgbClr val="002060"/>
                </a:solidFill>
              </a:rPr>
              <a:t>等，都是具有購物便利性功能。</a:t>
            </a:r>
          </a:p>
          <a:p>
            <a:r>
              <a:rPr lang="en-US" altLang="zh-TW" sz="2400" b="1" dirty="0">
                <a:solidFill>
                  <a:srgbClr val="BC541A"/>
                </a:solidFill>
              </a:rPr>
              <a:t>4. communication</a:t>
            </a:r>
          </a:p>
          <a:p>
            <a:r>
              <a:rPr lang="zh-TW" altLang="en-US" sz="2400" dirty="0">
                <a:solidFill>
                  <a:srgbClr val="002060"/>
                </a:solidFill>
              </a:rPr>
              <a:t>流通零售業在廣告宣傳與品牌形象宣傳上，仍須做一定程度的投入</a:t>
            </a:r>
            <a:r>
              <a:rPr lang="zh-TW" altLang="en-US" sz="2400" dirty="0" smtClean="0">
                <a:solidFill>
                  <a:srgbClr val="002060"/>
                </a:solidFill>
              </a:rPr>
              <a:t>才行</a:t>
            </a:r>
            <a:r>
              <a:rPr lang="zh-TW" altLang="en-US" sz="2400" dirty="0">
                <a:solidFill>
                  <a:srgbClr val="002060"/>
                </a:solidFill>
              </a:rPr>
              <a:t>。例如：統一超商、家樂福、全聯、新光三越、</a:t>
            </a:r>
            <a:r>
              <a:rPr lang="en-US" altLang="zh-TW" sz="2400" dirty="0">
                <a:solidFill>
                  <a:srgbClr val="002060"/>
                </a:solidFill>
              </a:rPr>
              <a:t>SOGO </a:t>
            </a:r>
            <a:r>
              <a:rPr lang="zh-TW" altLang="en-US" sz="2400" dirty="0" smtClean="0">
                <a:solidFill>
                  <a:srgbClr val="002060"/>
                </a:solidFill>
              </a:rPr>
              <a:t>百貨、屈臣氏、燦坤、全國電子等</a:t>
            </a:r>
            <a:r>
              <a:rPr lang="zh-TW" altLang="en-US" sz="2400" dirty="0">
                <a:solidFill>
                  <a:srgbClr val="002060"/>
                </a:solidFill>
              </a:rPr>
              <a:t>，他們的促銷型廣告、新產品廣告、形象廣告等，</a:t>
            </a:r>
            <a:r>
              <a:rPr lang="zh-TW" altLang="en-US" sz="2400" dirty="0" smtClean="0">
                <a:solidFill>
                  <a:srgbClr val="002060"/>
                </a:solidFill>
              </a:rPr>
              <a:t>都會</a:t>
            </a:r>
            <a:r>
              <a:rPr lang="zh-TW" altLang="en-US" sz="2400" dirty="0">
                <a:solidFill>
                  <a:srgbClr val="002060"/>
                </a:solidFill>
              </a:rPr>
              <a:t>在電視媒體、報紙媒體、雜誌媒體、網站媒體、戶外媒體等出現。</a:t>
            </a: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548680"/>
            <a:ext cx="8280920" cy="590798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8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"/>
          <a:stretch/>
        </p:blipFill>
        <p:spPr bwMode="auto">
          <a:xfrm>
            <a:off x="899593" y="1124744"/>
            <a:ext cx="743160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31540" y="836712"/>
            <a:ext cx="8280920" cy="5688631"/>
            <a:chOff x="467544" y="1107693"/>
            <a:chExt cx="8280920" cy="5348967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1107693"/>
              <a:ext cx="8280920" cy="22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9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文字方塊 7"/>
          <p:cNvSpPr txBox="1"/>
          <p:nvPr/>
        </p:nvSpPr>
        <p:spPr>
          <a:xfrm>
            <a:off x="437244" y="131664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</a:rPr>
              <a:t>四、 流通零售業</a:t>
            </a:r>
            <a:r>
              <a:rPr lang="en-US" altLang="zh-TW" sz="3000" b="1" dirty="0">
                <a:solidFill>
                  <a:srgbClr val="002060"/>
                </a:solidFill>
              </a:rPr>
              <a:t>4P+4C </a:t>
            </a:r>
            <a:r>
              <a:rPr lang="zh-TW" altLang="en-US" sz="3000" b="1" dirty="0">
                <a:solidFill>
                  <a:srgbClr val="002060"/>
                </a:solidFill>
              </a:rPr>
              <a:t>達成行銷成功之目標</a:t>
            </a:r>
          </a:p>
        </p:txBody>
      </p:sp>
      <p:sp>
        <p:nvSpPr>
          <p:cNvPr id="4" name="矩形 3"/>
          <p:cNvSpPr/>
          <p:nvPr/>
        </p:nvSpPr>
        <p:spPr>
          <a:xfrm>
            <a:off x="843484" y="1293023"/>
            <a:ext cx="590465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>
                <a:solidFill>
                  <a:srgbClr val="002060"/>
                </a:solidFill>
              </a:rPr>
              <a:t>第一是</a:t>
            </a:r>
            <a:r>
              <a:rPr lang="en-US" altLang="zh-TW" sz="2600" b="1" dirty="0">
                <a:solidFill>
                  <a:srgbClr val="002060"/>
                </a:solidFill>
              </a:rPr>
              <a:t>4P</a:t>
            </a:r>
          </a:p>
          <a:p>
            <a:r>
              <a:rPr lang="zh-TW" altLang="en-US" sz="2400" b="1" dirty="0">
                <a:solidFill>
                  <a:srgbClr val="BC541A"/>
                </a:solidFill>
              </a:rPr>
              <a:t>（</a:t>
            </a:r>
            <a:r>
              <a:rPr lang="en-US" altLang="zh-TW" sz="2400" b="1" dirty="0">
                <a:solidFill>
                  <a:srgbClr val="BC541A"/>
                </a:solidFill>
              </a:rPr>
              <a:t>1</a:t>
            </a:r>
            <a:r>
              <a:rPr lang="zh-TW" altLang="en-US" sz="2400" b="1" dirty="0">
                <a:solidFill>
                  <a:srgbClr val="BC541A"/>
                </a:solidFill>
              </a:rPr>
              <a:t>）產品規劃（</a:t>
            </a:r>
            <a:r>
              <a:rPr lang="en-US" altLang="zh-TW" sz="2400" b="1" dirty="0">
                <a:solidFill>
                  <a:srgbClr val="BC541A"/>
                </a:solidFill>
              </a:rPr>
              <a:t>product plan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）</a:t>
            </a:r>
            <a:endParaRPr lang="zh-TW" altLang="en-US" sz="2400" b="1" dirty="0">
              <a:solidFill>
                <a:srgbClr val="BC541A"/>
              </a:solidFill>
            </a:endParaRPr>
          </a:p>
          <a:p>
            <a:r>
              <a:rPr lang="zh-TW" altLang="en-US" sz="2400" b="1" dirty="0">
                <a:solidFill>
                  <a:srgbClr val="BC541A"/>
                </a:solidFill>
              </a:rPr>
              <a:t>（</a:t>
            </a:r>
            <a:r>
              <a:rPr lang="en-US" altLang="zh-TW" sz="2400" b="1" dirty="0">
                <a:solidFill>
                  <a:srgbClr val="BC541A"/>
                </a:solidFill>
              </a:rPr>
              <a:t>2</a:t>
            </a:r>
            <a:r>
              <a:rPr lang="zh-TW" altLang="en-US" sz="2400" b="1" dirty="0">
                <a:solidFill>
                  <a:srgbClr val="BC541A"/>
                </a:solidFill>
              </a:rPr>
              <a:t>）通路規劃（</a:t>
            </a:r>
            <a:r>
              <a:rPr lang="en-US" altLang="zh-TW" sz="2400" b="1" dirty="0">
                <a:solidFill>
                  <a:srgbClr val="BC541A"/>
                </a:solidFill>
              </a:rPr>
              <a:t>place plan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）</a:t>
            </a:r>
            <a:endParaRPr lang="zh-TW" altLang="en-US" sz="2400" b="1" dirty="0">
              <a:solidFill>
                <a:srgbClr val="BC541A"/>
              </a:solidFill>
            </a:endParaRPr>
          </a:p>
          <a:p>
            <a:r>
              <a:rPr lang="zh-TW" altLang="en-US" sz="2400" b="1" dirty="0">
                <a:solidFill>
                  <a:srgbClr val="BC541A"/>
                </a:solidFill>
              </a:rPr>
              <a:t>（</a:t>
            </a:r>
            <a:r>
              <a:rPr lang="en-US" altLang="zh-TW" sz="2400" b="1" dirty="0">
                <a:solidFill>
                  <a:srgbClr val="BC541A"/>
                </a:solidFill>
              </a:rPr>
              <a:t>3</a:t>
            </a:r>
            <a:r>
              <a:rPr lang="zh-TW" altLang="en-US" sz="2400" b="1" dirty="0">
                <a:solidFill>
                  <a:srgbClr val="BC541A"/>
                </a:solidFill>
              </a:rPr>
              <a:t>）定價規劃（</a:t>
            </a:r>
            <a:r>
              <a:rPr lang="en-US" altLang="zh-TW" sz="2400" b="1" dirty="0">
                <a:solidFill>
                  <a:srgbClr val="BC541A"/>
                </a:solidFill>
              </a:rPr>
              <a:t>price plan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）</a:t>
            </a:r>
            <a:endParaRPr lang="zh-TW" altLang="en-US" sz="2400" b="1" dirty="0">
              <a:solidFill>
                <a:srgbClr val="BC541A"/>
              </a:solidFill>
            </a:endParaRPr>
          </a:p>
          <a:p>
            <a:r>
              <a:rPr lang="zh-TW" altLang="en-US" sz="2400" b="1" dirty="0">
                <a:solidFill>
                  <a:srgbClr val="BC541A"/>
                </a:solidFill>
              </a:rPr>
              <a:t>（</a:t>
            </a:r>
            <a:r>
              <a:rPr lang="en-US" altLang="zh-TW" sz="2400" b="1" dirty="0">
                <a:solidFill>
                  <a:srgbClr val="BC541A"/>
                </a:solidFill>
              </a:rPr>
              <a:t>4</a:t>
            </a:r>
            <a:r>
              <a:rPr lang="zh-TW" altLang="en-US" sz="2400" b="1" dirty="0">
                <a:solidFill>
                  <a:srgbClr val="BC541A"/>
                </a:solidFill>
              </a:rPr>
              <a:t>）推廣規劃（</a:t>
            </a:r>
            <a:r>
              <a:rPr lang="en-US" altLang="zh-TW" sz="2400" b="1" dirty="0">
                <a:solidFill>
                  <a:srgbClr val="BC541A"/>
                </a:solidFill>
              </a:rPr>
              <a:t>promotion plan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）</a:t>
            </a:r>
            <a:endParaRPr lang="zh-TW" altLang="en-US" sz="2400" b="1" dirty="0">
              <a:solidFill>
                <a:srgbClr val="BC541A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3645024"/>
            <a:ext cx="676875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>
                <a:solidFill>
                  <a:srgbClr val="002060"/>
                </a:solidFill>
              </a:rPr>
              <a:t>第二是</a:t>
            </a:r>
            <a:r>
              <a:rPr lang="en-US" altLang="zh-TW" sz="2600" b="1" dirty="0" smtClean="0">
                <a:solidFill>
                  <a:srgbClr val="002060"/>
                </a:solidFill>
              </a:rPr>
              <a:t>4C</a:t>
            </a:r>
            <a:endParaRPr lang="zh-TW" altLang="en-US" sz="2600" b="1" dirty="0">
              <a:solidFill>
                <a:srgbClr val="BC541A"/>
              </a:solidFill>
            </a:endParaRPr>
          </a:p>
          <a:p>
            <a:r>
              <a:rPr lang="zh-TW" altLang="en-US" sz="2400" b="1" dirty="0">
                <a:solidFill>
                  <a:srgbClr val="BC541A"/>
                </a:solidFill>
              </a:rPr>
              <a:t>（</a:t>
            </a:r>
            <a:r>
              <a:rPr lang="en-US" altLang="zh-TW" sz="2400" b="1" dirty="0">
                <a:solidFill>
                  <a:srgbClr val="BC541A"/>
                </a:solidFill>
              </a:rPr>
              <a:t>1</a:t>
            </a:r>
            <a:r>
              <a:rPr lang="zh-TW" altLang="en-US" sz="2400" b="1" dirty="0">
                <a:solidFill>
                  <a:srgbClr val="BC541A"/>
                </a:solidFill>
              </a:rPr>
              <a:t>）顧客價值規劃（</a:t>
            </a:r>
            <a:r>
              <a:rPr lang="en-US" altLang="zh-TW" sz="2400" b="1" dirty="0">
                <a:solidFill>
                  <a:srgbClr val="BC541A"/>
                </a:solidFill>
              </a:rPr>
              <a:t>customer value plan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）</a:t>
            </a:r>
            <a:endParaRPr lang="zh-TW" altLang="en-US" sz="2400" b="1" dirty="0">
              <a:solidFill>
                <a:srgbClr val="BC541A"/>
              </a:solidFill>
            </a:endParaRPr>
          </a:p>
          <a:p>
            <a:r>
              <a:rPr lang="zh-TW" altLang="en-US" sz="2400" b="1" dirty="0">
                <a:solidFill>
                  <a:srgbClr val="BC541A"/>
                </a:solidFill>
              </a:rPr>
              <a:t>（</a:t>
            </a:r>
            <a:r>
              <a:rPr lang="en-US" altLang="zh-TW" sz="2400" b="1" dirty="0">
                <a:solidFill>
                  <a:srgbClr val="BC541A"/>
                </a:solidFill>
              </a:rPr>
              <a:t>2</a:t>
            </a:r>
            <a:r>
              <a:rPr lang="zh-TW" altLang="en-US" sz="2400" b="1" dirty="0">
                <a:solidFill>
                  <a:srgbClr val="BC541A"/>
                </a:solidFill>
              </a:rPr>
              <a:t>）成本降低規劃（</a:t>
            </a:r>
            <a:r>
              <a:rPr lang="en-US" altLang="zh-TW" sz="2400" b="1" dirty="0">
                <a:solidFill>
                  <a:srgbClr val="BC541A"/>
                </a:solidFill>
              </a:rPr>
              <a:t>cost down plan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）</a:t>
            </a:r>
            <a:endParaRPr lang="zh-TW" altLang="en-US" sz="2400" b="1" dirty="0">
              <a:solidFill>
                <a:srgbClr val="BC541A"/>
              </a:solidFill>
            </a:endParaRPr>
          </a:p>
          <a:p>
            <a:r>
              <a:rPr lang="zh-TW" altLang="en-US" sz="2400" b="1" dirty="0">
                <a:solidFill>
                  <a:srgbClr val="BC541A"/>
                </a:solidFill>
              </a:rPr>
              <a:t>（</a:t>
            </a:r>
            <a:r>
              <a:rPr lang="en-US" altLang="zh-TW" sz="2400" b="1" dirty="0">
                <a:solidFill>
                  <a:srgbClr val="BC541A"/>
                </a:solidFill>
              </a:rPr>
              <a:t>3</a:t>
            </a:r>
            <a:r>
              <a:rPr lang="zh-TW" altLang="en-US" sz="2400" b="1" dirty="0">
                <a:solidFill>
                  <a:srgbClr val="BC541A"/>
                </a:solidFill>
              </a:rPr>
              <a:t>）便利性規劃（</a:t>
            </a:r>
            <a:r>
              <a:rPr lang="en-US" altLang="zh-TW" sz="2400" b="1" dirty="0">
                <a:solidFill>
                  <a:srgbClr val="BC541A"/>
                </a:solidFill>
              </a:rPr>
              <a:t>convenience plan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）</a:t>
            </a:r>
            <a:endParaRPr lang="zh-TW" altLang="en-US" sz="2400" b="1" dirty="0">
              <a:solidFill>
                <a:srgbClr val="BC541A"/>
              </a:solidFill>
            </a:endParaRPr>
          </a:p>
          <a:p>
            <a:r>
              <a:rPr lang="zh-TW" altLang="en-US" sz="2400" b="1" dirty="0">
                <a:solidFill>
                  <a:srgbClr val="BC541A"/>
                </a:solidFill>
              </a:rPr>
              <a:t>（</a:t>
            </a:r>
            <a:r>
              <a:rPr lang="en-US" altLang="zh-TW" sz="2400" b="1" dirty="0">
                <a:solidFill>
                  <a:srgbClr val="BC541A"/>
                </a:solidFill>
              </a:rPr>
              <a:t>4</a:t>
            </a:r>
            <a:r>
              <a:rPr lang="zh-TW" altLang="en-US" sz="2400" b="1" dirty="0">
                <a:solidFill>
                  <a:srgbClr val="BC541A"/>
                </a:solidFill>
              </a:rPr>
              <a:t>）傳播廣宣規劃（</a:t>
            </a:r>
            <a:r>
              <a:rPr lang="en-US" altLang="zh-TW" sz="2400" b="1" dirty="0">
                <a:solidFill>
                  <a:srgbClr val="BC541A"/>
                </a:solidFill>
              </a:rPr>
              <a:t>communication plan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）</a:t>
            </a:r>
            <a:endParaRPr lang="zh-TW" altLang="en-US" sz="2400" b="1" dirty="0">
              <a:solidFill>
                <a:srgbClr val="BC54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1078</TotalTime>
  <Words>2120</Words>
  <Application>Microsoft Office PowerPoint</Application>
  <PresentationFormat>如螢幕大小 (4:3)</PresentationFormat>
  <Paragraphs>159</Paragraphs>
  <Slides>18</Slides>
  <Notes>17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20" baseType="lpstr">
      <vt:lpstr>角度</vt:lpstr>
      <vt:lpstr>1_角度</vt:lpstr>
      <vt:lpstr>PRESENTATION  NAME</vt:lpstr>
      <vt:lpstr>第 6 章 流通服務業之商流與行銷組合策略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案例 日本ESTEI 化學日用品公司</vt:lpstr>
      <vt:lpstr>PowerPoint 簡報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HUAN</dc:creator>
  <cp:lastModifiedBy>HUAN</cp:lastModifiedBy>
  <cp:revision>231</cp:revision>
  <dcterms:created xsi:type="dcterms:W3CDTF">2013-07-04T08:27:41Z</dcterms:created>
  <dcterms:modified xsi:type="dcterms:W3CDTF">2013-07-11T00:50:58Z</dcterms:modified>
</cp:coreProperties>
</file>