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slides/slide97.xml" ContentType="application/vnd.openxmlformats-officedocument.presentationml.slide+xml"/>
  <Override PartName="/ppt/slides/slide98.xml" ContentType="application/vnd.openxmlformats-officedocument.presentationml.slide+xml"/>
  <Override PartName="/ppt/slides/slide99.xml" ContentType="application/vnd.openxmlformats-officedocument.presentationml.slide+xml"/>
  <Override PartName="/ppt/slides/slide100.xml" ContentType="application/vnd.openxmlformats-officedocument.presentationml.slide+xml"/>
  <Override PartName="/ppt/slides/slide101.xml" ContentType="application/vnd.openxmlformats-officedocument.presentationml.slide+xml"/>
  <Override PartName="/ppt/slides/slide102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21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22.xml" ContentType="application/vnd.openxmlformats-officedocument.presentationml.notesSlide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diagrams/data7.xml" ContentType="application/vnd.openxmlformats-officedocument.drawingml.diagramData+xml"/>
  <Override PartName="/ppt/diagrams/layout7.xml" ContentType="application/vnd.openxmlformats-officedocument.drawingml.diagramLayout+xml"/>
  <Override PartName="/ppt/diagrams/quickStyle7.xml" ContentType="application/vnd.openxmlformats-officedocument.drawingml.diagramStyle+xml"/>
  <Override PartName="/ppt/diagrams/colors7.xml" ContentType="application/vnd.openxmlformats-officedocument.drawingml.diagramColors+xml"/>
  <Override PartName="/ppt/diagrams/drawing7.xml" ContentType="application/vnd.ms-office.drawingml.diagramDrawing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8.xml" ContentType="application/vnd.openxmlformats-officedocument.drawingml.diagramData+xml"/>
  <Override PartName="/ppt/diagrams/layout8.xml" ContentType="application/vnd.openxmlformats-officedocument.drawingml.diagramLayout+xml"/>
  <Override PartName="/ppt/diagrams/quickStyle8.xml" ContentType="application/vnd.openxmlformats-officedocument.drawingml.diagramStyle+xml"/>
  <Override PartName="/ppt/diagrams/colors8.xml" ContentType="application/vnd.openxmlformats-officedocument.drawingml.diagramColors+xml"/>
  <Override PartName="/ppt/diagrams/drawing8.xml" ContentType="application/vnd.ms-office.drawingml.diagramDrawing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ppt/diagrams/data9.xml" ContentType="application/vnd.openxmlformats-officedocument.drawingml.diagramData+xml"/>
  <Override PartName="/ppt/diagrams/layout9.xml" ContentType="application/vnd.openxmlformats-officedocument.drawingml.diagramLayout+xml"/>
  <Override PartName="/ppt/diagrams/quickStyle9.xml" ContentType="application/vnd.openxmlformats-officedocument.drawingml.diagramStyle+xml"/>
  <Override PartName="/ppt/diagrams/colors9.xml" ContentType="application/vnd.openxmlformats-officedocument.drawingml.diagramColors+xml"/>
  <Override PartName="/ppt/diagrams/drawing9.xml" ContentType="application/vnd.ms-office.drawingml.diagramDrawing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ppt/notesSlides/notesSlide40.xml" ContentType="application/vnd.openxmlformats-officedocument.presentationml.notesSlide+xml"/>
  <Override PartName="/ppt/notesSlides/notesSlide41.xml" ContentType="application/vnd.openxmlformats-officedocument.presentationml.notesSlide+xml"/>
  <Override PartName="/ppt/notesSlides/notesSlide42.xml" ContentType="application/vnd.openxmlformats-officedocument.presentationml.notesSlide+xml"/>
  <Override PartName="/ppt/notesSlides/notesSlide43.xml" ContentType="application/vnd.openxmlformats-officedocument.presentationml.notesSlide+xml"/>
  <Override PartName="/ppt/notesSlides/notesSlide44.xml" ContentType="application/vnd.openxmlformats-officedocument.presentationml.notesSlide+xml"/>
  <Override PartName="/ppt/notesSlides/notesSlide45.xml" ContentType="application/vnd.openxmlformats-officedocument.presentationml.notesSlide+xml"/>
  <Override PartName="/ppt/notesSlides/notesSlide46.xml" ContentType="application/vnd.openxmlformats-officedocument.presentationml.notesSlide+xml"/>
  <Override PartName="/ppt/notesSlides/notesSlide47.xml" ContentType="application/vnd.openxmlformats-officedocument.presentationml.notesSlide+xml"/>
  <Override PartName="/ppt/notesSlides/notesSlide48.xml" ContentType="application/vnd.openxmlformats-officedocument.presentationml.notesSlide+xml"/>
  <Override PartName="/ppt/notesSlides/notesSlide49.xml" ContentType="application/vnd.openxmlformats-officedocument.presentationml.notesSlide+xml"/>
  <Override PartName="/ppt/notesSlides/notesSlide50.xml" ContentType="application/vnd.openxmlformats-officedocument.presentationml.notesSlide+xml"/>
  <Override PartName="/ppt/notesSlides/notesSlide51.xml" ContentType="application/vnd.openxmlformats-officedocument.presentationml.notesSlide+xml"/>
  <Override PartName="/ppt/notesSlides/notesSlide52.xml" ContentType="application/vnd.openxmlformats-officedocument.presentationml.notesSlide+xml"/>
  <Override PartName="/ppt/notesSlides/notesSlide53.xml" ContentType="application/vnd.openxmlformats-officedocument.presentationml.notesSlide+xml"/>
  <Override PartName="/ppt/notesSlides/notesSlide54.xml" ContentType="application/vnd.openxmlformats-officedocument.presentationml.notesSlide+xml"/>
  <Override PartName="/ppt/notesSlides/notesSlide55.xml" ContentType="application/vnd.openxmlformats-officedocument.presentationml.notesSlide+xml"/>
  <Override PartName="/ppt/diagrams/data10.xml" ContentType="application/vnd.openxmlformats-officedocument.drawingml.diagramData+xml"/>
  <Override PartName="/ppt/diagrams/layout10.xml" ContentType="application/vnd.openxmlformats-officedocument.drawingml.diagramLayout+xml"/>
  <Override PartName="/ppt/diagrams/quickStyle10.xml" ContentType="application/vnd.openxmlformats-officedocument.drawingml.diagramStyle+xml"/>
  <Override PartName="/ppt/diagrams/colors10.xml" ContentType="application/vnd.openxmlformats-officedocument.drawingml.diagramColors+xml"/>
  <Override PartName="/ppt/diagrams/drawing10.xml" ContentType="application/vnd.ms-office.drawingml.diagramDrawing+xml"/>
  <Override PartName="/ppt/notesSlides/notesSlide56.xml" ContentType="application/vnd.openxmlformats-officedocument.presentationml.notesSlide+xml"/>
  <Override PartName="/ppt/notesSlides/notesSlide57.xml" ContentType="application/vnd.openxmlformats-officedocument.presentationml.notesSlide+xml"/>
  <Override PartName="/ppt/notesSlides/notesSlide58.xml" ContentType="application/vnd.openxmlformats-officedocument.presentationml.notesSlide+xml"/>
  <Override PartName="/ppt/notesSlides/notesSlide59.xml" ContentType="application/vnd.openxmlformats-officedocument.presentationml.notesSlide+xml"/>
  <Override PartName="/ppt/diagrams/data11.xml" ContentType="application/vnd.openxmlformats-officedocument.drawingml.diagramData+xml"/>
  <Override PartName="/ppt/diagrams/layout11.xml" ContentType="application/vnd.openxmlformats-officedocument.drawingml.diagramLayout+xml"/>
  <Override PartName="/ppt/diagrams/quickStyle11.xml" ContentType="application/vnd.openxmlformats-officedocument.drawingml.diagramStyle+xml"/>
  <Override PartName="/ppt/diagrams/colors11.xml" ContentType="application/vnd.openxmlformats-officedocument.drawingml.diagramColors+xml"/>
  <Override PartName="/ppt/diagrams/drawing11.xml" ContentType="application/vnd.ms-office.drawingml.diagramDrawing+xml"/>
  <Override PartName="/ppt/notesSlides/notesSlide60.xml" ContentType="application/vnd.openxmlformats-officedocument.presentationml.notesSlide+xml"/>
  <Override PartName="/ppt/notesSlides/notesSlide61.xml" ContentType="application/vnd.openxmlformats-officedocument.presentationml.notesSlide+xml"/>
  <Override PartName="/ppt/notesSlides/notesSlide62.xml" ContentType="application/vnd.openxmlformats-officedocument.presentationml.notesSlide+xml"/>
  <Override PartName="/ppt/notesSlides/notesSlide63.xml" ContentType="application/vnd.openxmlformats-officedocument.presentationml.notesSlide+xml"/>
  <Override PartName="/ppt/notesSlides/notesSlide64.xml" ContentType="application/vnd.openxmlformats-officedocument.presentationml.notesSlide+xml"/>
  <Override PartName="/ppt/notesSlides/notesSlide65.xml" ContentType="application/vnd.openxmlformats-officedocument.presentationml.notesSlide+xml"/>
  <Override PartName="/ppt/notesSlides/notesSlide66.xml" ContentType="application/vnd.openxmlformats-officedocument.presentationml.notesSlide+xml"/>
  <Override PartName="/ppt/notesSlides/notesSlide67.xml" ContentType="application/vnd.openxmlformats-officedocument.presentationml.notesSlide+xml"/>
  <Override PartName="/ppt/diagrams/data12.xml" ContentType="application/vnd.openxmlformats-officedocument.drawingml.diagramData+xml"/>
  <Override PartName="/ppt/diagrams/layout12.xml" ContentType="application/vnd.openxmlformats-officedocument.drawingml.diagramLayout+xml"/>
  <Override PartName="/ppt/diagrams/quickStyle12.xml" ContentType="application/vnd.openxmlformats-officedocument.drawingml.diagramStyle+xml"/>
  <Override PartName="/ppt/diagrams/colors12.xml" ContentType="application/vnd.openxmlformats-officedocument.drawingml.diagramColors+xml"/>
  <Override PartName="/ppt/diagrams/drawing12.xml" ContentType="application/vnd.ms-office.drawingml.diagramDrawing+xml"/>
  <Override PartName="/ppt/notesSlides/notesSlide68.xml" ContentType="application/vnd.openxmlformats-officedocument.presentationml.notesSlide+xml"/>
  <Override PartName="/ppt/notesSlides/notesSlide69.xml" ContentType="application/vnd.openxmlformats-officedocument.presentationml.notesSlide+xml"/>
  <Override PartName="/ppt/notesSlides/notesSlide70.xml" ContentType="application/vnd.openxmlformats-officedocument.presentationml.notesSlide+xml"/>
  <Override PartName="/ppt/notesSlides/notesSlide71.xml" ContentType="application/vnd.openxmlformats-officedocument.presentationml.notesSlide+xml"/>
  <Override PartName="/ppt/notesSlides/notesSlide72.xml" ContentType="application/vnd.openxmlformats-officedocument.presentationml.notesSlide+xml"/>
  <Override PartName="/ppt/notesSlides/notesSlide73.xml" ContentType="application/vnd.openxmlformats-officedocument.presentationml.notesSlide+xml"/>
  <Override PartName="/ppt/notesSlides/notesSlide74.xml" ContentType="application/vnd.openxmlformats-officedocument.presentationml.notesSlide+xml"/>
  <Override PartName="/ppt/notesSlides/notesSlide75.xml" ContentType="application/vnd.openxmlformats-officedocument.presentationml.notesSlide+xml"/>
  <Override PartName="/ppt/notesSlides/notesSlide76.xml" ContentType="application/vnd.openxmlformats-officedocument.presentationml.notesSlide+xml"/>
  <Override PartName="/ppt/notesSlides/notesSlide77.xml" ContentType="application/vnd.openxmlformats-officedocument.presentationml.notesSlide+xml"/>
  <Override PartName="/ppt/notesSlides/notesSlide78.xml" ContentType="application/vnd.openxmlformats-officedocument.presentationml.notesSlide+xml"/>
  <Override PartName="/ppt/notesSlides/notesSlide79.xml" ContentType="application/vnd.openxmlformats-officedocument.presentationml.notesSlide+xml"/>
  <Override PartName="/ppt/notesSlides/notesSlide80.xml" ContentType="application/vnd.openxmlformats-officedocument.presentationml.notesSlide+xml"/>
  <Override PartName="/ppt/notesSlides/notesSlide81.xml" ContentType="application/vnd.openxmlformats-officedocument.presentationml.notesSlide+xml"/>
  <Override PartName="/ppt/notesSlides/notesSlide82.xml" ContentType="application/vnd.openxmlformats-officedocument.presentationml.notesSlide+xml"/>
  <Override PartName="/ppt/notesSlides/notesSlide83.xml" ContentType="application/vnd.openxmlformats-officedocument.presentationml.notesSlide+xml"/>
  <Override PartName="/ppt/notesSlides/notesSlide84.xml" ContentType="application/vnd.openxmlformats-officedocument.presentationml.notesSlide+xml"/>
  <Override PartName="/ppt/notesSlides/notesSlide85.xml" ContentType="application/vnd.openxmlformats-officedocument.presentationml.notesSlide+xml"/>
  <Override PartName="/ppt/notesSlides/notesSlide86.xml" ContentType="application/vnd.openxmlformats-officedocument.presentationml.notesSlide+xml"/>
  <Override PartName="/ppt/notesSlides/notesSlide87.xml" ContentType="application/vnd.openxmlformats-officedocument.presentationml.notesSlide+xml"/>
  <Override PartName="/ppt/notesSlides/notesSlide88.xml" ContentType="application/vnd.openxmlformats-officedocument.presentationml.notesSlide+xml"/>
  <Override PartName="/ppt/diagrams/data13.xml" ContentType="application/vnd.openxmlformats-officedocument.drawingml.diagramData+xml"/>
  <Override PartName="/ppt/diagrams/layout13.xml" ContentType="application/vnd.openxmlformats-officedocument.drawingml.diagramLayout+xml"/>
  <Override PartName="/ppt/diagrams/quickStyle13.xml" ContentType="application/vnd.openxmlformats-officedocument.drawingml.diagramStyle+xml"/>
  <Override PartName="/ppt/diagrams/colors13.xml" ContentType="application/vnd.openxmlformats-officedocument.drawingml.diagramColors+xml"/>
  <Override PartName="/ppt/diagrams/drawing13.xml" ContentType="application/vnd.ms-office.drawingml.diagramDrawing+xml"/>
  <Override PartName="/ppt/notesSlides/notesSlide89.xml" ContentType="application/vnd.openxmlformats-officedocument.presentationml.notesSlide+xml"/>
  <Override PartName="/ppt/notesSlides/notesSlide90.xml" ContentType="application/vnd.openxmlformats-officedocument.presentationml.notesSlide+xml"/>
  <Override PartName="/ppt/notesSlides/notesSlide91.xml" ContentType="application/vnd.openxmlformats-officedocument.presentationml.notesSlide+xml"/>
  <Override PartName="/ppt/notesSlides/notesSlide92.xml" ContentType="application/vnd.openxmlformats-officedocument.presentationml.notesSlide+xml"/>
  <Override PartName="/ppt/notesSlides/notesSlide93.xml" ContentType="application/vnd.openxmlformats-officedocument.presentationml.notesSlide+xml"/>
  <Override PartName="/ppt/notesSlides/notesSlide94.xml" ContentType="application/vnd.openxmlformats-officedocument.presentationml.notesSlide+xml"/>
  <Override PartName="/ppt/notesSlides/notesSlide95.xml" ContentType="application/vnd.openxmlformats-officedocument.presentationml.notesSlide+xml"/>
  <Override PartName="/ppt/notesSlides/notesSlide96.xml" ContentType="application/vnd.openxmlformats-officedocument.presentationml.notesSlide+xml"/>
  <Override PartName="/ppt/notesSlides/notesSlide97.xml" ContentType="application/vnd.openxmlformats-officedocument.presentationml.notesSlide+xml"/>
  <Override PartName="/ppt/notesSlides/notesSlide98.xml" ContentType="application/vnd.openxmlformats-officedocument.presentationml.notesSlide+xml"/>
  <Override PartName="/ppt/notesSlides/notesSlide99.xml" ContentType="application/vnd.openxmlformats-officedocument.presentationml.notesSlide+xml"/>
  <Override PartName="/ppt/notesSlides/notesSlide100.xml" ContentType="application/vnd.openxmlformats-officedocument.presentationml.notesSlide+xml"/>
  <Override PartName="/ppt/notesSlides/notesSlide10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8" r:id="rId1"/>
  </p:sldMasterIdLst>
  <p:notesMasterIdLst>
    <p:notesMasterId r:id="rId104"/>
  </p:notesMasterIdLst>
  <p:sldIdLst>
    <p:sldId id="344" r:id="rId2"/>
    <p:sldId id="401" r:id="rId3"/>
    <p:sldId id="258" r:id="rId4"/>
    <p:sldId id="392" r:id="rId5"/>
    <p:sldId id="286" r:id="rId6"/>
    <p:sldId id="287" r:id="rId7"/>
    <p:sldId id="292" r:id="rId8"/>
    <p:sldId id="288" r:id="rId9"/>
    <p:sldId id="291" r:id="rId10"/>
    <p:sldId id="290" r:id="rId11"/>
    <p:sldId id="293" r:id="rId12"/>
    <p:sldId id="269" r:id="rId13"/>
    <p:sldId id="270" r:id="rId14"/>
    <p:sldId id="336" r:id="rId15"/>
    <p:sldId id="272" r:id="rId16"/>
    <p:sldId id="273" r:id="rId17"/>
    <p:sldId id="274" r:id="rId18"/>
    <p:sldId id="275" r:id="rId19"/>
    <p:sldId id="276" r:id="rId20"/>
    <p:sldId id="393" r:id="rId21"/>
    <p:sldId id="281" r:id="rId22"/>
    <p:sldId id="285" r:id="rId23"/>
    <p:sldId id="345" r:id="rId24"/>
    <p:sldId id="394" r:id="rId25"/>
    <p:sldId id="298" r:id="rId26"/>
    <p:sldId id="299" r:id="rId27"/>
    <p:sldId id="301" r:id="rId28"/>
    <p:sldId id="303" r:id="rId29"/>
    <p:sldId id="346" r:id="rId30"/>
    <p:sldId id="347" r:id="rId31"/>
    <p:sldId id="304" r:id="rId32"/>
    <p:sldId id="305" r:id="rId33"/>
    <p:sldId id="306" r:id="rId34"/>
    <p:sldId id="349" r:id="rId35"/>
    <p:sldId id="307" r:id="rId36"/>
    <p:sldId id="308" r:id="rId37"/>
    <p:sldId id="348" r:id="rId38"/>
    <p:sldId id="309" r:id="rId39"/>
    <p:sldId id="395" r:id="rId40"/>
    <p:sldId id="311" r:id="rId41"/>
    <p:sldId id="350" r:id="rId42"/>
    <p:sldId id="351" r:id="rId43"/>
    <p:sldId id="352" r:id="rId44"/>
    <p:sldId id="353" r:id="rId45"/>
    <p:sldId id="354" r:id="rId46"/>
    <p:sldId id="355" r:id="rId47"/>
    <p:sldId id="357" r:id="rId48"/>
    <p:sldId id="396" r:id="rId49"/>
    <p:sldId id="312" r:id="rId50"/>
    <p:sldId id="313" r:id="rId51"/>
    <p:sldId id="314" r:id="rId52"/>
    <p:sldId id="358" r:id="rId53"/>
    <p:sldId id="315" r:id="rId54"/>
    <p:sldId id="359" r:id="rId55"/>
    <p:sldId id="390" r:id="rId56"/>
    <p:sldId id="316" r:id="rId57"/>
    <p:sldId id="360" r:id="rId58"/>
    <p:sldId id="361" r:id="rId59"/>
    <p:sldId id="391" r:id="rId60"/>
    <p:sldId id="320" r:id="rId61"/>
    <p:sldId id="362" r:id="rId62"/>
    <p:sldId id="363" r:id="rId63"/>
    <p:sldId id="364" r:id="rId64"/>
    <p:sldId id="321" r:id="rId65"/>
    <p:sldId id="365" r:id="rId66"/>
    <p:sldId id="366" r:id="rId67"/>
    <p:sldId id="397" r:id="rId68"/>
    <p:sldId id="331" r:id="rId69"/>
    <p:sldId id="367" r:id="rId70"/>
    <p:sldId id="369" r:id="rId71"/>
    <p:sldId id="370" r:id="rId72"/>
    <p:sldId id="398" r:id="rId73"/>
    <p:sldId id="323" r:id="rId74"/>
    <p:sldId id="371" r:id="rId75"/>
    <p:sldId id="372" r:id="rId76"/>
    <p:sldId id="373" r:id="rId77"/>
    <p:sldId id="374" r:id="rId78"/>
    <p:sldId id="375" r:id="rId79"/>
    <p:sldId id="376" r:id="rId80"/>
    <p:sldId id="337" r:id="rId81"/>
    <p:sldId id="332" r:id="rId82"/>
    <p:sldId id="377" r:id="rId83"/>
    <p:sldId id="378" r:id="rId84"/>
    <p:sldId id="379" r:id="rId85"/>
    <p:sldId id="380" r:id="rId86"/>
    <p:sldId id="381" r:id="rId87"/>
    <p:sldId id="338" r:id="rId88"/>
    <p:sldId id="333" r:id="rId89"/>
    <p:sldId id="383" r:id="rId90"/>
    <p:sldId id="384" r:id="rId91"/>
    <p:sldId id="382" r:id="rId92"/>
    <p:sldId id="339" r:id="rId93"/>
    <p:sldId id="385" r:id="rId94"/>
    <p:sldId id="387" r:id="rId95"/>
    <p:sldId id="388" r:id="rId96"/>
    <p:sldId id="386" r:id="rId97"/>
    <p:sldId id="340" r:id="rId98"/>
    <p:sldId id="341" r:id="rId99"/>
    <p:sldId id="334" r:id="rId100"/>
    <p:sldId id="342" r:id="rId101"/>
    <p:sldId id="343" r:id="rId102"/>
    <p:sldId id="399" r:id="rId103"/>
  </p:sldIdLst>
  <p:sldSz cx="9144000" cy="6858000" type="screen4x3"/>
  <p:notesSz cx="6858000" cy="9144000"/>
  <p:custDataLst>
    <p:tags r:id="rId105"/>
  </p:custDataLst>
  <p:defaultTextStyle>
    <a:defPPr>
      <a:defRPr lang="zh-TW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E72727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93296810-A885-4BE3-A3E7-6D5BEEA58F35}" styleName="中等深淺樣式 2 - 輔色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809" autoAdjust="0"/>
    <p:restoredTop sz="94660"/>
  </p:normalViewPr>
  <p:slideViewPr>
    <p:cSldViewPr>
      <p:cViewPr>
        <p:scale>
          <a:sx n="72" d="100"/>
          <a:sy n="72" d="100"/>
        </p:scale>
        <p:origin x="-1314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0" d="100"/>
        <a:sy n="11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16" Type="http://schemas.openxmlformats.org/officeDocument/2006/relationships/slide" Target="slides/slide15.xml"/><Relationship Id="rId107" Type="http://schemas.openxmlformats.org/officeDocument/2006/relationships/viewProps" Target="viewProps.xml"/><Relationship Id="rId11" Type="http://schemas.openxmlformats.org/officeDocument/2006/relationships/slide" Target="slides/slide10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102" Type="http://schemas.openxmlformats.org/officeDocument/2006/relationships/slide" Target="slides/slide101.xml"/><Relationship Id="rId5" Type="http://schemas.openxmlformats.org/officeDocument/2006/relationships/slide" Target="slides/slide4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59" Type="http://schemas.openxmlformats.org/officeDocument/2006/relationships/slide" Target="slides/slide58.xml"/><Relationship Id="rId103" Type="http://schemas.openxmlformats.org/officeDocument/2006/relationships/slide" Target="slides/slide102.xml"/><Relationship Id="rId108" Type="http://schemas.openxmlformats.org/officeDocument/2006/relationships/theme" Target="theme/theme1.xml"/><Relationship Id="rId54" Type="http://schemas.openxmlformats.org/officeDocument/2006/relationships/slide" Target="slides/slide53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6" Type="http://schemas.openxmlformats.org/officeDocument/2006/relationships/presProps" Target="presProps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slide" Target="slides/slide98.xml"/><Relationship Id="rId101" Type="http://schemas.openxmlformats.org/officeDocument/2006/relationships/slide" Target="slides/slide10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Relationship Id="rId109" Type="http://schemas.openxmlformats.org/officeDocument/2006/relationships/tableStyles" Target="tableStyles.xml"/><Relationship Id="rId34" Type="http://schemas.openxmlformats.org/officeDocument/2006/relationships/slide" Target="slides/slide33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76" Type="http://schemas.openxmlformats.org/officeDocument/2006/relationships/slide" Target="slides/slide75.xml"/><Relationship Id="rId97" Type="http://schemas.openxmlformats.org/officeDocument/2006/relationships/slide" Target="slides/slide96.xml"/><Relationship Id="rId104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29" Type="http://schemas.openxmlformats.org/officeDocument/2006/relationships/slide" Target="slides/slide28.xml"/><Relationship Id="rId24" Type="http://schemas.openxmlformats.org/officeDocument/2006/relationships/slide" Target="slides/slide23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66" Type="http://schemas.openxmlformats.org/officeDocument/2006/relationships/slide" Target="slides/slide65.xml"/><Relationship Id="rId87" Type="http://schemas.openxmlformats.org/officeDocument/2006/relationships/slide" Target="slides/slide86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56" Type="http://schemas.openxmlformats.org/officeDocument/2006/relationships/slide" Target="slides/slide55.xml"/><Relationship Id="rId77" Type="http://schemas.openxmlformats.org/officeDocument/2006/relationships/slide" Target="slides/slide76.xml"/><Relationship Id="rId100" Type="http://schemas.openxmlformats.org/officeDocument/2006/relationships/slide" Target="slides/slide99.xml"/><Relationship Id="rId105" Type="http://schemas.openxmlformats.org/officeDocument/2006/relationships/tags" Target="tags/tag1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93" Type="http://schemas.openxmlformats.org/officeDocument/2006/relationships/slide" Target="slides/slide92.xml"/><Relationship Id="rId98" Type="http://schemas.openxmlformats.org/officeDocument/2006/relationships/slide" Target="slides/slide97.xml"/><Relationship Id="rId3" Type="http://schemas.openxmlformats.org/officeDocument/2006/relationships/slide" Target="slides/slide2.xml"/><Relationship Id="rId25" Type="http://schemas.openxmlformats.org/officeDocument/2006/relationships/slide" Target="slides/slide24.xml"/><Relationship Id="rId46" Type="http://schemas.openxmlformats.org/officeDocument/2006/relationships/slide" Target="slides/slide45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62" Type="http://schemas.openxmlformats.org/officeDocument/2006/relationships/slide" Target="slides/slide61.xml"/><Relationship Id="rId83" Type="http://schemas.openxmlformats.org/officeDocument/2006/relationships/slide" Target="slides/slide82.xml"/><Relationship Id="rId88" Type="http://schemas.openxmlformats.org/officeDocument/2006/relationships/slide" Target="slides/slide87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0.xml><?xml version="1.0" encoding="utf-8"?>
<dgm:colorsDef xmlns:dgm="http://schemas.openxmlformats.org/drawingml/2006/diagram" xmlns:a="http://schemas.openxmlformats.org/drawingml/2006/main" uniqueId="urn:microsoft.com/office/officeart/2005/8/colors/colorful4">
  <dgm:title val=""/>
  <dgm:desc val=""/>
  <dgm:catLst>
    <dgm:cat type="colorful" pri="10400"/>
  </dgm:catLst>
  <dgm:styleLbl name="node0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4"/>
      <a:schemeClr val="accent5"/>
    </dgm:fillClrLst>
    <dgm:linClrLst>
      <a:schemeClr val="accent4"/>
      <a:schemeClr val="accent5"/>
    </dgm:linClrLst>
    <dgm:effectClrLst/>
    <dgm:txLinClrLst/>
    <dgm:txFillClrLst/>
    <dgm:txEffectClrLst/>
  </dgm:styleLbl>
  <dgm:styleLbl name="lnNode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4">
        <a:alpha val="50000"/>
      </a:schemeClr>
      <a:schemeClr val="accent5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4">
        <a:tint val="50000"/>
      </a:schemeClr>
      <a:schemeClr val="accent5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4">
        <a:tint val="50000"/>
      </a:schemeClr>
      <a:schemeClr val="accent5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4"/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4"/>
      <a:schemeClr val="accent5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4"/>
    </dgm:fillClrLst>
    <dgm:linClrLst meth="repeat">
      <a:schemeClr val="accent4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4"/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4">
        <a:tint val="9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4">
        <a:tint val="5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4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4"/>
      <a:schemeClr val="accent5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4">
        <a:tint val="40000"/>
        <a:alpha val="90000"/>
      </a:schemeClr>
      <a:schemeClr val="accent5">
        <a:tint val="40000"/>
        <a:alpha val="90000"/>
      </a:schemeClr>
    </dgm:fillClrLst>
    <dgm:linClrLst>
      <a:schemeClr val="accent4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4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4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4">
        <a:tint val="50000"/>
        <a:alpha val="40000"/>
      </a:schemeClr>
    </dgm:fillClrLst>
    <dgm:linClrLst meth="repeat">
      <a:schemeClr val="accent4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4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2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1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3">
  <dgm:title val=""/>
  <dgm:desc val=""/>
  <dgm:catLst>
    <dgm:cat type="colorful" pri="10300"/>
  </dgm:catLst>
  <dgm:styleLbl name="node0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3"/>
      <a:schemeClr val="accent4"/>
    </dgm:fillClrLst>
    <dgm:linClrLst>
      <a:schemeClr val="accent3"/>
      <a:schemeClr val="accent4"/>
    </dgm:linClrLst>
    <dgm:effectClrLst/>
    <dgm:txLinClrLst/>
    <dgm:txFillClrLst/>
    <dgm:txEffectClrLst/>
  </dgm:styleLbl>
  <dgm:styleLbl name="lnNode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3">
        <a:alpha val="50000"/>
      </a:schemeClr>
      <a:schemeClr val="accent4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3">
        <a:tint val="50000"/>
      </a:schemeClr>
      <a:schemeClr val="accent4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3">
        <a:tint val="50000"/>
      </a:schemeClr>
      <a:schemeClr val="accent4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3"/>
      <a:schemeClr val="accent4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3"/>
      <a:schemeClr val="accent4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3"/>
    </dgm:fillClrLst>
    <dgm:linClrLst meth="repeat">
      <a:schemeClr val="accent3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4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3"/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3"/>
      <a:schemeClr val="accent4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3">
        <a:tint val="40000"/>
        <a:alpha val="90000"/>
      </a:schemeClr>
      <a:schemeClr val="accent4">
        <a:tint val="40000"/>
        <a:alpha val="90000"/>
      </a:schemeClr>
    </dgm:fillClrLst>
    <dgm:linClrLst>
      <a:schemeClr val="accent3">
        <a:tint val="40000"/>
        <a:alpha val="90000"/>
      </a:schemeClr>
      <a:schemeClr val="accent4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3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3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3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3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7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8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9.xml><?xml version="1.0" encoding="utf-8"?>
<dgm:colorsDef xmlns:dgm="http://schemas.openxmlformats.org/drawingml/2006/diagram" xmlns:a="http://schemas.openxmlformats.org/drawingml/2006/main" uniqueId="urn:microsoft.com/office/officeart/2005/8/colors/colorful5">
  <dgm:title val=""/>
  <dgm:desc val=""/>
  <dgm:catLst>
    <dgm:cat type="colorful" pri="10500"/>
  </dgm:catLst>
  <dgm:styleLbl name="node0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5"/>
      <a:schemeClr val="accent6"/>
    </dgm:fillClrLst>
    <dgm:linClrLst>
      <a:schemeClr val="accent5"/>
      <a:schemeClr val="accent6"/>
    </dgm:linClrLst>
    <dgm:effectClrLst/>
    <dgm:txLinClrLst/>
    <dgm:txFillClrLst/>
    <dgm:txEffectClrLst/>
  </dgm:styleLbl>
  <dgm:styleLbl name="lnNode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5">
        <a:tint val="50000"/>
      </a:schemeClr>
      <a:schemeClr val="accent6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5"/>
      <a:schemeClr val="accent6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5"/>
    </dgm:fillClrLst>
    <dgm:linClrLst meth="repeat">
      <a:schemeClr val="accent5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5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6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1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5"/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6">
        <a:tint val="90000"/>
      </a:schemeClr>
    </dgm:fillClrLst>
    <dgm:linClrLst meth="repeat">
      <a:schemeClr val="accent6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6">
        <a:tint val="70000"/>
      </a:schemeClr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6">
        <a:tint val="5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5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5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5">
        <a:tint val="40000"/>
        <a:alpha val="90000"/>
      </a:schemeClr>
      <a:schemeClr val="accent6">
        <a:tint val="40000"/>
        <a:alpha val="90000"/>
      </a:schemeClr>
    </dgm:fillClrLst>
    <dgm:linClrLst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6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5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5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5">
        <a:tint val="50000"/>
        <a:alpha val="40000"/>
      </a:schemeClr>
    </dgm:fillClrLst>
    <dgm:linClrLst meth="repeat">
      <a:schemeClr val="accent5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5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025ACF45-51CE-4FD8-BC25-01208944822E}" type="doc">
      <dgm:prSet loTypeId="urn:microsoft.com/office/officeart/2005/8/layout/hProcess9" loCatId="process" qsTypeId="urn:microsoft.com/office/officeart/2005/8/quickstyle/simple1" qsCatId="simple" csTypeId="urn:microsoft.com/office/officeart/2005/8/colors/colorful5" csCatId="colorful" phldr="1"/>
      <dgm:spPr/>
    </dgm:pt>
    <dgm:pt modelId="{2A80FB8B-E111-4DF7-9879-3A819B14E5B2}">
      <dgm:prSet phldrT="[文字]" custT="1"/>
      <dgm:spPr/>
      <dgm:t>
        <a:bodyPr/>
        <a:lstStyle/>
        <a:p>
          <a:r>
            <a:rPr lang="en-US" altLang="zh-TW" sz="2800" b="0" dirty="0" smtClean="0"/>
            <a:t>1956</a:t>
          </a:r>
          <a:r>
            <a:rPr lang="zh-TW" altLang="en-US" sz="2800" b="0" dirty="0" smtClean="0"/>
            <a:t>年</a:t>
          </a:r>
          <a:endParaRPr lang="en-US" altLang="zh-TW" sz="2800" b="0" dirty="0" smtClean="0"/>
        </a:p>
        <a:p>
          <a:r>
            <a:rPr lang="zh-TW" sz="3200" b="1" dirty="0" smtClean="0"/>
            <a:t>流通技術</a:t>
          </a:r>
          <a:endParaRPr lang="zh-TW" altLang="en-US" sz="3200" b="1" dirty="0"/>
        </a:p>
      </dgm:t>
    </dgm:pt>
    <dgm:pt modelId="{0CC62A14-B44B-4F6F-9A22-D08EAD7A238D}" type="parTrans" cxnId="{00334C19-82FE-4951-BCE1-7CCDA55D16DE}">
      <dgm:prSet/>
      <dgm:spPr/>
      <dgm:t>
        <a:bodyPr/>
        <a:lstStyle/>
        <a:p>
          <a:endParaRPr lang="zh-TW" altLang="en-US"/>
        </a:p>
      </dgm:t>
    </dgm:pt>
    <dgm:pt modelId="{2B722FF4-F47B-4443-BE2B-C3C56DA92C96}" type="sibTrans" cxnId="{00334C19-82FE-4951-BCE1-7CCDA55D16DE}">
      <dgm:prSet/>
      <dgm:spPr/>
      <dgm:t>
        <a:bodyPr/>
        <a:lstStyle/>
        <a:p>
          <a:endParaRPr lang="zh-TW" altLang="en-US"/>
        </a:p>
      </dgm:t>
    </dgm:pt>
    <dgm:pt modelId="{D513A553-5AA3-4AB0-8B99-CA33BA2C9022}">
      <dgm:prSet phldrT="[文字]" custT="1"/>
      <dgm:spPr/>
      <dgm:t>
        <a:bodyPr/>
        <a:lstStyle/>
        <a:p>
          <a:r>
            <a:rPr lang="en-US" altLang="zh-TW" sz="2800" b="0" dirty="0" smtClean="0"/>
            <a:t>1964</a:t>
          </a:r>
          <a:r>
            <a:rPr lang="zh-TW" altLang="zh-TW" sz="2800" b="0" dirty="0" smtClean="0"/>
            <a:t>年</a:t>
          </a:r>
          <a:endParaRPr lang="en-US" altLang="zh-TW" sz="2800" b="0" dirty="0" smtClean="0"/>
        </a:p>
        <a:p>
          <a:r>
            <a:rPr lang="zh-TW" altLang="en-US" sz="3200" b="1" dirty="0" smtClean="0"/>
            <a:t>物的流通</a:t>
          </a:r>
          <a:endParaRPr lang="zh-TW" altLang="en-US" sz="3200" b="1" dirty="0"/>
        </a:p>
      </dgm:t>
    </dgm:pt>
    <dgm:pt modelId="{836AAF05-F8D8-482B-9DA3-DF1EBB4A5FD2}" type="parTrans" cxnId="{B1C868A3-9916-420D-8455-362F0F24C8EA}">
      <dgm:prSet/>
      <dgm:spPr/>
      <dgm:t>
        <a:bodyPr/>
        <a:lstStyle/>
        <a:p>
          <a:endParaRPr lang="zh-TW" altLang="en-US"/>
        </a:p>
      </dgm:t>
    </dgm:pt>
    <dgm:pt modelId="{034204BD-2F21-4031-B75B-7EC79CC09EDC}" type="sibTrans" cxnId="{B1C868A3-9916-420D-8455-362F0F24C8EA}">
      <dgm:prSet/>
      <dgm:spPr/>
      <dgm:t>
        <a:bodyPr/>
        <a:lstStyle/>
        <a:p>
          <a:endParaRPr lang="zh-TW" altLang="en-US"/>
        </a:p>
      </dgm:t>
    </dgm:pt>
    <dgm:pt modelId="{11DDD9A8-C2B6-47B0-A04D-ADFF12A7E38A}">
      <dgm:prSet phldrT="[文字]" custT="1"/>
      <dgm:spPr/>
      <dgm:t>
        <a:bodyPr/>
        <a:lstStyle/>
        <a:p>
          <a:r>
            <a:rPr lang="en-US" altLang="zh-TW" sz="2800" dirty="0" smtClean="0">
              <a:solidFill>
                <a:srgbClr val="FF0000"/>
              </a:solidFill>
            </a:rPr>
            <a:t>1965</a:t>
          </a:r>
          <a:r>
            <a:rPr lang="zh-TW" altLang="zh-TW" sz="2800" dirty="0" smtClean="0">
              <a:solidFill>
                <a:srgbClr val="FF0000"/>
              </a:solidFill>
            </a:rPr>
            <a:t>年</a:t>
          </a:r>
          <a:endParaRPr lang="en-US" altLang="zh-TW" sz="2800" dirty="0" smtClean="0">
            <a:solidFill>
              <a:srgbClr val="FF0000"/>
            </a:solidFill>
          </a:endParaRPr>
        </a:p>
        <a:p>
          <a:r>
            <a:rPr lang="zh-TW" altLang="en-US" sz="3200" b="1" dirty="0" smtClean="0">
              <a:solidFill>
                <a:srgbClr val="FF0000"/>
              </a:solidFill>
            </a:rPr>
            <a:t>物流</a:t>
          </a:r>
          <a:endParaRPr lang="zh-TW" altLang="en-US" sz="3200" b="1" dirty="0">
            <a:solidFill>
              <a:srgbClr val="FF0000"/>
            </a:solidFill>
          </a:endParaRPr>
        </a:p>
      </dgm:t>
    </dgm:pt>
    <dgm:pt modelId="{F2D08C99-117D-4556-A420-03280795852A}" type="parTrans" cxnId="{3DE05CF5-BC37-4A91-AE65-1E9419B2728E}">
      <dgm:prSet/>
      <dgm:spPr/>
      <dgm:t>
        <a:bodyPr/>
        <a:lstStyle/>
        <a:p>
          <a:endParaRPr lang="zh-TW" altLang="en-US"/>
        </a:p>
      </dgm:t>
    </dgm:pt>
    <dgm:pt modelId="{E54EC85C-2E2E-4DFF-98CD-6A52A5507D1A}" type="sibTrans" cxnId="{3DE05CF5-BC37-4A91-AE65-1E9419B2728E}">
      <dgm:prSet/>
      <dgm:spPr/>
      <dgm:t>
        <a:bodyPr/>
        <a:lstStyle/>
        <a:p>
          <a:endParaRPr lang="zh-TW" altLang="en-US"/>
        </a:p>
      </dgm:t>
    </dgm:pt>
    <dgm:pt modelId="{B89A269B-DCB1-4CAC-A04A-091B49633D78}" type="pres">
      <dgm:prSet presAssocID="{025ACF45-51CE-4FD8-BC25-01208944822E}" presName="CompostProcess" presStyleCnt="0">
        <dgm:presLayoutVars>
          <dgm:dir/>
          <dgm:resizeHandles val="exact"/>
        </dgm:presLayoutVars>
      </dgm:prSet>
      <dgm:spPr/>
    </dgm:pt>
    <dgm:pt modelId="{27DCE341-25A6-4AA7-A762-EA505FF70F54}" type="pres">
      <dgm:prSet presAssocID="{025ACF45-51CE-4FD8-BC25-01208944822E}" presName="arrow" presStyleLbl="bgShp" presStyleIdx="0" presStyleCnt="1" custScaleX="107694" custScaleY="86990"/>
      <dgm:spPr>
        <a:solidFill>
          <a:schemeClr val="accent2">
            <a:lumMod val="60000"/>
            <a:lumOff val="40000"/>
          </a:schemeClr>
        </a:solidFill>
      </dgm:spPr>
    </dgm:pt>
    <dgm:pt modelId="{E50749A7-531B-4E86-BDE3-26A20CA4BAAF}" type="pres">
      <dgm:prSet presAssocID="{025ACF45-51CE-4FD8-BC25-01208944822E}" presName="linearProcess" presStyleCnt="0"/>
      <dgm:spPr/>
    </dgm:pt>
    <dgm:pt modelId="{DDB94EF1-CC80-4B6A-8637-ED77874E868B}" type="pres">
      <dgm:prSet presAssocID="{2A80FB8B-E111-4DF7-9879-3A819B14E5B2}" presName="textNode" presStyleLbl="node1" presStyleIdx="0" presStyleCnt="3" custScaleX="7840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59DE430-20B0-4403-8386-2BD0D701B0E3}" type="pres">
      <dgm:prSet presAssocID="{2B722FF4-F47B-4443-BE2B-C3C56DA92C96}" presName="sibTrans" presStyleCnt="0"/>
      <dgm:spPr/>
    </dgm:pt>
    <dgm:pt modelId="{968EDF49-818F-496E-9ABF-80CFB4F7A5DA}" type="pres">
      <dgm:prSet presAssocID="{D513A553-5AA3-4AB0-8B99-CA33BA2C9022}" presName="textNode" presStyleLbl="node1" presStyleIdx="1" presStyleCnt="3" custScaleX="813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727D209-3DF1-4D33-9941-885EDD0F333D}" type="pres">
      <dgm:prSet presAssocID="{034204BD-2F21-4031-B75B-7EC79CC09EDC}" presName="sibTrans" presStyleCnt="0"/>
      <dgm:spPr/>
    </dgm:pt>
    <dgm:pt modelId="{289F891D-BB06-4D39-8BAA-0837E61CBF89}" type="pres">
      <dgm:prSet presAssocID="{11DDD9A8-C2B6-47B0-A04D-ADFF12A7E38A}" presName="textNode" presStyleLbl="node1" presStyleIdx="2" presStyleCnt="3" custScaleX="813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B1C868A3-9916-420D-8455-362F0F24C8EA}" srcId="{025ACF45-51CE-4FD8-BC25-01208944822E}" destId="{D513A553-5AA3-4AB0-8B99-CA33BA2C9022}" srcOrd="1" destOrd="0" parTransId="{836AAF05-F8D8-482B-9DA3-DF1EBB4A5FD2}" sibTransId="{034204BD-2F21-4031-B75B-7EC79CC09EDC}"/>
    <dgm:cxn modelId="{0695682F-2134-45C7-A516-73F02E7E52EB}" type="presOf" srcId="{025ACF45-51CE-4FD8-BC25-01208944822E}" destId="{B89A269B-DCB1-4CAC-A04A-091B49633D78}" srcOrd="0" destOrd="0" presId="urn:microsoft.com/office/officeart/2005/8/layout/hProcess9"/>
    <dgm:cxn modelId="{45210B08-43C4-429D-87BB-2709CE55616E}" type="presOf" srcId="{2A80FB8B-E111-4DF7-9879-3A819B14E5B2}" destId="{DDB94EF1-CC80-4B6A-8637-ED77874E868B}" srcOrd="0" destOrd="0" presId="urn:microsoft.com/office/officeart/2005/8/layout/hProcess9"/>
    <dgm:cxn modelId="{10BFC882-6B12-4F9A-AC04-DB22CC2F089B}" type="presOf" srcId="{D513A553-5AA3-4AB0-8B99-CA33BA2C9022}" destId="{968EDF49-818F-496E-9ABF-80CFB4F7A5DA}" srcOrd="0" destOrd="0" presId="urn:microsoft.com/office/officeart/2005/8/layout/hProcess9"/>
    <dgm:cxn modelId="{00334C19-82FE-4951-BCE1-7CCDA55D16DE}" srcId="{025ACF45-51CE-4FD8-BC25-01208944822E}" destId="{2A80FB8B-E111-4DF7-9879-3A819B14E5B2}" srcOrd="0" destOrd="0" parTransId="{0CC62A14-B44B-4F6F-9A22-D08EAD7A238D}" sibTransId="{2B722FF4-F47B-4443-BE2B-C3C56DA92C96}"/>
    <dgm:cxn modelId="{3DE05CF5-BC37-4A91-AE65-1E9419B2728E}" srcId="{025ACF45-51CE-4FD8-BC25-01208944822E}" destId="{11DDD9A8-C2B6-47B0-A04D-ADFF12A7E38A}" srcOrd="2" destOrd="0" parTransId="{F2D08C99-117D-4556-A420-03280795852A}" sibTransId="{E54EC85C-2E2E-4DFF-98CD-6A52A5507D1A}"/>
    <dgm:cxn modelId="{0C23AEF4-924F-4B8E-AFCA-C93B56DE6D16}" type="presOf" srcId="{11DDD9A8-C2B6-47B0-A04D-ADFF12A7E38A}" destId="{289F891D-BB06-4D39-8BAA-0837E61CBF89}" srcOrd="0" destOrd="0" presId="urn:microsoft.com/office/officeart/2005/8/layout/hProcess9"/>
    <dgm:cxn modelId="{0F1B5A75-CB93-4FA8-8801-20F74DC9C741}" type="presParOf" srcId="{B89A269B-DCB1-4CAC-A04A-091B49633D78}" destId="{27DCE341-25A6-4AA7-A762-EA505FF70F54}" srcOrd="0" destOrd="0" presId="urn:microsoft.com/office/officeart/2005/8/layout/hProcess9"/>
    <dgm:cxn modelId="{65D5D3B8-4ACB-490C-8785-A914840F81CA}" type="presParOf" srcId="{B89A269B-DCB1-4CAC-A04A-091B49633D78}" destId="{E50749A7-531B-4E86-BDE3-26A20CA4BAAF}" srcOrd="1" destOrd="0" presId="urn:microsoft.com/office/officeart/2005/8/layout/hProcess9"/>
    <dgm:cxn modelId="{3F78BE83-E126-49F8-B65D-BBBA63CA9648}" type="presParOf" srcId="{E50749A7-531B-4E86-BDE3-26A20CA4BAAF}" destId="{DDB94EF1-CC80-4B6A-8637-ED77874E868B}" srcOrd="0" destOrd="0" presId="urn:microsoft.com/office/officeart/2005/8/layout/hProcess9"/>
    <dgm:cxn modelId="{C0891807-9D2F-484D-BCC9-FFC439E7CB20}" type="presParOf" srcId="{E50749A7-531B-4E86-BDE3-26A20CA4BAAF}" destId="{F59DE430-20B0-4403-8386-2BD0D701B0E3}" srcOrd="1" destOrd="0" presId="urn:microsoft.com/office/officeart/2005/8/layout/hProcess9"/>
    <dgm:cxn modelId="{905CCF18-5ACF-46FB-82BE-5C74507DE3C3}" type="presParOf" srcId="{E50749A7-531B-4E86-BDE3-26A20CA4BAAF}" destId="{968EDF49-818F-496E-9ABF-80CFB4F7A5DA}" srcOrd="2" destOrd="0" presId="urn:microsoft.com/office/officeart/2005/8/layout/hProcess9"/>
    <dgm:cxn modelId="{B8AC36DE-F7D9-46BB-8FE9-FFFC4785050E}" type="presParOf" srcId="{E50749A7-531B-4E86-BDE3-26A20CA4BAAF}" destId="{0727D209-3DF1-4D33-9941-885EDD0F333D}" srcOrd="3" destOrd="0" presId="urn:microsoft.com/office/officeart/2005/8/layout/hProcess9"/>
    <dgm:cxn modelId="{CE210FF9-2542-40CC-92B3-CD1C68E637A4}" type="presParOf" srcId="{E50749A7-531B-4E86-BDE3-26A20CA4BAAF}" destId="{289F891D-BB06-4D39-8BAA-0837E61CBF89}" srcOrd="4" destOrd="0" presId="urn:microsoft.com/office/officeart/2005/8/layout/hProcess9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0.xml><?xml version="1.0" encoding="utf-8"?>
<dgm:dataModel xmlns:dgm="http://schemas.openxmlformats.org/drawingml/2006/diagram" xmlns:a="http://schemas.openxmlformats.org/drawingml/2006/main">
  <dgm:ptLst>
    <dgm:pt modelId="{BB4AA9BE-3C99-4921-A477-83509E22BCCB}" type="doc">
      <dgm:prSet loTypeId="urn:microsoft.com/office/officeart/2005/8/layout/venn1" loCatId="relationship" qsTypeId="urn:microsoft.com/office/officeart/2005/8/quickstyle/simple2" qsCatId="simple" csTypeId="urn:microsoft.com/office/officeart/2005/8/colors/colorful4" csCatId="colorful" phldr="1"/>
      <dgm:spPr/>
      <dgm:t>
        <a:bodyPr/>
        <a:lstStyle/>
        <a:p>
          <a:endParaRPr lang="zh-TW" altLang="en-US"/>
        </a:p>
      </dgm:t>
    </dgm:pt>
    <dgm:pt modelId="{8147B2BD-D9E8-4F4D-AB0D-895612343CB2}">
      <dgm:prSet phldrT="[文字]" custT="1"/>
      <dgm:spPr/>
      <dgm:t>
        <a:bodyPr/>
        <a:lstStyle/>
        <a:p>
          <a:r>
            <a:rPr lang="zh-TW" altLang="en-US" sz="5400" dirty="0" smtClean="0"/>
            <a:t>學術觀點</a:t>
          </a:r>
          <a:endParaRPr lang="zh-TW" altLang="en-US" sz="5400" dirty="0"/>
        </a:p>
      </dgm:t>
    </dgm:pt>
    <dgm:pt modelId="{AEBBB7E4-B602-40A5-AA91-0538D5B7B502}" type="parTrans" cxnId="{0C051C29-3F09-4B6F-991F-D717FAC79525}">
      <dgm:prSet/>
      <dgm:spPr/>
      <dgm:t>
        <a:bodyPr/>
        <a:lstStyle/>
        <a:p>
          <a:endParaRPr lang="zh-TW" altLang="en-US"/>
        </a:p>
      </dgm:t>
    </dgm:pt>
    <dgm:pt modelId="{4C3F50DD-A8BF-4DCC-AADC-D70F4E9B4BA4}" type="sibTrans" cxnId="{0C051C29-3F09-4B6F-991F-D717FAC79525}">
      <dgm:prSet/>
      <dgm:spPr/>
      <dgm:t>
        <a:bodyPr/>
        <a:lstStyle/>
        <a:p>
          <a:endParaRPr lang="zh-TW" altLang="en-US"/>
        </a:p>
      </dgm:t>
    </dgm:pt>
    <dgm:pt modelId="{75D8728E-F3DB-441E-85E4-9539BD702299}">
      <dgm:prSet phldrT="[文字]" custT="1"/>
      <dgm:spPr/>
      <dgm:t>
        <a:bodyPr/>
        <a:lstStyle/>
        <a:p>
          <a:r>
            <a:rPr lang="zh-TW" altLang="en-US" sz="5400" dirty="0" smtClean="0"/>
            <a:t>實務觀點</a:t>
          </a:r>
          <a:endParaRPr lang="zh-TW" altLang="en-US" sz="5400" dirty="0"/>
        </a:p>
      </dgm:t>
    </dgm:pt>
    <dgm:pt modelId="{BE727B2A-E0FD-4770-B506-F82E9B1B875B}" type="parTrans" cxnId="{0D238052-77CC-40D6-98D3-1A81780071BC}">
      <dgm:prSet/>
      <dgm:spPr/>
      <dgm:t>
        <a:bodyPr/>
        <a:lstStyle/>
        <a:p>
          <a:endParaRPr lang="zh-TW" altLang="en-US"/>
        </a:p>
      </dgm:t>
    </dgm:pt>
    <dgm:pt modelId="{8B55C198-F81C-4B76-8ED3-321B15B5362A}" type="sibTrans" cxnId="{0D238052-77CC-40D6-98D3-1A81780071BC}">
      <dgm:prSet/>
      <dgm:spPr/>
      <dgm:t>
        <a:bodyPr/>
        <a:lstStyle/>
        <a:p>
          <a:endParaRPr lang="zh-TW" altLang="en-US"/>
        </a:p>
      </dgm:t>
    </dgm:pt>
    <dgm:pt modelId="{27A53C7C-F4F6-4106-8E37-CBB4FF880072}" type="pres">
      <dgm:prSet presAssocID="{BB4AA9BE-3C99-4921-A477-83509E22BCCB}" presName="compositeShape" presStyleCnt="0">
        <dgm:presLayoutVars>
          <dgm:chMax val="7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93DBC4A0-F839-4332-BD06-FA42AB4C24FD}" type="pres">
      <dgm:prSet presAssocID="{8147B2BD-D9E8-4F4D-AB0D-895612343CB2}" presName="circ1" presStyleLbl="vennNode1" presStyleIdx="0" presStyleCnt="2"/>
      <dgm:spPr/>
      <dgm:t>
        <a:bodyPr/>
        <a:lstStyle/>
        <a:p>
          <a:endParaRPr lang="zh-TW" altLang="en-US"/>
        </a:p>
      </dgm:t>
    </dgm:pt>
    <dgm:pt modelId="{5CB9C77F-95ED-4648-80F2-FB5FA4860D00}" type="pres">
      <dgm:prSet presAssocID="{8147B2BD-D9E8-4F4D-AB0D-895612343CB2}" presName="circ1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9DBD65E-FF43-4CCD-9EB8-92D434F0431B}" type="pres">
      <dgm:prSet presAssocID="{75D8728E-F3DB-441E-85E4-9539BD702299}" presName="circ2" presStyleLbl="vennNode1" presStyleIdx="1" presStyleCnt="2"/>
      <dgm:spPr/>
      <dgm:t>
        <a:bodyPr/>
        <a:lstStyle/>
        <a:p>
          <a:endParaRPr lang="zh-TW" altLang="en-US"/>
        </a:p>
      </dgm:t>
    </dgm:pt>
    <dgm:pt modelId="{557BC966-5929-4D18-AAAC-2FA5E09441CC}" type="pres">
      <dgm:prSet presAssocID="{75D8728E-F3DB-441E-85E4-9539BD702299}" presName="circ2Tx" presStyleLbl="revTx" presStyleIdx="0" presStyleCnt="0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0C051C29-3F09-4B6F-991F-D717FAC79525}" srcId="{BB4AA9BE-3C99-4921-A477-83509E22BCCB}" destId="{8147B2BD-D9E8-4F4D-AB0D-895612343CB2}" srcOrd="0" destOrd="0" parTransId="{AEBBB7E4-B602-40A5-AA91-0538D5B7B502}" sibTransId="{4C3F50DD-A8BF-4DCC-AADC-D70F4E9B4BA4}"/>
    <dgm:cxn modelId="{AB9BA7A1-AFF2-4EAA-83C3-DA2DA02A28CA}" type="presOf" srcId="{8147B2BD-D9E8-4F4D-AB0D-895612343CB2}" destId="{93DBC4A0-F839-4332-BD06-FA42AB4C24FD}" srcOrd="0" destOrd="0" presId="urn:microsoft.com/office/officeart/2005/8/layout/venn1"/>
    <dgm:cxn modelId="{159D0D6C-C3FD-4D97-956F-0DF8697AAC7B}" type="presOf" srcId="{BB4AA9BE-3C99-4921-A477-83509E22BCCB}" destId="{27A53C7C-F4F6-4106-8E37-CBB4FF880072}" srcOrd="0" destOrd="0" presId="urn:microsoft.com/office/officeart/2005/8/layout/venn1"/>
    <dgm:cxn modelId="{AE88FC11-F679-4EDD-BF79-4A46A8CD9ECF}" type="presOf" srcId="{8147B2BD-D9E8-4F4D-AB0D-895612343CB2}" destId="{5CB9C77F-95ED-4648-80F2-FB5FA4860D00}" srcOrd="1" destOrd="0" presId="urn:microsoft.com/office/officeart/2005/8/layout/venn1"/>
    <dgm:cxn modelId="{BB1B3E1E-3C39-42FA-94F2-A4C5D559728C}" type="presOf" srcId="{75D8728E-F3DB-441E-85E4-9539BD702299}" destId="{99DBD65E-FF43-4CCD-9EB8-92D434F0431B}" srcOrd="0" destOrd="0" presId="urn:microsoft.com/office/officeart/2005/8/layout/venn1"/>
    <dgm:cxn modelId="{AC637C5A-4035-4895-B6D2-F394A031520F}" type="presOf" srcId="{75D8728E-F3DB-441E-85E4-9539BD702299}" destId="{557BC966-5929-4D18-AAAC-2FA5E09441CC}" srcOrd="1" destOrd="0" presId="urn:microsoft.com/office/officeart/2005/8/layout/venn1"/>
    <dgm:cxn modelId="{0D238052-77CC-40D6-98D3-1A81780071BC}" srcId="{BB4AA9BE-3C99-4921-A477-83509E22BCCB}" destId="{75D8728E-F3DB-441E-85E4-9539BD702299}" srcOrd="1" destOrd="0" parTransId="{BE727B2A-E0FD-4770-B506-F82E9B1B875B}" sibTransId="{8B55C198-F81C-4B76-8ED3-321B15B5362A}"/>
    <dgm:cxn modelId="{1F42D7E7-5144-4D66-81AC-747AF6D9FEEA}" type="presParOf" srcId="{27A53C7C-F4F6-4106-8E37-CBB4FF880072}" destId="{93DBC4A0-F839-4332-BD06-FA42AB4C24FD}" srcOrd="0" destOrd="0" presId="urn:microsoft.com/office/officeart/2005/8/layout/venn1"/>
    <dgm:cxn modelId="{A13C1431-8546-4222-B4C2-D230F09896D4}" type="presParOf" srcId="{27A53C7C-F4F6-4106-8E37-CBB4FF880072}" destId="{5CB9C77F-95ED-4648-80F2-FB5FA4860D00}" srcOrd="1" destOrd="0" presId="urn:microsoft.com/office/officeart/2005/8/layout/venn1"/>
    <dgm:cxn modelId="{8AC5A33D-5A84-4309-A4D8-1B4B642C1C33}" type="presParOf" srcId="{27A53C7C-F4F6-4106-8E37-CBB4FF880072}" destId="{99DBD65E-FF43-4CCD-9EB8-92D434F0431B}" srcOrd="2" destOrd="0" presId="urn:microsoft.com/office/officeart/2005/8/layout/venn1"/>
    <dgm:cxn modelId="{0360B312-1F54-45F3-B9AC-B4404E0CA3B9}" type="presParOf" srcId="{27A53C7C-F4F6-4106-8E37-CBB4FF880072}" destId="{557BC966-5929-4D18-AAAC-2FA5E09441CC}" srcOrd="3" destOrd="0" presId="urn:microsoft.com/office/officeart/2005/8/layout/ven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1.xml><?xml version="1.0" encoding="utf-8"?>
<dgm:dataModel xmlns:dgm="http://schemas.openxmlformats.org/drawingml/2006/diagram" xmlns:a="http://schemas.openxmlformats.org/drawingml/2006/main">
  <dgm:ptLst>
    <dgm:pt modelId="{2D241791-9FED-448D-AFE5-8979D360D6D7}" type="doc">
      <dgm:prSet loTypeId="urn:microsoft.com/office/officeart/2005/8/layout/radial1" loCatId="cycle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zh-TW" altLang="en-US"/>
        </a:p>
      </dgm:t>
    </dgm:pt>
    <dgm:pt modelId="{CE37461C-F077-480F-9F48-D5A50556E789}">
      <dgm:prSet phldrT="[文字]"/>
      <dgm:spPr/>
      <dgm:t>
        <a:bodyPr/>
        <a:lstStyle/>
        <a:p>
          <a:r>
            <a:rPr lang="zh-TW" altLang="en-US" dirty="0" smtClean="0"/>
            <a:t>物流</a:t>
          </a:r>
          <a:endParaRPr lang="zh-TW" altLang="en-US" dirty="0"/>
        </a:p>
      </dgm:t>
    </dgm:pt>
    <dgm:pt modelId="{07B0F99F-684B-4913-A6C5-0561397452EA}" type="parTrans" cxnId="{6A70A209-6F2F-4C23-96DF-2EDE77393484}">
      <dgm:prSet/>
      <dgm:spPr/>
      <dgm:t>
        <a:bodyPr/>
        <a:lstStyle/>
        <a:p>
          <a:endParaRPr lang="zh-TW" altLang="en-US"/>
        </a:p>
      </dgm:t>
    </dgm:pt>
    <dgm:pt modelId="{D8FE13A6-725C-4540-881A-CB544E0F92E4}" type="sibTrans" cxnId="{6A70A209-6F2F-4C23-96DF-2EDE77393484}">
      <dgm:prSet/>
      <dgm:spPr/>
      <dgm:t>
        <a:bodyPr/>
        <a:lstStyle/>
        <a:p>
          <a:endParaRPr lang="zh-TW" altLang="en-US"/>
        </a:p>
      </dgm:t>
    </dgm:pt>
    <dgm:pt modelId="{3A0F9547-87F2-4275-9BC6-64DAFBE16D71}">
      <dgm:prSet phldrT="[文字]"/>
      <dgm:spPr/>
      <dgm:t>
        <a:bodyPr/>
        <a:lstStyle/>
        <a:p>
          <a:r>
            <a:rPr lang="zh-TW" altLang="en-US" dirty="0" smtClean="0"/>
            <a:t>生產</a:t>
          </a:r>
          <a:endParaRPr lang="zh-TW" altLang="en-US" dirty="0"/>
        </a:p>
      </dgm:t>
    </dgm:pt>
    <dgm:pt modelId="{33758123-7CD6-4CDF-9ED7-176414BD5541}" type="parTrans" cxnId="{AEB8E6F2-BBD5-420E-B1B5-853A72BDDB11}">
      <dgm:prSet/>
      <dgm:spPr>
        <a:ln>
          <a:solidFill>
            <a:schemeClr val="accent2"/>
          </a:solidFill>
          <a:headEnd type="arrow" w="med" len="med"/>
          <a:tailEnd type="arrow" w="med" len="med"/>
        </a:ln>
      </dgm:spPr>
      <dgm:t>
        <a:bodyPr/>
        <a:lstStyle/>
        <a:p>
          <a:endParaRPr lang="zh-TW" altLang="en-US"/>
        </a:p>
      </dgm:t>
    </dgm:pt>
    <dgm:pt modelId="{1F7CC600-A996-4E29-9725-516251487CB6}" type="sibTrans" cxnId="{AEB8E6F2-BBD5-420E-B1B5-853A72BDDB11}">
      <dgm:prSet/>
      <dgm:spPr/>
      <dgm:t>
        <a:bodyPr/>
        <a:lstStyle/>
        <a:p>
          <a:endParaRPr lang="zh-TW" altLang="en-US"/>
        </a:p>
      </dgm:t>
    </dgm:pt>
    <dgm:pt modelId="{06EA7D21-06BF-4901-A939-6F8073F1FB5E}">
      <dgm:prSet phldrT="[文字]"/>
      <dgm:spPr/>
      <dgm:t>
        <a:bodyPr/>
        <a:lstStyle/>
        <a:p>
          <a:r>
            <a:rPr lang="zh-TW" altLang="en-US" dirty="0" smtClean="0"/>
            <a:t>行銷</a:t>
          </a:r>
          <a:endParaRPr lang="zh-TW" altLang="en-US" dirty="0"/>
        </a:p>
      </dgm:t>
    </dgm:pt>
    <dgm:pt modelId="{B60AF347-BE2E-4B7E-8187-2421BE323008}" type="parTrans" cxnId="{1820CDAA-79E3-4EA2-9297-A0F1BFC5B127}">
      <dgm:prSet/>
      <dgm:spPr>
        <a:ln>
          <a:solidFill>
            <a:schemeClr val="accent3"/>
          </a:solidFill>
          <a:headEnd type="arrow" w="med" len="med"/>
          <a:tailEnd type="arrow" w="med" len="med"/>
        </a:ln>
      </dgm:spPr>
      <dgm:t>
        <a:bodyPr/>
        <a:lstStyle/>
        <a:p>
          <a:endParaRPr lang="zh-TW" altLang="en-US"/>
        </a:p>
      </dgm:t>
    </dgm:pt>
    <dgm:pt modelId="{9C8EB1D7-4618-4134-8755-D10B7D3EF9F8}" type="sibTrans" cxnId="{1820CDAA-79E3-4EA2-9297-A0F1BFC5B127}">
      <dgm:prSet/>
      <dgm:spPr/>
      <dgm:t>
        <a:bodyPr/>
        <a:lstStyle/>
        <a:p>
          <a:endParaRPr lang="zh-TW" altLang="en-US"/>
        </a:p>
      </dgm:t>
    </dgm:pt>
    <dgm:pt modelId="{BCE43FDF-2014-40A8-830A-5688DC0CD15B}">
      <dgm:prSet phldrT="[文字]"/>
      <dgm:spPr/>
      <dgm:t>
        <a:bodyPr/>
        <a:lstStyle/>
        <a:p>
          <a:r>
            <a:rPr lang="zh-TW" altLang="en-US" dirty="0" smtClean="0"/>
            <a:t>人資</a:t>
          </a:r>
          <a:endParaRPr lang="zh-TW" altLang="en-US" dirty="0"/>
        </a:p>
      </dgm:t>
    </dgm:pt>
    <dgm:pt modelId="{5020A4AB-B1D7-42DE-82ED-02ABA2E069A3}" type="parTrans" cxnId="{76D43502-010F-47F6-A520-BF80E08DFDC0}">
      <dgm:prSet/>
      <dgm:spPr>
        <a:ln>
          <a:solidFill>
            <a:schemeClr val="accent4"/>
          </a:solidFill>
          <a:headEnd type="arrow" w="med" len="med"/>
          <a:tailEnd type="arrow" w="med" len="med"/>
        </a:ln>
      </dgm:spPr>
      <dgm:t>
        <a:bodyPr/>
        <a:lstStyle/>
        <a:p>
          <a:endParaRPr lang="zh-TW" altLang="en-US"/>
        </a:p>
      </dgm:t>
    </dgm:pt>
    <dgm:pt modelId="{0BD475EF-6521-47C1-A6C0-AF7BE4154F5B}" type="sibTrans" cxnId="{76D43502-010F-47F6-A520-BF80E08DFDC0}">
      <dgm:prSet/>
      <dgm:spPr/>
      <dgm:t>
        <a:bodyPr/>
        <a:lstStyle/>
        <a:p>
          <a:endParaRPr lang="zh-TW" altLang="en-US"/>
        </a:p>
      </dgm:t>
    </dgm:pt>
    <dgm:pt modelId="{A2DB3514-D50F-4D73-9AAD-B8CB7DAB931F}">
      <dgm:prSet phldrT="[文字]"/>
      <dgm:spPr/>
      <dgm:t>
        <a:bodyPr/>
        <a:lstStyle/>
        <a:p>
          <a:r>
            <a:rPr lang="zh-TW" altLang="en-US" dirty="0" smtClean="0"/>
            <a:t>財務</a:t>
          </a:r>
          <a:endParaRPr lang="zh-TW" altLang="en-US" dirty="0"/>
        </a:p>
      </dgm:t>
    </dgm:pt>
    <dgm:pt modelId="{B88CD037-07AE-440A-AB33-382EDD6ADAC4}" type="parTrans" cxnId="{863041EF-F6E9-4014-85B9-FB4F8A34A2A9}">
      <dgm:prSet/>
      <dgm:spPr>
        <a:ln>
          <a:solidFill>
            <a:schemeClr val="accent6"/>
          </a:solidFill>
          <a:headEnd type="arrow" w="med" len="med"/>
          <a:tailEnd type="arrow" w="med" len="med"/>
        </a:ln>
      </dgm:spPr>
      <dgm:t>
        <a:bodyPr/>
        <a:lstStyle/>
        <a:p>
          <a:endParaRPr lang="zh-TW" altLang="en-US"/>
        </a:p>
      </dgm:t>
    </dgm:pt>
    <dgm:pt modelId="{7D9AEDDE-31AB-4A5D-BFED-87CCA246B011}" type="sibTrans" cxnId="{863041EF-F6E9-4014-85B9-FB4F8A34A2A9}">
      <dgm:prSet/>
      <dgm:spPr/>
      <dgm:t>
        <a:bodyPr/>
        <a:lstStyle/>
        <a:p>
          <a:endParaRPr lang="zh-TW" altLang="en-US"/>
        </a:p>
      </dgm:t>
    </dgm:pt>
    <dgm:pt modelId="{4C73A49D-817C-4847-9351-2699E0F36725}">
      <dgm:prSet phldrT="[文字]"/>
      <dgm:spPr/>
      <dgm:t>
        <a:bodyPr/>
        <a:lstStyle/>
        <a:p>
          <a:r>
            <a:rPr lang="zh-TW" altLang="en-US" dirty="0" smtClean="0"/>
            <a:t>研發</a:t>
          </a:r>
          <a:endParaRPr lang="zh-TW" altLang="en-US" dirty="0"/>
        </a:p>
      </dgm:t>
    </dgm:pt>
    <dgm:pt modelId="{6A923A1E-DDF1-4EAD-B01E-181198024CC5}" type="parTrans" cxnId="{A66F404F-B921-4551-A434-67DF907E0E90}">
      <dgm:prSet/>
      <dgm:spPr>
        <a:ln>
          <a:solidFill>
            <a:schemeClr val="accent5"/>
          </a:solidFill>
          <a:headEnd type="arrow" w="med" len="med"/>
          <a:tailEnd type="arrow" w="med" len="med"/>
        </a:ln>
      </dgm:spPr>
      <dgm:t>
        <a:bodyPr/>
        <a:lstStyle/>
        <a:p>
          <a:endParaRPr lang="zh-TW" altLang="en-US"/>
        </a:p>
      </dgm:t>
    </dgm:pt>
    <dgm:pt modelId="{5ADE84B6-125D-48EB-A4C5-2FA28F90B36A}" type="sibTrans" cxnId="{A66F404F-B921-4551-A434-67DF907E0E90}">
      <dgm:prSet/>
      <dgm:spPr/>
      <dgm:t>
        <a:bodyPr/>
        <a:lstStyle/>
        <a:p>
          <a:endParaRPr lang="zh-TW" altLang="en-US"/>
        </a:p>
      </dgm:t>
    </dgm:pt>
    <dgm:pt modelId="{6B08EA87-88FF-42D1-BB35-0DD7507E4F52}" type="pres">
      <dgm:prSet presAssocID="{2D241791-9FED-448D-AFE5-8979D360D6D7}" presName="cycle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7A050CD-A617-4234-B541-931D5E1A66A8}" type="pres">
      <dgm:prSet presAssocID="{CE37461C-F077-480F-9F48-D5A50556E789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DD307C83-C3A8-4C0C-9A34-CA8320B9E8A7}" type="pres">
      <dgm:prSet presAssocID="{33758123-7CD6-4CDF-9ED7-176414BD5541}" presName="Name9" presStyleLbl="parChTrans1D2" presStyleIdx="0" presStyleCnt="5"/>
      <dgm:spPr/>
      <dgm:t>
        <a:bodyPr/>
        <a:lstStyle/>
        <a:p>
          <a:endParaRPr lang="zh-TW" altLang="en-US"/>
        </a:p>
      </dgm:t>
    </dgm:pt>
    <dgm:pt modelId="{BDA116C1-1E8A-4B02-AEEA-F652B61714FB}" type="pres">
      <dgm:prSet presAssocID="{33758123-7CD6-4CDF-9ED7-176414BD5541}" presName="connTx" presStyleLbl="parChTrans1D2" presStyleIdx="0" presStyleCnt="5"/>
      <dgm:spPr/>
      <dgm:t>
        <a:bodyPr/>
        <a:lstStyle/>
        <a:p>
          <a:endParaRPr lang="zh-TW" altLang="en-US"/>
        </a:p>
      </dgm:t>
    </dgm:pt>
    <dgm:pt modelId="{37E2D727-550E-4E50-9E84-A26E9A616076}" type="pres">
      <dgm:prSet presAssocID="{3A0F9547-87F2-4275-9BC6-64DAFBE16D71}" presName="node" presStyleLbl="node1" presStyleIdx="0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D0C1925-6AE3-4F4A-9365-404D91128F88}" type="pres">
      <dgm:prSet presAssocID="{B60AF347-BE2E-4B7E-8187-2421BE323008}" presName="Name9" presStyleLbl="parChTrans1D2" presStyleIdx="1" presStyleCnt="5"/>
      <dgm:spPr/>
      <dgm:t>
        <a:bodyPr/>
        <a:lstStyle/>
        <a:p>
          <a:endParaRPr lang="zh-TW" altLang="en-US"/>
        </a:p>
      </dgm:t>
    </dgm:pt>
    <dgm:pt modelId="{60438822-55DC-4415-8D45-E430AC803D83}" type="pres">
      <dgm:prSet presAssocID="{B60AF347-BE2E-4B7E-8187-2421BE323008}" presName="connTx" presStyleLbl="parChTrans1D2" presStyleIdx="1" presStyleCnt="5"/>
      <dgm:spPr/>
      <dgm:t>
        <a:bodyPr/>
        <a:lstStyle/>
        <a:p>
          <a:endParaRPr lang="zh-TW" altLang="en-US"/>
        </a:p>
      </dgm:t>
    </dgm:pt>
    <dgm:pt modelId="{2FDB4193-4E87-4C05-92AE-DDD796C40293}" type="pres">
      <dgm:prSet presAssocID="{06EA7D21-06BF-4901-A939-6F8073F1FB5E}" presName="node" presStyleLbl="node1" presStyleIdx="1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00FFA35-A9D4-4F7F-AA60-C6DC171DAF3D}" type="pres">
      <dgm:prSet presAssocID="{5020A4AB-B1D7-42DE-82ED-02ABA2E069A3}" presName="Name9" presStyleLbl="parChTrans1D2" presStyleIdx="2" presStyleCnt="5"/>
      <dgm:spPr/>
      <dgm:t>
        <a:bodyPr/>
        <a:lstStyle/>
        <a:p>
          <a:endParaRPr lang="zh-TW" altLang="en-US"/>
        </a:p>
      </dgm:t>
    </dgm:pt>
    <dgm:pt modelId="{17FDF44A-452C-4D39-A6CB-5E28C7CB140C}" type="pres">
      <dgm:prSet presAssocID="{5020A4AB-B1D7-42DE-82ED-02ABA2E069A3}" presName="connTx" presStyleLbl="parChTrans1D2" presStyleIdx="2" presStyleCnt="5"/>
      <dgm:spPr/>
      <dgm:t>
        <a:bodyPr/>
        <a:lstStyle/>
        <a:p>
          <a:endParaRPr lang="zh-TW" altLang="en-US"/>
        </a:p>
      </dgm:t>
    </dgm:pt>
    <dgm:pt modelId="{E589E7EC-CD1C-46BE-A209-5F0280B5E4B7}" type="pres">
      <dgm:prSet presAssocID="{BCE43FDF-2014-40A8-830A-5688DC0CD15B}" presName="node" presStyleLbl="node1" presStyleIdx="2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7470E2-4AA8-4601-8B4C-FEDF3DBB6E48}" type="pres">
      <dgm:prSet presAssocID="{6A923A1E-DDF1-4EAD-B01E-181198024CC5}" presName="Name9" presStyleLbl="parChTrans1D2" presStyleIdx="3" presStyleCnt="5"/>
      <dgm:spPr/>
      <dgm:t>
        <a:bodyPr/>
        <a:lstStyle/>
        <a:p>
          <a:endParaRPr lang="zh-TW" altLang="en-US"/>
        </a:p>
      </dgm:t>
    </dgm:pt>
    <dgm:pt modelId="{28DC3D00-B02F-479E-A88D-4753ECE6E518}" type="pres">
      <dgm:prSet presAssocID="{6A923A1E-DDF1-4EAD-B01E-181198024CC5}" presName="connTx" presStyleLbl="parChTrans1D2" presStyleIdx="3" presStyleCnt="5"/>
      <dgm:spPr/>
      <dgm:t>
        <a:bodyPr/>
        <a:lstStyle/>
        <a:p>
          <a:endParaRPr lang="zh-TW" altLang="en-US"/>
        </a:p>
      </dgm:t>
    </dgm:pt>
    <dgm:pt modelId="{41A03F78-5F27-45BB-A8B7-4C8E53098466}" type="pres">
      <dgm:prSet presAssocID="{4C73A49D-817C-4847-9351-2699E0F36725}" presName="node" presStyleLbl="node1" presStyleIdx="3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F929ADF-1155-4CFA-A80C-9454443111DF}" type="pres">
      <dgm:prSet presAssocID="{B88CD037-07AE-440A-AB33-382EDD6ADAC4}" presName="Name9" presStyleLbl="parChTrans1D2" presStyleIdx="4" presStyleCnt="5"/>
      <dgm:spPr/>
      <dgm:t>
        <a:bodyPr/>
        <a:lstStyle/>
        <a:p>
          <a:endParaRPr lang="zh-TW" altLang="en-US"/>
        </a:p>
      </dgm:t>
    </dgm:pt>
    <dgm:pt modelId="{4ABCB4DF-0A82-4EE4-BB0B-CA301BDD35C3}" type="pres">
      <dgm:prSet presAssocID="{B88CD037-07AE-440A-AB33-382EDD6ADAC4}" presName="connTx" presStyleLbl="parChTrans1D2" presStyleIdx="4" presStyleCnt="5"/>
      <dgm:spPr/>
      <dgm:t>
        <a:bodyPr/>
        <a:lstStyle/>
        <a:p>
          <a:endParaRPr lang="zh-TW" altLang="en-US"/>
        </a:p>
      </dgm:t>
    </dgm:pt>
    <dgm:pt modelId="{1CE8727B-1B04-4209-BA74-BF66011B5330}" type="pres">
      <dgm:prSet presAssocID="{A2DB3514-D50F-4D73-9AAD-B8CB7DAB931F}" presName="node" presStyleLbl="node1" presStyleIdx="4" presStyleCnt="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63041EF-F6E9-4014-85B9-FB4F8A34A2A9}" srcId="{CE37461C-F077-480F-9F48-D5A50556E789}" destId="{A2DB3514-D50F-4D73-9AAD-B8CB7DAB931F}" srcOrd="4" destOrd="0" parTransId="{B88CD037-07AE-440A-AB33-382EDD6ADAC4}" sibTransId="{7D9AEDDE-31AB-4A5D-BFED-87CCA246B011}"/>
    <dgm:cxn modelId="{EF0A365C-1C45-441D-8175-BDAB97331F86}" type="presOf" srcId="{A2DB3514-D50F-4D73-9AAD-B8CB7DAB931F}" destId="{1CE8727B-1B04-4209-BA74-BF66011B5330}" srcOrd="0" destOrd="0" presId="urn:microsoft.com/office/officeart/2005/8/layout/radial1"/>
    <dgm:cxn modelId="{BD619B3E-9AC7-476C-A3EE-D54ED188C7D3}" type="presOf" srcId="{5020A4AB-B1D7-42DE-82ED-02ABA2E069A3}" destId="{17FDF44A-452C-4D39-A6CB-5E28C7CB140C}" srcOrd="1" destOrd="0" presId="urn:microsoft.com/office/officeart/2005/8/layout/radial1"/>
    <dgm:cxn modelId="{B6B6A5A0-FAEC-4B33-9C1F-B9B6B45C5700}" type="presOf" srcId="{4C73A49D-817C-4847-9351-2699E0F36725}" destId="{41A03F78-5F27-45BB-A8B7-4C8E53098466}" srcOrd="0" destOrd="0" presId="urn:microsoft.com/office/officeart/2005/8/layout/radial1"/>
    <dgm:cxn modelId="{C1987E76-76D3-4701-B20E-20ED1D8FBC56}" type="presOf" srcId="{3A0F9547-87F2-4275-9BC6-64DAFBE16D71}" destId="{37E2D727-550E-4E50-9E84-A26E9A616076}" srcOrd="0" destOrd="0" presId="urn:microsoft.com/office/officeart/2005/8/layout/radial1"/>
    <dgm:cxn modelId="{87DA241E-BCA2-4057-9997-F9504912685A}" type="presOf" srcId="{B60AF347-BE2E-4B7E-8187-2421BE323008}" destId="{60438822-55DC-4415-8D45-E430AC803D83}" srcOrd="1" destOrd="0" presId="urn:microsoft.com/office/officeart/2005/8/layout/radial1"/>
    <dgm:cxn modelId="{A970A554-2ADC-47C8-9657-49436CE18A54}" type="presOf" srcId="{B88CD037-07AE-440A-AB33-382EDD6ADAC4}" destId="{9F929ADF-1155-4CFA-A80C-9454443111DF}" srcOrd="0" destOrd="0" presId="urn:microsoft.com/office/officeart/2005/8/layout/radial1"/>
    <dgm:cxn modelId="{A66F404F-B921-4551-A434-67DF907E0E90}" srcId="{CE37461C-F077-480F-9F48-D5A50556E789}" destId="{4C73A49D-817C-4847-9351-2699E0F36725}" srcOrd="3" destOrd="0" parTransId="{6A923A1E-DDF1-4EAD-B01E-181198024CC5}" sibTransId="{5ADE84B6-125D-48EB-A4C5-2FA28F90B36A}"/>
    <dgm:cxn modelId="{A01297BF-DDB4-44B4-B877-125FE0B921D4}" type="presOf" srcId="{6A923A1E-DDF1-4EAD-B01E-181198024CC5}" destId="{28DC3D00-B02F-479E-A88D-4753ECE6E518}" srcOrd="1" destOrd="0" presId="urn:microsoft.com/office/officeart/2005/8/layout/radial1"/>
    <dgm:cxn modelId="{76D43502-010F-47F6-A520-BF80E08DFDC0}" srcId="{CE37461C-F077-480F-9F48-D5A50556E789}" destId="{BCE43FDF-2014-40A8-830A-5688DC0CD15B}" srcOrd="2" destOrd="0" parTransId="{5020A4AB-B1D7-42DE-82ED-02ABA2E069A3}" sibTransId="{0BD475EF-6521-47C1-A6C0-AF7BE4154F5B}"/>
    <dgm:cxn modelId="{6A70A209-6F2F-4C23-96DF-2EDE77393484}" srcId="{2D241791-9FED-448D-AFE5-8979D360D6D7}" destId="{CE37461C-F077-480F-9F48-D5A50556E789}" srcOrd="0" destOrd="0" parTransId="{07B0F99F-684B-4913-A6C5-0561397452EA}" sibTransId="{D8FE13A6-725C-4540-881A-CB544E0F92E4}"/>
    <dgm:cxn modelId="{93F89DD6-6624-42A3-813F-57A3883A62FF}" type="presOf" srcId="{06EA7D21-06BF-4901-A939-6F8073F1FB5E}" destId="{2FDB4193-4E87-4C05-92AE-DDD796C40293}" srcOrd="0" destOrd="0" presId="urn:microsoft.com/office/officeart/2005/8/layout/radial1"/>
    <dgm:cxn modelId="{9F3E6E91-DC41-43B5-8063-9EDFDBCEA762}" type="presOf" srcId="{B60AF347-BE2E-4B7E-8187-2421BE323008}" destId="{AD0C1925-6AE3-4F4A-9365-404D91128F88}" srcOrd="0" destOrd="0" presId="urn:microsoft.com/office/officeart/2005/8/layout/radial1"/>
    <dgm:cxn modelId="{AEB8E6F2-BBD5-420E-B1B5-853A72BDDB11}" srcId="{CE37461C-F077-480F-9F48-D5A50556E789}" destId="{3A0F9547-87F2-4275-9BC6-64DAFBE16D71}" srcOrd="0" destOrd="0" parTransId="{33758123-7CD6-4CDF-9ED7-176414BD5541}" sibTransId="{1F7CC600-A996-4E29-9725-516251487CB6}"/>
    <dgm:cxn modelId="{4153127D-EC1F-4098-B4A8-4E65296F8642}" type="presOf" srcId="{5020A4AB-B1D7-42DE-82ED-02ABA2E069A3}" destId="{600FFA35-A9D4-4F7F-AA60-C6DC171DAF3D}" srcOrd="0" destOrd="0" presId="urn:microsoft.com/office/officeart/2005/8/layout/radial1"/>
    <dgm:cxn modelId="{F5E35485-7594-4488-A5ED-2907B8A6BEAF}" type="presOf" srcId="{CE37461C-F077-480F-9F48-D5A50556E789}" destId="{57A050CD-A617-4234-B541-931D5E1A66A8}" srcOrd="0" destOrd="0" presId="urn:microsoft.com/office/officeart/2005/8/layout/radial1"/>
    <dgm:cxn modelId="{C388CB7A-20D1-4250-B4BE-21FCC7796705}" type="presOf" srcId="{2D241791-9FED-448D-AFE5-8979D360D6D7}" destId="{6B08EA87-88FF-42D1-BB35-0DD7507E4F52}" srcOrd="0" destOrd="0" presId="urn:microsoft.com/office/officeart/2005/8/layout/radial1"/>
    <dgm:cxn modelId="{E432F785-940D-447E-9F1A-D830967748AD}" type="presOf" srcId="{6A923A1E-DDF1-4EAD-B01E-181198024CC5}" destId="{6F7470E2-4AA8-4601-8B4C-FEDF3DBB6E48}" srcOrd="0" destOrd="0" presId="urn:microsoft.com/office/officeart/2005/8/layout/radial1"/>
    <dgm:cxn modelId="{3B54221C-E2B1-4C5D-940A-9C0A802D2CC1}" type="presOf" srcId="{BCE43FDF-2014-40A8-830A-5688DC0CD15B}" destId="{E589E7EC-CD1C-46BE-A209-5F0280B5E4B7}" srcOrd="0" destOrd="0" presId="urn:microsoft.com/office/officeart/2005/8/layout/radial1"/>
    <dgm:cxn modelId="{5D2706A6-AB0C-4396-9516-E9D2C0FE11C7}" type="presOf" srcId="{33758123-7CD6-4CDF-9ED7-176414BD5541}" destId="{DD307C83-C3A8-4C0C-9A34-CA8320B9E8A7}" srcOrd="0" destOrd="0" presId="urn:microsoft.com/office/officeart/2005/8/layout/radial1"/>
    <dgm:cxn modelId="{1820CDAA-79E3-4EA2-9297-A0F1BFC5B127}" srcId="{CE37461C-F077-480F-9F48-D5A50556E789}" destId="{06EA7D21-06BF-4901-A939-6F8073F1FB5E}" srcOrd="1" destOrd="0" parTransId="{B60AF347-BE2E-4B7E-8187-2421BE323008}" sibTransId="{9C8EB1D7-4618-4134-8755-D10B7D3EF9F8}"/>
    <dgm:cxn modelId="{4F77F6AD-BE15-4CE2-A60E-F0912C2B9C6F}" type="presOf" srcId="{33758123-7CD6-4CDF-9ED7-176414BD5541}" destId="{BDA116C1-1E8A-4B02-AEEA-F652B61714FB}" srcOrd="1" destOrd="0" presId="urn:microsoft.com/office/officeart/2005/8/layout/radial1"/>
    <dgm:cxn modelId="{66AB6D30-8E1F-4C8C-AB7D-4814D92438F9}" type="presOf" srcId="{B88CD037-07AE-440A-AB33-382EDD6ADAC4}" destId="{4ABCB4DF-0A82-4EE4-BB0B-CA301BDD35C3}" srcOrd="1" destOrd="0" presId="urn:microsoft.com/office/officeart/2005/8/layout/radial1"/>
    <dgm:cxn modelId="{EB024CB0-CC46-4941-95AB-0E382F3F0C37}" type="presParOf" srcId="{6B08EA87-88FF-42D1-BB35-0DD7507E4F52}" destId="{57A050CD-A617-4234-B541-931D5E1A66A8}" srcOrd="0" destOrd="0" presId="urn:microsoft.com/office/officeart/2005/8/layout/radial1"/>
    <dgm:cxn modelId="{360868C6-129C-4AD2-95BE-C375FB658EF4}" type="presParOf" srcId="{6B08EA87-88FF-42D1-BB35-0DD7507E4F52}" destId="{DD307C83-C3A8-4C0C-9A34-CA8320B9E8A7}" srcOrd="1" destOrd="0" presId="urn:microsoft.com/office/officeart/2005/8/layout/radial1"/>
    <dgm:cxn modelId="{E860B7C2-7FA2-4641-ACEE-90D2D233A003}" type="presParOf" srcId="{DD307C83-C3A8-4C0C-9A34-CA8320B9E8A7}" destId="{BDA116C1-1E8A-4B02-AEEA-F652B61714FB}" srcOrd="0" destOrd="0" presId="urn:microsoft.com/office/officeart/2005/8/layout/radial1"/>
    <dgm:cxn modelId="{D9B1A5D9-C5B9-42A4-830D-B2F88BA1D47F}" type="presParOf" srcId="{6B08EA87-88FF-42D1-BB35-0DD7507E4F52}" destId="{37E2D727-550E-4E50-9E84-A26E9A616076}" srcOrd="2" destOrd="0" presId="urn:microsoft.com/office/officeart/2005/8/layout/radial1"/>
    <dgm:cxn modelId="{3F631902-33A7-4FDD-B33B-4373A041680C}" type="presParOf" srcId="{6B08EA87-88FF-42D1-BB35-0DD7507E4F52}" destId="{AD0C1925-6AE3-4F4A-9365-404D91128F88}" srcOrd="3" destOrd="0" presId="urn:microsoft.com/office/officeart/2005/8/layout/radial1"/>
    <dgm:cxn modelId="{FBF49FAB-3592-4E1E-B3C5-A8CCE28183E3}" type="presParOf" srcId="{AD0C1925-6AE3-4F4A-9365-404D91128F88}" destId="{60438822-55DC-4415-8D45-E430AC803D83}" srcOrd="0" destOrd="0" presId="urn:microsoft.com/office/officeart/2005/8/layout/radial1"/>
    <dgm:cxn modelId="{98A2BF03-C48B-4982-A028-ED2C3B13F1F1}" type="presParOf" srcId="{6B08EA87-88FF-42D1-BB35-0DD7507E4F52}" destId="{2FDB4193-4E87-4C05-92AE-DDD796C40293}" srcOrd="4" destOrd="0" presId="urn:microsoft.com/office/officeart/2005/8/layout/radial1"/>
    <dgm:cxn modelId="{DA6B1E01-BEA6-43CF-8B44-4393C079EA8E}" type="presParOf" srcId="{6B08EA87-88FF-42D1-BB35-0DD7507E4F52}" destId="{600FFA35-A9D4-4F7F-AA60-C6DC171DAF3D}" srcOrd="5" destOrd="0" presId="urn:microsoft.com/office/officeart/2005/8/layout/radial1"/>
    <dgm:cxn modelId="{FFC0B2D0-3693-4606-8B15-0B584805DB7C}" type="presParOf" srcId="{600FFA35-A9D4-4F7F-AA60-C6DC171DAF3D}" destId="{17FDF44A-452C-4D39-A6CB-5E28C7CB140C}" srcOrd="0" destOrd="0" presId="urn:microsoft.com/office/officeart/2005/8/layout/radial1"/>
    <dgm:cxn modelId="{0BDE1B86-5EEA-4FC4-8C4A-B9C3CADC9B9C}" type="presParOf" srcId="{6B08EA87-88FF-42D1-BB35-0DD7507E4F52}" destId="{E589E7EC-CD1C-46BE-A209-5F0280B5E4B7}" srcOrd="6" destOrd="0" presId="urn:microsoft.com/office/officeart/2005/8/layout/radial1"/>
    <dgm:cxn modelId="{AC3499AD-59F7-482A-82D4-C91124D36550}" type="presParOf" srcId="{6B08EA87-88FF-42D1-BB35-0DD7507E4F52}" destId="{6F7470E2-4AA8-4601-8B4C-FEDF3DBB6E48}" srcOrd="7" destOrd="0" presId="urn:microsoft.com/office/officeart/2005/8/layout/radial1"/>
    <dgm:cxn modelId="{F88FF40D-7B67-4F07-9677-6C5A38ED9FBF}" type="presParOf" srcId="{6F7470E2-4AA8-4601-8B4C-FEDF3DBB6E48}" destId="{28DC3D00-B02F-479E-A88D-4753ECE6E518}" srcOrd="0" destOrd="0" presId="urn:microsoft.com/office/officeart/2005/8/layout/radial1"/>
    <dgm:cxn modelId="{3215DCA9-F7FA-49C1-A01E-61F3A77CC2BE}" type="presParOf" srcId="{6B08EA87-88FF-42D1-BB35-0DD7507E4F52}" destId="{41A03F78-5F27-45BB-A8B7-4C8E53098466}" srcOrd="8" destOrd="0" presId="urn:microsoft.com/office/officeart/2005/8/layout/radial1"/>
    <dgm:cxn modelId="{A86BA752-8301-45F8-A891-85086851B11D}" type="presParOf" srcId="{6B08EA87-88FF-42D1-BB35-0DD7507E4F52}" destId="{9F929ADF-1155-4CFA-A80C-9454443111DF}" srcOrd="9" destOrd="0" presId="urn:microsoft.com/office/officeart/2005/8/layout/radial1"/>
    <dgm:cxn modelId="{E4516DD7-7C2F-4D6D-AF2C-9D5C5E70AC12}" type="presParOf" srcId="{9F929ADF-1155-4CFA-A80C-9454443111DF}" destId="{4ABCB4DF-0A82-4EE4-BB0B-CA301BDD35C3}" srcOrd="0" destOrd="0" presId="urn:microsoft.com/office/officeart/2005/8/layout/radial1"/>
    <dgm:cxn modelId="{C1CCBA56-31FE-4EFC-BF81-B5DF99D134CA}" type="presParOf" srcId="{6B08EA87-88FF-42D1-BB35-0DD7507E4F52}" destId="{1CE8727B-1B04-4209-BA74-BF66011B5330}" srcOrd="10" destOrd="0" presId="urn:microsoft.com/office/officeart/2005/8/layout/radial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2.xml><?xml version="1.0" encoding="utf-8"?>
<dgm:dataModel xmlns:dgm="http://schemas.openxmlformats.org/drawingml/2006/diagram" xmlns:a="http://schemas.openxmlformats.org/drawingml/2006/main">
  <dgm:ptLst>
    <dgm:pt modelId="{E6B91EE9-154C-44C4-9D75-B88DAD4524A4}" type="doc">
      <dgm:prSet loTypeId="urn:microsoft.com/office/officeart/2005/8/layout/chevron2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FC217FE1-89B7-4A2A-A9A6-F3ED04E21460}">
      <dgm:prSet phldrT="[文字]"/>
      <dgm:spPr/>
      <dgm:t>
        <a:bodyPr/>
        <a:lstStyle/>
        <a:p>
          <a:r>
            <a:rPr lang="en-US" altLang="zh-TW" dirty="0" smtClean="0"/>
            <a:t>1960</a:t>
          </a:r>
          <a:endParaRPr lang="zh-TW" altLang="en-US" dirty="0"/>
        </a:p>
      </dgm:t>
    </dgm:pt>
    <dgm:pt modelId="{6DEE65A3-B7FC-42BC-9CF1-58A1C02A2C74}" type="parTrans" cxnId="{A164655C-E4EA-4E7F-A3D9-9F8CF945C313}">
      <dgm:prSet/>
      <dgm:spPr/>
      <dgm:t>
        <a:bodyPr/>
        <a:lstStyle/>
        <a:p>
          <a:endParaRPr lang="zh-TW" altLang="en-US"/>
        </a:p>
      </dgm:t>
    </dgm:pt>
    <dgm:pt modelId="{C4763930-F36A-486E-BF14-122507088255}" type="sibTrans" cxnId="{A164655C-E4EA-4E7F-A3D9-9F8CF945C313}">
      <dgm:prSet/>
      <dgm:spPr/>
      <dgm:t>
        <a:bodyPr/>
        <a:lstStyle/>
        <a:p>
          <a:endParaRPr lang="zh-TW" altLang="en-US"/>
        </a:p>
      </dgm:t>
    </dgm:pt>
    <dgm:pt modelId="{B5D4CC1C-7AF5-440B-876A-B64431873F58}">
      <dgm:prSet phldrT="[文字]"/>
      <dgm:spPr/>
      <dgm:t>
        <a:bodyPr/>
        <a:lstStyle/>
        <a:p>
          <a:r>
            <a:rPr lang="zh-TW" dirty="0" smtClean="0"/>
            <a:t>物流僅注重生産原料的控制，當時物流的技術重點在工廠內部自動化機械的運用。</a:t>
          </a:r>
          <a:endParaRPr lang="zh-TW" altLang="en-US" dirty="0"/>
        </a:p>
      </dgm:t>
    </dgm:pt>
    <dgm:pt modelId="{940DC725-47B8-4E83-AF87-FA585D4C450D}" type="parTrans" cxnId="{E5BCECED-E53F-48A1-A4B1-3B38F6547244}">
      <dgm:prSet/>
      <dgm:spPr/>
      <dgm:t>
        <a:bodyPr/>
        <a:lstStyle/>
        <a:p>
          <a:endParaRPr lang="zh-TW" altLang="en-US"/>
        </a:p>
      </dgm:t>
    </dgm:pt>
    <dgm:pt modelId="{1905AC21-3B1A-4C9A-BDAB-BA2F28FBBED2}" type="sibTrans" cxnId="{E5BCECED-E53F-48A1-A4B1-3B38F6547244}">
      <dgm:prSet/>
      <dgm:spPr/>
      <dgm:t>
        <a:bodyPr/>
        <a:lstStyle/>
        <a:p>
          <a:endParaRPr lang="zh-TW" altLang="en-US"/>
        </a:p>
      </dgm:t>
    </dgm:pt>
    <dgm:pt modelId="{FB02F0C7-0921-45E5-9B35-514D38FA79AF}">
      <dgm:prSet phldrT="[文字]"/>
      <dgm:spPr/>
      <dgm:t>
        <a:bodyPr/>
        <a:lstStyle/>
        <a:p>
          <a:r>
            <a:rPr lang="en-US" altLang="zh-TW" dirty="0" smtClean="0"/>
            <a:t>1970</a:t>
          </a:r>
          <a:endParaRPr lang="zh-TW" altLang="en-US" dirty="0"/>
        </a:p>
      </dgm:t>
    </dgm:pt>
    <dgm:pt modelId="{BFDD3746-DF32-4910-A8CC-261ADBBC9B00}" type="parTrans" cxnId="{94152768-25C5-41FB-9398-C51355C26A10}">
      <dgm:prSet/>
      <dgm:spPr/>
      <dgm:t>
        <a:bodyPr/>
        <a:lstStyle/>
        <a:p>
          <a:endParaRPr lang="zh-TW" altLang="en-US"/>
        </a:p>
      </dgm:t>
    </dgm:pt>
    <dgm:pt modelId="{438C2B33-811D-44E8-88F7-F32D4421CA55}" type="sibTrans" cxnId="{94152768-25C5-41FB-9398-C51355C26A10}">
      <dgm:prSet/>
      <dgm:spPr/>
      <dgm:t>
        <a:bodyPr/>
        <a:lstStyle/>
        <a:p>
          <a:endParaRPr lang="zh-TW" altLang="en-US"/>
        </a:p>
      </dgm:t>
    </dgm:pt>
    <dgm:pt modelId="{AADE12DF-5D4B-4BFB-8FEE-8906D243932B}">
      <dgm:prSet phldrT="[文字]"/>
      <dgm:spPr/>
      <dgm:t>
        <a:bodyPr/>
        <a:lstStyle/>
        <a:p>
          <a:r>
            <a:rPr lang="en-US" dirty="0" smtClean="0"/>
            <a:t>Physical Distribution</a:t>
          </a:r>
          <a:r>
            <a:rPr lang="zh-TW" dirty="0" smtClean="0"/>
            <a:t>觀念</a:t>
          </a:r>
          <a:r>
            <a:rPr lang="zh-TW" altLang="en-US" dirty="0" smtClean="0"/>
            <a:t>，</a:t>
          </a:r>
          <a:r>
            <a:rPr lang="zh-TW" dirty="0" smtClean="0"/>
            <a:t>注重如何將生産的商品迅速運送至消費者手中</a:t>
          </a:r>
          <a:r>
            <a:rPr lang="zh-TW" altLang="en-US" dirty="0" smtClean="0"/>
            <a:t>。</a:t>
          </a:r>
          <a:endParaRPr lang="zh-TW" altLang="en-US" dirty="0"/>
        </a:p>
      </dgm:t>
    </dgm:pt>
    <dgm:pt modelId="{A89095A1-AECE-48F8-B406-5BA31BC5811C}" type="parTrans" cxnId="{52452F3C-EE5D-4D24-AF44-E7A79115F10F}">
      <dgm:prSet/>
      <dgm:spPr/>
      <dgm:t>
        <a:bodyPr/>
        <a:lstStyle/>
        <a:p>
          <a:endParaRPr lang="zh-TW" altLang="en-US"/>
        </a:p>
      </dgm:t>
    </dgm:pt>
    <dgm:pt modelId="{CACE5379-A8AA-416B-976D-7F7B0E3E8358}" type="sibTrans" cxnId="{52452F3C-EE5D-4D24-AF44-E7A79115F10F}">
      <dgm:prSet/>
      <dgm:spPr/>
      <dgm:t>
        <a:bodyPr/>
        <a:lstStyle/>
        <a:p>
          <a:endParaRPr lang="zh-TW" altLang="en-US"/>
        </a:p>
      </dgm:t>
    </dgm:pt>
    <dgm:pt modelId="{5EEF5BF8-B834-49B5-A180-499F29DE5EB4}">
      <dgm:prSet phldrT="[文字]"/>
      <dgm:spPr/>
      <dgm:t>
        <a:bodyPr/>
        <a:lstStyle/>
        <a:p>
          <a:r>
            <a:rPr lang="en-US" altLang="zh-TW" dirty="0" smtClean="0"/>
            <a:t>1980</a:t>
          </a:r>
          <a:endParaRPr lang="zh-TW" altLang="en-US" dirty="0"/>
        </a:p>
      </dgm:t>
    </dgm:pt>
    <dgm:pt modelId="{DF32D6D6-CA60-43BF-BC1A-524482516A1E}" type="parTrans" cxnId="{07738974-78DE-4B2F-A20B-8A926158CE66}">
      <dgm:prSet/>
      <dgm:spPr/>
      <dgm:t>
        <a:bodyPr/>
        <a:lstStyle/>
        <a:p>
          <a:endParaRPr lang="zh-TW" altLang="en-US"/>
        </a:p>
      </dgm:t>
    </dgm:pt>
    <dgm:pt modelId="{9E4D3BF3-500F-43EE-82DD-B5C8FCAA87B8}" type="sibTrans" cxnId="{07738974-78DE-4B2F-A20B-8A926158CE66}">
      <dgm:prSet/>
      <dgm:spPr/>
      <dgm:t>
        <a:bodyPr/>
        <a:lstStyle/>
        <a:p>
          <a:endParaRPr lang="zh-TW" altLang="en-US"/>
        </a:p>
      </dgm:t>
    </dgm:pt>
    <dgm:pt modelId="{37D2F8BE-6E72-44A8-A5B7-533BAE661D8D}">
      <dgm:prSet phldrT="[文字]"/>
      <dgm:spPr/>
      <dgm:t>
        <a:bodyPr/>
        <a:lstStyle/>
        <a:p>
          <a:r>
            <a:rPr lang="zh-TW" dirty="0" smtClean="0"/>
            <a:t>重視整體物流的成本控制，注重整體物流流程的概念逐漸形成，物流範圍亦不斷擴大。</a:t>
          </a:r>
          <a:endParaRPr lang="zh-TW" altLang="en-US" dirty="0"/>
        </a:p>
      </dgm:t>
    </dgm:pt>
    <dgm:pt modelId="{349C1BE5-EE50-4893-BE62-31D756DE6B4C}" type="parTrans" cxnId="{1D8DAA1D-42E3-4B73-9AC2-231C513228B2}">
      <dgm:prSet/>
      <dgm:spPr/>
      <dgm:t>
        <a:bodyPr/>
        <a:lstStyle/>
        <a:p>
          <a:endParaRPr lang="zh-TW" altLang="en-US"/>
        </a:p>
      </dgm:t>
    </dgm:pt>
    <dgm:pt modelId="{F6E3D021-352C-49CB-B4E6-34DCEFC306A5}" type="sibTrans" cxnId="{1D8DAA1D-42E3-4B73-9AC2-231C513228B2}">
      <dgm:prSet/>
      <dgm:spPr/>
      <dgm:t>
        <a:bodyPr/>
        <a:lstStyle/>
        <a:p>
          <a:endParaRPr lang="zh-TW" altLang="en-US"/>
        </a:p>
      </dgm:t>
    </dgm:pt>
    <dgm:pt modelId="{34D5EAFA-5E11-4ED5-B120-50FC98E72734}">
      <dgm:prSet phldrT="[文字]"/>
      <dgm:spPr/>
      <dgm:t>
        <a:bodyPr/>
        <a:lstStyle/>
        <a:p>
          <a:r>
            <a:rPr lang="en-US" altLang="zh-TW" dirty="0" smtClean="0"/>
            <a:t>1990</a:t>
          </a:r>
          <a:endParaRPr lang="zh-TW" altLang="en-US" dirty="0"/>
        </a:p>
      </dgm:t>
    </dgm:pt>
    <dgm:pt modelId="{2657D331-B4B0-47B5-8429-408F24EFED82}" type="parTrans" cxnId="{74D8537D-EFFB-44D1-A0AA-9A2258AD6F45}">
      <dgm:prSet/>
      <dgm:spPr/>
      <dgm:t>
        <a:bodyPr/>
        <a:lstStyle/>
        <a:p>
          <a:endParaRPr lang="zh-TW" altLang="en-US"/>
        </a:p>
      </dgm:t>
    </dgm:pt>
    <dgm:pt modelId="{B05BBB03-2B24-4450-A721-171A3B11A5F4}" type="sibTrans" cxnId="{74D8537D-EFFB-44D1-A0AA-9A2258AD6F45}">
      <dgm:prSet/>
      <dgm:spPr/>
      <dgm:t>
        <a:bodyPr/>
        <a:lstStyle/>
        <a:p>
          <a:endParaRPr lang="zh-TW" altLang="en-US"/>
        </a:p>
      </dgm:t>
    </dgm:pt>
    <dgm:pt modelId="{20F79313-77E8-4192-9D95-29CEE143BE88}">
      <dgm:prSet phldrT="[文字]"/>
      <dgm:spPr/>
      <dgm:t>
        <a:bodyPr/>
        <a:lstStyle/>
        <a:p>
          <a:r>
            <a:rPr lang="zh-TW" dirty="0" smtClean="0"/>
            <a:t>轉為</a:t>
          </a:r>
          <a:r>
            <a:rPr lang="en-US" dirty="0" smtClean="0"/>
            <a:t>Logistics</a:t>
          </a:r>
          <a:r>
            <a:rPr lang="zh-TW" dirty="0" smtClean="0"/>
            <a:t>觀念</a:t>
          </a:r>
          <a:r>
            <a:rPr lang="zh-TW" altLang="en-US" dirty="0" smtClean="0"/>
            <a:t>，</a:t>
          </a:r>
          <a:r>
            <a:rPr lang="zh-TW" dirty="0" smtClean="0"/>
            <a:t>與</a:t>
          </a:r>
          <a:r>
            <a:rPr lang="zh-TW" b="1" dirty="0" smtClean="0">
              <a:solidFill>
                <a:srgbClr val="FF0000"/>
              </a:solidFill>
            </a:rPr>
            <a:t>商流、金流、資訊流</a:t>
          </a:r>
          <a:r>
            <a:rPr lang="zh-TW" dirty="0" smtClean="0"/>
            <a:t>結合在一起</a:t>
          </a:r>
          <a:r>
            <a:rPr lang="zh-TW" altLang="en-US" dirty="0" smtClean="0"/>
            <a:t>，</a:t>
          </a:r>
          <a:r>
            <a:rPr lang="zh-TW" dirty="0" smtClean="0"/>
            <a:t>達到全球化的目標</a:t>
          </a:r>
          <a:r>
            <a:rPr lang="zh-TW" altLang="en-US" dirty="0" smtClean="0"/>
            <a:t>。</a:t>
          </a:r>
          <a:endParaRPr lang="zh-TW" altLang="en-US" dirty="0"/>
        </a:p>
      </dgm:t>
    </dgm:pt>
    <dgm:pt modelId="{0CD86A0E-5B46-4B7E-BB6B-2D04DAFEF5DE}" type="parTrans" cxnId="{72DDAFF8-E458-42F3-98CA-9B53E190D09C}">
      <dgm:prSet/>
      <dgm:spPr/>
      <dgm:t>
        <a:bodyPr/>
        <a:lstStyle/>
        <a:p>
          <a:endParaRPr lang="zh-TW" altLang="en-US"/>
        </a:p>
      </dgm:t>
    </dgm:pt>
    <dgm:pt modelId="{678DAC46-EF4B-48E4-890F-81F908116BF9}" type="sibTrans" cxnId="{72DDAFF8-E458-42F3-98CA-9B53E190D09C}">
      <dgm:prSet/>
      <dgm:spPr/>
      <dgm:t>
        <a:bodyPr/>
        <a:lstStyle/>
        <a:p>
          <a:endParaRPr lang="zh-TW" altLang="en-US"/>
        </a:p>
      </dgm:t>
    </dgm:pt>
    <dgm:pt modelId="{1A7A0CC5-11CE-4504-91D3-A3C81CDD04D0}" type="pres">
      <dgm:prSet presAssocID="{E6B91EE9-154C-44C4-9D75-B88DAD4524A4}" presName="linearFlow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2CD801EC-A767-480E-A085-98906991C944}" type="pres">
      <dgm:prSet presAssocID="{FC217FE1-89B7-4A2A-A9A6-F3ED04E21460}" presName="composite" presStyleCnt="0"/>
      <dgm:spPr/>
    </dgm:pt>
    <dgm:pt modelId="{C21402E1-10B4-4D8F-83C0-6A0BDBB0AD9C}" type="pres">
      <dgm:prSet presAssocID="{FC217FE1-89B7-4A2A-A9A6-F3ED04E21460}" presName="parentText" presStyleLbl="alignNode1" presStyleIdx="0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0464DC8-5F59-45F0-915E-9722DBA1DD42}" type="pres">
      <dgm:prSet presAssocID="{FC217FE1-89B7-4A2A-A9A6-F3ED04E21460}" presName="descendantText" presStyleLbl="alignAcc1" presStyleIdx="0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4528160-EB51-4F2B-88D8-1DBDD5621D43}" type="pres">
      <dgm:prSet presAssocID="{C4763930-F36A-486E-BF14-122507088255}" presName="sp" presStyleCnt="0"/>
      <dgm:spPr/>
    </dgm:pt>
    <dgm:pt modelId="{FDEC7A90-3632-4EE9-A846-9B9834436B40}" type="pres">
      <dgm:prSet presAssocID="{FB02F0C7-0921-45E5-9B35-514D38FA79AF}" presName="composite" presStyleCnt="0"/>
      <dgm:spPr/>
    </dgm:pt>
    <dgm:pt modelId="{E6AD92BA-076A-4DB1-A473-C114AE12EB27}" type="pres">
      <dgm:prSet presAssocID="{FB02F0C7-0921-45E5-9B35-514D38FA79AF}" presName="parentText" presStyleLbl="alignNode1" presStyleIdx="1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F14D506-9945-41AE-8554-9DE1E101BA8E}" type="pres">
      <dgm:prSet presAssocID="{FB02F0C7-0921-45E5-9B35-514D38FA79AF}" presName="descendantText" presStyleLbl="alignAcc1" presStyleIdx="1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1476124-EC4B-4213-B623-4B0019F90750}" type="pres">
      <dgm:prSet presAssocID="{438C2B33-811D-44E8-88F7-F32D4421CA55}" presName="sp" presStyleCnt="0"/>
      <dgm:spPr/>
    </dgm:pt>
    <dgm:pt modelId="{AAFD760B-158F-415A-8971-1DD696DD5034}" type="pres">
      <dgm:prSet presAssocID="{5EEF5BF8-B834-49B5-A180-499F29DE5EB4}" presName="composite" presStyleCnt="0"/>
      <dgm:spPr/>
    </dgm:pt>
    <dgm:pt modelId="{132F6871-7798-4670-8967-9CA61C861FC6}" type="pres">
      <dgm:prSet presAssocID="{5EEF5BF8-B834-49B5-A180-499F29DE5EB4}" presName="parentText" presStyleLbl="alignNode1" presStyleIdx="2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5E4829A-3566-4801-869F-FA014F33FE28}" type="pres">
      <dgm:prSet presAssocID="{5EEF5BF8-B834-49B5-A180-499F29DE5EB4}" presName="descendantText" presStyleLbl="alignAcc1" presStyleIdx="2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AC52E12-133A-4E17-8714-426264E0A16A}" type="pres">
      <dgm:prSet presAssocID="{9E4D3BF3-500F-43EE-82DD-B5C8FCAA87B8}" presName="sp" presStyleCnt="0"/>
      <dgm:spPr/>
    </dgm:pt>
    <dgm:pt modelId="{CE0A8E51-F5A3-4E0E-96BD-73F42DBDD1DC}" type="pres">
      <dgm:prSet presAssocID="{34D5EAFA-5E11-4ED5-B120-50FC98E72734}" presName="composite" presStyleCnt="0"/>
      <dgm:spPr/>
    </dgm:pt>
    <dgm:pt modelId="{A4495F51-2F73-443F-9844-7845F6599016}" type="pres">
      <dgm:prSet presAssocID="{34D5EAFA-5E11-4ED5-B120-50FC98E72734}" presName="parentText" presStyleLbl="alignNode1" presStyleIdx="3" presStyleCnt="4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D15EF87-C5CB-4D2E-BA59-B3C932199D2F}" type="pres">
      <dgm:prSet presAssocID="{34D5EAFA-5E11-4ED5-B120-50FC98E72734}" presName="descendantText" presStyleLbl="alignAcc1" presStyleIdx="3" presStyleCnt="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4152768-25C5-41FB-9398-C51355C26A10}" srcId="{E6B91EE9-154C-44C4-9D75-B88DAD4524A4}" destId="{FB02F0C7-0921-45E5-9B35-514D38FA79AF}" srcOrd="1" destOrd="0" parTransId="{BFDD3746-DF32-4910-A8CC-261ADBBC9B00}" sibTransId="{438C2B33-811D-44E8-88F7-F32D4421CA55}"/>
    <dgm:cxn modelId="{B0DA20AB-B8CD-4297-AD88-2FD6026C4729}" type="presOf" srcId="{FC217FE1-89B7-4A2A-A9A6-F3ED04E21460}" destId="{C21402E1-10B4-4D8F-83C0-6A0BDBB0AD9C}" srcOrd="0" destOrd="0" presId="urn:microsoft.com/office/officeart/2005/8/layout/chevron2"/>
    <dgm:cxn modelId="{62784110-2BC1-4D91-B395-3FA39007313F}" type="presOf" srcId="{B5D4CC1C-7AF5-440B-876A-B64431873F58}" destId="{E0464DC8-5F59-45F0-915E-9722DBA1DD42}" srcOrd="0" destOrd="0" presId="urn:microsoft.com/office/officeart/2005/8/layout/chevron2"/>
    <dgm:cxn modelId="{A0EA28DE-EF17-4575-9819-BB55AA389EAE}" type="presOf" srcId="{37D2F8BE-6E72-44A8-A5B7-533BAE661D8D}" destId="{35E4829A-3566-4801-869F-FA014F33FE28}" srcOrd="0" destOrd="0" presId="urn:microsoft.com/office/officeart/2005/8/layout/chevron2"/>
    <dgm:cxn modelId="{1CAF601F-10DC-4563-911B-1D720077F365}" type="presOf" srcId="{E6B91EE9-154C-44C4-9D75-B88DAD4524A4}" destId="{1A7A0CC5-11CE-4504-91D3-A3C81CDD04D0}" srcOrd="0" destOrd="0" presId="urn:microsoft.com/office/officeart/2005/8/layout/chevron2"/>
    <dgm:cxn modelId="{52452F3C-EE5D-4D24-AF44-E7A79115F10F}" srcId="{FB02F0C7-0921-45E5-9B35-514D38FA79AF}" destId="{AADE12DF-5D4B-4BFB-8FEE-8906D243932B}" srcOrd="0" destOrd="0" parTransId="{A89095A1-AECE-48F8-B406-5BA31BC5811C}" sibTransId="{CACE5379-A8AA-416B-976D-7F7B0E3E8358}"/>
    <dgm:cxn modelId="{B8A33D63-3AF8-4382-8332-D49F2606C426}" type="presOf" srcId="{AADE12DF-5D4B-4BFB-8FEE-8906D243932B}" destId="{EF14D506-9945-41AE-8554-9DE1E101BA8E}" srcOrd="0" destOrd="0" presId="urn:microsoft.com/office/officeart/2005/8/layout/chevron2"/>
    <dgm:cxn modelId="{E5BCECED-E53F-48A1-A4B1-3B38F6547244}" srcId="{FC217FE1-89B7-4A2A-A9A6-F3ED04E21460}" destId="{B5D4CC1C-7AF5-440B-876A-B64431873F58}" srcOrd="0" destOrd="0" parTransId="{940DC725-47B8-4E83-AF87-FA585D4C450D}" sibTransId="{1905AC21-3B1A-4C9A-BDAB-BA2F28FBBED2}"/>
    <dgm:cxn modelId="{1D8DAA1D-42E3-4B73-9AC2-231C513228B2}" srcId="{5EEF5BF8-B834-49B5-A180-499F29DE5EB4}" destId="{37D2F8BE-6E72-44A8-A5B7-533BAE661D8D}" srcOrd="0" destOrd="0" parTransId="{349C1BE5-EE50-4893-BE62-31D756DE6B4C}" sibTransId="{F6E3D021-352C-49CB-B4E6-34DCEFC306A5}"/>
    <dgm:cxn modelId="{BB233C4F-4C07-4DFF-BE56-9A3AE51A8C66}" type="presOf" srcId="{FB02F0C7-0921-45E5-9B35-514D38FA79AF}" destId="{E6AD92BA-076A-4DB1-A473-C114AE12EB27}" srcOrd="0" destOrd="0" presId="urn:microsoft.com/office/officeart/2005/8/layout/chevron2"/>
    <dgm:cxn modelId="{74D8537D-EFFB-44D1-A0AA-9A2258AD6F45}" srcId="{E6B91EE9-154C-44C4-9D75-B88DAD4524A4}" destId="{34D5EAFA-5E11-4ED5-B120-50FC98E72734}" srcOrd="3" destOrd="0" parTransId="{2657D331-B4B0-47B5-8429-408F24EFED82}" sibTransId="{B05BBB03-2B24-4450-A721-171A3B11A5F4}"/>
    <dgm:cxn modelId="{07738974-78DE-4B2F-A20B-8A926158CE66}" srcId="{E6B91EE9-154C-44C4-9D75-B88DAD4524A4}" destId="{5EEF5BF8-B834-49B5-A180-499F29DE5EB4}" srcOrd="2" destOrd="0" parTransId="{DF32D6D6-CA60-43BF-BC1A-524482516A1E}" sibTransId="{9E4D3BF3-500F-43EE-82DD-B5C8FCAA87B8}"/>
    <dgm:cxn modelId="{A164655C-E4EA-4E7F-A3D9-9F8CF945C313}" srcId="{E6B91EE9-154C-44C4-9D75-B88DAD4524A4}" destId="{FC217FE1-89B7-4A2A-A9A6-F3ED04E21460}" srcOrd="0" destOrd="0" parTransId="{6DEE65A3-B7FC-42BC-9CF1-58A1C02A2C74}" sibTransId="{C4763930-F36A-486E-BF14-122507088255}"/>
    <dgm:cxn modelId="{A0590037-2DA2-4A10-96B0-7E858CA5FEA2}" type="presOf" srcId="{20F79313-77E8-4192-9D95-29CEE143BE88}" destId="{ED15EF87-C5CB-4D2E-BA59-B3C932199D2F}" srcOrd="0" destOrd="0" presId="urn:microsoft.com/office/officeart/2005/8/layout/chevron2"/>
    <dgm:cxn modelId="{1E68A032-4153-4A61-9CCF-8A14E75E6D46}" type="presOf" srcId="{5EEF5BF8-B834-49B5-A180-499F29DE5EB4}" destId="{132F6871-7798-4670-8967-9CA61C861FC6}" srcOrd="0" destOrd="0" presId="urn:microsoft.com/office/officeart/2005/8/layout/chevron2"/>
    <dgm:cxn modelId="{EE17D885-CED3-4956-A276-36A9C2A61C7D}" type="presOf" srcId="{34D5EAFA-5E11-4ED5-B120-50FC98E72734}" destId="{A4495F51-2F73-443F-9844-7845F6599016}" srcOrd="0" destOrd="0" presId="urn:microsoft.com/office/officeart/2005/8/layout/chevron2"/>
    <dgm:cxn modelId="{72DDAFF8-E458-42F3-98CA-9B53E190D09C}" srcId="{34D5EAFA-5E11-4ED5-B120-50FC98E72734}" destId="{20F79313-77E8-4192-9D95-29CEE143BE88}" srcOrd="0" destOrd="0" parTransId="{0CD86A0E-5B46-4B7E-BB6B-2D04DAFEF5DE}" sibTransId="{678DAC46-EF4B-48E4-890F-81F908116BF9}"/>
    <dgm:cxn modelId="{005EDF31-3AB1-44E8-8F08-A7E299F6DBBB}" type="presParOf" srcId="{1A7A0CC5-11CE-4504-91D3-A3C81CDD04D0}" destId="{2CD801EC-A767-480E-A085-98906991C944}" srcOrd="0" destOrd="0" presId="urn:microsoft.com/office/officeart/2005/8/layout/chevron2"/>
    <dgm:cxn modelId="{B190CC09-F580-4010-BC3D-006502755B76}" type="presParOf" srcId="{2CD801EC-A767-480E-A085-98906991C944}" destId="{C21402E1-10B4-4D8F-83C0-6A0BDBB0AD9C}" srcOrd="0" destOrd="0" presId="urn:microsoft.com/office/officeart/2005/8/layout/chevron2"/>
    <dgm:cxn modelId="{21F982D5-D77B-43B3-A679-539448843BCA}" type="presParOf" srcId="{2CD801EC-A767-480E-A085-98906991C944}" destId="{E0464DC8-5F59-45F0-915E-9722DBA1DD42}" srcOrd="1" destOrd="0" presId="urn:microsoft.com/office/officeart/2005/8/layout/chevron2"/>
    <dgm:cxn modelId="{374196B0-0BFB-4C3A-BA6A-601EE1CC7781}" type="presParOf" srcId="{1A7A0CC5-11CE-4504-91D3-A3C81CDD04D0}" destId="{D4528160-EB51-4F2B-88D8-1DBDD5621D43}" srcOrd="1" destOrd="0" presId="urn:microsoft.com/office/officeart/2005/8/layout/chevron2"/>
    <dgm:cxn modelId="{72000822-FE39-4849-88BB-3DFA0DA3C7DA}" type="presParOf" srcId="{1A7A0CC5-11CE-4504-91D3-A3C81CDD04D0}" destId="{FDEC7A90-3632-4EE9-A846-9B9834436B40}" srcOrd="2" destOrd="0" presId="urn:microsoft.com/office/officeart/2005/8/layout/chevron2"/>
    <dgm:cxn modelId="{92A39EC5-7569-44A4-BE79-276F116797AD}" type="presParOf" srcId="{FDEC7A90-3632-4EE9-A846-9B9834436B40}" destId="{E6AD92BA-076A-4DB1-A473-C114AE12EB27}" srcOrd="0" destOrd="0" presId="urn:microsoft.com/office/officeart/2005/8/layout/chevron2"/>
    <dgm:cxn modelId="{50481C5E-4817-4576-AE4C-CF9E48E20DB7}" type="presParOf" srcId="{FDEC7A90-3632-4EE9-A846-9B9834436B40}" destId="{EF14D506-9945-41AE-8554-9DE1E101BA8E}" srcOrd="1" destOrd="0" presId="urn:microsoft.com/office/officeart/2005/8/layout/chevron2"/>
    <dgm:cxn modelId="{4444B7D7-B2C1-49D4-A4F5-8BA9272DF8B1}" type="presParOf" srcId="{1A7A0CC5-11CE-4504-91D3-A3C81CDD04D0}" destId="{81476124-EC4B-4213-B623-4B0019F90750}" srcOrd="3" destOrd="0" presId="urn:microsoft.com/office/officeart/2005/8/layout/chevron2"/>
    <dgm:cxn modelId="{CA09CF50-8113-4161-A8A5-988915B16E85}" type="presParOf" srcId="{1A7A0CC5-11CE-4504-91D3-A3C81CDD04D0}" destId="{AAFD760B-158F-415A-8971-1DD696DD5034}" srcOrd="4" destOrd="0" presId="urn:microsoft.com/office/officeart/2005/8/layout/chevron2"/>
    <dgm:cxn modelId="{10804435-BCD5-4369-B702-511B4C16528E}" type="presParOf" srcId="{AAFD760B-158F-415A-8971-1DD696DD5034}" destId="{132F6871-7798-4670-8967-9CA61C861FC6}" srcOrd="0" destOrd="0" presId="urn:microsoft.com/office/officeart/2005/8/layout/chevron2"/>
    <dgm:cxn modelId="{C1D36A42-22A1-4F6A-8D93-D78DEEA0C1C2}" type="presParOf" srcId="{AAFD760B-158F-415A-8971-1DD696DD5034}" destId="{35E4829A-3566-4801-869F-FA014F33FE28}" srcOrd="1" destOrd="0" presId="urn:microsoft.com/office/officeart/2005/8/layout/chevron2"/>
    <dgm:cxn modelId="{CDAB362D-6552-4CCF-B727-E6E6CCE9E49F}" type="presParOf" srcId="{1A7A0CC5-11CE-4504-91D3-A3C81CDD04D0}" destId="{8AC52E12-133A-4E17-8714-426264E0A16A}" srcOrd="5" destOrd="0" presId="urn:microsoft.com/office/officeart/2005/8/layout/chevron2"/>
    <dgm:cxn modelId="{4285586E-8593-43A0-B97E-577DD77A01FE}" type="presParOf" srcId="{1A7A0CC5-11CE-4504-91D3-A3C81CDD04D0}" destId="{CE0A8E51-F5A3-4E0E-96BD-73F42DBDD1DC}" srcOrd="6" destOrd="0" presId="urn:microsoft.com/office/officeart/2005/8/layout/chevron2"/>
    <dgm:cxn modelId="{89F19FAC-6EE5-4625-B22D-F2FCB1D9AAE3}" type="presParOf" srcId="{CE0A8E51-F5A3-4E0E-96BD-73F42DBDD1DC}" destId="{A4495F51-2F73-443F-9844-7845F6599016}" srcOrd="0" destOrd="0" presId="urn:microsoft.com/office/officeart/2005/8/layout/chevron2"/>
    <dgm:cxn modelId="{2D6446C5-0962-4730-87F6-59E4943D9E0B}" type="presParOf" srcId="{CE0A8E51-F5A3-4E0E-96BD-73F42DBDD1DC}" destId="{ED15EF87-C5CB-4D2E-BA59-B3C932199D2F}" srcOrd="1" destOrd="0" presId="urn:microsoft.com/office/officeart/2005/8/layout/chevron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13.xml><?xml version="1.0" encoding="utf-8"?>
<dgm:dataModel xmlns:dgm="http://schemas.openxmlformats.org/drawingml/2006/diagram" xmlns:a="http://schemas.openxmlformats.org/drawingml/2006/main">
  <dgm:ptLst>
    <dgm:pt modelId="{AA2E5566-62CF-4EA4-BE22-020CA93B19C5}" type="doc">
      <dgm:prSet loTypeId="urn:microsoft.com/office/officeart/2005/8/layout/chevron1" loCatId="process" qsTypeId="urn:microsoft.com/office/officeart/2005/8/quickstyle/simple1" qsCatId="simple" csTypeId="urn:microsoft.com/office/officeart/2005/8/colors/colorful5" csCatId="colorful" phldr="1"/>
      <dgm:spPr/>
    </dgm:pt>
    <dgm:pt modelId="{3CF559CB-DB44-4281-88BC-196EC2915A09}">
      <dgm:prSet phldrT="[文字]" custT="1"/>
      <dgm:spPr/>
      <dgm:t>
        <a:bodyPr/>
        <a:lstStyle/>
        <a:p>
          <a:r>
            <a:rPr lang="zh-TW" altLang="en-US" sz="2800" dirty="0" smtClean="0"/>
            <a:t>英國</a:t>
          </a:r>
          <a:r>
            <a:rPr lang="en-US" altLang="zh-TW" sz="2800" dirty="0" smtClean="0"/>
            <a:t>7</a:t>
          </a:r>
          <a:r>
            <a:rPr lang="zh-TW" altLang="en-US" sz="2800" dirty="0" smtClean="0"/>
            <a:t>人</a:t>
          </a:r>
          <a:endParaRPr lang="zh-TW" altLang="en-US" sz="2800" dirty="0"/>
        </a:p>
      </dgm:t>
    </dgm:pt>
    <dgm:pt modelId="{98FC7621-BCAC-46E1-92EE-F2D7E64E4C79}" type="parTrans" cxnId="{5CB3D0E1-3DA2-45D5-8CDC-6980AD2206CB}">
      <dgm:prSet/>
      <dgm:spPr/>
      <dgm:t>
        <a:bodyPr/>
        <a:lstStyle/>
        <a:p>
          <a:endParaRPr lang="zh-TW" altLang="en-US" sz="1600"/>
        </a:p>
      </dgm:t>
    </dgm:pt>
    <dgm:pt modelId="{36DEE811-740A-4FE9-94C5-FD737AE03B25}" type="sibTrans" cxnId="{5CB3D0E1-3DA2-45D5-8CDC-6980AD2206CB}">
      <dgm:prSet/>
      <dgm:spPr/>
      <dgm:t>
        <a:bodyPr/>
        <a:lstStyle/>
        <a:p>
          <a:endParaRPr lang="zh-TW" altLang="en-US" sz="1600"/>
        </a:p>
      </dgm:t>
    </dgm:pt>
    <dgm:pt modelId="{2F153E59-131F-41E6-BC27-3FFD4EC0F76C}">
      <dgm:prSet phldrT="[文字]" custT="1"/>
      <dgm:spPr/>
      <dgm:t>
        <a:bodyPr/>
        <a:lstStyle/>
        <a:p>
          <a:r>
            <a:rPr lang="zh-TW" altLang="en-US" sz="2800" dirty="0" smtClean="0"/>
            <a:t>日本</a:t>
          </a:r>
          <a:r>
            <a:rPr lang="en-US" altLang="zh-TW" sz="2800" dirty="0" smtClean="0"/>
            <a:t>26</a:t>
          </a:r>
          <a:r>
            <a:rPr lang="zh-TW" altLang="en-US" sz="2800" dirty="0" smtClean="0"/>
            <a:t>人</a:t>
          </a:r>
          <a:endParaRPr lang="zh-TW" altLang="en-US" sz="2800" dirty="0"/>
        </a:p>
      </dgm:t>
    </dgm:pt>
    <dgm:pt modelId="{92FDB77D-7180-4074-8A45-8A09D998F3C9}" type="parTrans" cxnId="{70EDF19E-4992-4211-94CB-79D00E2ADC89}">
      <dgm:prSet/>
      <dgm:spPr/>
      <dgm:t>
        <a:bodyPr/>
        <a:lstStyle/>
        <a:p>
          <a:endParaRPr lang="zh-TW" altLang="en-US" sz="1600"/>
        </a:p>
      </dgm:t>
    </dgm:pt>
    <dgm:pt modelId="{5CB30D78-56D3-4F14-9542-6B0707BDB525}" type="sibTrans" cxnId="{70EDF19E-4992-4211-94CB-79D00E2ADC89}">
      <dgm:prSet/>
      <dgm:spPr/>
      <dgm:t>
        <a:bodyPr/>
        <a:lstStyle/>
        <a:p>
          <a:endParaRPr lang="zh-TW" altLang="en-US" sz="1600"/>
        </a:p>
      </dgm:t>
    </dgm:pt>
    <dgm:pt modelId="{05B8F2FE-7D34-47F2-8710-D30C5B951CD3}">
      <dgm:prSet phldrT="[文字]" custT="1"/>
      <dgm:spPr/>
      <dgm:t>
        <a:bodyPr/>
        <a:lstStyle/>
        <a:p>
          <a:r>
            <a:rPr lang="zh-TW" altLang="en-US" sz="2800" dirty="0" smtClean="0"/>
            <a:t>臺灣</a:t>
          </a:r>
          <a:r>
            <a:rPr lang="en-US" altLang="zh-TW" sz="2800" dirty="0" smtClean="0"/>
            <a:t>45</a:t>
          </a:r>
          <a:r>
            <a:rPr lang="zh-TW" altLang="en-US" sz="2800" dirty="0" smtClean="0"/>
            <a:t>人</a:t>
          </a:r>
          <a:endParaRPr lang="zh-TW" altLang="en-US" sz="2800" dirty="0"/>
        </a:p>
      </dgm:t>
    </dgm:pt>
    <dgm:pt modelId="{C4CC5F45-137C-4492-AE02-6E51F76F50B9}" type="parTrans" cxnId="{9E28B709-171F-4386-8EE1-5917B64E2FD3}">
      <dgm:prSet/>
      <dgm:spPr/>
      <dgm:t>
        <a:bodyPr/>
        <a:lstStyle/>
        <a:p>
          <a:endParaRPr lang="zh-TW" altLang="en-US" sz="1600"/>
        </a:p>
      </dgm:t>
    </dgm:pt>
    <dgm:pt modelId="{E42BF371-573B-4D49-BE92-4829AD31EE0E}" type="sibTrans" cxnId="{9E28B709-171F-4386-8EE1-5917B64E2FD3}">
      <dgm:prSet/>
      <dgm:spPr/>
      <dgm:t>
        <a:bodyPr/>
        <a:lstStyle/>
        <a:p>
          <a:endParaRPr lang="zh-TW" altLang="en-US" sz="1600"/>
        </a:p>
      </dgm:t>
    </dgm:pt>
    <dgm:pt modelId="{E279C4A2-ECC4-4362-986B-74B6813B2C30}" type="pres">
      <dgm:prSet presAssocID="{AA2E5566-62CF-4EA4-BE22-020CA93B19C5}" presName="Name0" presStyleCnt="0">
        <dgm:presLayoutVars>
          <dgm:dir/>
          <dgm:animLvl val="lvl"/>
          <dgm:resizeHandles val="exact"/>
        </dgm:presLayoutVars>
      </dgm:prSet>
      <dgm:spPr/>
    </dgm:pt>
    <dgm:pt modelId="{26F600E8-E155-4849-84DA-1C7D51049472}" type="pres">
      <dgm:prSet presAssocID="{3CF559CB-DB44-4281-88BC-196EC2915A09}" presName="parTxOnly" presStyleLbl="node1" presStyleIdx="0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63A752E-2D6C-4551-B62E-0B22409AFB1D}" type="pres">
      <dgm:prSet presAssocID="{36DEE811-740A-4FE9-94C5-FD737AE03B25}" presName="parTxOnlySpace" presStyleCnt="0"/>
      <dgm:spPr/>
    </dgm:pt>
    <dgm:pt modelId="{7A8FE0AF-9040-483E-A449-40D98E20874D}" type="pres">
      <dgm:prSet presAssocID="{2F153E59-131F-41E6-BC27-3FFD4EC0F76C}" presName="parTxOnly" presStyleLbl="node1" presStyleIdx="1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11701E1-0055-4C29-A40A-D9C162351F69}" type="pres">
      <dgm:prSet presAssocID="{5CB30D78-56D3-4F14-9542-6B0707BDB525}" presName="parTxOnlySpace" presStyleCnt="0"/>
      <dgm:spPr/>
    </dgm:pt>
    <dgm:pt modelId="{2B83F3E4-9BA0-4660-BFF3-6A8E642B06CE}" type="pres">
      <dgm:prSet presAssocID="{05B8F2FE-7D34-47F2-8710-D30C5B951CD3}" presName="parTxOnly" presStyleLbl="node1" presStyleIdx="2" presStyleCnt="3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E28B709-171F-4386-8EE1-5917B64E2FD3}" srcId="{AA2E5566-62CF-4EA4-BE22-020CA93B19C5}" destId="{05B8F2FE-7D34-47F2-8710-D30C5B951CD3}" srcOrd="2" destOrd="0" parTransId="{C4CC5F45-137C-4492-AE02-6E51F76F50B9}" sibTransId="{E42BF371-573B-4D49-BE92-4829AD31EE0E}"/>
    <dgm:cxn modelId="{7DDE0584-D8C6-48B7-8984-482AB75E0862}" type="presOf" srcId="{AA2E5566-62CF-4EA4-BE22-020CA93B19C5}" destId="{E279C4A2-ECC4-4362-986B-74B6813B2C30}" srcOrd="0" destOrd="0" presId="urn:microsoft.com/office/officeart/2005/8/layout/chevron1"/>
    <dgm:cxn modelId="{70EDF19E-4992-4211-94CB-79D00E2ADC89}" srcId="{AA2E5566-62CF-4EA4-BE22-020CA93B19C5}" destId="{2F153E59-131F-41E6-BC27-3FFD4EC0F76C}" srcOrd="1" destOrd="0" parTransId="{92FDB77D-7180-4074-8A45-8A09D998F3C9}" sibTransId="{5CB30D78-56D3-4F14-9542-6B0707BDB525}"/>
    <dgm:cxn modelId="{A490299A-B1A9-4C31-AB3D-7DB1084340F5}" type="presOf" srcId="{05B8F2FE-7D34-47F2-8710-D30C5B951CD3}" destId="{2B83F3E4-9BA0-4660-BFF3-6A8E642B06CE}" srcOrd="0" destOrd="0" presId="urn:microsoft.com/office/officeart/2005/8/layout/chevron1"/>
    <dgm:cxn modelId="{D1837FBB-BC6D-4439-A0B2-CEB29C6ED731}" type="presOf" srcId="{3CF559CB-DB44-4281-88BC-196EC2915A09}" destId="{26F600E8-E155-4849-84DA-1C7D51049472}" srcOrd="0" destOrd="0" presId="urn:microsoft.com/office/officeart/2005/8/layout/chevron1"/>
    <dgm:cxn modelId="{5CB3D0E1-3DA2-45D5-8CDC-6980AD2206CB}" srcId="{AA2E5566-62CF-4EA4-BE22-020CA93B19C5}" destId="{3CF559CB-DB44-4281-88BC-196EC2915A09}" srcOrd="0" destOrd="0" parTransId="{98FC7621-BCAC-46E1-92EE-F2D7E64E4C79}" sibTransId="{36DEE811-740A-4FE9-94C5-FD737AE03B25}"/>
    <dgm:cxn modelId="{48CEFDD3-51A9-4F11-AD23-A61D061A32C0}" type="presOf" srcId="{2F153E59-131F-41E6-BC27-3FFD4EC0F76C}" destId="{7A8FE0AF-9040-483E-A449-40D98E20874D}" srcOrd="0" destOrd="0" presId="urn:microsoft.com/office/officeart/2005/8/layout/chevron1"/>
    <dgm:cxn modelId="{BE2F0761-6BA1-4FEE-BAED-8B80F70C369C}" type="presParOf" srcId="{E279C4A2-ECC4-4362-986B-74B6813B2C30}" destId="{26F600E8-E155-4849-84DA-1C7D51049472}" srcOrd="0" destOrd="0" presId="urn:microsoft.com/office/officeart/2005/8/layout/chevron1"/>
    <dgm:cxn modelId="{0246C0A0-8FC7-41D5-B581-01181C5D0F05}" type="presParOf" srcId="{E279C4A2-ECC4-4362-986B-74B6813B2C30}" destId="{C63A752E-2D6C-4551-B62E-0B22409AFB1D}" srcOrd="1" destOrd="0" presId="urn:microsoft.com/office/officeart/2005/8/layout/chevron1"/>
    <dgm:cxn modelId="{9FAA956A-77DE-4E7B-AFB6-4E3D4E5359AB}" type="presParOf" srcId="{E279C4A2-ECC4-4362-986B-74B6813B2C30}" destId="{7A8FE0AF-9040-483E-A449-40D98E20874D}" srcOrd="2" destOrd="0" presId="urn:microsoft.com/office/officeart/2005/8/layout/chevron1"/>
    <dgm:cxn modelId="{4535D86C-4942-483E-865C-A53D3580DA7F}" type="presParOf" srcId="{E279C4A2-ECC4-4362-986B-74B6813B2C30}" destId="{C11701E1-0055-4C29-A40A-D9C162351F69}" srcOrd="3" destOrd="0" presId="urn:microsoft.com/office/officeart/2005/8/layout/chevron1"/>
    <dgm:cxn modelId="{C2B7631A-4437-4BFE-B326-A22E2BBBB7DD}" type="presParOf" srcId="{E279C4A2-ECC4-4362-986B-74B6813B2C30}" destId="{2B83F3E4-9BA0-4660-BFF3-6A8E642B06CE}" srcOrd="4" destOrd="0" presId="urn:microsoft.com/office/officeart/2005/8/layout/chevron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FBCC350A-3188-42F3-9A7A-CBC0CA4336AC}" type="doc">
      <dgm:prSet loTypeId="urn:microsoft.com/office/officeart/2005/8/layout/arrow6" loCatId="relationship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8A04D480-BE70-4894-9825-B6430A02526D}">
      <dgm:prSet phldrT="[文字]"/>
      <dgm:spPr/>
      <dgm:t>
        <a:bodyPr/>
        <a:lstStyle/>
        <a:p>
          <a:r>
            <a:rPr lang="en-US" altLang="zh-TW" dirty="0" smtClean="0"/>
            <a:t>Physical Distribution</a:t>
          </a:r>
          <a:endParaRPr lang="zh-TW" altLang="en-US" dirty="0"/>
        </a:p>
      </dgm:t>
    </dgm:pt>
    <dgm:pt modelId="{7AB81D42-3427-4EE9-8994-7B2836ABA0E3}" type="parTrans" cxnId="{29399E48-B94E-4C89-A234-65E86D7D59BC}">
      <dgm:prSet/>
      <dgm:spPr/>
      <dgm:t>
        <a:bodyPr/>
        <a:lstStyle/>
        <a:p>
          <a:endParaRPr lang="zh-TW" altLang="en-US"/>
        </a:p>
      </dgm:t>
    </dgm:pt>
    <dgm:pt modelId="{EBCA6291-20E3-4071-9267-54906D5C7A8A}" type="sibTrans" cxnId="{29399E48-B94E-4C89-A234-65E86D7D59BC}">
      <dgm:prSet/>
      <dgm:spPr/>
      <dgm:t>
        <a:bodyPr/>
        <a:lstStyle/>
        <a:p>
          <a:endParaRPr lang="zh-TW" altLang="en-US"/>
        </a:p>
      </dgm:t>
    </dgm:pt>
    <dgm:pt modelId="{9C48894D-F6B1-4778-991D-6472BD27B565}">
      <dgm:prSet phldrT="[文字]"/>
      <dgm:spPr/>
      <dgm:t>
        <a:bodyPr/>
        <a:lstStyle/>
        <a:p>
          <a:r>
            <a:rPr lang="en-US" altLang="zh-TW" dirty="0" smtClean="0"/>
            <a:t>Logistics</a:t>
          </a:r>
          <a:endParaRPr lang="zh-TW" altLang="en-US" dirty="0"/>
        </a:p>
      </dgm:t>
    </dgm:pt>
    <dgm:pt modelId="{927F090A-091D-462D-A10D-3333CB5988D8}" type="parTrans" cxnId="{79ECD7D3-57D6-4924-9F64-258B9B37F9CC}">
      <dgm:prSet/>
      <dgm:spPr/>
      <dgm:t>
        <a:bodyPr/>
        <a:lstStyle/>
        <a:p>
          <a:endParaRPr lang="zh-TW" altLang="en-US"/>
        </a:p>
      </dgm:t>
    </dgm:pt>
    <dgm:pt modelId="{D61BB1AE-4DFF-47A4-AEDF-C465DD3E1FBF}" type="sibTrans" cxnId="{79ECD7D3-57D6-4924-9F64-258B9B37F9CC}">
      <dgm:prSet/>
      <dgm:spPr/>
      <dgm:t>
        <a:bodyPr/>
        <a:lstStyle/>
        <a:p>
          <a:endParaRPr lang="zh-TW" altLang="en-US"/>
        </a:p>
      </dgm:t>
    </dgm:pt>
    <dgm:pt modelId="{6070D7E2-5173-4D2F-B8CA-01FF29AC4E41}" type="pres">
      <dgm:prSet presAssocID="{FBCC350A-3188-42F3-9A7A-CBC0CA4336AC}" presName="compositeShape" presStyleCnt="0">
        <dgm:presLayoutVars>
          <dgm:chMax val="2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58E188DC-5EA8-44CA-9944-6B76014F65F5}" type="pres">
      <dgm:prSet presAssocID="{FBCC350A-3188-42F3-9A7A-CBC0CA4336AC}" presName="ribbon" presStyleLbl="node1" presStyleIdx="0" presStyleCnt="1" custLinFactNeighborY="-995"/>
      <dgm:spPr/>
    </dgm:pt>
    <dgm:pt modelId="{E7CD8847-50D7-461B-BF60-2AA7EBE585B4}" type="pres">
      <dgm:prSet presAssocID="{FBCC350A-3188-42F3-9A7A-CBC0CA4336AC}" presName="lef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AA150C0-4092-4135-925A-D045EA2D6048}" type="pres">
      <dgm:prSet presAssocID="{FBCC350A-3188-42F3-9A7A-CBC0CA4336AC}" presName="rightArrow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996387D8-97D9-4AAE-BA3B-4C466281CFC3}" type="presOf" srcId="{8A04D480-BE70-4894-9825-B6430A02526D}" destId="{E7CD8847-50D7-461B-BF60-2AA7EBE585B4}" srcOrd="0" destOrd="0" presId="urn:microsoft.com/office/officeart/2005/8/layout/arrow6"/>
    <dgm:cxn modelId="{15F4FB96-D98F-48F6-B235-1C8B9D1359B7}" type="presOf" srcId="{9C48894D-F6B1-4778-991D-6472BD27B565}" destId="{EAA150C0-4092-4135-925A-D045EA2D6048}" srcOrd="0" destOrd="0" presId="urn:microsoft.com/office/officeart/2005/8/layout/arrow6"/>
    <dgm:cxn modelId="{29399E48-B94E-4C89-A234-65E86D7D59BC}" srcId="{FBCC350A-3188-42F3-9A7A-CBC0CA4336AC}" destId="{8A04D480-BE70-4894-9825-B6430A02526D}" srcOrd="0" destOrd="0" parTransId="{7AB81D42-3427-4EE9-8994-7B2836ABA0E3}" sibTransId="{EBCA6291-20E3-4071-9267-54906D5C7A8A}"/>
    <dgm:cxn modelId="{79ECD7D3-57D6-4924-9F64-258B9B37F9CC}" srcId="{FBCC350A-3188-42F3-9A7A-CBC0CA4336AC}" destId="{9C48894D-F6B1-4778-991D-6472BD27B565}" srcOrd="1" destOrd="0" parTransId="{927F090A-091D-462D-A10D-3333CB5988D8}" sibTransId="{D61BB1AE-4DFF-47A4-AEDF-C465DD3E1FBF}"/>
    <dgm:cxn modelId="{3FB8F778-7FB8-4345-936E-5661C3E886CB}" type="presOf" srcId="{FBCC350A-3188-42F3-9A7A-CBC0CA4336AC}" destId="{6070D7E2-5173-4D2F-B8CA-01FF29AC4E41}" srcOrd="0" destOrd="0" presId="urn:microsoft.com/office/officeart/2005/8/layout/arrow6"/>
    <dgm:cxn modelId="{BB8DDB62-5E77-48FA-9820-2C60C6EF46F1}" type="presParOf" srcId="{6070D7E2-5173-4D2F-B8CA-01FF29AC4E41}" destId="{58E188DC-5EA8-44CA-9944-6B76014F65F5}" srcOrd="0" destOrd="0" presId="urn:microsoft.com/office/officeart/2005/8/layout/arrow6"/>
    <dgm:cxn modelId="{FCF468C6-6566-4BA8-B451-C285E8FA969E}" type="presParOf" srcId="{6070D7E2-5173-4D2F-B8CA-01FF29AC4E41}" destId="{E7CD8847-50D7-461B-BF60-2AA7EBE585B4}" srcOrd="1" destOrd="0" presId="urn:microsoft.com/office/officeart/2005/8/layout/arrow6"/>
    <dgm:cxn modelId="{45D2FC63-720D-4C3B-99F0-1483F6C5E6AE}" type="presParOf" srcId="{6070D7E2-5173-4D2F-B8CA-01FF29AC4E41}" destId="{EAA150C0-4092-4135-925A-D045EA2D6048}" srcOrd="2" destOrd="0" presId="urn:microsoft.com/office/officeart/2005/8/layout/arrow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9E4599AC-E8FB-4205-B3CF-9B1441D16D20}" type="doc">
      <dgm:prSet loTypeId="urn:microsoft.com/office/officeart/2005/8/layout/vList6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ABAA995-6196-4B81-80E2-BD1D9C3A6233}">
      <dgm:prSet phldrT="[文字]" custT="1"/>
      <dgm:spPr/>
      <dgm:t>
        <a:bodyPr/>
        <a:lstStyle/>
        <a:p>
          <a:r>
            <a:rPr lang="zh-TW" altLang="en-US" sz="4400" dirty="0" smtClean="0"/>
            <a:t>製造業</a:t>
          </a:r>
          <a:endParaRPr lang="zh-TW" altLang="en-US" sz="4400" dirty="0"/>
        </a:p>
      </dgm:t>
    </dgm:pt>
    <dgm:pt modelId="{305550C3-1D9E-425B-A242-F5A456EE4346}" type="parTrans" cxnId="{0708F26A-321D-484D-A087-7136B2D700FB}">
      <dgm:prSet/>
      <dgm:spPr/>
      <dgm:t>
        <a:bodyPr/>
        <a:lstStyle/>
        <a:p>
          <a:endParaRPr lang="zh-TW" altLang="en-US"/>
        </a:p>
      </dgm:t>
    </dgm:pt>
    <dgm:pt modelId="{9E9CA6C0-FFB7-439D-8CDF-8A488CCCB8EF}" type="sibTrans" cxnId="{0708F26A-321D-484D-A087-7136B2D700FB}">
      <dgm:prSet/>
      <dgm:spPr/>
      <dgm:t>
        <a:bodyPr/>
        <a:lstStyle/>
        <a:p>
          <a:endParaRPr lang="zh-TW" altLang="en-US"/>
        </a:p>
      </dgm:t>
    </dgm:pt>
    <dgm:pt modelId="{B3B49F12-8346-421D-AC4E-014BB4AE98A5}">
      <dgm:prSet phldrT="[文字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zh-TW" altLang="en-US" sz="2800" dirty="0" smtClean="0">
              <a:solidFill>
                <a:srgbClr val="FF0000"/>
              </a:solidFill>
            </a:rPr>
            <a:t>從原材料或零組件</a:t>
          </a:r>
          <a:r>
            <a:rPr lang="zh-TW" altLang="en-US" sz="2800" dirty="0" smtClean="0"/>
            <a:t>的採購一直到最後成品製造完成的過程。</a:t>
          </a:r>
          <a:endParaRPr lang="zh-TW" altLang="en-US" sz="2800" dirty="0"/>
        </a:p>
      </dgm:t>
    </dgm:pt>
    <dgm:pt modelId="{50E3AAC6-CFCA-4DEC-BA3E-52979D73707F}" type="parTrans" cxnId="{CFC2C45A-EA15-480C-A34A-49FD4ACC9F68}">
      <dgm:prSet/>
      <dgm:spPr/>
      <dgm:t>
        <a:bodyPr/>
        <a:lstStyle/>
        <a:p>
          <a:endParaRPr lang="zh-TW" altLang="en-US"/>
        </a:p>
      </dgm:t>
    </dgm:pt>
    <dgm:pt modelId="{3EDF2831-DE6E-4326-B9AC-E157B638B577}" type="sibTrans" cxnId="{CFC2C45A-EA15-480C-A34A-49FD4ACC9F68}">
      <dgm:prSet/>
      <dgm:spPr/>
      <dgm:t>
        <a:bodyPr/>
        <a:lstStyle/>
        <a:p>
          <a:endParaRPr lang="zh-TW" altLang="en-US"/>
        </a:p>
      </dgm:t>
    </dgm:pt>
    <dgm:pt modelId="{02B0D06D-3716-4FBC-A466-DE7F0D6C5ECA}">
      <dgm:prSet phldrT="[文字]" custT="1"/>
      <dgm:spPr/>
      <dgm:t>
        <a:bodyPr/>
        <a:lstStyle/>
        <a:p>
          <a:r>
            <a:rPr lang="zh-TW" altLang="en-US" sz="4400" dirty="0" smtClean="0"/>
            <a:t>零售業</a:t>
          </a:r>
          <a:endParaRPr lang="zh-TW" altLang="en-US" sz="5100" dirty="0"/>
        </a:p>
      </dgm:t>
    </dgm:pt>
    <dgm:pt modelId="{4AC55000-D88B-4669-8CA0-5A1D113656DD}" type="parTrans" cxnId="{CDB6E74F-607C-48F0-99D8-846A2E0780CD}">
      <dgm:prSet/>
      <dgm:spPr/>
      <dgm:t>
        <a:bodyPr/>
        <a:lstStyle/>
        <a:p>
          <a:endParaRPr lang="zh-TW" altLang="en-US"/>
        </a:p>
      </dgm:t>
    </dgm:pt>
    <dgm:pt modelId="{92CC18D3-C451-4B79-AB60-D433C14D7896}" type="sibTrans" cxnId="{CDB6E74F-607C-48F0-99D8-846A2E0780CD}">
      <dgm:prSet/>
      <dgm:spPr/>
      <dgm:t>
        <a:bodyPr/>
        <a:lstStyle/>
        <a:p>
          <a:endParaRPr lang="zh-TW" altLang="en-US"/>
        </a:p>
      </dgm:t>
    </dgm:pt>
    <dgm:pt modelId="{3D7DC594-058B-4D02-AD1A-C7CED1874BF8}">
      <dgm:prSet phldrT="[文字]" custT="1"/>
      <dgm:spPr>
        <a:solidFill>
          <a:schemeClr val="accent6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zh-TW" altLang="zh-TW" sz="2800" dirty="0" smtClean="0"/>
            <a:t>商品</a:t>
          </a:r>
          <a:r>
            <a:rPr lang="zh-TW" altLang="zh-TW" sz="2800" dirty="0" smtClean="0">
              <a:solidFill>
                <a:srgbClr val="FF0000"/>
              </a:solidFill>
            </a:rPr>
            <a:t>從批發商</a:t>
          </a:r>
          <a:r>
            <a:rPr lang="zh-TW" altLang="zh-TW" sz="2800" dirty="0" smtClean="0"/>
            <a:t>到客戶的過程中，所發生有關儲存、搬運以及配送等活動</a:t>
          </a:r>
          <a:r>
            <a:rPr lang="zh-TW" altLang="en-US" sz="2800" dirty="0" smtClean="0"/>
            <a:t>。</a:t>
          </a:r>
          <a:endParaRPr lang="zh-TW" altLang="en-US" sz="2800" dirty="0"/>
        </a:p>
      </dgm:t>
    </dgm:pt>
    <dgm:pt modelId="{D589BAEF-572A-4691-9823-02393A6DEBF8}" type="parTrans" cxnId="{4B520DC6-1BF3-450B-9CA5-73AEA2B0387C}">
      <dgm:prSet/>
      <dgm:spPr/>
      <dgm:t>
        <a:bodyPr/>
        <a:lstStyle/>
        <a:p>
          <a:endParaRPr lang="zh-TW" altLang="en-US"/>
        </a:p>
      </dgm:t>
    </dgm:pt>
    <dgm:pt modelId="{6C7EEECD-2CD4-4A32-9406-2D960F330166}" type="sibTrans" cxnId="{4B520DC6-1BF3-450B-9CA5-73AEA2B0387C}">
      <dgm:prSet/>
      <dgm:spPr/>
      <dgm:t>
        <a:bodyPr/>
        <a:lstStyle/>
        <a:p>
          <a:endParaRPr lang="zh-TW" altLang="en-US"/>
        </a:p>
      </dgm:t>
    </dgm:pt>
    <dgm:pt modelId="{219EF9E8-3142-4957-818F-83B59FE813D2}" type="pres">
      <dgm:prSet presAssocID="{9E4599AC-E8FB-4205-B3CF-9B1441D16D20}" presName="Name0" presStyleCnt="0">
        <dgm:presLayoutVars>
          <dgm:dir/>
          <dgm:animLvl val="lvl"/>
          <dgm:resizeHandles/>
        </dgm:presLayoutVars>
      </dgm:prSet>
      <dgm:spPr/>
      <dgm:t>
        <a:bodyPr/>
        <a:lstStyle/>
        <a:p>
          <a:endParaRPr lang="zh-TW" altLang="en-US"/>
        </a:p>
      </dgm:t>
    </dgm:pt>
    <dgm:pt modelId="{077488F7-0743-4014-A95A-E1F107B945A7}" type="pres">
      <dgm:prSet presAssocID="{8ABAA995-6196-4B81-80E2-BD1D9C3A6233}" presName="linNode" presStyleCnt="0"/>
      <dgm:spPr/>
    </dgm:pt>
    <dgm:pt modelId="{BF235B29-A439-40CD-B00D-07741500E8A4}" type="pres">
      <dgm:prSet presAssocID="{8ABAA995-6196-4B81-80E2-BD1D9C3A6233}" presName="parentShp" presStyleLbl="node1" presStyleIdx="0" presStyleCnt="2" custScaleX="71717" custScaleY="8516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41DA680-FEC6-44E3-AD08-4FA76BDFF824}" type="pres">
      <dgm:prSet presAssocID="{8ABAA995-6196-4B81-80E2-BD1D9C3A6233}" presName="childShp" presStyleLbl="bgAccFollowNode1" presStyleIdx="0" presStyleCnt="2" custScaleX="11885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D73E63E-6FD8-4073-8B9D-E5045502C114}" type="pres">
      <dgm:prSet presAssocID="{9E9CA6C0-FFB7-439D-8CDF-8A488CCCB8EF}" presName="spacing" presStyleCnt="0"/>
      <dgm:spPr/>
    </dgm:pt>
    <dgm:pt modelId="{B5906851-3843-405E-9777-86CC8183B3D1}" type="pres">
      <dgm:prSet presAssocID="{02B0D06D-3716-4FBC-A466-DE7F0D6C5ECA}" presName="linNode" presStyleCnt="0"/>
      <dgm:spPr/>
    </dgm:pt>
    <dgm:pt modelId="{A4015B88-7F86-4126-8067-A071958286E9}" type="pres">
      <dgm:prSet presAssocID="{02B0D06D-3716-4FBC-A466-DE7F0D6C5ECA}" presName="parentShp" presStyleLbl="node1" presStyleIdx="1" presStyleCnt="2" custScaleX="71963" custScaleY="8185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9A66FF56-3F00-468D-AD50-483A8D44B1B9}" type="pres">
      <dgm:prSet presAssocID="{02B0D06D-3716-4FBC-A466-DE7F0D6C5ECA}" presName="childShp" presStyleLbl="bgAccFollowNode1" presStyleIdx="1" presStyleCnt="2" custScaleX="118069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104551E6-373F-45EB-8CF7-5CC543A46944}" type="presOf" srcId="{8ABAA995-6196-4B81-80E2-BD1D9C3A6233}" destId="{BF235B29-A439-40CD-B00D-07741500E8A4}" srcOrd="0" destOrd="0" presId="urn:microsoft.com/office/officeart/2005/8/layout/vList6"/>
    <dgm:cxn modelId="{0A1DCF29-C9A1-4F83-BC23-F394439BDE9E}" type="presOf" srcId="{3D7DC594-058B-4D02-AD1A-C7CED1874BF8}" destId="{9A66FF56-3F00-468D-AD50-483A8D44B1B9}" srcOrd="0" destOrd="0" presId="urn:microsoft.com/office/officeart/2005/8/layout/vList6"/>
    <dgm:cxn modelId="{F9BE5BE3-34EA-42F6-B675-1D9298182ADA}" type="presOf" srcId="{02B0D06D-3716-4FBC-A466-DE7F0D6C5ECA}" destId="{A4015B88-7F86-4126-8067-A071958286E9}" srcOrd="0" destOrd="0" presId="urn:microsoft.com/office/officeart/2005/8/layout/vList6"/>
    <dgm:cxn modelId="{CFC2C45A-EA15-480C-A34A-49FD4ACC9F68}" srcId="{8ABAA995-6196-4B81-80E2-BD1D9C3A6233}" destId="{B3B49F12-8346-421D-AC4E-014BB4AE98A5}" srcOrd="0" destOrd="0" parTransId="{50E3AAC6-CFCA-4DEC-BA3E-52979D73707F}" sibTransId="{3EDF2831-DE6E-4326-B9AC-E157B638B577}"/>
    <dgm:cxn modelId="{E6E48A9B-D4D0-4B1C-8A62-936E4E8E34A8}" type="presOf" srcId="{B3B49F12-8346-421D-AC4E-014BB4AE98A5}" destId="{B41DA680-FEC6-44E3-AD08-4FA76BDFF824}" srcOrd="0" destOrd="0" presId="urn:microsoft.com/office/officeart/2005/8/layout/vList6"/>
    <dgm:cxn modelId="{0708F26A-321D-484D-A087-7136B2D700FB}" srcId="{9E4599AC-E8FB-4205-B3CF-9B1441D16D20}" destId="{8ABAA995-6196-4B81-80E2-BD1D9C3A6233}" srcOrd="0" destOrd="0" parTransId="{305550C3-1D9E-425B-A242-F5A456EE4346}" sibTransId="{9E9CA6C0-FFB7-439D-8CDF-8A488CCCB8EF}"/>
    <dgm:cxn modelId="{4B520DC6-1BF3-450B-9CA5-73AEA2B0387C}" srcId="{02B0D06D-3716-4FBC-A466-DE7F0D6C5ECA}" destId="{3D7DC594-058B-4D02-AD1A-C7CED1874BF8}" srcOrd="0" destOrd="0" parTransId="{D589BAEF-572A-4691-9823-02393A6DEBF8}" sibTransId="{6C7EEECD-2CD4-4A32-9406-2D960F330166}"/>
    <dgm:cxn modelId="{AF7C78E4-A50B-4BD1-9507-3BF72D874331}" type="presOf" srcId="{9E4599AC-E8FB-4205-B3CF-9B1441D16D20}" destId="{219EF9E8-3142-4957-818F-83B59FE813D2}" srcOrd="0" destOrd="0" presId="urn:microsoft.com/office/officeart/2005/8/layout/vList6"/>
    <dgm:cxn modelId="{CDB6E74F-607C-48F0-99D8-846A2E0780CD}" srcId="{9E4599AC-E8FB-4205-B3CF-9B1441D16D20}" destId="{02B0D06D-3716-4FBC-A466-DE7F0D6C5ECA}" srcOrd="1" destOrd="0" parTransId="{4AC55000-D88B-4669-8CA0-5A1D113656DD}" sibTransId="{92CC18D3-C451-4B79-AB60-D433C14D7896}"/>
    <dgm:cxn modelId="{EC171A49-0298-4FA1-AD19-9034276F02C0}" type="presParOf" srcId="{219EF9E8-3142-4957-818F-83B59FE813D2}" destId="{077488F7-0743-4014-A95A-E1F107B945A7}" srcOrd="0" destOrd="0" presId="urn:microsoft.com/office/officeart/2005/8/layout/vList6"/>
    <dgm:cxn modelId="{241C5207-7A3F-43D8-8609-44E26144E791}" type="presParOf" srcId="{077488F7-0743-4014-A95A-E1F107B945A7}" destId="{BF235B29-A439-40CD-B00D-07741500E8A4}" srcOrd="0" destOrd="0" presId="urn:microsoft.com/office/officeart/2005/8/layout/vList6"/>
    <dgm:cxn modelId="{385E9227-482A-4D6B-B1A4-6F24E843166F}" type="presParOf" srcId="{077488F7-0743-4014-A95A-E1F107B945A7}" destId="{B41DA680-FEC6-44E3-AD08-4FA76BDFF824}" srcOrd="1" destOrd="0" presId="urn:microsoft.com/office/officeart/2005/8/layout/vList6"/>
    <dgm:cxn modelId="{C53EC938-1EB5-4472-AAF3-E973E212A40A}" type="presParOf" srcId="{219EF9E8-3142-4957-818F-83B59FE813D2}" destId="{2D73E63E-6FD8-4073-8B9D-E5045502C114}" srcOrd="1" destOrd="0" presId="urn:microsoft.com/office/officeart/2005/8/layout/vList6"/>
    <dgm:cxn modelId="{39D5FC49-277D-489E-B8A0-3D9B9F0D28AD}" type="presParOf" srcId="{219EF9E8-3142-4957-818F-83B59FE813D2}" destId="{B5906851-3843-405E-9777-86CC8183B3D1}" srcOrd="2" destOrd="0" presId="urn:microsoft.com/office/officeart/2005/8/layout/vList6"/>
    <dgm:cxn modelId="{EEFF1393-80DB-4E31-801E-029841447AE9}" type="presParOf" srcId="{B5906851-3843-405E-9777-86CC8183B3D1}" destId="{A4015B88-7F86-4126-8067-A071958286E9}" srcOrd="0" destOrd="0" presId="urn:microsoft.com/office/officeart/2005/8/layout/vList6"/>
    <dgm:cxn modelId="{9A6B84E7-E34D-4FDE-905D-C96A7495EEA5}" type="presParOf" srcId="{B5906851-3843-405E-9777-86CC8183B3D1}" destId="{9A66FF56-3F00-468D-AD50-483A8D44B1B9}" srcOrd="1" destOrd="0" presId="urn:microsoft.com/office/officeart/2005/8/layout/vList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20320DD5-81D0-4CA7-B009-F0F329460672}" type="doc">
      <dgm:prSet loTypeId="urn:microsoft.com/office/officeart/2005/8/layout/vList5" loCatId="list" qsTypeId="urn:microsoft.com/office/officeart/2005/8/quickstyle/simple1" qsCatId="simple" csTypeId="urn:microsoft.com/office/officeart/2005/8/colors/colorful3" csCatId="colorful" phldr="1"/>
      <dgm:spPr/>
      <dgm:t>
        <a:bodyPr/>
        <a:lstStyle/>
        <a:p>
          <a:endParaRPr lang="zh-TW" altLang="en-US"/>
        </a:p>
      </dgm:t>
    </dgm:pt>
    <dgm:pt modelId="{FB08504E-5C66-46E1-8A9A-7AAF75DE9AA1}">
      <dgm:prSet phldrT="[文字]" custT="1"/>
      <dgm:spPr/>
      <dgm:t>
        <a:bodyPr/>
        <a:lstStyle/>
        <a:p>
          <a:r>
            <a:rPr lang="zh-TW" altLang="zh-TW" sz="3600" dirty="0" smtClean="0"/>
            <a:t>狹義</a:t>
          </a:r>
          <a:endParaRPr lang="zh-TW" altLang="en-US" sz="3600" dirty="0"/>
        </a:p>
      </dgm:t>
    </dgm:pt>
    <dgm:pt modelId="{787BBFD6-E969-49CC-AFA4-DF4D8DC01527}" type="parTrans" cxnId="{DC5B923E-D001-446B-83ED-C92D50C741CC}">
      <dgm:prSet/>
      <dgm:spPr/>
      <dgm:t>
        <a:bodyPr/>
        <a:lstStyle/>
        <a:p>
          <a:endParaRPr lang="zh-TW" altLang="en-US"/>
        </a:p>
      </dgm:t>
    </dgm:pt>
    <dgm:pt modelId="{FF1852AF-BA76-4032-8167-5FD0AE22A073}" type="sibTrans" cxnId="{DC5B923E-D001-446B-83ED-C92D50C741CC}">
      <dgm:prSet/>
      <dgm:spPr/>
      <dgm:t>
        <a:bodyPr/>
        <a:lstStyle/>
        <a:p>
          <a:endParaRPr lang="zh-TW" altLang="en-US"/>
        </a:p>
      </dgm:t>
    </dgm:pt>
    <dgm:pt modelId="{C1C812D3-D018-432D-BF19-DAE9BDDC8CC2}">
      <dgm:prSet phldrT="[文字]" custT="1"/>
      <dgm:spPr>
        <a:solidFill>
          <a:schemeClr val="accent3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zh-TW" altLang="en-US" sz="2600" dirty="0" smtClean="0"/>
            <a:t>商品從供應者到使用者的</a:t>
          </a:r>
          <a:r>
            <a:rPr lang="zh-TW" altLang="en-US" sz="2600" b="1" dirty="0" smtClean="0">
              <a:solidFill>
                <a:srgbClr val="FF0000"/>
              </a:solidFill>
            </a:rPr>
            <a:t>物理性移動</a:t>
          </a:r>
          <a:r>
            <a:rPr lang="zh-TW" altLang="en-US" sz="2600" dirty="0" smtClean="0"/>
            <a:t>，創造</a:t>
          </a:r>
          <a:r>
            <a:rPr lang="zh-TW" altLang="en-US" sz="2600" b="1" dirty="0" smtClean="0">
              <a:solidFill>
                <a:srgbClr val="FF0000"/>
              </a:solidFill>
            </a:rPr>
            <a:t>時間性、地利性</a:t>
          </a:r>
          <a:r>
            <a:rPr lang="en-US" altLang="zh-TW" sz="2600" b="1" dirty="0" smtClean="0">
              <a:solidFill>
                <a:srgbClr val="FF0000"/>
              </a:solidFill>
            </a:rPr>
            <a:t>(</a:t>
          </a:r>
          <a:r>
            <a:rPr lang="zh-TW" altLang="en-US" sz="2600" b="1" dirty="0" smtClean="0">
              <a:solidFill>
                <a:srgbClr val="FF0000"/>
              </a:solidFill>
            </a:rPr>
            <a:t>空間性</a:t>
          </a:r>
          <a:r>
            <a:rPr lang="en-US" altLang="zh-TW" sz="2600" b="1" dirty="0" smtClean="0">
              <a:solidFill>
                <a:srgbClr val="FF0000"/>
              </a:solidFill>
            </a:rPr>
            <a:t>)</a:t>
          </a:r>
          <a:r>
            <a:rPr lang="zh-TW" altLang="en-US" sz="2600" dirty="0" smtClean="0"/>
            <a:t>的效用。</a:t>
          </a:r>
          <a:endParaRPr lang="zh-TW" altLang="en-US" sz="2600" dirty="0"/>
        </a:p>
      </dgm:t>
    </dgm:pt>
    <dgm:pt modelId="{93CC240E-1284-406C-AA3A-92BD1586FC6E}" type="parTrans" cxnId="{FB2B71C9-EB5B-40E5-975C-FE354468316E}">
      <dgm:prSet/>
      <dgm:spPr/>
      <dgm:t>
        <a:bodyPr/>
        <a:lstStyle/>
        <a:p>
          <a:endParaRPr lang="zh-TW" altLang="en-US"/>
        </a:p>
      </dgm:t>
    </dgm:pt>
    <dgm:pt modelId="{D8CE639B-1A64-4397-8532-A944A6609290}" type="sibTrans" cxnId="{FB2B71C9-EB5B-40E5-975C-FE354468316E}">
      <dgm:prSet/>
      <dgm:spPr/>
      <dgm:t>
        <a:bodyPr/>
        <a:lstStyle/>
        <a:p>
          <a:endParaRPr lang="zh-TW" altLang="en-US"/>
        </a:p>
      </dgm:t>
    </dgm:pt>
    <dgm:pt modelId="{4D747D03-0DDF-424B-9481-358C5D8E078B}">
      <dgm:prSet phldrT="[文字]" custT="1"/>
      <dgm:spPr/>
      <dgm:t>
        <a:bodyPr/>
        <a:lstStyle/>
        <a:p>
          <a:r>
            <a:rPr lang="zh-TW" altLang="en-US" sz="3600" dirty="0" smtClean="0"/>
            <a:t>廣義</a:t>
          </a:r>
          <a:endParaRPr lang="zh-TW" altLang="en-US" sz="3600" dirty="0"/>
        </a:p>
      </dgm:t>
    </dgm:pt>
    <dgm:pt modelId="{F6DA6DE8-04BA-4444-8A06-F9CF309A031B}" type="parTrans" cxnId="{64EA8BFF-AAA0-4E98-87D7-E8F7B29A328C}">
      <dgm:prSet/>
      <dgm:spPr/>
      <dgm:t>
        <a:bodyPr/>
        <a:lstStyle/>
        <a:p>
          <a:endParaRPr lang="zh-TW" altLang="en-US"/>
        </a:p>
      </dgm:t>
    </dgm:pt>
    <dgm:pt modelId="{7E534CD4-C8A4-4379-9A99-61231A44245E}" type="sibTrans" cxnId="{64EA8BFF-AAA0-4E98-87D7-E8F7B29A328C}">
      <dgm:prSet/>
      <dgm:spPr/>
      <dgm:t>
        <a:bodyPr/>
        <a:lstStyle/>
        <a:p>
          <a:endParaRPr lang="zh-TW" altLang="en-US"/>
        </a:p>
      </dgm:t>
    </dgm:pt>
    <dgm:pt modelId="{BE9C8754-AB85-4CD0-970F-27A9870C0A6E}">
      <dgm:prSet phldrT="[文字]" custT="1"/>
      <dgm:spPr>
        <a:solidFill>
          <a:schemeClr val="accent5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zh-TW" altLang="en-US" sz="2600" dirty="0" smtClean="0"/>
            <a:t>資源</a:t>
          </a:r>
          <a:r>
            <a:rPr lang="zh-TW" altLang="en-US" sz="2600" b="1" dirty="0" smtClean="0">
              <a:solidFill>
                <a:srgbClr val="FF0000"/>
              </a:solidFill>
            </a:rPr>
            <a:t>從開發取得</a:t>
          </a:r>
          <a:r>
            <a:rPr lang="zh-TW" altLang="en-US" sz="2600" dirty="0" smtClean="0"/>
            <a:t>到轉移使用者手上，</a:t>
          </a:r>
          <a:r>
            <a:rPr lang="zh-TW" altLang="en-US" sz="2600" b="1" dirty="0" smtClean="0">
              <a:solidFill>
                <a:srgbClr val="FF0000"/>
              </a:solidFill>
            </a:rPr>
            <a:t>一連串價值創造的過程</a:t>
          </a:r>
          <a:r>
            <a:rPr lang="zh-TW" altLang="en-US" sz="2600" dirty="0" smtClean="0"/>
            <a:t>。</a:t>
          </a:r>
          <a:endParaRPr lang="zh-TW" altLang="en-US" sz="2600" dirty="0"/>
        </a:p>
      </dgm:t>
    </dgm:pt>
    <dgm:pt modelId="{230DC33C-9049-45B4-8EB4-D2645D9FE5B4}" type="parTrans" cxnId="{EFF29816-A212-49BE-8BAE-0B38D8C925E6}">
      <dgm:prSet/>
      <dgm:spPr/>
      <dgm:t>
        <a:bodyPr/>
        <a:lstStyle/>
        <a:p>
          <a:endParaRPr lang="zh-TW" altLang="en-US"/>
        </a:p>
      </dgm:t>
    </dgm:pt>
    <dgm:pt modelId="{D15AC55A-E595-4467-976D-E9AD5FC6C450}" type="sibTrans" cxnId="{EFF29816-A212-49BE-8BAE-0B38D8C925E6}">
      <dgm:prSet/>
      <dgm:spPr/>
      <dgm:t>
        <a:bodyPr/>
        <a:lstStyle/>
        <a:p>
          <a:endParaRPr lang="zh-TW" altLang="en-US"/>
        </a:p>
      </dgm:t>
    </dgm:pt>
    <dgm:pt modelId="{2DAA9C10-8CEB-4DA8-8A38-14D9889BDA0F}">
      <dgm:prSet phldrT="[文字]" custT="1"/>
      <dgm:spPr/>
      <dgm:t>
        <a:bodyPr/>
        <a:lstStyle/>
        <a:p>
          <a:r>
            <a:rPr lang="zh-TW" altLang="en-US" sz="3600" dirty="0" smtClean="0"/>
            <a:t>精義</a:t>
          </a:r>
          <a:endParaRPr lang="zh-TW" altLang="en-US" sz="3600" dirty="0"/>
        </a:p>
      </dgm:t>
    </dgm:pt>
    <dgm:pt modelId="{FF0BA209-ED7F-4B1F-AEF6-6764B02C572B}" type="parTrans" cxnId="{351D3598-410E-4F80-979F-86ECBBA9A62A}">
      <dgm:prSet/>
      <dgm:spPr/>
      <dgm:t>
        <a:bodyPr/>
        <a:lstStyle/>
        <a:p>
          <a:endParaRPr lang="zh-TW" altLang="en-US"/>
        </a:p>
      </dgm:t>
    </dgm:pt>
    <dgm:pt modelId="{CF4D7494-C189-4F8D-B521-232ECED98BB5}" type="sibTrans" cxnId="{351D3598-410E-4F80-979F-86ECBBA9A62A}">
      <dgm:prSet/>
      <dgm:spPr/>
      <dgm:t>
        <a:bodyPr/>
        <a:lstStyle/>
        <a:p>
          <a:endParaRPr lang="zh-TW" altLang="en-US"/>
        </a:p>
      </dgm:t>
    </dgm:pt>
    <dgm:pt modelId="{2077EC8F-F3BB-4115-A03E-3FD807A41A9E}">
      <dgm:prSet phldrT="[文字]"/>
      <dgm:spPr>
        <a:solidFill>
          <a:schemeClr val="accent4">
            <a:lumMod val="60000"/>
            <a:lumOff val="40000"/>
            <a:alpha val="90000"/>
          </a:schemeClr>
        </a:solidFill>
      </dgm:spPr>
      <dgm:t>
        <a:bodyPr/>
        <a:lstStyle/>
        <a:p>
          <a:r>
            <a:rPr lang="zh-TW" altLang="en-US" dirty="0" smtClean="0"/>
            <a:t>為</a:t>
          </a:r>
          <a:r>
            <a:rPr lang="zh-TW" altLang="zh-TW" dirty="0" smtClean="0">
              <a:solidFill>
                <a:srgbClr val="FF0000"/>
              </a:solidFill>
            </a:rPr>
            <a:t>結合物流的各種功能</a:t>
          </a:r>
          <a:r>
            <a:rPr lang="zh-TW" altLang="en-US" dirty="0" smtClean="0">
              <a:solidFill>
                <a:srgbClr val="FF0000"/>
              </a:solidFill>
            </a:rPr>
            <a:t>的</a:t>
          </a:r>
          <a:r>
            <a:rPr lang="zh-TW" altLang="zh-TW" dirty="0" smtClean="0">
              <a:solidFill>
                <a:srgbClr val="FF0000"/>
              </a:solidFill>
            </a:rPr>
            <a:t>服務系統</a:t>
          </a:r>
          <a:r>
            <a:rPr lang="zh-TW" altLang="zh-TW" dirty="0" smtClean="0"/>
            <a:t>，提供快速回應、滿足客戶，縮短流通時間與路徑，提升競爭力</a:t>
          </a:r>
          <a:r>
            <a:rPr lang="zh-TW" altLang="en-US" dirty="0" smtClean="0"/>
            <a:t>。</a:t>
          </a:r>
          <a:endParaRPr lang="zh-TW" altLang="en-US" dirty="0"/>
        </a:p>
      </dgm:t>
    </dgm:pt>
    <dgm:pt modelId="{64F6F511-4028-4F6E-B102-0A81434F0938}" type="parTrans" cxnId="{7E244AEE-936C-4BBB-AD07-E01A9DDBDDD1}">
      <dgm:prSet/>
      <dgm:spPr/>
      <dgm:t>
        <a:bodyPr/>
        <a:lstStyle/>
        <a:p>
          <a:endParaRPr lang="zh-TW" altLang="en-US"/>
        </a:p>
      </dgm:t>
    </dgm:pt>
    <dgm:pt modelId="{A58217B1-8CE4-47ED-ADD1-456B1621FA4D}" type="sibTrans" cxnId="{7E244AEE-936C-4BBB-AD07-E01A9DDBDDD1}">
      <dgm:prSet/>
      <dgm:spPr/>
      <dgm:t>
        <a:bodyPr/>
        <a:lstStyle/>
        <a:p>
          <a:endParaRPr lang="zh-TW" altLang="en-US"/>
        </a:p>
      </dgm:t>
    </dgm:pt>
    <dgm:pt modelId="{D2ADEEFF-B65C-4A37-95F6-A6860C16B0FC}" type="pres">
      <dgm:prSet presAssocID="{20320DD5-81D0-4CA7-B009-F0F32946067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F5672561-D242-4134-A203-CED7ABC7C002}" type="pres">
      <dgm:prSet presAssocID="{FB08504E-5C66-46E1-8A9A-7AAF75DE9AA1}" presName="linNode" presStyleCnt="0"/>
      <dgm:spPr/>
    </dgm:pt>
    <dgm:pt modelId="{97258D95-8267-4C46-9DF2-BB8B69FF7481}" type="pres">
      <dgm:prSet presAssocID="{FB08504E-5C66-46E1-8A9A-7AAF75DE9AA1}" presName="parentText" presStyleLbl="node1" presStyleIdx="0" presStyleCnt="3" custScaleX="51391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47AD5652-CB79-4760-AC41-CD06EDB2D295}" type="pres">
      <dgm:prSet presAssocID="{FB08504E-5C66-46E1-8A9A-7AAF75DE9AA1}" presName="descendantText" presStyleLbl="alignAccFollowNode1" presStyleIdx="0" presStyleCnt="3" custScaleX="13173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A46473A-B032-466B-B53F-6EC211A103DC}" type="pres">
      <dgm:prSet presAssocID="{FF1852AF-BA76-4032-8167-5FD0AE22A073}" presName="sp" presStyleCnt="0"/>
      <dgm:spPr/>
    </dgm:pt>
    <dgm:pt modelId="{C0DCA08C-D7BA-4317-941E-7FDDEEAC020C}" type="pres">
      <dgm:prSet presAssocID="{4D747D03-0DDF-424B-9481-358C5D8E078B}" presName="linNode" presStyleCnt="0"/>
      <dgm:spPr/>
    </dgm:pt>
    <dgm:pt modelId="{E97CDC34-74C8-4F17-B108-01A5B00C93E8}" type="pres">
      <dgm:prSet presAssocID="{4D747D03-0DDF-424B-9481-358C5D8E078B}" presName="parentText" presStyleLbl="node1" presStyleIdx="1" presStyleCnt="3" custScaleX="51389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A51B4E5-0CB8-48B1-88BA-A567534B3882}" type="pres">
      <dgm:prSet presAssocID="{4D747D03-0DDF-424B-9481-358C5D8E078B}" presName="descendantText" presStyleLbl="alignAccFollowNode1" presStyleIdx="1" presStyleCnt="3" custScaleX="143504" custLinFactNeighborX="-728" custLinFactNeighborY="448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F1E8EFF-D8B4-4D58-AF12-B9504BDE41ED}" type="pres">
      <dgm:prSet presAssocID="{7E534CD4-C8A4-4379-9A99-61231A44245E}" presName="sp" presStyleCnt="0"/>
      <dgm:spPr/>
    </dgm:pt>
    <dgm:pt modelId="{F9136789-1F9A-4F54-945D-93DA1279AEE9}" type="pres">
      <dgm:prSet presAssocID="{2DAA9C10-8CEB-4DA8-8A38-14D9889BDA0F}" presName="linNode" presStyleCnt="0"/>
      <dgm:spPr/>
    </dgm:pt>
    <dgm:pt modelId="{339C2978-48F7-4CD1-A9E1-456B33A67D8D}" type="pres">
      <dgm:prSet presAssocID="{2DAA9C10-8CEB-4DA8-8A38-14D9889BDA0F}" presName="parentText" presStyleLbl="node1" presStyleIdx="2" presStyleCnt="3" custScaleX="94540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B087BCF-27C5-4DBE-A0E2-7139789DE64F}" type="pres">
      <dgm:prSet presAssocID="{2DAA9C10-8CEB-4DA8-8A38-14D9889BDA0F}" presName="descendantText" presStyleLbl="alignAccFollowNode1" presStyleIdx="2" presStyleCnt="3" custScaleX="257214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7E244AEE-936C-4BBB-AD07-E01A9DDBDDD1}" srcId="{2DAA9C10-8CEB-4DA8-8A38-14D9889BDA0F}" destId="{2077EC8F-F3BB-4115-A03E-3FD807A41A9E}" srcOrd="0" destOrd="0" parTransId="{64F6F511-4028-4F6E-B102-0A81434F0938}" sibTransId="{A58217B1-8CE4-47ED-ADD1-456B1621FA4D}"/>
    <dgm:cxn modelId="{DC5B923E-D001-446B-83ED-C92D50C741CC}" srcId="{20320DD5-81D0-4CA7-B009-F0F329460672}" destId="{FB08504E-5C66-46E1-8A9A-7AAF75DE9AA1}" srcOrd="0" destOrd="0" parTransId="{787BBFD6-E969-49CC-AFA4-DF4D8DC01527}" sibTransId="{FF1852AF-BA76-4032-8167-5FD0AE22A073}"/>
    <dgm:cxn modelId="{07934050-C33A-4C68-8694-E8483381C3DE}" type="presOf" srcId="{C1C812D3-D018-432D-BF19-DAE9BDDC8CC2}" destId="{47AD5652-CB79-4760-AC41-CD06EDB2D295}" srcOrd="0" destOrd="0" presId="urn:microsoft.com/office/officeart/2005/8/layout/vList5"/>
    <dgm:cxn modelId="{8F0FFE3A-F4E6-4BCD-AF8C-900B2627CDB3}" type="presOf" srcId="{2DAA9C10-8CEB-4DA8-8A38-14D9889BDA0F}" destId="{339C2978-48F7-4CD1-A9E1-456B33A67D8D}" srcOrd="0" destOrd="0" presId="urn:microsoft.com/office/officeart/2005/8/layout/vList5"/>
    <dgm:cxn modelId="{D60AA379-98BF-4B70-BC55-08E280011C64}" type="presOf" srcId="{20320DD5-81D0-4CA7-B009-F0F329460672}" destId="{D2ADEEFF-B65C-4A37-95F6-A6860C16B0FC}" srcOrd="0" destOrd="0" presId="urn:microsoft.com/office/officeart/2005/8/layout/vList5"/>
    <dgm:cxn modelId="{659777F6-B2AC-4427-9753-A92B54EE9F50}" type="presOf" srcId="{BE9C8754-AB85-4CD0-970F-27A9870C0A6E}" destId="{CA51B4E5-0CB8-48B1-88BA-A567534B3882}" srcOrd="0" destOrd="0" presId="urn:microsoft.com/office/officeart/2005/8/layout/vList5"/>
    <dgm:cxn modelId="{EFF29816-A212-49BE-8BAE-0B38D8C925E6}" srcId="{4D747D03-0DDF-424B-9481-358C5D8E078B}" destId="{BE9C8754-AB85-4CD0-970F-27A9870C0A6E}" srcOrd="0" destOrd="0" parTransId="{230DC33C-9049-45B4-8EB4-D2645D9FE5B4}" sibTransId="{D15AC55A-E595-4467-976D-E9AD5FC6C450}"/>
    <dgm:cxn modelId="{64EA8BFF-AAA0-4E98-87D7-E8F7B29A328C}" srcId="{20320DD5-81D0-4CA7-B009-F0F329460672}" destId="{4D747D03-0DDF-424B-9481-358C5D8E078B}" srcOrd="1" destOrd="0" parTransId="{F6DA6DE8-04BA-4444-8A06-F9CF309A031B}" sibTransId="{7E534CD4-C8A4-4379-9A99-61231A44245E}"/>
    <dgm:cxn modelId="{BC9E0B3E-9675-4DCD-932C-72863D164A4C}" type="presOf" srcId="{2077EC8F-F3BB-4115-A03E-3FD807A41A9E}" destId="{2B087BCF-27C5-4DBE-A0E2-7139789DE64F}" srcOrd="0" destOrd="0" presId="urn:microsoft.com/office/officeart/2005/8/layout/vList5"/>
    <dgm:cxn modelId="{FB2B71C9-EB5B-40E5-975C-FE354468316E}" srcId="{FB08504E-5C66-46E1-8A9A-7AAF75DE9AA1}" destId="{C1C812D3-D018-432D-BF19-DAE9BDDC8CC2}" srcOrd="0" destOrd="0" parTransId="{93CC240E-1284-406C-AA3A-92BD1586FC6E}" sibTransId="{D8CE639B-1A64-4397-8532-A944A6609290}"/>
    <dgm:cxn modelId="{DBF13A7A-DD91-4767-94B2-758586F5CA80}" type="presOf" srcId="{4D747D03-0DDF-424B-9481-358C5D8E078B}" destId="{E97CDC34-74C8-4F17-B108-01A5B00C93E8}" srcOrd="0" destOrd="0" presId="urn:microsoft.com/office/officeart/2005/8/layout/vList5"/>
    <dgm:cxn modelId="{351D3598-410E-4F80-979F-86ECBBA9A62A}" srcId="{20320DD5-81D0-4CA7-B009-F0F329460672}" destId="{2DAA9C10-8CEB-4DA8-8A38-14D9889BDA0F}" srcOrd="2" destOrd="0" parTransId="{FF0BA209-ED7F-4B1F-AEF6-6764B02C572B}" sibTransId="{CF4D7494-C189-4F8D-B521-232ECED98BB5}"/>
    <dgm:cxn modelId="{4A2BBEC3-B973-4CC4-B546-B3343E81851F}" type="presOf" srcId="{FB08504E-5C66-46E1-8A9A-7AAF75DE9AA1}" destId="{97258D95-8267-4C46-9DF2-BB8B69FF7481}" srcOrd="0" destOrd="0" presId="urn:microsoft.com/office/officeart/2005/8/layout/vList5"/>
    <dgm:cxn modelId="{7FA5AF0C-1AE6-4C17-922F-D3FA67EA50F3}" type="presParOf" srcId="{D2ADEEFF-B65C-4A37-95F6-A6860C16B0FC}" destId="{F5672561-D242-4134-A203-CED7ABC7C002}" srcOrd="0" destOrd="0" presId="urn:microsoft.com/office/officeart/2005/8/layout/vList5"/>
    <dgm:cxn modelId="{B0764B4A-D6E2-42F8-80A3-218A0D00ADEB}" type="presParOf" srcId="{F5672561-D242-4134-A203-CED7ABC7C002}" destId="{97258D95-8267-4C46-9DF2-BB8B69FF7481}" srcOrd="0" destOrd="0" presId="urn:microsoft.com/office/officeart/2005/8/layout/vList5"/>
    <dgm:cxn modelId="{1A4EA681-269C-44DA-A1B2-E7C4D6C45A4A}" type="presParOf" srcId="{F5672561-D242-4134-A203-CED7ABC7C002}" destId="{47AD5652-CB79-4760-AC41-CD06EDB2D295}" srcOrd="1" destOrd="0" presId="urn:microsoft.com/office/officeart/2005/8/layout/vList5"/>
    <dgm:cxn modelId="{1FCC06D5-5B4A-4816-B886-6330888B4EA5}" type="presParOf" srcId="{D2ADEEFF-B65C-4A37-95F6-A6860C16B0FC}" destId="{5A46473A-B032-466B-B53F-6EC211A103DC}" srcOrd="1" destOrd="0" presId="urn:microsoft.com/office/officeart/2005/8/layout/vList5"/>
    <dgm:cxn modelId="{C0B3C281-AA92-4FF2-89C3-C52BA3E291BD}" type="presParOf" srcId="{D2ADEEFF-B65C-4A37-95F6-A6860C16B0FC}" destId="{C0DCA08C-D7BA-4317-941E-7FDDEEAC020C}" srcOrd="2" destOrd="0" presId="urn:microsoft.com/office/officeart/2005/8/layout/vList5"/>
    <dgm:cxn modelId="{EF02E255-BA67-4117-B71F-0498A525B144}" type="presParOf" srcId="{C0DCA08C-D7BA-4317-941E-7FDDEEAC020C}" destId="{E97CDC34-74C8-4F17-B108-01A5B00C93E8}" srcOrd="0" destOrd="0" presId="urn:microsoft.com/office/officeart/2005/8/layout/vList5"/>
    <dgm:cxn modelId="{444B582F-8A4C-4016-B48C-19BF10900272}" type="presParOf" srcId="{C0DCA08C-D7BA-4317-941E-7FDDEEAC020C}" destId="{CA51B4E5-0CB8-48B1-88BA-A567534B3882}" srcOrd="1" destOrd="0" presId="urn:microsoft.com/office/officeart/2005/8/layout/vList5"/>
    <dgm:cxn modelId="{96A179CE-C2B9-4401-863F-BDC3E379459B}" type="presParOf" srcId="{D2ADEEFF-B65C-4A37-95F6-A6860C16B0FC}" destId="{6F1E8EFF-D8B4-4D58-AF12-B9504BDE41ED}" srcOrd="3" destOrd="0" presId="urn:microsoft.com/office/officeart/2005/8/layout/vList5"/>
    <dgm:cxn modelId="{745C7D3D-77A0-415F-BB43-2DB93A381DFF}" type="presParOf" srcId="{D2ADEEFF-B65C-4A37-95F6-A6860C16B0FC}" destId="{F9136789-1F9A-4F54-945D-93DA1279AEE9}" srcOrd="4" destOrd="0" presId="urn:microsoft.com/office/officeart/2005/8/layout/vList5"/>
    <dgm:cxn modelId="{DEA6FF5B-FD31-4405-8B70-82C93EEDCB72}" type="presParOf" srcId="{F9136789-1F9A-4F54-945D-93DA1279AEE9}" destId="{339C2978-48F7-4CD1-A9E1-456B33A67D8D}" srcOrd="0" destOrd="0" presId="urn:microsoft.com/office/officeart/2005/8/layout/vList5"/>
    <dgm:cxn modelId="{6EF4CCF9-5519-46E2-B60E-BAD76EDA7563}" type="presParOf" srcId="{F9136789-1F9A-4F54-945D-93DA1279AEE9}" destId="{2B087BCF-27C5-4DBE-A0E2-7139789DE64F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6F076C1F-80CA-423C-A21D-21B08D6590F1}" type="doc">
      <dgm:prSet loTypeId="urn:microsoft.com/office/officeart/2005/8/layout/vList5" loCatId="list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E2CDC9D2-A846-4DCC-8872-8EA7945EF6E8}">
      <dgm:prSet phldrT="[文字]"/>
      <dgm:spPr/>
      <dgm:t>
        <a:bodyPr/>
        <a:lstStyle/>
        <a:p>
          <a:r>
            <a:rPr lang="zh-TW" altLang="en-US" dirty="0" smtClean="0"/>
            <a:t>美國供應鏈管理專業協會</a:t>
          </a:r>
          <a:endParaRPr lang="zh-TW" altLang="en-US" dirty="0"/>
        </a:p>
      </dgm:t>
    </dgm:pt>
    <dgm:pt modelId="{306BFC8A-261C-454C-9236-F90E95EF268B}" type="parTrans" cxnId="{0A86A138-750D-4C34-BA48-66A0F9301A4E}">
      <dgm:prSet/>
      <dgm:spPr/>
      <dgm:t>
        <a:bodyPr/>
        <a:lstStyle/>
        <a:p>
          <a:endParaRPr lang="zh-TW" altLang="en-US"/>
        </a:p>
      </dgm:t>
    </dgm:pt>
    <dgm:pt modelId="{87DC8AA0-5A35-4B43-9C11-515D6EC97560}" type="sibTrans" cxnId="{0A86A138-750D-4C34-BA48-66A0F9301A4E}">
      <dgm:prSet/>
      <dgm:spPr/>
      <dgm:t>
        <a:bodyPr/>
        <a:lstStyle/>
        <a:p>
          <a:endParaRPr lang="zh-TW" altLang="en-US"/>
        </a:p>
      </dgm:t>
    </dgm:pt>
    <dgm:pt modelId="{C255E9EE-CDE9-41F1-B353-04854A309723}">
      <dgm:prSet phldrT="[文字]"/>
      <dgm:spPr/>
      <dgm:t>
        <a:bodyPr/>
        <a:lstStyle/>
        <a:p>
          <a:r>
            <a:rPr lang="zh-TW" altLang="en-US" b="1" dirty="0" smtClean="0">
              <a:solidFill>
                <a:srgbClr val="FF0000"/>
              </a:solidFill>
            </a:rPr>
            <a:t>物流管理是供應鏈管理的一部分</a:t>
          </a:r>
          <a:r>
            <a:rPr lang="zh-TW" altLang="en-US" dirty="0" smtClean="0"/>
            <a:t>，其透過資訊科技，對物料由最初的原料，一直到配送成品，以至最終消費者整體過程中，所牽涉的原料、半成品以及成品的流通與儲存，以最有效益的計畫、執行與控制，</a:t>
          </a:r>
          <a:r>
            <a:rPr lang="zh-TW" altLang="en-US" b="1" dirty="0" smtClean="0">
              <a:solidFill>
                <a:srgbClr val="FF0000"/>
              </a:solidFill>
            </a:rPr>
            <a:t>來滿足並符合消費者的需求。</a:t>
          </a:r>
          <a:endParaRPr lang="zh-TW" altLang="en-US" b="1" dirty="0">
            <a:solidFill>
              <a:srgbClr val="FF0000"/>
            </a:solidFill>
          </a:endParaRPr>
        </a:p>
      </dgm:t>
    </dgm:pt>
    <dgm:pt modelId="{BE24093B-4B37-4310-BBA3-67A486512CAE}" type="parTrans" cxnId="{F7452E84-6283-40C5-AD5E-C3A8C417978C}">
      <dgm:prSet/>
      <dgm:spPr/>
      <dgm:t>
        <a:bodyPr/>
        <a:lstStyle/>
        <a:p>
          <a:endParaRPr lang="zh-TW" altLang="en-US"/>
        </a:p>
      </dgm:t>
    </dgm:pt>
    <dgm:pt modelId="{1B3CCACB-7BE5-4353-B510-84772D0E9E7B}" type="sibTrans" cxnId="{F7452E84-6283-40C5-AD5E-C3A8C417978C}">
      <dgm:prSet/>
      <dgm:spPr/>
      <dgm:t>
        <a:bodyPr/>
        <a:lstStyle/>
        <a:p>
          <a:endParaRPr lang="zh-TW" altLang="en-US"/>
        </a:p>
      </dgm:t>
    </dgm:pt>
    <dgm:pt modelId="{A83DEA96-6125-4256-8305-30C02DABF10B}">
      <dgm:prSet phldrT="[文字]"/>
      <dgm:spPr/>
      <dgm:t>
        <a:bodyPr/>
        <a:lstStyle/>
        <a:p>
          <a:r>
            <a:rPr lang="zh-TW" altLang="en-US" dirty="0" smtClean="0"/>
            <a:t>美國國際物流協會（</a:t>
          </a:r>
          <a:r>
            <a:rPr lang="en-US" altLang="en-US" dirty="0" smtClean="0"/>
            <a:t>SOLE</a:t>
          </a:r>
          <a:r>
            <a:rPr lang="zh-TW" altLang="en-US" dirty="0" smtClean="0"/>
            <a:t>）</a:t>
          </a:r>
          <a:endParaRPr lang="zh-TW" altLang="en-US" dirty="0"/>
        </a:p>
      </dgm:t>
    </dgm:pt>
    <dgm:pt modelId="{82528010-E443-45C4-8AF4-14101E353353}" type="parTrans" cxnId="{BBEAC723-E3D7-4A3C-B28E-1F7989105035}">
      <dgm:prSet/>
      <dgm:spPr/>
      <dgm:t>
        <a:bodyPr/>
        <a:lstStyle/>
        <a:p>
          <a:endParaRPr lang="zh-TW" altLang="en-US"/>
        </a:p>
      </dgm:t>
    </dgm:pt>
    <dgm:pt modelId="{DF4D558E-112B-4415-9319-235000B16A2D}" type="sibTrans" cxnId="{BBEAC723-E3D7-4A3C-B28E-1F7989105035}">
      <dgm:prSet/>
      <dgm:spPr/>
      <dgm:t>
        <a:bodyPr/>
        <a:lstStyle/>
        <a:p>
          <a:endParaRPr lang="zh-TW" altLang="en-US"/>
        </a:p>
      </dgm:t>
    </dgm:pt>
    <dgm:pt modelId="{B0E4C2E8-DAD5-49A3-BEB3-F9E82CB08541}">
      <dgm:prSet phldrT="[文字]"/>
      <dgm:spPr/>
      <dgm:t>
        <a:bodyPr/>
        <a:lstStyle/>
        <a:p>
          <a:r>
            <a:rPr lang="zh-TW" altLang="en-US" dirty="0" smtClean="0"/>
            <a:t>物流乃</a:t>
          </a:r>
          <a:r>
            <a:rPr lang="zh-TW" altLang="en-US" b="1" dirty="0" smtClean="0">
              <a:solidFill>
                <a:srgbClr val="FF0000"/>
              </a:solidFill>
            </a:rPr>
            <a:t>綜觀全局──從商品概念到最終處置。</a:t>
          </a:r>
          <a:r>
            <a:rPr lang="zh-TW" altLang="en-US" dirty="0" smtClean="0"/>
            <a:t>物流是一門保證商品在它整個生命中可以獲得成功支持的專業學科。從設計工程、製造、原料、包裝、行銷、流通到最終處理，物流涵蓋了</a:t>
          </a:r>
          <a:r>
            <a:rPr lang="zh-TW" altLang="en-US" b="1" dirty="0" smtClean="0">
              <a:solidFill>
                <a:srgbClr val="FF0000"/>
              </a:solidFill>
            </a:rPr>
            <a:t>支援商品流程的每個可能階段。</a:t>
          </a:r>
          <a:endParaRPr lang="zh-TW" altLang="en-US" b="1" dirty="0">
            <a:solidFill>
              <a:srgbClr val="FF0000"/>
            </a:solidFill>
          </a:endParaRPr>
        </a:p>
      </dgm:t>
    </dgm:pt>
    <dgm:pt modelId="{E5F698BE-6520-48BB-84EA-DA8DFAF88AAD}" type="parTrans" cxnId="{FD6A86C5-7042-4414-89C6-D46A9FFC4B2B}">
      <dgm:prSet/>
      <dgm:spPr/>
      <dgm:t>
        <a:bodyPr/>
        <a:lstStyle/>
        <a:p>
          <a:endParaRPr lang="zh-TW" altLang="en-US"/>
        </a:p>
      </dgm:t>
    </dgm:pt>
    <dgm:pt modelId="{A6739D0D-FE0E-47CA-A6E7-9270DAD9AA55}" type="sibTrans" cxnId="{FD6A86C5-7042-4414-89C6-D46A9FFC4B2B}">
      <dgm:prSet/>
      <dgm:spPr/>
      <dgm:t>
        <a:bodyPr/>
        <a:lstStyle/>
        <a:p>
          <a:endParaRPr lang="zh-TW" altLang="en-US"/>
        </a:p>
      </dgm:t>
    </dgm:pt>
    <dgm:pt modelId="{D7D6A4B6-426A-45BA-9124-CD818B841387}">
      <dgm:prSet phldrT="[文字]"/>
      <dgm:spPr/>
      <dgm:t>
        <a:bodyPr/>
        <a:lstStyle/>
        <a:p>
          <a:r>
            <a:rPr lang="zh-TW" altLang="en-US" dirty="0" smtClean="0"/>
            <a:t>臺灣全球運籌發展協會</a:t>
          </a:r>
          <a:endParaRPr lang="zh-TW" altLang="en-US" dirty="0"/>
        </a:p>
      </dgm:t>
    </dgm:pt>
    <dgm:pt modelId="{1E4F6F29-64FA-45F4-96C4-2943E24D03B7}" type="parTrans" cxnId="{25F83ECC-7077-4B0A-9F39-52F4A95A23B0}">
      <dgm:prSet/>
      <dgm:spPr/>
      <dgm:t>
        <a:bodyPr/>
        <a:lstStyle/>
        <a:p>
          <a:endParaRPr lang="zh-TW" altLang="en-US"/>
        </a:p>
      </dgm:t>
    </dgm:pt>
    <dgm:pt modelId="{5308DDF2-26BD-4D82-9A8F-A4DE5B3479BF}" type="sibTrans" cxnId="{25F83ECC-7077-4B0A-9F39-52F4A95A23B0}">
      <dgm:prSet/>
      <dgm:spPr/>
      <dgm:t>
        <a:bodyPr/>
        <a:lstStyle/>
        <a:p>
          <a:endParaRPr lang="zh-TW" altLang="en-US"/>
        </a:p>
      </dgm:t>
    </dgm:pt>
    <dgm:pt modelId="{E6694B15-9E8A-4B29-82A2-8F9C984B24A1}">
      <dgm:prSet phldrT="[文字]" custT="1"/>
      <dgm:spPr/>
      <dgm:t>
        <a:bodyPr/>
        <a:lstStyle/>
        <a:p>
          <a:r>
            <a:rPr lang="zh-TW" altLang="en-US" sz="2000" dirty="0" smtClean="0"/>
            <a:t>透過資源</a:t>
          </a:r>
          <a:r>
            <a:rPr lang="en-US" altLang="zh-TW" sz="2000" dirty="0" smtClean="0"/>
            <a:t>(</a:t>
          </a:r>
          <a:r>
            <a:rPr lang="zh-TW" altLang="en-US" sz="2000" b="1" dirty="0" smtClean="0">
              <a:solidFill>
                <a:srgbClr val="FF0000"/>
              </a:solidFill>
            </a:rPr>
            <a:t>有效整合</a:t>
          </a:r>
          <a:r>
            <a:rPr lang="en-US" altLang="zh-TW" sz="2000" dirty="0" smtClean="0"/>
            <a:t>)</a:t>
          </a:r>
          <a:r>
            <a:rPr lang="zh-TW" altLang="en-US" sz="2000" dirty="0" smtClean="0"/>
            <a:t>，讓貨物在</a:t>
          </a:r>
          <a:r>
            <a:rPr lang="en-US" altLang="zh-TW" sz="2000" dirty="0" smtClean="0"/>
            <a:t>(</a:t>
          </a:r>
          <a:r>
            <a:rPr lang="zh-TW" altLang="en-US" sz="2000" b="1" dirty="0" smtClean="0">
              <a:solidFill>
                <a:srgbClr val="FF0000"/>
              </a:solidFill>
            </a:rPr>
            <a:t>集中分散</a:t>
          </a:r>
          <a:r>
            <a:rPr lang="en-US" altLang="zh-TW" sz="2000" dirty="0" smtClean="0"/>
            <a:t>)</a:t>
          </a:r>
          <a:r>
            <a:rPr lang="zh-TW" altLang="en-US" sz="2000" dirty="0" smtClean="0"/>
            <a:t>的過程中，</a:t>
          </a:r>
          <a:r>
            <a:rPr lang="en-US" altLang="zh-TW" sz="2000" dirty="0" smtClean="0"/>
            <a:t>(</a:t>
          </a:r>
          <a:r>
            <a:rPr lang="zh-TW" altLang="en-US" sz="2000" b="1" dirty="0" smtClean="0">
              <a:solidFill>
                <a:srgbClr val="FF0000"/>
              </a:solidFill>
            </a:rPr>
            <a:t>創造多方共享的價值</a:t>
          </a:r>
          <a:r>
            <a:rPr lang="en-US" altLang="zh-TW" sz="2000" dirty="0" smtClean="0"/>
            <a:t>)</a:t>
          </a:r>
          <a:r>
            <a:rPr lang="zh-TW" altLang="en-US" sz="2000" dirty="0" smtClean="0"/>
            <a:t>。</a:t>
          </a:r>
          <a:endParaRPr lang="zh-TW" altLang="en-US" sz="2000" dirty="0"/>
        </a:p>
      </dgm:t>
    </dgm:pt>
    <dgm:pt modelId="{7E0737EE-DD56-4D2F-BCCF-ADBBC1155FCD}" type="parTrans" cxnId="{E44793CC-9B5E-4166-A360-55A84F77F4C0}">
      <dgm:prSet/>
      <dgm:spPr/>
      <dgm:t>
        <a:bodyPr/>
        <a:lstStyle/>
        <a:p>
          <a:endParaRPr lang="zh-TW" altLang="en-US"/>
        </a:p>
      </dgm:t>
    </dgm:pt>
    <dgm:pt modelId="{F29AF1B5-3989-418C-9AF4-BCCE4478B494}" type="sibTrans" cxnId="{E44793CC-9B5E-4166-A360-55A84F77F4C0}">
      <dgm:prSet/>
      <dgm:spPr/>
      <dgm:t>
        <a:bodyPr/>
        <a:lstStyle/>
        <a:p>
          <a:endParaRPr lang="zh-TW" altLang="en-US"/>
        </a:p>
      </dgm:t>
    </dgm:pt>
    <dgm:pt modelId="{73F6782B-8089-41A2-9A1D-22495D663517}" type="pres">
      <dgm:prSet presAssocID="{6F076C1F-80CA-423C-A21D-21B08D6590F1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BDCA71F-C514-42DE-9466-2B50B9F1B1B7}" type="pres">
      <dgm:prSet presAssocID="{E2CDC9D2-A846-4DCC-8872-8EA7945EF6E8}" presName="linNode" presStyleCnt="0"/>
      <dgm:spPr/>
    </dgm:pt>
    <dgm:pt modelId="{0F04EF8B-21E2-4FCD-AE90-F4555FB5E6E3}" type="pres">
      <dgm:prSet presAssocID="{E2CDC9D2-A846-4DCC-8872-8EA7945EF6E8}" presName="parentText" presStyleLbl="node1" presStyleIdx="0" presStyleCnt="3" custScaleX="8055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3DE5E0F-BCBA-45C1-8E30-6DD78F1C815B}" type="pres">
      <dgm:prSet presAssocID="{E2CDC9D2-A846-4DCC-8872-8EA7945EF6E8}" presName="descendantText" presStyleLbl="alignAccFollowNode1" presStyleIdx="0" presStyleCnt="3" custScaleX="1023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3C49DAE-FE14-460A-B69F-5DCF650D2828}" type="pres">
      <dgm:prSet presAssocID="{87DC8AA0-5A35-4B43-9C11-515D6EC97560}" presName="sp" presStyleCnt="0"/>
      <dgm:spPr/>
    </dgm:pt>
    <dgm:pt modelId="{07A335C4-E65C-496A-912D-BBC051BD6856}" type="pres">
      <dgm:prSet presAssocID="{A83DEA96-6125-4256-8305-30C02DABF10B}" presName="linNode" presStyleCnt="0"/>
      <dgm:spPr/>
    </dgm:pt>
    <dgm:pt modelId="{48DCEB80-CD33-47CA-829D-B175E41B5B9A}" type="pres">
      <dgm:prSet presAssocID="{A83DEA96-6125-4256-8305-30C02DABF10B}" presName="parentText" presStyleLbl="node1" presStyleIdx="1" presStyleCnt="3" custScaleX="8055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2182395F-4263-4177-8107-9ED1AD46DDD9}" type="pres">
      <dgm:prSet presAssocID="{A83DEA96-6125-4256-8305-30C02DABF10B}" presName="descendantText" presStyleLbl="alignAccFollowNode1" presStyleIdx="1" presStyleCnt="3" custScaleX="1023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C76B8CC-0F4A-47F7-BCE5-AA4D7F2E9FBD}" type="pres">
      <dgm:prSet presAssocID="{DF4D558E-112B-4415-9319-235000B16A2D}" presName="sp" presStyleCnt="0"/>
      <dgm:spPr/>
    </dgm:pt>
    <dgm:pt modelId="{6C07A08A-7175-465C-A3BB-C1C92B2011DF}" type="pres">
      <dgm:prSet presAssocID="{D7D6A4B6-426A-45BA-9124-CD818B841387}" presName="linNode" presStyleCnt="0"/>
      <dgm:spPr/>
    </dgm:pt>
    <dgm:pt modelId="{19DBD839-F345-459D-B584-DA9285E4F919}" type="pres">
      <dgm:prSet presAssocID="{D7D6A4B6-426A-45BA-9124-CD818B841387}" presName="parentText" presStyleLbl="node1" presStyleIdx="2" presStyleCnt="3" custScaleX="80557">
        <dgm:presLayoutVars>
          <dgm:chMax val="1"/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1970A96-B927-439B-8176-0C530BCFC794}" type="pres">
      <dgm:prSet presAssocID="{D7D6A4B6-426A-45BA-9124-CD818B841387}" presName="descendantText" presStyleLbl="alignAccFollowNode1" presStyleIdx="2" presStyleCnt="3" custScaleX="10234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8A52FB8-97E4-4B53-9192-3555882FDB26}" type="presOf" srcId="{E6694B15-9E8A-4B29-82A2-8F9C984B24A1}" destId="{31970A96-B927-439B-8176-0C530BCFC794}" srcOrd="0" destOrd="0" presId="urn:microsoft.com/office/officeart/2005/8/layout/vList5"/>
    <dgm:cxn modelId="{8D51C755-CD89-402F-8292-71E3919927DA}" type="presOf" srcId="{6F076C1F-80CA-423C-A21D-21B08D6590F1}" destId="{73F6782B-8089-41A2-9A1D-22495D663517}" srcOrd="0" destOrd="0" presId="urn:microsoft.com/office/officeart/2005/8/layout/vList5"/>
    <dgm:cxn modelId="{95BDDFC3-F4B8-4C12-8FEF-3FFE06884BF1}" type="presOf" srcId="{C255E9EE-CDE9-41F1-B353-04854A309723}" destId="{63DE5E0F-BCBA-45C1-8E30-6DD78F1C815B}" srcOrd="0" destOrd="0" presId="urn:microsoft.com/office/officeart/2005/8/layout/vList5"/>
    <dgm:cxn modelId="{25F83ECC-7077-4B0A-9F39-52F4A95A23B0}" srcId="{6F076C1F-80CA-423C-A21D-21B08D6590F1}" destId="{D7D6A4B6-426A-45BA-9124-CD818B841387}" srcOrd="2" destOrd="0" parTransId="{1E4F6F29-64FA-45F4-96C4-2943E24D03B7}" sibTransId="{5308DDF2-26BD-4D82-9A8F-A4DE5B3479BF}"/>
    <dgm:cxn modelId="{E44793CC-9B5E-4166-A360-55A84F77F4C0}" srcId="{D7D6A4B6-426A-45BA-9124-CD818B841387}" destId="{E6694B15-9E8A-4B29-82A2-8F9C984B24A1}" srcOrd="0" destOrd="0" parTransId="{7E0737EE-DD56-4D2F-BCCF-ADBBC1155FCD}" sibTransId="{F29AF1B5-3989-418C-9AF4-BCCE4478B494}"/>
    <dgm:cxn modelId="{FD6A86C5-7042-4414-89C6-D46A9FFC4B2B}" srcId="{A83DEA96-6125-4256-8305-30C02DABF10B}" destId="{B0E4C2E8-DAD5-49A3-BEB3-F9E82CB08541}" srcOrd="0" destOrd="0" parTransId="{E5F698BE-6520-48BB-84EA-DA8DFAF88AAD}" sibTransId="{A6739D0D-FE0E-47CA-A6E7-9270DAD9AA55}"/>
    <dgm:cxn modelId="{F7452E84-6283-40C5-AD5E-C3A8C417978C}" srcId="{E2CDC9D2-A846-4DCC-8872-8EA7945EF6E8}" destId="{C255E9EE-CDE9-41F1-B353-04854A309723}" srcOrd="0" destOrd="0" parTransId="{BE24093B-4B37-4310-BBA3-67A486512CAE}" sibTransId="{1B3CCACB-7BE5-4353-B510-84772D0E9E7B}"/>
    <dgm:cxn modelId="{0A86A138-750D-4C34-BA48-66A0F9301A4E}" srcId="{6F076C1F-80CA-423C-A21D-21B08D6590F1}" destId="{E2CDC9D2-A846-4DCC-8872-8EA7945EF6E8}" srcOrd="0" destOrd="0" parTransId="{306BFC8A-261C-454C-9236-F90E95EF268B}" sibTransId="{87DC8AA0-5A35-4B43-9C11-515D6EC97560}"/>
    <dgm:cxn modelId="{B0E0CF2E-5BC8-48F3-8846-7B7F08BF571A}" type="presOf" srcId="{E2CDC9D2-A846-4DCC-8872-8EA7945EF6E8}" destId="{0F04EF8B-21E2-4FCD-AE90-F4555FB5E6E3}" srcOrd="0" destOrd="0" presId="urn:microsoft.com/office/officeart/2005/8/layout/vList5"/>
    <dgm:cxn modelId="{BBEAC723-E3D7-4A3C-B28E-1F7989105035}" srcId="{6F076C1F-80CA-423C-A21D-21B08D6590F1}" destId="{A83DEA96-6125-4256-8305-30C02DABF10B}" srcOrd="1" destOrd="0" parTransId="{82528010-E443-45C4-8AF4-14101E353353}" sibTransId="{DF4D558E-112B-4415-9319-235000B16A2D}"/>
    <dgm:cxn modelId="{F1A18B52-18C7-491D-B081-D3166AA0C7AE}" type="presOf" srcId="{A83DEA96-6125-4256-8305-30C02DABF10B}" destId="{48DCEB80-CD33-47CA-829D-B175E41B5B9A}" srcOrd="0" destOrd="0" presId="urn:microsoft.com/office/officeart/2005/8/layout/vList5"/>
    <dgm:cxn modelId="{48FD9F50-1677-4E66-8914-FE60B7208247}" type="presOf" srcId="{B0E4C2E8-DAD5-49A3-BEB3-F9E82CB08541}" destId="{2182395F-4263-4177-8107-9ED1AD46DDD9}" srcOrd="0" destOrd="0" presId="urn:microsoft.com/office/officeart/2005/8/layout/vList5"/>
    <dgm:cxn modelId="{3585879E-E339-4E6B-9482-B11BB8F5F861}" type="presOf" srcId="{D7D6A4B6-426A-45BA-9124-CD818B841387}" destId="{19DBD839-F345-459D-B584-DA9285E4F919}" srcOrd="0" destOrd="0" presId="urn:microsoft.com/office/officeart/2005/8/layout/vList5"/>
    <dgm:cxn modelId="{911FF061-C3AE-4179-90EB-923B18D2B3F0}" type="presParOf" srcId="{73F6782B-8089-41A2-9A1D-22495D663517}" destId="{ABDCA71F-C514-42DE-9466-2B50B9F1B1B7}" srcOrd="0" destOrd="0" presId="urn:microsoft.com/office/officeart/2005/8/layout/vList5"/>
    <dgm:cxn modelId="{7371DE04-39F9-43F4-89F7-2F367483A656}" type="presParOf" srcId="{ABDCA71F-C514-42DE-9466-2B50B9F1B1B7}" destId="{0F04EF8B-21E2-4FCD-AE90-F4555FB5E6E3}" srcOrd="0" destOrd="0" presId="urn:microsoft.com/office/officeart/2005/8/layout/vList5"/>
    <dgm:cxn modelId="{491CB195-F380-47BA-85C3-23748B660A01}" type="presParOf" srcId="{ABDCA71F-C514-42DE-9466-2B50B9F1B1B7}" destId="{63DE5E0F-BCBA-45C1-8E30-6DD78F1C815B}" srcOrd="1" destOrd="0" presId="urn:microsoft.com/office/officeart/2005/8/layout/vList5"/>
    <dgm:cxn modelId="{968F8446-C637-4918-8D56-A0E1B0443743}" type="presParOf" srcId="{73F6782B-8089-41A2-9A1D-22495D663517}" destId="{83C49DAE-FE14-460A-B69F-5DCF650D2828}" srcOrd="1" destOrd="0" presId="urn:microsoft.com/office/officeart/2005/8/layout/vList5"/>
    <dgm:cxn modelId="{DAA27B5C-11DE-4BA5-9317-9165AB72B4F4}" type="presParOf" srcId="{73F6782B-8089-41A2-9A1D-22495D663517}" destId="{07A335C4-E65C-496A-912D-BBC051BD6856}" srcOrd="2" destOrd="0" presId="urn:microsoft.com/office/officeart/2005/8/layout/vList5"/>
    <dgm:cxn modelId="{F03C1B27-886C-4B9C-BA75-78A06916C422}" type="presParOf" srcId="{07A335C4-E65C-496A-912D-BBC051BD6856}" destId="{48DCEB80-CD33-47CA-829D-B175E41B5B9A}" srcOrd="0" destOrd="0" presId="urn:microsoft.com/office/officeart/2005/8/layout/vList5"/>
    <dgm:cxn modelId="{26544AE5-8329-42B7-B08D-2B00A67726A2}" type="presParOf" srcId="{07A335C4-E65C-496A-912D-BBC051BD6856}" destId="{2182395F-4263-4177-8107-9ED1AD46DDD9}" srcOrd="1" destOrd="0" presId="urn:microsoft.com/office/officeart/2005/8/layout/vList5"/>
    <dgm:cxn modelId="{6D8CD045-151E-4CCE-A14B-6E9F5ECC8AD0}" type="presParOf" srcId="{73F6782B-8089-41A2-9A1D-22495D663517}" destId="{EC76B8CC-0F4A-47F7-BCE5-AA4D7F2E9FBD}" srcOrd="3" destOrd="0" presId="urn:microsoft.com/office/officeart/2005/8/layout/vList5"/>
    <dgm:cxn modelId="{A5BA4B56-A998-4C5D-BF21-B5E835EA28D2}" type="presParOf" srcId="{73F6782B-8089-41A2-9A1D-22495D663517}" destId="{6C07A08A-7175-465C-A3BB-C1C92B2011DF}" srcOrd="4" destOrd="0" presId="urn:microsoft.com/office/officeart/2005/8/layout/vList5"/>
    <dgm:cxn modelId="{E0700D53-8784-4487-8549-BE0A13947242}" type="presParOf" srcId="{6C07A08A-7175-465C-A3BB-C1C92B2011DF}" destId="{19DBD839-F345-459D-B584-DA9285E4F919}" srcOrd="0" destOrd="0" presId="urn:microsoft.com/office/officeart/2005/8/layout/vList5"/>
    <dgm:cxn modelId="{7E3781A1-AFCB-4B4E-B945-871C999E2638}" type="presParOf" srcId="{6C07A08A-7175-465C-A3BB-C1C92B2011DF}" destId="{31970A96-B927-439B-8176-0C530BCFC79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1EE96922-1952-4614-83AC-66CE7ACFF9C3}" type="doc">
      <dgm:prSet loTypeId="urn:microsoft.com/office/officeart/2005/8/layout/arrow1" loCatId="process" qsTypeId="urn:microsoft.com/office/officeart/2005/8/quickstyle/simple1" qsCatId="simple" csTypeId="urn:microsoft.com/office/officeart/2005/8/colors/colorful2" csCatId="colorful" phldr="1"/>
      <dgm:spPr/>
      <dgm:t>
        <a:bodyPr/>
        <a:lstStyle/>
        <a:p>
          <a:endParaRPr lang="zh-TW" altLang="en-US"/>
        </a:p>
      </dgm:t>
    </dgm:pt>
    <dgm:pt modelId="{A8B207AE-8B8D-43B4-8CB2-294F37FE4064}">
      <dgm:prSet phldrT="[文字]" custT="1"/>
      <dgm:spPr/>
      <dgm:t>
        <a:bodyPr anchor="ctr"/>
        <a:lstStyle/>
        <a:p>
          <a:pPr algn="ctr"/>
          <a:endParaRPr lang="en-US" altLang="zh-TW" sz="500" dirty="0" smtClean="0"/>
        </a:p>
        <a:p>
          <a:pPr marL="0" indent="355600" algn="ctr"/>
          <a:r>
            <a:rPr lang="zh-TW" altLang="en-US" sz="2800" dirty="0" smtClean="0"/>
            <a:t>社會在總體生產的物流活動。</a:t>
          </a:r>
          <a:endParaRPr lang="zh-TW" altLang="en-US" sz="2800" dirty="0"/>
        </a:p>
      </dgm:t>
    </dgm:pt>
    <dgm:pt modelId="{04DCA869-40CC-4EEA-BE76-0F7F7DA48B53}" type="parTrans" cxnId="{705077D5-4AD2-43B4-A422-1EC064B39E5F}">
      <dgm:prSet/>
      <dgm:spPr/>
      <dgm:t>
        <a:bodyPr/>
        <a:lstStyle/>
        <a:p>
          <a:endParaRPr lang="zh-TW" altLang="en-US"/>
        </a:p>
      </dgm:t>
    </dgm:pt>
    <dgm:pt modelId="{BBB370DE-F6C5-400F-8DF4-76F62BAD1066}" type="sibTrans" cxnId="{705077D5-4AD2-43B4-A422-1EC064B39E5F}">
      <dgm:prSet/>
      <dgm:spPr/>
      <dgm:t>
        <a:bodyPr/>
        <a:lstStyle/>
        <a:p>
          <a:endParaRPr lang="zh-TW" altLang="en-US"/>
        </a:p>
      </dgm:t>
    </dgm:pt>
    <dgm:pt modelId="{FEBC0971-CA34-4085-BC25-F0517E0DFCF9}">
      <dgm:prSet phldrT="[文字]" custT="1"/>
      <dgm:spPr/>
      <dgm:t>
        <a:bodyPr anchor="b"/>
        <a:lstStyle/>
        <a:p>
          <a:pPr algn="l"/>
          <a:r>
            <a:rPr lang="zh-TW" altLang="en-US" sz="2700" dirty="0" smtClean="0"/>
            <a:t>企業和個別消費者所從事實際的、具體的物流活動。</a:t>
          </a:r>
          <a:endParaRPr lang="zh-TW" altLang="en-US" sz="2700" dirty="0"/>
        </a:p>
      </dgm:t>
    </dgm:pt>
    <dgm:pt modelId="{7723E32D-697B-406D-98E8-EC1DFE0FA5D9}" type="parTrans" cxnId="{4B2E0B44-5892-467C-9F93-CEDC86119858}">
      <dgm:prSet/>
      <dgm:spPr/>
      <dgm:t>
        <a:bodyPr/>
        <a:lstStyle/>
        <a:p>
          <a:endParaRPr lang="zh-TW" altLang="en-US"/>
        </a:p>
      </dgm:t>
    </dgm:pt>
    <dgm:pt modelId="{8A1663F8-1619-4CA2-A891-E6439A4F0B34}" type="sibTrans" cxnId="{4B2E0B44-5892-467C-9F93-CEDC86119858}">
      <dgm:prSet/>
      <dgm:spPr/>
      <dgm:t>
        <a:bodyPr/>
        <a:lstStyle/>
        <a:p>
          <a:endParaRPr lang="zh-TW" altLang="en-US"/>
        </a:p>
      </dgm:t>
    </dgm:pt>
    <dgm:pt modelId="{4867C731-7B47-4880-93A2-C2A986775FAF}" type="pres">
      <dgm:prSet presAssocID="{1EE96922-1952-4614-83AC-66CE7ACFF9C3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B980BC90-65B9-4B5D-8417-94BBE148CDE9}" type="pres">
      <dgm:prSet presAssocID="{A8B207AE-8B8D-43B4-8CB2-294F37FE4064}" presName="arrow" presStyleLbl="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AEC9562-44AA-48C2-926C-833B4973BF85}" type="pres">
      <dgm:prSet presAssocID="{FEBC0971-CA34-4085-BC25-F0517E0DFCF9}" presName="arrow" presStyleLbl="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27D20471-9E31-435F-AB2F-9EFA9DB7B93A}" type="presOf" srcId="{A8B207AE-8B8D-43B4-8CB2-294F37FE4064}" destId="{B980BC90-65B9-4B5D-8417-94BBE148CDE9}" srcOrd="0" destOrd="0" presId="urn:microsoft.com/office/officeart/2005/8/layout/arrow1"/>
    <dgm:cxn modelId="{705077D5-4AD2-43B4-A422-1EC064B39E5F}" srcId="{1EE96922-1952-4614-83AC-66CE7ACFF9C3}" destId="{A8B207AE-8B8D-43B4-8CB2-294F37FE4064}" srcOrd="0" destOrd="0" parTransId="{04DCA869-40CC-4EEA-BE76-0F7F7DA48B53}" sibTransId="{BBB370DE-F6C5-400F-8DF4-76F62BAD1066}"/>
    <dgm:cxn modelId="{56F6B320-8E45-47E8-B8B7-AF8234A0DAB9}" type="presOf" srcId="{1EE96922-1952-4614-83AC-66CE7ACFF9C3}" destId="{4867C731-7B47-4880-93A2-C2A986775FAF}" srcOrd="0" destOrd="0" presId="urn:microsoft.com/office/officeart/2005/8/layout/arrow1"/>
    <dgm:cxn modelId="{B166EC48-0C0B-4115-9C8F-2F3A42A60C76}" type="presOf" srcId="{FEBC0971-CA34-4085-BC25-F0517E0DFCF9}" destId="{3AEC9562-44AA-48C2-926C-833B4973BF85}" srcOrd="0" destOrd="0" presId="urn:microsoft.com/office/officeart/2005/8/layout/arrow1"/>
    <dgm:cxn modelId="{4B2E0B44-5892-467C-9F93-CEDC86119858}" srcId="{1EE96922-1952-4614-83AC-66CE7ACFF9C3}" destId="{FEBC0971-CA34-4085-BC25-F0517E0DFCF9}" srcOrd="1" destOrd="0" parTransId="{7723E32D-697B-406D-98E8-EC1DFE0FA5D9}" sibTransId="{8A1663F8-1619-4CA2-A891-E6439A4F0B34}"/>
    <dgm:cxn modelId="{5F548128-F062-4D88-85C7-BFCAD49D2A39}" type="presParOf" srcId="{4867C731-7B47-4880-93A2-C2A986775FAF}" destId="{B980BC90-65B9-4B5D-8417-94BBE148CDE9}" srcOrd="0" destOrd="0" presId="urn:microsoft.com/office/officeart/2005/8/layout/arrow1"/>
    <dgm:cxn modelId="{7E47CE59-D45E-4373-83F7-AED9EB48A4BB}" type="presParOf" srcId="{4867C731-7B47-4880-93A2-C2A986775FAF}" destId="{3AEC9562-44AA-48C2-926C-833B4973BF85}" srcOrd="1" destOrd="0" presId="urn:microsoft.com/office/officeart/2005/8/layout/arrow1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7.xml><?xml version="1.0" encoding="utf-8"?>
<dgm:dataModel xmlns:dgm="http://schemas.openxmlformats.org/drawingml/2006/diagram" xmlns:a="http://schemas.openxmlformats.org/drawingml/2006/main">
  <dgm:ptLst>
    <dgm:pt modelId="{52C26E06-3B95-4CCE-9DC3-7D82DAC52235}" type="doc">
      <dgm:prSet loTypeId="urn:microsoft.com/office/officeart/2005/8/layout/cycle5" loCatId="cycle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CCB1BFEB-5122-464D-A4E7-3BFB66258C6A}">
      <dgm:prSet phldrT="[文字]" custT="1"/>
      <dgm:spPr/>
      <dgm:t>
        <a:bodyPr/>
        <a:lstStyle/>
        <a:p>
          <a:r>
            <a:rPr lang="zh-TW" altLang="en-US" sz="2400" dirty="0" smtClean="0"/>
            <a:t>生產物流</a:t>
          </a:r>
          <a:endParaRPr lang="zh-TW" altLang="en-US" sz="2400" dirty="0"/>
        </a:p>
      </dgm:t>
    </dgm:pt>
    <dgm:pt modelId="{953F431A-2C95-4518-AB86-FD8791579BF6}" type="parTrans" cxnId="{C641E516-541A-480C-988F-3910055DB5EB}">
      <dgm:prSet/>
      <dgm:spPr/>
      <dgm:t>
        <a:bodyPr/>
        <a:lstStyle/>
        <a:p>
          <a:endParaRPr lang="zh-TW" altLang="en-US" sz="2000"/>
        </a:p>
      </dgm:t>
    </dgm:pt>
    <dgm:pt modelId="{23A6ACB6-7485-4F9E-8596-FA48FD80A66B}" type="sibTrans" cxnId="{C641E516-541A-480C-988F-3910055DB5EB}">
      <dgm:prSet/>
      <dgm:spPr>
        <a:ln w="28575">
          <a:solidFill>
            <a:schemeClr val="accent5"/>
          </a:solidFill>
        </a:ln>
      </dgm:spPr>
      <dgm:t>
        <a:bodyPr/>
        <a:lstStyle/>
        <a:p>
          <a:endParaRPr lang="zh-TW" altLang="en-US" sz="2000"/>
        </a:p>
      </dgm:t>
    </dgm:pt>
    <dgm:pt modelId="{EC075B09-4AF8-4054-8B05-54BF0467CFB6}">
      <dgm:prSet phldrT="[文字]" custT="1"/>
      <dgm:spPr>
        <a:solidFill>
          <a:srgbClr val="92D050"/>
        </a:solidFill>
      </dgm:spPr>
      <dgm:t>
        <a:bodyPr/>
        <a:lstStyle/>
        <a:p>
          <a:r>
            <a:rPr lang="zh-TW" altLang="en-US" sz="2400" dirty="0" smtClean="0"/>
            <a:t>銷售物流</a:t>
          </a:r>
          <a:endParaRPr lang="zh-TW" altLang="en-US" sz="2400" dirty="0"/>
        </a:p>
      </dgm:t>
    </dgm:pt>
    <dgm:pt modelId="{2EEE0BA7-6108-4E58-B8F0-1B2BCF6E7BED}" type="parTrans" cxnId="{42DD7505-D858-4705-A70E-D39FC5070822}">
      <dgm:prSet/>
      <dgm:spPr/>
      <dgm:t>
        <a:bodyPr/>
        <a:lstStyle/>
        <a:p>
          <a:endParaRPr lang="zh-TW" altLang="en-US" sz="2000"/>
        </a:p>
      </dgm:t>
    </dgm:pt>
    <dgm:pt modelId="{1071E3AC-4591-4588-A124-107940861305}" type="sibTrans" cxnId="{42DD7505-D858-4705-A70E-D39FC5070822}">
      <dgm:prSet/>
      <dgm:spPr>
        <a:ln w="28575">
          <a:solidFill>
            <a:srgbClr val="92D050"/>
          </a:solidFill>
        </a:ln>
      </dgm:spPr>
      <dgm:t>
        <a:bodyPr/>
        <a:lstStyle/>
        <a:p>
          <a:endParaRPr lang="zh-TW" altLang="en-US" sz="2000"/>
        </a:p>
      </dgm:t>
    </dgm:pt>
    <dgm:pt modelId="{D138561B-1653-457C-A72B-31722EFE9E9D}">
      <dgm:prSet phldrT="[文字]" custT="1"/>
      <dgm:spPr>
        <a:solidFill>
          <a:schemeClr val="accent2"/>
        </a:solidFill>
      </dgm:spPr>
      <dgm:t>
        <a:bodyPr/>
        <a:lstStyle/>
        <a:p>
          <a:r>
            <a:rPr lang="zh-TW" altLang="en-US" sz="2400" dirty="0" smtClean="0"/>
            <a:t>逆物流</a:t>
          </a:r>
          <a:endParaRPr lang="zh-TW" altLang="en-US" sz="2400" dirty="0"/>
        </a:p>
      </dgm:t>
    </dgm:pt>
    <dgm:pt modelId="{938BCD4E-EDE0-4E4F-9FDA-67B0C4C5F06B}" type="parTrans" cxnId="{078DBE33-DDF3-455F-AA21-AFAC78E75926}">
      <dgm:prSet/>
      <dgm:spPr/>
      <dgm:t>
        <a:bodyPr/>
        <a:lstStyle/>
        <a:p>
          <a:endParaRPr lang="zh-TW" altLang="en-US" sz="2000"/>
        </a:p>
      </dgm:t>
    </dgm:pt>
    <dgm:pt modelId="{40B2D968-8494-4B96-9E4E-A1A4AD0F598E}" type="sibTrans" cxnId="{078DBE33-DDF3-455F-AA21-AFAC78E75926}">
      <dgm:prSet/>
      <dgm:spPr>
        <a:solidFill>
          <a:schemeClr val="accent2"/>
        </a:solidFill>
        <a:ln w="28575">
          <a:solidFill>
            <a:schemeClr val="accent2"/>
          </a:solidFill>
        </a:ln>
      </dgm:spPr>
      <dgm:t>
        <a:bodyPr/>
        <a:lstStyle/>
        <a:p>
          <a:endParaRPr lang="zh-TW" altLang="en-US" sz="2000"/>
        </a:p>
      </dgm:t>
    </dgm:pt>
    <dgm:pt modelId="{ED925A6B-C186-4B4A-A66C-1B003ABEAA67}">
      <dgm:prSet phldrT="[文字]" custT="1"/>
      <dgm:spPr/>
      <dgm:t>
        <a:bodyPr/>
        <a:lstStyle/>
        <a:p>
          <a:r>
            <a:rPr lang="zh-TW" altLang="en-US" sz="2400" dirty="0" smtClean="0"/>
            <a:t>供應物流</a:t>
          </a:r>
          <a:endParaRPr lang="zh-TW" altLang="en-US" sz="2400" dirty="0"/>
        </a:p>
      </dgm:t>
    </dgm:pt>
    <dgm:pt modelId="{2856D278-A763-43E8-87A8-333F788057F1}" type="parTrans" cxnId="{65244A62-E2D9-4BE4-B948-965A801D3037}">
      <dgm:prSet/>
      <dgm:spPr/>
      <dgm:t>
        <a:bodyPr/>
        <a:lstStyle/>
        <a:p>
          <a:endParaRPr lang="zh-TW" altLang="en-US" sz="2000"/>
        </a:p>
      </dgm:t>
    </dgm:pt>
    <dgm:pt modelId="{95FC4363-417C-4C3B-9B0C-9615DEB0FE20}" type="sibTrans" cxnId="{65244A62-E2D9-4BE4-B948-965A801D3037}">
      <dgm:prSet/>
      <dgm:spPr>
        <a:ln w="28575">
          <a:solidFill>
            <a:schemeClr val="accent6"/>
          </a:solidFill>
        </a:ln>
      </dgm:spPr>
      <dgm:t>
        <a:bodyPr/>
        <a:lstStyle/>
        <a:p>
          <a:endParaRPr lang="zh-TW" altLang="en-US" sz="2000"/>
        </a:p>
      </dgm:t>
    </dgm:pt>
    <dgm:pt modelId="{296AF985-DE4E-4581-A5B1-8FD08DA52BC3}" type="pres">
      <dgm:prSet presAssocID="{52C26E06-3B95-4CCE-9DC3-7D82DAC52235}" presName="cycle" presStyleCnt="0">
        <dgm:presLayoutVars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4515ECE7-283F-4D34-9D85-1AB28A1022BA}" type="pres">
      <dgm:prSet presAssocID="{CCB1BFEB-5122-464D-A4E7-3BFB66258C6A}" presName="node" presStyleLbl="node1" presStyleIdx="0" presStyleCnt="4" custScaleX="121387" custRadScaleRad="26685" custRadScaleInc="-801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393DA13-4CF1-407A-8679-A584BF3D1997}" type="pres">
      <dgm:prSet presAssocID="{CCB1BFEB-5122-464D-A4E7-3BFB66258C6A}" presName="spNode" presStyleCnt="0"/>
      <dgm:spPr/>
    </dgm:pt>
    <dgm:pt modelId="{0431636B-8447-4075-A7D2-12E19F7FBC57}" type="pres">
      <dgm:prSet presAssocID="{23A6ACB6-7485-4F9E-8596-FA48FD80A66B}" presName="sibTrans" presStyleLbl="sibTrans1D1" presStyleIdx="0" presStyleCnt="4"/>
      <dgm:spPr/>
      <dgm:t>
        <a:bodyPr/>
        <a:lstStyle/>
        <a:p>
          <a:endParaRPr lang="zh-TW" altLang="en-US"/>
        </a:p>
      </dgm:t>
    </dgm:pt>
    <dgm:pt modelId="{668AE29C-F67C-42E5-A973-D548B355F451}" type="pres">
      <dgm:prSet presAssocID="{EC075B09-4AF8-4054-8B05-54BF0467CFB6}" presName="node" presStyleLbl="node1" presStyleIdx="1" presStyleCnt="4" custScaleX="113349" custRadScaleRad="14893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15FE3DC-282F-41BD-A5DD-CDCD1D98E785}" type="pres">
      <dgm:prSet presAssocID="{EC075B09-4AF8-4054-8B05-54BF0467CFB6}" presName="spNode" presStyleCnt="0"/>
      <dgm:spPr/>
    </dgm:pt>
    <dgm:pt modelId="{3679F9A2-7320-43DE-83AB-95F5171840D8}" type="pres">
      <dgm:prSet presAssocID="{1071E3AC-4591-4588-A124-107940861305}" presName="sibTrans" presStyleLbl="sibTrans1D1" presStyleIdx="1" presStyleCnt="4"/>
      <dgm:spPr/>
      <dgm:t>
        <a:bodyPr/>
        <a:lstStyle/>
        <a:p>
          <a:endParaRPr lang="zh-TW" altLang="en-US"/>
        </a:p>
      </dgm:t>
    </dgm:pt>
    <dgm:pt modelId="{125A9BA1-E37D-47A5-9F3D-96E5C97DEF5E}" type="pres">
      <dgm:prSet presAssocID="{D138561B-1653-457C-A72B-31722EFE9E9D}" presName="node" presStyleLbl="node1" presStyleIdx="2" presStyleCnt="4" custScaleX="95912" custRadScaleRad="74951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CED48DB-82A0-4F40-AD77-BD58FB623E30}" type="pres">
      <dgm:prSet presAssocID="{D138561B-1653-457C-A72B-31722EFE9E9D}" presName="spNode" presStyleCnt="0"/>
      <dgm:spPr/>
    </dgm:pt>
    <dgm:pt modelId="{0E293301-B310-4733-B3FD-9D212DE996D8}" type="pres">
      <dgm:prSet presAssocID="{40B2D968-8494-4B96-9E4E-A1A4AD0F598E}" presName="sibTrans" presStyleLbl="sibTrans1D1" presStyleIdx="2" presStyleCnt="4"/>
      <dgm:spPr/>
      <dgm:t>
        <a:bodyPr/>
        <a:lstStyle/>
        <a:p>
          <a:endParaRPr lang="zh-TW" altLang="en-US"/>
        </a:p>
      </dgm:t>
    </dgm:pt>
    <dgm:pt modelId="{722C3979-48DB-40DA-9A53-FE390319F18E}" type="pres">
      <dgm:prSet presAssocID="{ED925A6B-C186-4B4A-A66C-1B003ABEAA67}" presName="node" presStyleLbl="node1" presStyleIdx="3" presStyleCnt="4" custScaleX="119830" custRadScaleRad="152666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E9FA4795-0761-4A71-9178-82D16A98639E}" type="pres">
      <dgm:prSet presAssocID="{ED925A6B-C186-4B4A-A66C-1B003ABEAA67}" presName="spNode" presStyleCnt="0"/>
      <dgm:spPr/>
    </dgm:pt>
    <dgm:pt modelId="{D84A8784-2EE9-4AEE-8D2A-440ABCC4282F}" type="pres">
      <dgm:prSet presAssocID="{95FC4363-417C-4C3B-9B0C-9615DEB0FE20}" presName="sibTrans" presStyleLbl="sibTrans1D1" presStyleIdx="3" presStyleCnt="4"/>
      <dgm:spPr/>
      <dgm:t>
        <a:bodyPr/>
        <a:lstStyle/>
        <a:p>
          <a:endParaRPr lang="zh-TW" altLang="en-US"/>
        </a:p>
      </dgm:t>
    </dgm:pt>
  </dgm:ptLst>
  <dgm:cxnLst>
    <dgm:cxn modelId="{E0947944-4547-4DE8-9BAE-0064433B7511}" type="presOf" srcId="{52C26E06-3B95-4CCE-9DC3-7D82DAC52235}" destId="{296AF985-DE4E-4581-A5B1-8FD08DA52BC3}" srcOrd="0" destOrd="0" presId="urn:microsoft.com/office/officeart/2005/8/layout/cycle5"/>
    <dgm:cxn modelId="{9EFDCE41-4AA4-4A78-AC1B-FB132A7EC1CA}" type="presOf" srcId="{ED925A6B-C186-4B4A-A66C-1B003ABEAA67}" destId="{722C3979-48DB-40DA-9A53-FE390319F18E}" srcOrd="0" destOrd="0" presId="urn:microsoft.com/office/officeart/2005/8/layout/cycle5"/>
    <dgm:cxn modelId="{C641E516-541A-480C-988F-3910055DB5EB}" srcId="{52C26E06-3B95-4CCE-9DC3-7D82DAC52235}" destId="{CCB1BFEB-5122-464D-A4E7-3BFB66258C6A}" srcOrd="0" destOrd="0" parTransId="{953F431A-2C95-4518-AB86-FD8791579BF6}" sibTransId="{23A6ACB6-7485-4F9E-8596-FA48FD80A66B}"/>
    <dgm:cxn modelId="{078DBE33-DDF3-455F-AA21-AFAC78E75926}" srcId="{52C26E06-3B95-4CCE-9DC3-7D82DAC52235}" destId="{D138561B-1653-457C-A72B-31722EFE9E9D}" srcOrd="2" destOrd="0" parTransId="{938BCD4E-EDE0-4E4F-9FDA-67B0C4C5F06B}" sibTransId="{40B2D968-8494-4B96-9E4E-A1A4AD0F598E}"/>
    <dgm:cxn modelId="{FA221316-2EDB-4B5F-8C88-CA85DE0E74C1}" type="presOf" srcId="{CCB1BFEB-5122-464D-A4E7-3BFB66258C6A}" destId="{4515ECE7-283F-4D34-9D85-1AB28A1022BA}" srcOrd="0" destOrd="0" presId="urn:microsoft.com/office/officeart/2005/8/layout/cycle5"/>
    <dgm:cxn modelId="{65244A62-E2D9-4BE4-B948-965A801D3037}" srcId="{52C26E06-3B95-4CCE-9DC3-7D82DAC52235}" destId="{ED925A6B-C186-4B4A-A66C-1B003ABEAA67}" srcOrd="3" destOrd="0" parTransId="{2856D278-A763-43E8-87A8-333F788057F1}" sibTransId="{95FC4363-417C-4C3B-9B0C-9615DEB0FE20}"/>
    <dgm:cxn modelId="{2AE2CAC9-D6B3-4A3A-BA91-C1D9A97383A0}" type="presOf" srcId="{23A6ACB6-7485-4F9E-8596-FA48FD80A66B}" destId="{0431636B-8447-4075-A7D2-12E19F7FBC57}" srcOrd="0" destOrd="0" presId="urn:microsoft.com/office/officeart/2005/8/layout/cycle5"/>
    <dgm:cxn modelId="{66698177-3B2E-4F88-9506-39D8C1763CD8}" type="presOf" srcId="{95FC4363-417C-4C3B-9B0C-9615DEB0FE20}" destId="{D84A8784-2EE9-4AEE-8D2A-440ABCC4282F}" srcOrd="0" destOrd="0" presId="urn:microsoft.com/office/officeart/2005/8/layout/cycle5"/>
    <dgm:cxn modelId="{61F21738-FFFC-4F8E-A3C7-90256BF4C0CE}" type="presOf" srcId="{EC075B09-4AF8-4054-8B05-54BF0467CFB6}" destId="{668AE29C-F67C-42E5-A973-D548B355F451}" srcOrd="0" destOrd="0" presId="urn:microsoft.com/office/officeart/2005/8/layout/cycle5"/>
    <dgm:cxn modelId="{CC9ADCA0-39D7-422E-B0E6-ED62124EBC77}" type="presOf" srcId="{D138561B-1653-457C-A72B-31722EFE9E9D}" destId="{125A9BA1-E37D-47A5-9F3D-96E5C97DEF5E}" srcOrd="0" destOrd="0" presId="urn:microsoft.com/office/officeart/2005/8/layout/cycle5"/>
    <dgm:cxn modelId="{75DBB823-3E38-426A-BAA0-74054482062D}" type="presOf" srcId="{1071E3AC-4591-4588-A124-107940861305}" destId="{3679F9A2-7320-43DE-83AB-95F5171840D8}" srcOrd="0" destOrd="0" presId="urn:microsoft.com/office/officeart/2005/8/layout/cycle5"/>
    <dgm:cxn modelId="{42DD7505-D858-4705-A70E-D39FC5070822}" srcId="{52C26E06-3B95-4CCE-9DC3-7D82DAC52235}" destId="{EC075B09-4AF8-4054-8B05-54BF0467CFB6}" srcOrd="1" destOrd="0" parTransId="{2EEE0BA7-6108-4E58-B8F0-1B2BCF6E7BED}" sibTransId="{1071E3AC-4591-4588-A124-107940861305}"/>
    <dgm:cxn modelId="{168D4F45-4A5D-4519-BF39-576E54760A3A}" type="presOf" srcId="{40B2D968-8494-4B96-9E4E-A1A4AD0F598E}" destId="{0E293301-B310-4733-B3FD-9D212DE996D8}" srcOrd="0" destOrd="0" presId="urn:microsoft.com/office/officeart/2005/8/layout/cycle5"/>
    <dgm:cxn modelId="{BCCBEEA0-B641-43E2-A194-A2455D5A0969}" type="presParOf" srcId="{296AF985-DE4E-4581-A5B1-8FD08DA52BC3}" destId="{4515ECE7-283F-4D34-9D85-1AB28A1022BA}" srcOrd="0" destOrd="0" presId="urn:microsoft.com/office/officeart/2005/8/layout/cycle5"/>
    <dgm:cxn modelId="{FFF06ED6-3A14-4DE5-A727-0F88242F84F9}" type="presParOf" srcId="{296AF985-DE4E-4581-A5B1-8FD08DA52BC3}" destId="{0393DA13-4CF1-407A-8679-A584BF3D1997}" srcOrd="1" destOrd="0" presId="urn:microsoft.com/office/officeart/2005/8/layout/cycle5"/>
    <dgm:cxn modelId="{3FC7385F-B12A-402E-9106-0ECE84A45782}" type="presParOf" srcId="{296AF985-DE4E-4581-A5B1-8FD08DA52BC3}" destId="{0431636B-8447-4075-A7D2-12E19F7FBC57}" srcOrd="2" destOrd="0" presId="urn:microsoft.com/office/officeart/2005/8/layout/cycle5"/>
    <dgm:cxn modelId="{D155FD94-86FB-407E-A8FA-326C146D7237}" type="presParOf" srcId="{296AF985-DE4E-4581-A5B1-8FD08DA52BC3}" destId="{668AE29C-F67C-42E5-A973-D548B355F451}" srcOrd="3" destOrd="0" presId="urn:microsoft.com/office/officeart/2005/8/layout/cycle5"/>
    <dgm:cxn modelId="{2CC1733A-D967-45D3-904E-A58876C068AF}" type="presParOf" srcId="{296AF985-DE4E-4581-A5B1-8FD08DA52BC3}" destId="{715FE3DC-282F-41BD-A5DD-CDCD1D98E785}" srcOrd="4" destOrd="0" presId="urn:microsoft.com/office/officeart/2005/8/layout/cycle5"/>
    <dgm:cxn modelId="{77D6C1B1-F27F-474C-ACD0-D553F53E37A0}" type="presParOf" srcId="{296AF985-DE4E-4581-A5B1-8FD08DA52BC3}" destId="{3679F9A2-7320-43DE-83AB-95F5171840D8}" srcOrd="5" destOrd="0" presId="urn:microsoft.com/office/officeart/2005/8/layout/cycle5"/>
    <dgm:cxn modelId="{0B15848A-BC9E-412F-9171-7004D9C06D08}" type="presParOf" srcId="{296AF985-DE4E-4581-A5B1-8FD08DA52BC3}" destId="{125A9BA1-E37D-47A5-9F3D-96E5C97DEF5E}" srcOrd="6" destOrd="0" presId="urn:microsoft.com/office/officeart/2005/8/layout/cycle5"/>
    <dgm:cxn modelId="{8AA97A5E-720B-4CC8-923F-C63EE1506862}" type="presParOf" srcId="{296AF985-DE4E-4581-A5B1-8FD08DA52BC3}" destId="{FCED48DB-82A0-4F40-AD77-BD58FB623E30}" srcOrd="7" destOrd="0" presId="urn:microsoft.com/office/officeart/2005/8/layout/cycle5"/>
    <dgm:cxn modelId="{318C1661-55A1-42DD-B78E-F411369899B6}" type="presParOf" srcId="{296AF985-DE4E-4581-A5B1-8FD08DA52BC3}" destId="{0E293301-B310-4733-B3FD-9D212DE996D8}" srcOrd="8" destOrd="0" presId="urn:microsoft.com/office/officeart/2005/8/layout/cycle5"/>
    <dgm:cxn modelId="{52ADC1C0-4C09-47A7-9EC3-41048D7FA1CD}" type="presParOf" srcId="{296AF985-DE4E-4581-A5B1-8FD08DA52BC3}" destId="{722C3979-48DB-40DA-9A53-FE390319F18E}" srcOrd="9" destOrd="0" presId="urn:microsoft.com/office/officeart/2005/8/layout/cycle5"/>
    <dgm:cxn modelId="{75EAEBE0-1FED-4C53-BDF4-5C549ABDFDAF}" type="presParOf" srcId="{296AF985-DE4E-4581-A5B1-8FD08DA52BC3}" destId="{E9FA4795-0761-4A71-9178-82D16A98639E}" srcOrd="10" destOrd="0" presId="urn:microsoft.com/office/officeart/2005/8/layout/cycle5"/>
    <dgm:cxn modelId="{92CE80D7-3981-4D4D-BD0B-24F87B318729}" type="presParOf" srcId="{296AF985-DE4E-4581-A5B1-8FD08DA52BC3}" destId="{D84A8784-2EE9-4AEE-8D2A-440ABCC4282F}" srcOrd="11" destOrd="0" presId="urn:microsoft.com/office/officeart/2005/8/layout/cycle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8.xml><?xml version="1.0" encoding="utf-8"?>
<dgm:dataModel xmlns:dgm="http://schemas.openxmlformats.org/drawingml/2006/diagram" xmlns:a="http://schemas.openxmlformats.org/drawingml/2006/main">
  <dgm:ptLst>
    <dgm:pt modelId="{60BAE119-CA7E-4EA0-999A-148912F2B862}" type="doc">
      <dgm:prSet loTypeId="urn:microsoft.com/office/officeart/2005/8/layout/vProcess5" loCatId="process" qsTypeId="urn:microsoft.com/office/officeart/2005/8/quickstyle/simple2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818600E9-0E5A-4A1D-B94C-294A38D296B1}">
      <dgm:prSet custT="1"/>
      <dgm:spPr/>
      <dgm:t>
        <a:bodyPr/>
        <a:lstStyle/>
        <a:p>
          <a:pPr algn="l" rtl="0">
            <a:tabLst/>
          </a:pPr>
          <a:r>
            <a:rPr lang="zh-TW" sz="2800" dirty="0" smtClean="0"/>
            <a:t>企業規模</a:t>
          </a:r>
          <a:r>
            <a:rPr lang="zh-TW" altLang="en-US" sz="2800" dirty="0" smtClean="0"/>
            <a:t>常</a:t>
          </a:r>
          <a:r>
            <a:rPr lang="zh-TW" sz="2800" dirty="0" smtClean="0"/>
            <a:t>無法涵蓋整個企業物流時，必須要</a:t>
          </a:r>
          <a:r>
            <a:rPr lang="zh-TW" sz="2800" dirty="0" smtClean="0">
              <a:solidFill>
                <a:srgbClr val="FF0000"/>
              </a:solidFill>
            </a:rPr>
            <a:t>鏈結上下游各個節點</a:t>
          </a:r>
          <a:r>
            <a:rPr lang="zh-TW" sz="2800" dirty="0" smtClean="0"/>
            <a:t>並加以積極管理。</a:t>
          </a:r>
          <a:endParaRPr lang="en-US" sz="2800" dirty="0"/>
        </a:p>
      </dgm:t>
    </dgm:pt>
    <dgm:pt modelId="{4938FAE4-C03B-4F47-A4D3-3A6397D0C796}" type="parTrans" cxnId="{F402598B-C07D-4DA8-8DE1-8A2779BCAA98}">
      <dgm:prSet/>
      <dgm:spPr/>
      <dgm:t>
        <a:bodyPr/>
        <a:lstStyle/>
        <a:p>
          <a:pPr algn="ctr"/>
          <a:endParaRPr lang="zh-TW" altLang="en-US" sz="2000"/>
        </a:p>
      </dgm:t>
    </dgm:pt>
    <dgm:pt modelId="{F160990A-B21A-4F6C-9D65-3B66D14CEDB2}" type="sibTrans" cxnId="{F402598B-C07D-4DA8-8DE1-8A2779BCAA98}">
      <dgm:prSet custT="1"/>
      <dgm:spPr/>
      <dgm:t>
        <a:bodyPr/>
        <a:lstStyle/>
        <a:p>
          <a:pPr algn="ctr"/>
          <a:endParaRPr lang="zh-TW" altLang="en-US" sz="4000"/>
        </a:p>
      </dgm:t>
    </dgm:pt>
    <dgm:pt modelId="{6A2A3867-1102-4E61-A30D-72EC282E8F46}">
      <dgm:prSet custT="1"/>
      <dgm:spPr/>
      <dgm:t>
        <a:bodyPr/>
        <a:lstStyle/>
        <a:p>
          <a:pPr algn="ctr" rtl="0"/>
          <a:r>
            <a:rPr lang="zh-TW" sz="2800" dirty="0" smtClean="0"/>
            <a:t>又可稱為「</a:t>
          </a:r>
          <a:r>
            <a:rPr lang="zh-TW" sz="2800" dirty="0" smtClean="0">
              <a:solidFill>
                <a:srgbClr val="FF0000"/>
              </a:solidFill>
            </a:rPr>
            <a:t>廣義的物流</a:t>
          </a:r>
          <a:r>
            <a:rPr lang="zh-TW" sz="2800" dirty="0" smtClean="0"/>
            <a:t>」</a:t>
          </a:r>
          <a:endParaRPr lang="en-US" sz="2800" dirty="0"/>
        </a:p>
      </dgm:t>
    </dgm:pt>
    <dgm:pt modelId="{AB964624-2D3A-4E0E-B2BA-C31212F5C4AA}" type="parTrans" cxnId="{2CBBFCDB-0B8B-439F-BB01-58A8364A88D7}">
      <dgm:prSet/>
      <dgm:spPr/>
      <dgm:t>
        <a:bodyPr/>
        <a:lstStyle/>
        <a:p>
          <a:pPr algn="ctr"/>
          <a:endParaRPr lang="zh-TW" altLang="en-US" sz="2000"/>
        </a:p>
      </dgm:t>
    </dgm:pt>
    <dgm:pt modelId="{A2238259-6389-42FA-A751-0244B37E38EB}" type="sibTrans" cxnId="{2CBBFCDB-0B8B-439F-BB01-58A8364A88D7}">
      <dgm:prSet custT="1"/>
      <dgm:spPr/>
      <dgm:t>
        <a:bodyPr/>
        <a:lstStyle/>
        <a:p>
          <a:pPr algn="ctr"/>
          <a:endParaRPr lang="zh-TW" altLang="en-US" sz="4000"/>
        </a:p>
      </dgm:t>
    </dgm:pt>
    <dgm:pt modelId="{C7C4D192-8AE3-4B33-A081-9D0A523C61AA}">
      <dgm:prSet custT="1"/>
      <dgm:spPr/>
      <dgm:t>
        <a:bodyPr/>
        <a:lstStyle/>
        <a:p>
          <a:pPr algn="ctr" rtl="0"/>
          <a:r>
            <a:rPr lang="zh-TW" altLang="en-US" sz="2800" dirty="0" smtClean="0"/>
            <a:t>因涵蓋不同階段的物流活動，故也可謂「</a:t>
          </a:r>
          <a:r>
            <a:rPr lang="zh-TW" altLang="en-US" sz="2800" dirty="0" smtClean="0">
              <a:solidFill>
                <a:srgbClr val="FF0000"/>
              </a:solidFill>
            </a:rPr>
            <a:t>供應鏈管理</a:t>
          </a:r>
          <a:r>
            <a:rPr lang="zh-TW" altLang="en-US" sz="2800" dirty="0" smtClean="0"/>
            <a:t>」</a:t>
          </a:r>
          <a:endParaRPr lang="zh-TW" altLang="en-US" sz="2800" dirty="0"/>
        </a:p>
      </dgm:t>
    </dgm:pt>
    <dgm:pt modelId="{D75D3B0A-7646-43C5-8604-5DFAB42CF948}" type="parTrans" cxnId="{79DDAE93-CFE5-4493-875F-F7E152AA1498}">
      <dgm:prSet/>
      <dgm:spPr/>
      <dgm:t>
        <a:bodyPr/>
        <a:lstStyle/>
        <a:p>
          <a:pPr algn="ctr"/>
          <a:endParaRPr lang="zh-TW" altLang="en-US" sz="2000"/>
        </a:p>
      </dgm:t>
    </dgm:pt>
    <dgm:pt modelId="{ECA85870-9135-4CF9-96F3-9241108354AD}" type="sibTrans" cxnId="{79DDAE93-CFE5-4493-875F-F7E152AA1498}">
      <dgm:prSet/>
      <dgm:spPr/>
      <dgm:t>
        <a:bodyPr/>
        <a:lstStyle/>
        <a:p>
          <a:pPr algn="ctr"/>
          <a:endParaRPr lang="zh-TW" altLang="en-US" sz="2000"/>
        </a:p>
      </dgm:t>
    </dgm:pt>
    <dgm:pt modelId="{DF52BA5E-5F68-480D-86C1-01741379F3BE}" type="pres">
      <dgm:prSet presAssocID="{60BAE119-CA7E-4EA0-999A-148912F2B862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3D4B1B7C-4D18-4EEF-92B5-E7626ED94197}" type="pres">
      <dgm:prSet presAssocID="{60BAE119-CA7E-4EA0-999A-148912F2B862}" presName="dummyMaxCanvas" presStyleCnt="0">
        <dgm:presLayoutVars/>
      </dgm:prSet>
      <dgm:spPr/>
    </dgm:pt>
    <dgm:pt modelId="{B19DBFEB-CDA7-4264-A122-053B3F6CFAF9}" type="pres">
      <dgm:prSet presAssocID="{60BAE119-CA7E-4EA0-999A-148912F2B862}" presName="ThreeNodes_1" presStyleLbl="node1" presStyleIdx="0" presStyleCnt="3" custLinFactY="16673" custLinFactNeighborX="9886" custLinFactNeighborY="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A0629CA0-8DCC-49A1-A353-55F13482FD51}" type="pres">
      <dgm:prSet presAssocID="{60BAE119-CA7E-4EA0-999A-148912F2B862}" presName="ThreeNodes_2" presStyleLbl="node1" presStyleIdx="1" presStyleCnt="3" custLinFactY="-16667" custLinFactNeighborX="-8824" custLinFactNeighborY="-100000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6168DAFF-14A3-4937-A547-0E9B5C93494E}" type="pres">
      <dgm:prSet presAssocID="{60BAE119-CA7E-4EA0-999A-148912F2B862}" presName="ThreeNodes_3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64AA333-E9EE-492D-AC54-D6CF0805E494}" type="pres">
      <dgm:prSet presAssocID="{60BAE119-CA7E-4EA0-999A-148912F2B862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9171900-28A7-429D-8138-ECEDB88FF892}" type="pres">
      <dgm:prSet presAssocID="{60BAE119-CA7E-4EA0-999A-148912F2B862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F4BAA40B-092C-461D-A121-446850DA1A7A}" type="pres">
      <dgm:prSet presAssocID="{60BAE119-CA7E-4EA0-999A-148912F2B862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370B00-1BED-4829-B708-63B65B2BD182}" type="pres">
      <dgm:prSet presAssocID="{60BAE119-CA7E-4EA0-999A-148912F2B862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36229B44-91CB-409C-A9C4-E53982B0B48A}" type="pres">
      <dgm:prSet presAssocID="{60BAE119-CA7E-4EA0-999A-148912F2B862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</dgm:ptLst>
  <dgm:cxnLst>
    <dgm:cxn modelId="{8EB5B151-474B-4674-AE13-524D924F632C}" type="presOf" srcId="{6A2A3867-1102-4E61-A30D-72EC282E8F46}" destId="{DD370B00-1BED-4829-B708-63B65B2BD182}" srcOrd="1" destOrd="0" presId="urn:microsoft.com/office/officeart/2005/8/layout/vProcess5"/>
    <dgm:cxn modelId="{14197AE9-19E2-4E8D-8906-C9EE8448AB58}" type="presOf" srcId="{C7C4D192-8AE3-4B33-A081-9D0A523C61AA}" destId="{6168DAFF-14A3-4937-A547-0E9B5C93494E}" srcOrd="0" destOrd="0" presId="urn:microsoft.com/office/officeart/2005/8/layout/vProcess5"/>
    <dgm:cxn modelId="{AA6A175E-6BCB-483D-A2B0-5629FB816CB7}" type="presOf" srcId="{F160990A-B21A-4F6C-9D65-3B66D14CEDB2}" destId="{D64AA333-E9EE-492D-AC54-D6CF0805E494}" srcOrd="0" destOrd="0" presId="urn:microsoft.com/office/officeart/2005/8/layout/vProcess5"/>
    <dgm:cxn modelId="{79DDAE93-CFE5-4493-875F-F7E152AA1498}" srcId="{60BAE119-CA7E-4EA0-999A-148912F2B862}" destId="{C7C4D192-8AE3-4B33-A081-9D0A523C61AA}" srcOrd="2" destOrd="0" parTransId="{D75D3B0A-7646-43C5-8604-5DFAB42CF948}" sibTransId="{ECA85870-9135-4CF9-96F3-9241108354AD}"/>
    <dgm:cxn modelId="{22D39053-ADF5-4A0F-B643-C0DF8AB08CA6}" type="presOf" srcId="{818600E9-0E5A-4A1D-B94C-294A38D296B1}" destId="{F4BAA40B-092C-461D-A121-446850DA1A7A}" srcOrd="1" destOrd="0" presId="urn:microsoft.com/office/officeart/2005/8/layout/vProcess5"/>
    <dgm:cxn modelId="{089F8F7E-21D3-4665-82E8-98066188A37E}" type="presOf" srcId="{6A2A3867-1102-4E61-A30D-72EC282E8F46}" destId="{A0629CA0-8DCC-49A1-A353-55F13482FD51}" srcOrd="0" destOrd="0" presId="urn:microsoft.com/office/officeart/2005/8/layout/vProcess5"/>
    <dgm:cxn modelId="{2CBBFCDB-0B8B-439F-BB01-58A8364A88D7}" srcId="{60BAE119-CA7E-4EA0-999A-148912F2B862}" destId="{6A2A3867-1102-4E61-A30D-72EC282E8F46}" srcOrd="1" destOrd="0" parTransId="{AB964624-2D3A-4E0E-B2BA-C31212F5C4AA}" sibTransId="{A2238259-6389-42FA-A751-0244B37E38EB}"/>
    <dgm:cxn modelId="{94D5C773-173A-4EC1-8B1B-EAA1A5B774E6}" type="presOf" srcId="{818600E9-0E5A-4A1D-B94C-294A38D296B1}" destId="{B19DBFEB-CDA7-4264-A122-053B3F6CFAF9}" srcOrd="0" destOrd="0" presId="urn:microsoft.com/office/officeart/2005/8/layout/vProcess5"/>
    <dgm:cxn modelId="{887AEDCD-DA2D-426A-8C25-E42823F9F944}" type="presOf" srcId="{60BAE119-CA7E-4EA0-999A-148912F2B862}" destId="{DF52BA5E-5F68-480D-86C1-01741379F3BE}" srcOrd="0" destOrd="0" presId="urn:microsoft.com/office/officeart/2005/8/layout/vProcess5"/>
    <dgm:cxn modelId="{C7501CA1-D59F-452E-B9AC-DBED6D7BE38A}" type="presOf" srcId="{A2238259-6389-42FA-A751-0244B37E38EB}" destId="{09171900-28A7-429D-8138-ECEDB88FF892}" srcOrd="0" destOrd="0" presId="urn:microsoft.com/office/officeart/2005/8/layout/vProcess5"/>
    <dgm:cxn modelId="{F402598B-C07D-4DA8-8DE1-8A2779BCAA98}" srcId="{60BAE119-CA7E-4EA0-999A-148912F2B862}" destId="{818600E9-0E5A-4A1D-B94C-294A38D296B1}" srcOrd="0" destOrd="0" parTransId="{4938FAE4-C03B-4F47-A4D3-3A6397D0C796}" sibTransId="{F160990A-B21A-4F6C-9D65-3B66D14CEDB2}"/>
    <dgm:cxn modelId="{F5C43D5B-6F41-4F6C-BEA1-0C3152C22CD8}" type="presOf" srcId="{C7C4D192-8AE3-4B33-A081-9D0A523C61AA}" destId="{36229B44-91CB-409C-A9C4-E53982B0B48A}" srcOrd="1" destOrd="0" presId="urn:microsoft.com/office/officeart/2005/8/layout/vProcess5"/>
    <dgm:cxn modelId="{3C250747-1BFD-4D36-A381-CA42ACF35411}" type="presParOf" srcId="{DF52BA5E-5F68-480D-86C1-01741379F3BE}" destId="{3D4B1B7C-4D18-4EEF-92B5-E7626ED94197}" srcOrd="0" destOrd="0" presId="urn:microsoft.com/office/officeart/2005/8/layout/vProcess5"/>
    <dgm:cxn modelId="{4E107B8D-1551-4F58-87AC-9724A0A906FA}" type="presParOf" srcId="{DF52BA5E-5F68-480D-86C1-01741379F3BE}" destId="{B19DBFEB-CDA7-4264-A122-053B3F6CFAF9}" srcOrd="1" destOrd="0" presId="urn:microsoft.com/office/officeart/2005/8/layout/vProcess5"/>
    <dgm:cxn modelId="{F6172287-8593-4210-8B26-355C70CCFF62}" type="presParOf" srcId="{DF52BA5E-5F68-480D-86C1-01741379F3BE}" destId="{A0629CA0-8DCC-49A1-A353-55F13482FD51}" srcOrd="2" destOrd="0" presId="urn:microsoft.com/office/officeart/2005/8/layout/vProcess5"/>
    <dgm:cxn modelId="{2BC6052E-BC0E-42D7-8127-41900DEC23FF}" type="presParOf" srcId="{DF52BA5E-5F68-480D-86C1-01741379F3BE}" destId="{6168DAFF-14A3-4937-A547-0E9B5C93494E}" srcOrd="3" destOrd="0" presId="urn:microsoft.com/office/officeart/2005/8/layout/vProcess5"/>
    <dgm:cxn modelId="{314ED551-6476-459A-AB17-8FD14DAA30BE}" type="presParOf" srcId="{DF52BA5E-5F68-480D-86C1-01741379F3BE}" destId="{D64AA333-E9EE-492D-AC54-D6CF0805E494}" srcOrd="4" destOrd="0" presId="urn:microsoft.com/office/officeart/2005/8/layout/vProcess5"/>
    <dgm:cxn modelId="{FA40C949-B9BB-4972-8362-54B17EBC1F82}" type="presParOf" srcId="{DF52BA5E-5F68-480D-86C1-01741379F3BE}" destId="{09171900-28A7-429D-8138-ECEDB88FF892}" srcOrd="5" destOrd="0" presId="urn:microsoft.com/office/officeart/2005/8/layout/vProcess5"/>
    <dgm:cxn modelId="{4310B4FB-0F64-4F75-8A55-91402DA83C5A}" type="presParOf" srcId="{DF52BA5E-5F68-480D-86C1-01741379F3BE}" destId="{F4BAA40B-092C-461D-A121-446850DA1A7A}" srcOrd="6" destOrd="0" presId="urn:microsoft.com/office/officeart/2005/8/layout/vProcess5"/>
    <dgm:cxn modelId="{DBDBB46C-2CD3-4C11-9EE9-416005383C34}" type="presParOf" srcId="{DF52BA5E-5F68-480D-86C1-01741379F3BE}" destId="{DD370B00-1BED-4829-B708-63B65B2BD182}" srcOrd="7" destOrd="0" presId="urn:microsoft.com/office/officeart/2005/8/layout/vProcess5"/>
    <dgm:cxn modelId="{94CCD354-3652-4680-A73C-46763CEFD41D}" type="presParOf" srcId="{DF52BA5E-5F68-480D-86C1-01741379F3BE}" destId="{36229B44-91CB-409C-A9C4-E53982B0B48A}" srcOrd="8" destOrd="0" presId="urn:microsoft.com/office/officeart/2005/8/layout/vProcess5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9.xml><?xml version="1.0" encoding="utf-8"?>
<dgm:dataModel xmlns:dgm="http://schemas.openxmlformats.org/drawingml/2006/diagram" xmlns:a="http://schemas.openxmlformats.org/drawingml/2006/main">
  <dgm:ptLst>
    <dgm:pt modelId="{B2B4A94A-20C8-4803-AE6F-CA0A8F21DE92}" type="doc">
      <dgm:prSet loTypeId="urn:microsoft.com/office/officeart/2005/8/layout/radial6" loCatId="cycle" qsTypeId="urn:microsoft.com/office/officeart/2005/8/quickstyle/simple1" qsCatId="simple" csTypeId="urn:microsoft.com/office/officeart/2005/8/colors/colorful5" csCatId="colorful" phldr="1"/>
      <dgm:spPr/>
      <dgm:t>
        <a:bodyPr/>
        <a:lstStyle/>
        <a:p>
          <a:endParaRPr lang="zh-TW" altLang="en-US"/>
        </a:p>
      </dgm:t>
    </dgm:pt>
    <dgm:pt modelId="{617CD587-7D60-4940-9FE5-BD82E1C7C03A}">
      <dgm:prSet phldrT="[文字]"/>
      <dgm:spPr/>
      <dgm:t>
        <a:bodyPr/>
        <a:lstStyle/>
        <a:p>
          <a:r>
            <a:rPr lang="en-US" dirty="0" smtClean="0"/>
            <a:t>8</a:t>
          </a:r>
          <a:r>
            <a:rPr lang="zh-TW" dirty="0" smtClean="0"/>
            <a:t>個 </a:t>
          </a:r>
          <a:r>
            <a:rPr lang="en-US" dirty="0" smtClean="0"/>
            <a:t>Right</a:t>
          </a:r>
          <a:endParaRPr lang="zh-TW" altLang="en-US" dirty="0"/>
        </a:p>
      </dgm:t>
    </dgm:pt>
    <dgm:pt modelId="{5BAFA964-61AE-4586-84E4-95F11F236AE8}" type="parTrans" cxnId="{7BADA248-5D38-44DC-8EE7-97D899813D93}">
      <dgm:prSet/>
      <dgm:spPr/>
      <dgm:t>
        <a:bodyPr/>
        <a:lstStyle/>
        <a:p>
          <a:endParaRPr lang="zh-TW" altLang="en-US"/>
        </a:p>
      </dgm:t>
    </dgm:pt>
    <dgm:pt modelId="{224449D7-0211-4CDF-AB60-4EDBD2406EBE}" type="sibTrans" cxnId="{7BADA248-5D38-44DC-8EE7-97D899813D93}">
      <dgm:prSet/>
      <dgm:spPr/>
      <dgm:t>
        <a:bodyPr/>
        <a:lstStyle/>
        <a:p>
          <a:endParaRPr lang="zh-TW" altLang="en-US"/>
        </a:p>
      </dgm:t>
    </dgm:pt>
    <dgm:pt modelId="{A77C6714-1AF3-4223-B829-819641A38518}">
      <dgm:prSet phldrT="[文字]"/>
      <dgm:spPr/>
      <dgm:t>
        <a:bodyPr/>
        <a:lstStyle/>
        <a:p>
          <a:r>
            <a:rPr lang="en-US" dirty="0" smtClean="0"/>
            <a:t>Right Product</a:t>
          </a:r>
          <a:endParaRPr lang="zh-TW" altLang="en-US" dirty="0"/>
        </a:p>
      </dgm:t>
    </dgm:pt>
    <dgm:pt modelId="{624D1EF9-76C6-4ABC-B772-88ACBD95F680}" type="parTrans" cxnId="{2BB7B88D-2FD6-49EB-9CC6-7490F0492FD9}">
      <dgm:prSet/>
      <dgm:spPr/>
      <dgm:t>
        <a:bodyPr/>
        <a:lstStyle/>
        <a:p>
          <a:endParaRPr lang="zh-TW" altLang="en-US"/>
        </a:p>
      </dgm:t>
    </dgm:pt>
    <dgm:pt modelId="{D8BBFB93-7501-4EB6-A548-7000045DCB0A}" type="sibTrans" cxnId="{2BB7B88D-2FD6-49EB-9CC6-7490F0492FD9}">
      <dgm:prSet/>
      <dgm:spPr/>
      <dgm:t>
        <a:bodyPr/>
        <a:lstStyle/>
        <a:p>
          <a:endParaRPr lang="zh-TW" altLang="en-US"/>
        </a:p>
      </dgm:t>
    </dgm:pt>
    <dgm:pt modelId="{D714B969-3494-4C2D-A681-51FB7AEA0E94}">
      <dgm:prSet phldrT="[文字]"/>
      <dgm:spPr/>
      <dgm:t>
        <a:bodyPr/>
        <a:lstStyle/>
        <a:p>
          <a:r>
            <a:rPr lang="en-US" dirty="0" smtClean="0"/>
            <a:t>Right Time</a:t>
          </a:r>
          <a:endParaRPr lang="zh-TW" altLang="en-US" dirty="0"/>
        </a:p>
      </dgm:t>
    </dgm:pt>
    <dgm:pt modelId="{DCE6AC38-6AC1-4336-906E-1EF550481096}" type="parTrans" cxnId="{79710FA1-B112-4C8A-8765-CF056CD7EFC6}">
      <dgm:prSet/>
      <dgm:spPr/>
      <dgm:t>
        <a:bodyPr/>
        <a:lstStyle/>
        <a:p>
          <a:endParaRPr lang="zh-TW" altLang="en-US"/>
        </a:p>
      </dgm:t>
    </dgm:pt>
    <dgm:pt modelId="{7B8668CC-65C2-4C6D-85DE-B08B26C6E35D}" type="sibTrans" cxnId="{79710FA1-B112-4C8A-8765-CF056CD7EFC6}">
      <dgm:prSet/>
      <dgm:spPr/>
      <dgm:t>
        <a:bodyPr/>
        <a:lstStyle/>
        <a:p>
          <a:endParaRPr lang="zh-TW" altLang="en-US"/>
        </a:p>
      </dgm:t>
    </dgm:pt>
    <dgm:pt modelId="{109BA73E-F1B2-4391-85D2-B217D7C87453}">
      <dgm:prSet phldrT="[文字]"/>
      <dgm:spPr/>
      <dgm:t>
        <a:bodyPr/>
        <a:lstStyle/>
        <a:p>
          <a:r>
            <a:rPr lang="en-US" dirty="0" smtClean="0"/>
            <a:t>Right Quality</a:t>
          </a:r>
          <a:endParaRPr lang="zh-TW" altLang="en-US" dirty="0"/>
        </a:p>
      </dgm:t>
    </dgm:pt>
    <dgm:pt modelId="{62B10662-347A-40E7-B90E-F0CA1CAFDDBE}" type="parTrans" cxnId="{9993AF61-57EA-41EC-875F-5208CE4B3CBB}">
      <dgm:prSet/>
      <dgm:spPr/>
      <dgm:t>
        <a:bodyPr/>
        <a:lstStyle/>
        <a:p>
          <a:endParaRPr lang="zh-TW" altLang="en-US"/>
        </a:p>
      </dgm:t>
    </dgm:pt>
    <dgm:pt modelId="{B8D441AA-0305-42C1-948D-F1229F602FFD}" type="sibTrans" cxnId="{9993AF61-57EA-41EC-875F-5208CE4B3CBB}">
      <dgm:prSet/>
      <dgm:spPr/>
      <dgm:t>
        <a:bodyPr/>
        <a:lstStyle/>
        <a:p>
          <a:endParaRPr lang="zh-TW" altLang="en-US"/>
        </a:p>
      </dgm:t>
    </dgm:pt>
    <dgm:pt modelId="{535D6B19-42C4-48E3-B860-E39240C1FBD6}">
      <dgm:prSet phldrT="[文字]"/>
      <dgm:spPr/>
      <dgm:t>
        <a:bodyPr/>
        <a:lstStyle/>
        <a:p>
          <a:r>
            <a:rPr lang="en-US" dirty="0" smtClean="0"/>
            <a:t>Right Quantity</a:t>
          </a:r>
          <a:endParaRPr lang="zh-TW" altLang="en-US" dirty="0"/>
        </a:p>
      </dgm:t>
    </dgm:pt>
    <dgm:pt modelId="{C5672EDE-2B87-475C-94CE-7599518DA10E}" type="parTrans" cxnId="{2677AC2C-E9FB-47F2-8084-083C177918BE}">
      <dgm:prSet/>
      <dgm:spPr/>
      <dgm:t>
        <a:bodyPr/>
        <a:lstStyle/>
        <a:p>
          <a:endParaRPr lang="zh-TW" altLang="en-US"/>
        </a:p>
      </dgm:t>
    </dgm:pt>
    <dgm:pt modelId="{B2BE29AA-AF6B-4713-985A-419AA1325E82}" type="sibTrans" cxnId="{2677AC2C-E9FB-47F2-8084-083C177918BE}">
      <dgm:prSet/>
      <dgm:spPr/>
      <dgm:t>
        <a:bodyPr/>
        <a:lstStyle/>
        <a:p>
          <a:endParaRPr lang="zh-TW" altLang="en-US"/>
        </a:p>
      </dgm:t>
    </dgm:pt>
    <dgm:pt modelId="{E51781F4-C232-4F7A-B63E-504E83A09626}">
      <dgm:prSet phldrT="[文字]"/>
      <dgm:spPr/>
      <dgm:t>
        <a:bodyPr/>
        <a:lstStyle/>
        <a:p>
          <a:r>
            <a:rPr lang="en-US" dirty="0" smtClean="0"/>
            <a:t>Right Status</a:t>
          </a:r>
          <a:endParaRPr lang="zh-TW" altLang="en-US" dirty="0"/>
        </a:p>
      </dgm:t>
    </dgm:pt>
    <dgm:pt modelId="{FDACDC8A-C6FE-4503-8DAD-5CB4238C80F7}" type="parTrans" cxnId="{478B200F-60D6-466E-950F-20041C5E9944}">
      <dgm:prSet/>
      <dgm:spPr/>
      <dgm:t>
        <a:bodyPr/>
        <a:lstStyle/>
        <a:p>
          <a:endParaRPr lang="zh-TW" altLang="en-US"/>
        </a:p>
      </dgm:t>
    </dgm:pt>
    <dgm:pt modelId="{39DDB6CD-C424-4183-9B77-588FA1A12529}" type="sibTrans" cxnId="{478B200F-60D6-466E-950F-20041C5E9944}">
      <dgm:prSet/>
      <dgm:spPr/>
      <dgm:t>
        <a:bodyPr/>
        <a:lstStyle/>
        <a:p>
          <a:endParaRPr lang="zh-TW" altLang="en-US"/>
        </a:p>
      </dgm:t>
    </dgm:pt>
    <dgm:pt modelId="{22DC27F8-7F3B-4C7D-A79D-7BE1F33FE274}">
      <dgm:prSet phldrT="[文字]"/>
      <dgm:spPr/>
      <dgm:t>
        <a:bodyPr/>
        <a:lstStyle/>
        <a:p>
          <a:r>
            <a:rPr lang="en-US" dirty="0" smtClean="0"/>
            <a:t>Right Place</a:t>
          </a:r>
          <a:endParaRPr lang="zh-TW" altLang="en-US" dirty="0"/>
        </a:p>
      </dgm:t>
    </dgm:pt>
    <dgm:pt modelId="{D40B0780-D55D-4111-90E8-3C1E335100F6}" type="parTrans" cxnId="{8E318839-EF49-4C01-A18E-EA5597DE4E3E}">
      <dgm:prSet/>
      <dgm:spPr/>
      <dgm:t>
        <a:bodyPr/>
        <a:lstStyle/>
        <a:p>
          <a:endParaRPr lang="zh-TW" altLang="en-US"/>
        </a:p>
      </dgm:t>
    </dgm:pt>
    <dgm:pt modelId="{5F1A3CE0-C4AD-476B-9F00-60761EA74822}" type="sibTrans" cxnId="{8E318839-EF49-4C01-A18E-EA5597DE4E3E}">
      <dgm:prSet/>
      <dgm:spPr/>
      <dgm:t>
        <a:bodyPr/>
        <a:lstStyle/>
        <a:p>
          <a:endParaRPr lang="zh-TW" altLang="en-US"/>
        </a:p>
      </dgm:t>
    </dgm:pt>
    <dgm:pt modelId="{8C922A06-B8F7-4016-8713-C2C34892E35F}">
      <dgm:prSet phldrT="[文字]"/>
      <dgm:spPr/>
      <dgm:t>
        <a:bodyPr/>
        <a:lstStyle/>
        <a:p>
          <a:r>
            <a:rPr lang="en-US" dirty="0" smtClean="0"/>
            <a:t>Right Customer</a:t>
          </a:r>
          <a:endParaRPr lang="zh-TW" altLang="en-US" dirty="0"/>
        </a:p>
      </dgm:t>
    </dgm:pt>
    <dgm:pt modelId="{2F43B0B1-CE1E-44B4-A4D7-2EDDDBC77F35}" type="parTrans" cxnId="{7ADB1962-9344-451D-9570-A15EF5721B1F}">
      <dgm:prSet/>
      <dgm:spPr/>
      <dgm:t>
        <a:bodyPr/>
        <a:lstStyle/>
        <a:p>
          <a:endParaRPr lang="zh-TW" altLang="en-US"/>
        </a:p>
      </dgm:t>
    </dgm:pt>
    <dgm:pt modelId="{2DC0A3D3-698A-44FE-9AF2-705CC7970868}" type="sibTrans" cxnId="{7ADB1962-9344-451D-9570-A15EF5721B1F}">
      <dgm:prSet/>
      <dgm:spPr/>
      <dgm:t>
        <a:bodyPr/>
        <a:lstStyle/>
        <a:p>
          <a:endParaRPr lang="zh-TW" altLang="en-US"/>
        </a:p>
      </dgm:t>
    </dgm:pt>
    <dgm:pt modelId="{B490CFE0-E984-4726-9B5B-0F3572C56330}">
      <dgm:prSet phldrT="[文字]"/>
      <dgm:spPr/>
      <dgm:t>
        <a:bodyPr/>
        <a:lstStyle/>
        <a:p>
          <a:r>
            <a:rPr lang="en-US" smtClean="0"/>
            <a:t>Right Cost</a:t>
          </a:r>
          <a:endParaRPr lang="zh-TW" altLang="en-US" dirty="0"/>
        </a:p>
      </dgm:t>
    </dgm:pt>
    <dgm:pt modelId="{222C2FE1-AD1D-4C64-A0AC-FCF84F8BA905}" type="parTrans" cxnId="{CE364678-1229-462F-ADFD-ACD66828E213}">
      <dgm:prSet/>
      <dgm:spPr/>
      <dgm:t>
        <a:bodyPr/>
        <a:lstStyle/>
        <a:p>
          <a:endParaRPr lang="zh-TW" altLang="en-US"/>
        </a:p>
      </dgm:t>
    </dgm:pt>
    <dgm:pt modelId="{F1D2F872-118A-4152-9272-B23B8C5C604F}" type="sibTrans" cxnId="{CE364678-1229-462F-ADFD-ACD66828E213}">
      <dgm:prSet/>
      <dgm:spPr/>
      <dgm:t>
        <a:bodyPr/>
        <a:lstStyle/>
        <a:p>
          <a:endParaRPr lang="zh-TW" altLang="en-US"/>
        </a:p>
      </dgm:t>
    </dgm:pt>
    <dgm:pt modelId="{214202A9-9E45-44D7-96CA-A20D19D34426}" type="pres">
      <dgm:prSet presAssocID="{B2B4A94A-20C8-4803-AE6F-CA0A8F21DE92}" presName="Name0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zh-TW" altLang="en-US"/>
        </a:p>
      </dgm:t>
    </dgm:pt>
    <dgm:pt modelId="{A94ED9BD-43A2-4DDA-B715-A30BDAA107F6}" type="pres">
      <dgm:prSet presAssocID="{617CD587-7D60-4940-9FE5-BD82E1C7C03A}" presName="centerShape" presStyleLbl="node0" presStyleIdx="0" presStyleCnt="1"/>
      <dgm:spPr/>
      <dgm:t>
        <a:bodyPr/>
        <a:lstStyle/>
        <a:p>
          <a:endParaRPr lang="zh-TW" altLang="en-US"/>
        </a:p>
      </dgm:t>
    </dgm:pt>
    <dgm:pt modelId="{56836170-3EE0-4FFF-B10C-D2346FEBA995}" type="pres">
      <dgm:prSet presAssocID="{A77C6714-1AF3-4223-B829-819641A38518}" presName="node" presStyleLbl="node1" presStyleIdx="0" presStyleCnt="8" custScaleX="141605" custScaleY="1416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182BBC00-5B16-403A-A719-0119BDA42B26}" type="pres">
      <dgm:prSet presAssocID="{A77C6714-1AF3-4223-B829-819641A38518}" presName="dummy" presStyleCnt="0"/>
      <dgm:spPr/>
    </dgm:pt>
    <dgm:pt modelId="{6962E6E3-3776-4538-8865-EB086D744205}" type="pres">
      <dgm:prSet presAssocID="{D8BBFB93-7501-4EB6-A548-7000045DCB0A}" presName="sibTrans" presStyleLbl="sibTrans2D1" presStyleIdx="0" presStyleCnt="8"/>
      <dgm:spPr/>
      <dgm:t>
        <a:bodyPr/>
        <a:lstStyle/>
        <a:p>
          <a:endParaRPr lang="zh-TW" altLang="en-US"/>
        </a:p>
      </dgm:t>
    </dgm:pt>
    <dgm:pt modelId="{9E26F2E0-1E42-4170-9DBE-50650C577B1A}" type="pres">
      <dgm:prSet presAssocID="{D714B969-3494-4C2D-A681-51FB7AEA0E94}" presName="node" presStyleLbl="node1" presStyleIdx="1" presStyleCnt="8" custScaleX="141605" custScaleY="1416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DDB1144A-B6E0-49C9-A28E-DACED0E6327E}" type="pres">
      <dgm:prSet presAssocID="{D714B969-3494-4C2D-A681-51FB7AEA0E94}" presName="dummy" presStyleCnt="0"/>
      <dgm:spPr/>
    </dgm:pt>
    <dgm:pt modelId="{40CA1632-DE89-48F2-B85C-36CFE2FCA872}" type="pres">
      <dgm:prSet presAssocID="{7B8668CC-65C2-4C6D-85DE-B08B26C6E35D}" presName="sibTrans" presStyleLbl="sibTrans2D1" presStyleIdx="1" presStyleCnt="8"/>
      <dgm:spPr/>
      <dgm:t>
        <a:bodyPr/>
        <a:lstStyle/>
        <a:p>
          <a:endParaRPr lang="zh-TW" altLang="en-US"/>
        </a:p>
      </dgm:t>
    </dgm:pt>
    <dgm:pt modelId="{D51EF249-587A-44E2-B94A-E84D1B7B464A}" type="pres">
      <dgm:prSet presAssocID="{109BA73E-F1B2-4391-85D2-B217D7C87453}" presName="node" presStyleLbl="node1" presStyleIdx="2" presStyleCnt="8" custScaleX="141605" custScaleY="1416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762CF569-E47F-4BF2-B69C-95DB64C66D25}" type="pres">
      <dgm:prSet presAssocID="{109BA73E-F1B2-4391-85D2-B217D7C87453}" presName="dummy" presStyleCnt="0"/>
      <dgm:spPr/>
    </dgm:pt>
    <dgm:pt modelId="{18165C5E-2FF7-46EA-A8D7-CAAEA11BC9D8}" type="pres">
      <dgm:prSet presAssocID="{B8D441AA-0305-42C1-948D-F1229F602FFD}" presName="sibTrans" presStyleLbl="sibTrans2D1" presStyleIdx="2" presStyleCnt="8"/>
      <dgm:spPr/>
      <dgm:t>
        <a:bodyPr/>
        <a:lstStyle/>
        <a:p>
          <a:endParaRPr lang="zh-TW" altLang="en-US"/>
        </a:p>
      </dgm:t>
    </dgm:pt>
    <dgm:pt modelId="{729F83B6-2128-4A2D-9DBE-2D2F39BEEFFD}" type="pres">
      <dgm:prSet presAssocID="{535D6B19-42C4-48E3-B860-E39240C1FBD6}" presName="node" presStyleLbl="node1" presStyleIdx="3" presStyleCnt="8" custScaleX="141605" custScaleY="1416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C73B95F4-249D-4DDB-918D-784F2872D1F1}" type="pres">
      <dgm:prSet presAssocID="{535D6B19-42C4-48E3-B860-E39240C1FBD6}" presName="dummy" presStyleCnt="0"/>
      <dgm:spPr/>
    </dgm:pt>
    <dgm:pt modelId="{FF37E0A1-4C3A-447C-AF5C-FF9F44C02C3C}" type="pres">
      <dgm:prSet presAssocID="{B2BE29AA-AF6B-4713-985A-419AA1325E82}" presName="sibTrans" presStyleLbl="sibTrans2D1" presStyleIdx="3" presStyleCnt="8"/>
      <dgm:spPr/>
      <dgm:t>
        <a:bodyPr/>
        <a:lstStyle/>
        <a:p>
          <a:endParaRPr lang="zh-TW" altLang="en-US"/>
        </a:p>
      </dgm:t>
    </dgm:pt>
    <dgm:pt modelId="{59EF6DE7-6D1C-4AAD-B4F2-B797BF31DF85}" type="pres">
      <dgm:prSet presAssocID="{E51781F4-C232-4F7A-B63E-504E83A09626}" presName="node" presStyleLbl="node1" presStyleIdx="4" presStyleCnt="8" custScaleX="141605" custScaleY="1416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5F21BB19-8B5F-4BC4-9BE6-599337C601F8}" type="pres">
      <dgm:prSet presAssocID="{E51781F4-C232-4F7A-B63E-504E83A09626}" presName="dummy" presStyleCnt="0"/>
      <dgm:spPr/>
    </dgm:pt>
    <dgm:pt modelId="{F2355280-48A4-40BB-AB57-D37E80103665}" type="pres">
      <dgm:prSet presAssocID="{39DDB6CD-C424-4183-9B77-588FA1A12529}" presName="sibTrans" presStyleLbl="sibTrans2D1" presStyleIdx="4" presStyleCnt="8"/>
      <dgm:spPr/>
      <dgm:t>
        <a:bodyPr/>
        <a:lstStyle/>
        <a:p>
          <a:endParaRPr lang="zh-TW" altLang="en-US"/>
        </a:p>
      </dgm:t>
    </dgm:pt>
    <dgm:pt modelId="{B751F490-67FB-474E-8A34-EC8B5F84EB48}" type="pres">
      <dgm:prSet presAssocID="{22DC27F8-7F3B-4C7D-A79D-7BE1F33FE274}" presName="node" presStyleLbl="node1" presStyleIdx="5" presStyleCnt="8" custScaleX="141605" custScaleY="1416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00385B9D-488D-4407-B25A-51F100C05370}" type="pres">
      <dgm:prSet presAssocID="{22DC27F8-7F3B-4C7D-A79D-7BE1F33FE274}" presName="dummy" presStyleCnt="0"/>
      <dgm:spPr/>
    </dgm:pt>
    <dgm:pt modelId="{118E044D-492C-4EFE-BB89-BBC0AB695D1B}" type="pres">
      <dgm:prSet presAssocID="{5F1A3CE0-C4AD-476B-9F00-60761EA74822}" presName="sibTrans" presStyleLbl="sibTrans2D1" presStyleIdx="5" presStyleCnt="8"/>
      <dgm:spPr/>
      <dgm:t>
        <a:bodyPr/>
        <a:lstStyle/>
        <a:p>
          <a:endParaRPr lang="zh-TW" altLang="en-US"/>
        </a:p>
      </dgm:t>
    </dgm:pt>
    <dgm:pt modelId="{FC85D30F-4DD4-4FD5-AC51-6F42AAC30FBF}" type="pres">
      <dgm:prSet presAssocID="{8C922A06-B8F7-4016-8713-C2C34892E35F}" presName="node" presStyleLbl="node1" presStyleIdx="6" presStyleCnt="8" custScaleX="141605" custScaleY="1416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BD59BE2E-34A7-410F-B058-EE8B10DEBFF1}" type="pres">
      <dgm:prSet presAssocID="{8C922A06-B8F7-4016-8713-C2C34892E35F}" presName="dummy" presStyleCnt="0"/>
      <dgm:spPr/>
    </dgm:pt>
    <dgm:pt modelId="{21C49AB1-92B6-4F3F-ADD7-369211EE630C}" type="pres">
      <dgm:prSet presAssocID="{2DC0A3D3-698A-44FE-9AF2-705CC7970868}" presName="sibTrans" presStyleLbl="sibTrans2D1" presStyleIdx="6" presStyleCnt="8"/>
      <dgm:spPr/>
      <dgm:t>
        <a:bodyPr/>
        <a:lstStyle/>
        <a:p>
          <a:endParaRPr lang="zh-TW" altLang="en-US"/>
        </a:p>
      </dgm:t>
    </dgm:pt>
    <dgm:pt modelId="{09A4F577-B51A-4508-98EF-399955CDA6A4}" type="pres">
      <dgm:prSet presAssocID="{B490CFE0-E984-4726-9B5B-0F3572C56330}" presName="node" presStyleLbl="node1" presStyleIdx="7" presStyleCnt="8" custScaleX="141605" custScaleY="141605">
        <dgm:presLayoutVars>
          <dgm:bulletEnabled val="1"/>
        </dgm:presLayoutVars>
      </dgm:prSet>
      <dgm:spPr/>
      <dgm:t>
        <a:bodyPr/>
        <a:lstStyle/>
        <a:p>
          <a:endParaRPr lang="zh-TW" altLang="en-US"/>
        </a:p>
      </dgm:t>
    </dgm:pt>
    <dgm:pt modelId="{8C773AE3-FF4D-4DB5-AC6A-16DB2ACAA57A}" type="pres">
      <dgm:prSet presAssocID="{B490CFE0-E984-4726-9B5B-0F3572C56330}" presName="dummy" presStyleCnt="0"/>
      <dgm:spPr/>
    </dgm:pt>
    <dgm:pt modelId="{AB367F38-A087-49EA-8C72-C77DE18C4A20}" type="pres">
      <dgm:prSet presAssocID="{F1D2F872-118A-4152-9272-B23B8C5C604F}" presName="sibTrans" presStyleLbl="sibTrans2D1" presStyleIdx="7" presStyleCnt="8"/>
      <dgm:spPr/>
      <dgm:t>
        <a:bodyPr/>
        <a:lstStyle/>
        <a:p>
          <a:endParaRPr lang="zh-TW" altLang="en-US"/>
        </a:p>
      </dgm:t>
    </dgm:pt>
  </dgm:ptLst>
  <dgm:cxnLst>
    <dgm:cxn modelId="{9DF4A148-6217-4DCA-AF86-90E612744B86}" type="presOf" srcId="{617CD587-7D60-4940-9FE5-BD82E1C7C03A}" destId="{A94ED9BD-43A2-4DDA-B715-A30BDAA107F6}" srcOrd="0" destOrd="0" presId="urn:microsoft.com/office/officeart/2005/8/layout/radial6"/>
    <dgm:cxn modelId="{6598FB5A-FB9C-442B-B2CE-F28E49DE1417}" type="presOf" srcId="{535D6B19-42C4-48E3-B860-E39240C1FBD6}" destId="{729F83B6-2128-4A2D-9DBE-2D2F39BEEFFD}" srcOrd="0" destOrd="0" presId="urn:microsoft.com/office/officeart/2005/8/layout/radial6"/>
    <dgm:cxn modelId="{8E318839-EF49-4C01-A18E-EA5597DE4E3E}" srcId="{617CD587-7D60-4940-9FE5-BD82E1C7C03A}" destId="{22DC27F8-7F3B-4C7D-A79D-7BE1F33FE274}" srcOrd="5" destOrd="0" parTransId="{D40B0780-D55D-4111-90E8-3C1E335100F6}" sibTransId="{5F1A3CE0-C4AD-476B-9F00-60761EA74822}"/>
    <dgm:cxn modelId="{740A0666-FC75-469A-B7A3-193ECB171F93}" type="presOf" srcId="{E51781F4-C232-4F7A-B63E-504E83A09626}" destId="{59EF6DE7-6D1C-4AAD-B4F2-B797BF31DF85}" srcOrd="0" destOrd="0" presId="urn:microsoft.com/office/officeart/2005/8/layout/radial6"/>
    <dgm:cxn modelId="{966DC847-0A31-43A8-B012-52A9FF204BDA}" type="presOf" srcId="{B8D441AA-0305-42C1-948D-F1229F602FFD}" destId="{18165C5E-2FF7-46EA-A8D7-CAAEA11BC9D8}" srcOrd="0" destOrd="0" presId="urn:microsoft.com/office/officeart/2005/8/layout/radial6"/>
    <dgm:cxn modelId="{2BB7B88D-2FD6-49EB-9CC6-7490F0492FD9}" srcId="{617CD587-7D60-4940-9FE5-BD82E1C7C03A}" destId="{A77C6714-1AF3-4223-B829-819641A38518}" srcOrd="0" destOrd="0" parTransId="{624D1EF9-76C6-4ABC-B772-88ACBD95F680}" sibTransId="{D8BBFB93-7501-4EB6-A548-7000045DCB0A}"/>
    <dgm:cxn modelId="{D7BB1668-1792-481F-A137-EBD6563B0666}" type="presOf" srcId="{2DC0A3D3-698A-44FE-9AF2-705CC7970868}" destId="{21C49AB1-92B6-4F3F-ADD7-369211EE630C}" srcOrd="0" destOrd="0" presId="urn:microsoft.com/office/officeart/2005/8/layout/radial6"/>
    <dgm:cxn modelId="{F21EA2EA-39C5-4739-B4A8-D76AAA5BE166}" type="presOf" srcId="{7B8668CC-65C2-4C6D-85DE-B08B26C6E35D}" destId="{40CA1632-DE89-48F2-B85C-36CFE2FCA872}" srcOrd="0" destOrd="0" presId="urn:microsoft.com/office/officeart/2005/8/layout/radial6"/>
    <dgm:cxn modelId="{40ED8644-98B9-42C3-968B-AD9394C5C359}" type="presOf" srcId="{A77C6714-1AF3-4223-B829-819641A38518}" destId="{56836170-3EE0-4FFF-B10C-D2346FEBA995}" srcOrd="0" destOrd="0" presId="urn:microsoft.com/office/officeart/2005/8/layout/radial6"/>
    <dgm:cxn modelId="{B329877A-E9DD-4C48-AF0F-30097843C123}" type="presOf" srcId="{109BA73E-F1B2-4391-85D2-B217D7C87453}" destId="{D51EF249-587A-44E2-B94A-E84D1B7B464A}" srcOrd="0" destOrd="0" presId="urn:microsoft.com/office/officeart/2005/8/layout/radial6"/>
    <dgm:cxn modelId="{7ADB1962-9344-451D-9570-A15EF5721B1F}" srcId="{617CD587-7D60-4940-9FE5-BD82E1C7C03A}" destId="{8C922A06-B8F7-4016-8713-C2C34892E35F}" srcOrd="6" destOrd="0" parTransId="{2F43B0B1-CE1E-44B4-A4D7-2EDDDBC77F35}" sibTransId="{2DC0A3D3-698A-44FE-9AF2-705CC7970868}"/>
    <dgm:cxn modelId="{478B200F-60D6-466E-950F-20041C5E9944}" srcId="{617CD587-7D60-4940-9FE5-BD82E1C7C03A}" destId="{E51781F4-C232-4F7A-B63E-504E83A09626}" srcOrd="4" destOrd="0" parTransId="{FDACDC8A-C6FE-4503-8DAD-5CB4238C80F7}" sibTransId="{39DDB6CD-C424-4183-9B77-588FA1A12529}"/>
    <dgm:cxn modelId="{9993AF61-57EA-41EC-875F-5208CE4B3CBB}" srcId="{617CD587-7D60-4940-9FE5-BD82E1C7C03A}" destId="{109BA73E-F1B2-4391-85D2-B217D7C87453}" srcOrd="2" destOrd="0" parTransId="{62B10662-347A-40E7-B90E-F0CA1CAFDDBE}" sibTransId="{B8D441AA-0305-42C1-948D-F1229F602FFD}"/>
    <dgm:cxn modelId="{3ACF88DB-2F29-427D-AF4B-FD6FB5080BBB}" type="presOf" srcId="{D714B969-3494-4C2D-A681-51FB7AEA0E94}" destId="{9E26F2E0-1E42-4170-9DBE-50650C577B1A}" srcOrd="0" destOrd="0" presId="urn:microsoft.com/office/officeart/2005/8/layout/radial6"/>
    <dgm:cxn modelId="{CE364678-1229-462F-ADFD-ACD66828E213}" srcId="{617CD587-7D60-4940-9FE5-BD82E1C7C03A}" destId="{B490CFE0-E984-4726-9B5B-0F3572C56330}" srcOrd="7" destOrd="0" parTransId="{222C2FE1-AD1D-4C64-A0AC-FCF84F8BA905}" sibTransId="{F1D2F872-118A-4152-9272-B23B8C5C604F}"/>
    <dgm:cxn modelId="{3A9242E0-B300-4E44-A5A2-25510B7B0DD8}" type="presOf" srcId="{B2BE29AA-AF6B-4713-985A-419AA1325E82}" destId="{FF37E0A1-4C3A-447C-AF5C-FF9F44C02C3C}" srcOrd="0" destOrd="0" presId="urn:microsoft.com/office/officeart/2005/8/layout/radial6"/>
    <dgm:cxn modelId="{6FBCBA1E-CEEF-484D-BAA8-B205785F5E25}" type="presOf" srcId="{22DC27F8-7F3B-4C7D-A79D-7BE1F33FE274}" destId="{B751F490-67FB-474E-8A34-EC8B5F84EB48}" srcOrd="0" destOrd="0" presId="urn:microsoft.com/office/officeart/2005/8/layout/radial6"/>
    <dgm:cxn modelId="{D6CABEEC-6556-497C-9A37-265651A6B359}" type="presOf" srcId="{39DDB6CD-C424-4183-9B77-588FA1A12529}" destId="{F2355280-48A4-40BB-AB57-D37E80103665}" srcOrd="0" destOrd="0" presId="urn:microsoft.com/office/officeart/2005/8/layout/radial6"/>
    <dgm:cxn modelId="{F81E94A2-DA8C-4B72-983B-23744D643537}" type="presOf" srcId="{B2B4A94A-20C8-4803-AE6F-CA0A8F21DE92}" destId="{214202A9-9E45-44D7-96CA-A20D19D34426}" srcOrd="0" destOrd="0" presId="urn:microsoft.com/office/officeart/2005/8/layout/radial6"/>
    <dgm:cxn modelId="{2677AC2C-E9FB-47F2-8084-083C177918BE}" srcId="{617CD587-7D60-4940-9FE5-BD82E1C7C03A}" destId="{535D6B19-42C4-48E3-B860-E39240C1FBD6}" srcOrd="3" destOrd="0" parTransId="{C5672EDE-2B87-475C-94CE-7599518DA10E}" sibTransId="{B2BE29AA-AF6B-4713-985A-419AA1325E82}"/>
    <dgm:cxn modelId="{EA377E05-0859-4FB1-9E13-3A3C38350414}" type="presOf" srcId="{D8BBFB93-7501-4EB6-A548-7000045DCB0A}" destId="{6962E6E3-3776-4538-8865-EB086D744205}" srcOrd="0" destOrd="0" presId="urn:microsoft.com/office/officeart/2005/8/layout/radial6"/>
    <dgm:cxn modelId="{01FDCA48-8BD6-4991-9DDE-A439163A3FF2}" type="presOf" srcId="{5F1A3CE0-C4AD-476B-9F00-60761EA74822}" destId="{118E044D-492C-4EFE-BB89-BBC0AB695D1B}" srcOrd="0" destOrd="0" presId="urn:microsoft.com/office/officeart/2005/8/layout/radial6"/>
    <dgm:cxn modelId="{7BADA248-5D38-44DC-8EE7-97D899813D93}" srcId="{B2B4A94A-20C8-4803-AE6F-CA0A8F21DE92}" destId="{617CD587-7D60-4940-9FE5-BD82E1C7C03A}" srcOrd="0" destOrd="0" parTransId="{5BAFA964-61AE-4586-84E4-95F11F236AE8}" sibTransId="{224449D7-0211-4CDF-AB60-4EDBD2406EBE}"/>
    <dgm:cxn modelId="{3AD86AE4-1698-41D2-98CB-ACEFDDE7F897}" type="presOf" srcId="{B490CFE0-E984-4726-9B5B-0F3572C56330}" destId="{09A4F577-B51A-4508-98EF-399955CDA6A4}" srcOrd="0" destOrd="0" presId="urn:microsoft.com/office/officeart/2005/8/layout/radial6"/>
    <dgm:cxn modelId="{011AE253-73F4-42A6-AA0B-C88C14DD1624}" type="presOf" srcId="{F1D2F872-118A-4152-9272-B23B8C5C604F}" destId="{AB367F38-A087-49EA-8C72-C77DE18C4A20}" srcOrd="0" destOrd="0" presId="urn:microsoft.com/office/officeart/2005/8/layout/radial6"/>
    <dgm:cxn modelId="{79710FA1-B112-4C8A-8765-CF056CD7EFC6}" srcId="{617CD587-7D60-4940-9FE5-BD82E1C7C03A}" destId="{D714B969-3494-4C2D-A681-51FB7AEA0E94}" srcOrd="1" destOrd="0" parTransId="{DCE6AC38-6AC1-4336-906E-1EF550481096}" sibTransId="{7B8668CC-65C2-4C6D-85DE-B08B26C6E35D}"/>
    <dgm:cxn modelId="{81E13280-4969-4E68-8174-A2E55E811EB5}" type="presOf" srcId="{8C922A06-B8F7-4016-8713-C2C34892E35F}" destId="{FC85D30F-4DD4-4FD5-AC51-6F42AAC30FBF}" srcOrd="0" destOrd="0" presId="urn:microsoft.com/office/officeart/2005/8/layout/radial6"/>
    <dgm:cxn modelId="{A641361E-845A-41B3-BA8B-7A60D200061C}" type="presParOf" srcId="{214202A9-9E45-44D7-96CA-A20D19D34426}" destId="{A94ED9BD-43A2-4DDA-B715-A30BDAA107F6}" srcOrd="0" destOrd="0" presId="urn:microsoft.com/office/officeart/2005/8/layout/radial6"/>
    <dgm:cxn modelId="{18F9FA6B-8456-4D7A-A33C-3E35D66D9C88}" type="presParOf" srcId="{214202A9-9E45-44D7-96CA-A20D19D34426}" destId="{56836170-3EE0-4FFF-B10C-D2346FEBA995}" srcOrd="1" destOrd="0" presId="urn:microsoft.com/office/officeart/2005/8/layout/radial6"/>
    <dgm:cxn modelId="{4FD49DDE-D7A0-478B-A6D5-7E7D3B3F9EA3}" type="presParOf" srcId="{214202A9-9E45-44D7-96CA-A20D19D34426}" destId="{182BBC00-5B16-403A-A719-0119BDA42B26}" srcOrd="2" destOrd="0" presId="urn:microsoft.com/office/officeart/2005/8/layout/radial6"/>
    <dgm:cxn modelId="{8C8079A1-6727-451D-A3E4-043EBBB92B08}" type="presParOf" srcId="{214202A9-9E45-44D7-96CA-A20D19D34426}" destId="{6962E6E3-3776-4538-8865-EB086D744205}" srcOrd="3" destOrd="0" presId="urn:microsoft.com/office/officeart/2005/8/layout/radial6"/>
    <dgm:cxn modelId="{45B3C317-F11F-4E23-8129-18D427EF22CC}" type="presParOf" srcId="{214202A9-9E45-44D7-96CA-A20D19D34426}" destId="{9E26F2E0-1E42-4170-9DBE-50650C577B1A}" srcOrd="4" destOrd="0" presId="urn:microsoft.com/office/officeart/2005/8/layout/radial6"/>
    <dgm:cxn modelId="{BA036348-8245-4ECE-9F77-1530120CF6FC}" type="presParOf" srcId="{214202A9-9E45-44D7-96CA-A20D19D34426}" destId="{DDB1144A-B6E0-49C9-A28E-DACED0E6327E}" srcOrd="5" destOrd="0" presId="urn:microsoft.com/office/officeart/2005/8/layout/radial6"/>
    <dgm:cxn modelId="{DCDAFD50-6CF3-42E1-8B0E-D9BD2DD9D6D0}" type="presParOf" srcId="{214202A9-9E45-44D7-96CA-A20D19D34426}" destId="{40CA1632-DE89-48F2-B85C-36CFE2FCA872}" srcOrd="6" destOrd="0" presId="urn:microsoft.com/office/officeart/2005/8/layout/radial6"/>
    <dgm:cxn modelId="{28559F6F-5BFC-476C-B5FD-1E17161F445C}" type="presParOf" srcId="{214202A9-9E45-44D7-96CA-A20D19D34426}" destId="{D51EF249-587A-44E2-B94A-E84D1B7B464A}" srcOrd="7" destOrd="0" presId="urn:microsoft.com/office/officeart/2005/8/layout/radial6"/>
    <dgm:cxn modelId="{B6BC5998-3E88-4CB9-BEA4-AEBCEA923DAC}" type="presParOf" srcId="{214202A9-9E45-44D7-96CA-A20D19D34426}" destId="{762CF569-E47F-4BF2-B69C-95DB64C66D25}" srcOrd="8" destOrd="0" presId="urn:microsoft.com/office/officeart/2005/8/layout/radial6"/>
    <dgm:cxn modelId="{1AC8D082-1AEF-48D0-A925-78B861BB6C7B}" type="presParOf" srcId="{214202A9-9E45-44D7-96CA-A20D19D34426}" destId="{18165C5E-2FF7-46EA-A8D7-CAAEA11BC9D8}" srcOrd="9" destOrd="0" presId="urn:microsoft.com/office/officeart/2005/8/layout/radial6"/>
    <dgm:cxn modelId="{F27F7B1F-FA6B-42E2-88AC-64AFF69F2CCA}" type="presParOf" srcId="{214202A9-9E45-44D7-96CA-A20D19D34426}" destId="{729F83B6-2128-4A2D-9DBE-2D2F39BEEFFD}" srcOrd="10" destOrd="0" presId="urn:microsoft.com/office/officeart/2005/8/layout/radial6"/>
    <dgm:cxn modelId="{88D768A9-A71A-4168-8FE6-823D8F142F74}" type="presParOf" srcId="{214202A9-9E45-44D7-96CA-A20D19D34426}" destId="{C73B95F4-249D-4DDB-918D-784F2872D1F1}" srcOrd="11" destOrd="0" presId="urn:microsoft.com/office/officeart/2005/8/layout/radial6"/>
    <dgm:cxn modelId="{C6A33E0B-030C-4A2D-AEFF-B69B12229BEC}" type="presParOf" srcId="{214202A9-9E45-44D7-96CA-A20D19D34426}" destId="{FF37E0A1-4C3A-447C-AF5C-FF9F44C02C3C}" srcOrd="12" destOrd="0" presId="urn:microsoft.com/office/officeart/2005/8/layout/radial6"/>
    <dgm:cxn modelId="{47E458EB-B666-4F25-8229-1C556BB4C124}" type="presParOf" srcId="{214202A9-9E45-44D7-96CA-A20D19D34426}" destId="{59EF6DE7-6D1C-4AAD-B4F2-B797BF31DF85}" srcOrd="13" destOrd="0" presId="urn:microsoft.com/office/officeart/2005/8/layout/radial6"/>
    <dgm:cxn modelId="{C21DFDBA-D83C-4C14-BAB2-425B8A5A6B04}" type="presParOf" srcId="{214202A9-9E45-44D7-96CA-A20D19D34426}" destId="{5F21BB19-8B5F-4BC4-9BE6-599337C601F8}" srcOrd="14" destOrd="0" presId="urn:microsoft.com/office/officeart/2005/8/layout/radial6"/>
    <dgm:cxn modelId="{B2BE9870-23D1-4223-8C23-4B845BD653A6}" type="presParOf" srcId="{214202A9-9E45-44D7-96CA-A20D19D34426}" destId="{F2355280-48A4-40BB-AB57-D37E80103665}" srcOrd="15" destOrd="0" presId="urn:microsoft.com/office/officeart/2005/8/layout/radial6"/>
    <dgm:cxn modelId="{A2224866-0E18-4244-9FC3-A3A2F4F9B3B4}" type="presParOf" srcId="{214202A9-9E45-44D7-96CA-A20D19D34426}" destId="{B751F490-67FB-474E-8A34-EC8B5F84EB48}" srcOrd="16" destOrd="0" presId="urn:microsoft.com/office/officeart/2005/8/layout/radial6"/>
    <dgm:cxn modelId="{936D9E7D-9E40-43DB-A48E-C509769642D5}" type="presParOf" srcId="{214202A9-9E45-44D7-96CA-A20D19D34426}" destId="{00385B9D-488D-4407-B25A-51F100C05370}" srcOrd="17" destOrd="0" presId="urn:microsoft.com/office/officeart/2005/8/layout/radial6"/>
    <dgm:cxn modelId="{3E62AD22-6D77-428D-965F-6C919FC9CCB2}" type="presParOf" srcId="{214202A9-9E45-44D7-96CA-A20D19D34426}" destId="{118E044D-492C-4EFE-BB89-BBC0AB695D1B}" srcOrd="18" destOrd="0" presId="urn:microsoft.com/office/officeart/2005/8/layout/radial6"/>
    <dgm:cxn modelId="{22C738FD-8BEE-4516-A3AD-AD74A6CC1C36}" type="presParOf" srcId="{214202A9-9E45-44D7-96CA-A20D19D34426}" destId="{FC85D30F-4DD4-4FD5-AC51-6F42AAC30FBF}" srcOrd="19" destOrd="0" presId="urn:microsoft.com/office/officeart/2005/8/layout/radial6"/>
    <dgm:cxn modelId="{8ADE34EA-997B-4BE1-89C2-88954888BBC0}" type="presParOf" srcId="{214202A9-9E45-44D7-96CA-A20D19D34426}" destId="{BD59BE2E-34A7-410F-B058-EE8B10DEBFF1}" srcOrd="20" destOrd="0" presId="urn:microsoft.com/office/officeart/2005/8/layout/radial6"/>
    <dgm:cxn modelId="{7EE48E34-ABE3-426E-97FC-8E89B5BFD409}" type="presParOf" srcId="{214202A9-9E45-44D7-96CA-A20D19D34426}" destId="{21C49AB1-92B6-4F3F-ADD7-369211EE630C}" srcOrd="21" destOrd="0" presId="urn:microsoft.com/office/officeart/2005/8/layout/radial6"/>
    <dgm:cxn modelId="{738CA457-235E-4CB8-AA8D-08D018486015}" type="presParOf" srcId="{214202A9-9E45-44D7-96CA-A20D19D34426}" destId="{09A4F577-B51A-4508-98EF-399955CDA6A4}" srcOrd="22" destOrd="0" presId="urn:microsoft.com/office/officeart/2005/8/layout/radial6"/>
    <dgm:cxn modelId="{D90F1097-7499-4C34-A324-9ABA421B4B77}" type="presParOf" srcId="{214202A9-9E45-44D7-96CA-A20D19D34426}" destId="{8C773AE3-FF4D-4DB5-AC6A-16DB2ACAA57A}" srcOrd="23" destOrd="0" presId="urn:microsoft.com/office/officeart/2005/8/layout/radial6"/>
    <dgm:cxn modelId="{3A8DCD97-EE2B-4701-98FD-EDFFFB3678AB}" type="presParOf" srcId="{214202A9-9E45-44D7-96CA-A20D19D34426}" destId="{AB367F38-A087-49EA-8C72-C77DE18C4A20}" srcOrd="24" destOrd="0" presId="urn:microsoft.com/office/officeart/2005/8/layout/radial6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7DCE341-25A6-4AA7-A762-EA505FF70F54}">
      <dsp:nvSpPr>
        <dsp:cNvPr id="0" name=""/>
        <dsp:cNvSpPr/>
      </dsp:nvSpPr>
      <dsp:spPr>
        <a:xfrm>
          <a:off x="359424" y="246477"/>
          <a:ext cx="7778094" cy="3296085"/>
        </a:xfrm>
        <a:prstGeom prst="rightArrow">
          <a:avLst/>
        </a:prstGeom>
        <a:solidFill>
          <a:schemeClr val="accent2">
            <a:lumMod val="60000"/>
            <a:lumOff val="4000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DDB94EF1-CC80-4B6A-8637-ED77874E868B}">
      <dsp:nvSpPr>
        <dsp:cNvPr id="0" name=""/>
        <dsp:cNvSpPr/>
      </dsp:nvSpPr>
      <dsp:spPr>
        <a:xfrm>
          <a:off x="750526" y="1136712"/>
          <a:ext cx="1998532" cy="1515616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0" kern="1200" dirty="0" smtClean="0"/>
            <a:t>1956</a:t>
          </a:r>
          <a:r>
            <a:rPr lang="zh-TW" altLang="en-US" sz="2800" b="0" kern="1200" dirty="0" smtClean="0"/>
            <a:t>年</a:t>
          </a:r>
          <a:endParaRPr lang="en-US" altLang="zh-TW" sz="2800" b="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sz="3200" b="1" kern="1200" dirty="0" smtClean="0"/>
            <a:t>流通技術</a:t>
          </a:r>
          <a:endParaRPr lang="zh-TW" altLang="en-US" sz="3200" b="1" kern="1200" dirty="0"/>
        </a:p>
      </dsp:txBody>
      <dsp:txXfrm>
        <a:off x="824512" y="1210698"/>
        <a:ext cx="1850560" cy="1367644"/>
      </dsp:txXfrm>
    </dsp:sp>
    <dsp:sp modelId="{968EDF49-818F-496E-9ABF-80CFB4F7A5DA}">
      <dsp:nvSpPr>
        <dsp:cNvPr id="0" name=""/>
        <dsp:cNvSpPr/>
      </dsp:nvSpPr>
      <dsp:spPr>
        <a:xfrm>
          <a:off x="3173905" y="1136712"/>
          <a:ext cx="2073832" cy="1515616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b="0" kern="1200" dirty="0" smtClean="0"/>
            <a:t>1964</a:t>
          </a:r>
          <a:r>
            <a:rPr lang="zh-TW" altLang="zh-TW" sz="2800" b="0" kern="1200" dirty="0" smtClean="0"/>
            <a:t>年</a:t>
          </a:r>
          <a:endParaRPr lang="en-US" altLang="zh-TW" sz="2800" b="0" kern="1200" dirty="0" smtClean="0"/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/>
            <a:t>物的流通</a:t>
          </a:r>
          <a:endParaRPr lang="zh-TW" altLang="en-US" sz="3200" b="1" kern="1200" dirty="0"/>
        </a:p>
      </dsp:txBody>
      <dsp:txXfrm>
        <a:off x="3247891" y="1210698"/>
        <a:ext cx="1925860" cy="1367644"/>
      </dsp:txXfrm>
    </dsp:sp>
    <dsp:sp modelId="{289F891D-BB06-4D39-8BAA-0837E61CBF89}">
      <dsp:nvSpPr>
        <dsp:cNvPr id="0" name=""/>
        <dsp:cNvSpPr/>
      </dsp:nvSpPr>
      <dsp:spPr>
        <a:xfrm>
          <a:off x="5672585" y="1136712"/>
          <a:ext cx="2073832" cy="1515616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06680" tIns="106680" rIns="106680" bIns="106680" numCol="1" spcCol="1270" anchor="ctr" anchorCtr="0">
          <a:noAutofit/>
        </a:bodyPr>
        <a:lstStyle/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2800" kern="1200" dirty="0" smtClean="0">
              <a:solidFill>
                <a:srgbClr val="FF0000"/>
              </a:solidFill>
            </a:rPr>
            <a:t>1965</a:t>
          </a:r>
          <a:r>
            <a:rPr lang="zh-TW" altLang="zh-TW" sz="2800" kern="1200" dirty="0" smtClean="0">
              <a:solidFill>
                <a:srgbClr val="FF0000"/>
              </a:solidFill>
            </a:rPr>
            <a:t>年</a:t>
          </a:r>
          <a:endParaRPr lang="en-US" altLang="zh-TW" sz="2800" kern="1200" dirty="0" smtClean="0">
            <a:solidFill>
              <a:srgbClr val="FF0000"/>
            </a:solidFill>
          </a:endParaRPr>
        </a:p>
        <a:p>
          <a:pPr lvl="0" algn="ctr" defTabSz="12446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200" b="1" kern="1200" dirty="0" smtClean="0">
              <a:solidFill>
                <a:srgbClr val="FF0000"/>
              </a:solidFill>
            </a:rPr>
            <a:t>物流</a:t>
          </a:r>
          <a:endParaRPr lang="zh-TW" altLang="en-US" sz="3200" b="1" kern="1200" dirty="0">
            <a:solidFill>
              <a:srgbClr val="FF0000"/>
            </a:solidFill>
          </a:endParaRPr>
        </a:p>
      </dsp:txBody>
      <dsp:txXfrm>
        <a:off x="5746571" y="1210698"/>
        <a:ext cx="1925860" cy="1367644"/>
      </dsp:txXfrm>
    </dsp:sp>
  </dsp:spTree>
</dsp:drawing>
</file>

<file path=ppt/diagrams/drawing10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1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58E188DC-5EA8-44CA-9944-6B76014F65F5}">
      <dsp:nvSpPr>
        <dsp:cNvPr id="0" name=""/>
        <dsp:cNvSpPr/>
      </dsp:nvSpPr>
      <dsp:spPr>
        <a:xfrm>
          <a:off x="0" y="504047"/>
          <a:ext cx="6434878" cy="2573951"/>
        </a:xfrm>
        <a:prstGeom prst="leftRightRibbon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</dsp:sp>
    <dsp:sp modelId="{E7CD8847-50D7-461B-BF60-2AA7EBE585B4}">
      <dsp:nvSpPr>
        <dsp:cNvPr id="0" name=""/>
        <dsp:cNvSpPr/>
      </dsp:nvSpPr>
      <dsp:spPr>
        <a:xfrm>
          <a:off x="772185" y="980099"/>
          <a:ext cx="2123509" cy="12612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kern="1200" dirty="0" smtClean="0"/>
            <a:t>Physical Distribution</a:t>
          </a:r>
          <a:endParaRPr lang="zh-TW" altLang="en-US" sz="3000" kern="1200" dirty="0"/>
        </a:p>
      </dsp:txBody>
      <dsp:txXfrm>
        <a:off x="772185" y="980099"/>
        <a:ext cx="2123509" cy="1261236"/>
      </dsp:txXfrm>
    </dsp:sp>
    <dsp:sp modelId="{EAA150C0-4092-4135-925A-D045EA2D6048}">
      <dsp:nvSpPr>
        <dsp:cNvPr id="0" name=""/>
        <dsp:cNvSpPr/>
      </dsp:nvSpPr>
      <dsp:spPr>
        <a:xfrm>
          <a:off x="3217439" y="1391931"/>
          <a:ext cx="2509602" cy="1261236"/>
        </a:xfrm>
        <a:prstGeom prst="rect">
          <a:avLst/>
        </a:prstGeom>
        <a:noFill/>
        <a:ln w="25400" cap="flat" cmpd="sng" algn="ctr">
          <a:noFill/>
          <a:prstDash val="solid"/>
        </a:ln>
        <a:effectLst/>
        <a:sp3d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0" tIns="106680" rIns="0" bIns="114300" numCol="1" spcCol="1270" anchor="ctr" anchorCtr="0">
          <a:noAutofit/>
        </a:bodyPr>
        <a:lstStyle/>
        <a:p>
          <a:pPr lvl="0" algn="ctr" defTabSz="13335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altLang="zh-TW" sz="3000" kern="1200" dirty="0" smtClean="0"/>
            <a:t>Logistics</a:t>
          </a:r>
          <a:endParaRPr lang="zh-TW" altLang="en-US" sz="3000" kern="1200" dirty="0"/>
        </a:p>
      </dsp:txBody>
      <dsp:txXfrm>
        <a:off x="3217439" y="1391931"/>
        <a:ext cx="2509602" cy="1261236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41DA680-FEC6-44E3-AD08-4FA76BDFF824}">
      <dsp:nvSpPr>
        <dsp:cNvPr id="0" name=""/>
        <dsp:cNvSpPr/>
      </dsp:nvSpPr>
      <dsp:spPr>
        <a:xfrm>
          <a:off x="2210284" y="474"/>
          <a:ext cx="5494563" cy="18511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800" kern="1200" dirty="0" smtClean="0">
              <a:solidFill>
                <a:srgbClr val="FF0000"/>
              </a:solidFill>
            </a:rPr>
            <a:t>從原材料或零組件</a:t>
          </a:r>
          <a:r>
            <a:rPr lang="zh-TW" altLang="en-US" sz="2800" kern="1200" dirty="0" smtClean="0"/>
            <a:t>的採購一直到最後成品製造完成的過程。</a:t>
          </a:r>
          <a:endParaRPr lang="zh-TW" altLang="en-US" sz="2800" kern="1200" dirty="0"/>
        </a:p>
      </dsp:txBody>
      <dsp:txXfrm>
        <a:off x="2210284" y="231872"/>
        <a:ext cx="4800370" cy="1388386"/>
      </dsp:txXfrm>
    </dsp:sp>
    <dsp:sp modelId="{BF235B29-A439-40CD-B00D-07741500E8A4}">
      <dsp:nvSpPr>
        <dsp:cNvPr id="0" name=""/>
        <dsp:cNvSpPr/>
      </dsp:nvSpPr>
      <dsp:spPr>
        <a:xfrm>
          <a:off x="7" y="137795"/>
          <a:ext cx="2210276" cy="1576540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/>
            <a:t>製造業</a:t>
          </a:r>
          <a:endParaRPr lang="zh-TW" altLang="en-US" sz="4400" kern="1200" dirty="0"/>
        </a:p>
      </dsp:txBody>
      <dsp:txXfrm>
        <a:off x="76967" y="214755"/>
        <a:ext cx="2056356" cy="1422620"/>
      </dsp:txXfrm>
    </dsp:sp>
    <dsp:sp modelId="{9A66FF56-3F00-468D-AD50-483A8D44B1B9}">
      <dsp:nvSpPr>
        <dsp:cNvPr id="0" name=""/>
        <dsp:cNvSpPr/>
      </dsp:nvSpPr>
      <dsp:spPr>
        <a:xfrm>
          <a:off x="2232243" y="2036775"/>
          <a:ext cx="5458227" cy="1851182"/>
        </a:xfrm>
        <a:prstGeom prst="rightArrow">
          <a:avLst>
            <a:gd name="adj1" fmla="val 75000"/>
            <a:gd name="adj2" fmla="val 50000"/>
          </a:avLst>
        </a:prstGeom>
        <a:solidFill>
          <a:schemeClr val="accent6">
            <a:lumMod val="60000"/>
            <a:lumOff val="40000"/>
            <a:alpha val="9000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780" tIns="17780" rIns="17780" bIns="17780" numCol="1" spcCol="1270" anchor="t" anchorCtr="0">
          <a:noAutofit/>
        </a:bodyPr>
        <a:lstStyle/>
        <a:p>
          <a:pPr marL="285750" lvl="1" indent="-285750" algn="l" defTabSz="12446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zh-TW" sz="2800" kern="1200" dirty="0" smtClean="0"/>
            <a:t>商品</a:t>
          </a:r>
          <a:r>
            <a:rPr lang="zh-TW" altLang="zh-TW" sz="2800" kern="1200" dirty="0" smtClean="0">
              <a:solidFill>
                <a:srgbClr val="FF0000"/>
              </a:solidFill>
            </a:rPr>
            <a:t>從批發商</a:t>
          </a:r>
          <a:r>
            <a:rPr lang="zh-TW" altLang="zh-TW" sz="2800" kern="1200" dirty="0" smtClean="0"/>
            <a:t>到客戶的過程中，所發生有關儲存、搬運以及配送等活動</a:t>
          </a:r>
          <a:r>
            <a:rPr lang="zh-TW" altLang="en-US" sz="2800" kern="1200" dirty="0" smtClean="0"/>
            <a:t>。</a:t>
          </a:r>
          <a:endParaRPr lang="zh-TW" altLang="en-US" sz="2800" kern="1200" dirty="0"/>
        </a:p>
      </dsp:txBody>
      <dsp:txXfrm>
        <a:off x="2232243" y="2268173"/>
        <a:ext cx="4764034" cy="1388386"/>
      </dsp:txXfrm>
    </dsp:sp>
    <dsp:sp modelId="{A4015B88-7F86-4126-8067-A071958286E9}">
      <dsp:nvSpPr>
        <dsp:cNvPr id="0" name=""/>
        <dsp:cNvSpPr/>
      </dsp:nvSpPr>
      <dsp:spPr>
        <a:xfrm>
          <a:off x="14384" y="2204714"/>
          <a:ext cx="2217858" cy="1515303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7640" tIns="83820" rIns="167640" bIns="83820" numCol="1" spcCol="1270" anchor="ctr" anchorCtr="0">
          <a:noAutofit/>
        </a:bodyPr>
        <a:lstStyle/>
        <a:p>
          <a:pPr lvl="0" algn="ctr" defTabSz="19558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4400" kern="1200" dirty="0" smtClean="0"/>
            <a:t>零售業</a:t>
          </a:r>
          <a:endParaRPr lang="zh-TW" altLang="en-US" sz="5100" kern="1200" dirty="0"/>
        </a:p>
      </dsp:txBody>
      <dsp:txXfrm>
        <a:off x="88355" y="2278685"/>
        <a:ext cx="2069916" cy="1367361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7AD5652-CB79-4760-AC41-CD06EDB2D295}">
      <dsp:nvSpPr>
        <dsp:cNvPr id="0" name=""/>
        <dsp:cNvSpPr/>
      </dsp:nvSpPr>
      <dsp:spPr>
        <a:xfrm rot="5400000">
          <a:off x="4341667" y="-2662538"/>
          <a:ext cx="1269763" cy="6917091"/>
        </a:xfrm>
        <a:prstGeom prst="round2SameRect">
          <a:avLst/>
        </a:prstGeom>
        <a:solidFill>
          <a:schemeClr val="accent3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600" kern="1200" dirty="0" smtClean="0"/>
            <a:t>商品從供應者到使用者的</a:t>
          </a:r>
          <a:r>
            <a:rPr lang="zh-TW" altLang="en-US" sz="2600" b="1" kern="1200" dirty="0" smtClean="0">
              <a:solidFill>
                <a:srgbClr val="FF0000"/>
              </a:solidFill>
            </a:rPr>
            <a:t>物理性移動</a:t>
          </a:r>
          <a:r>
            <a:rPr lang="zh-TW" altLang="en-US" sz="2600" kern="1200" dirty="0" smtClean="0"/>
            <a:t>，創造</a:t>
          </a:r>
          <a:r>
            <a:rPr lang="zh-TW" altLang="en-US" sz="2600" b="1" kern="1200" dirty="0" smtClean="0">
              <a:solidFill>
                <a:srgbClr val="FF0000"/>
              </a:solidFill>
            </a:rPr>
            <a:t>時間性、地利性</a:t>
          </a:r>
          <a:r>
            <a:rPr lang="en-US" altLang="zh-TW" sz="2600" b="1" kern="1200" dirty="0" smtClean="0">
              <a:solidFill>
                <a:srgbClr val="FF0000"/>
              </a:solidFill>
            </a:rPr>
            <a:t>(</a:t>
          </a:r>
          <a:r>
            <a:rPr lang="zh-TW" altLang="en-US" sz="2600" b="1" kern="1200" dirty="0" smtClean="0">
              <a:solidFill>
                <a:srgbClr val="FF0000"/>
              </a:solidFill>
            </a:rPr>
            <a:t>空間性</a:t>
          </a:r>
          <a:r>
            <a:rPr lang="en-US" altLang="zh-TW" sz="2600" b="1" kern="1200" dirty="0" smtClean="0">
              <a:solidFill>
                <a:srgbClr val="FF0000"/>
              </a:solidFill>
            </a:rPr>
            <a:t>)</a:t>
          </a:r>
          <a:r>
            <a:rPr lang="zh-TW" altLang="en-US" sz="2600" kern="1200" dirty="0" smtClean="0"/>
            <a:t>的效用。</a:t>
          </a:r>
          <a:endParaRPr lang="zh-TW" altLang="en-US" sz="2600" kern="1200" dirty="0"/>
        </a:p>
      </dsp:txBody>
      <dsp:txXfrm rot="-5400000">
        <a:off x="1518004" y="223110"/>
        <a:ext cx="6855106" cy="1145793"/>
      </dsp:txXfrm>
    </dsp:sp>
    <dsp:sp modelId="{97258D95-8267-4C46-9DF2-BB8B69FF7481}">
      <dsp:nvSpPr>
        <dsp:cNvPr id="0" name=""/>
        <dsp:cNvSpPr/>
      </dsp:nvSpPr>
      <dsp:spPr>
        <a:xfrm>
          <a:off x="85" y="2404"/>
          <a:ext cx="1517918" cy="1587204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zh-TW" sz="3600" kern="1200" dirty="0" smtClean="0"/>
            <a:t>狹義</a:t>
          </a:r>
          <a:endParaRPr lang="zh-TW" altLang="en-US" sz="3600" kern="1200" dirty="0"/>
        </a:p>
      </dsp:txBody>
      <dsp:txXfrm>
        <a:off x="74184" y="76503"/>
        <a:ext cx="1369720" cy="1439006"/>
      </dsp:txXfrm>
    </dsp:sp>
    <dsp:sp modelId="{CA51B4E5-0CB8-48B1-88BA-A567534B3882}">
      <dsp:nvSpPr>
        <dsp:cNvPr id="0" name=""/>
        <dsp:cNvSpPr/>
      </dsp:nvSpPr>
      <dsp:spPr>
        <a:xfrm rot="5400000">
          <a:off x="4269838" y="-1042179"/>
          <a:ext cx="1269763" cy="7020879"/>
        </a:xfrm>
        <a:prstGeom prst="round2SameRect">
          <a:avLst/>
        </a:prstGeom>
        <a:solidFill>
          <a:schemeClr val="accent5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5358427"/>
              <a:satOff val="-6896"/>
              <a:lumOff val="-53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71450" tIns="85725" rIns="171450" bIns="85725" numCol="1" spcCol="1270" anchor="ctr" anchorCtr="0">
          <a:noAutofit/>
        </a:bodyPr>
        <a:lstStyle/>
        <a:p>
          <a:pPr marL="228600" lvl="1" indent="-228600" algn="l" defTabSz="11557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600" kern="1200" dirty="0" smtClean="0"/>
            <a:t>資源</a:t>
          </a:r>
          <a:r>
            <a:rPr lang="zh-TW" altLang="en-US" sz="2600" b="1" kern="1200" dirty="0" smtClean="0">
              <a:solidFill>
                <a:srgbClr val="FF0000"/>
              </a:solidFill>
            </a:rPr>
            <a:t>從開發取得</a:t>
          </a:r>
          <a:r>
            <a:rPr lang="zh-TW" altLang="en-US" sz="2600" kern="1200" dirty="0" smtClean="0"/>
            <a:t>到轉移使用者手上，</a:t>
          </a:r>
          <a:r>
            <a:rPr lang="zh-TW" altLang="en-US" sz="2600" b="1" kern="1200" dirty="0" smtClean="0">
              <a:solidFill>
                <a:srgbClr val="FF0000"/>
              </a:solidFill>
            </a:rPr>
            <a:t>一連串價值創造的過程</a:t>
          </a:r>
          <a:r>
            <a:rPr lang="zh-TW" altLang="en-US" sz="2600" kern="1200" dirty="0" smtClean="0"/>
            <a:t>。</a:t>
          </a:r>
          <a:endParaRPr lang="zh-TW" altLang="en-US" sz="2600" kern="1200" dirty="0"/>
        </a:p>
      </dsp:txBody>
      <dsp:txXfrm rot="-5400000">
        <a:off x="1394281" y="1895363"/>
        <a:ext cx="6958894" cy="1145793"/>
      </dsp:txXfrm>
    </dsp:sp>
    <dsp:sp modelId="{E97CDC34-74C8-4F17-B108-01A5B00C93E8}">
      <dsp:nvSpPr>
        <dsp:cNvPr id="0" name=""/>
        <dsp:cNvSpPr/>
      </dsp:nvSpPr>
      <dsp:spPr>
        <a:xfrm>
          <a:off x="85" y="1668969"/>
          <a:ext cx="1414230" cy="1587204"/>
        </a:xfrm>
        <a:prstGeom prst="roundRect">
          <a:avLst/>
        </a:prstGeom>
        <a:solidFill>
          <a:schemeClr val="accent3">
            <a:hueOff val="5625132"/>
            <a:satOff val="-8440"/>
            <a:lumOff val="-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廣義</a:t>
          </a:r>
          <a:endParaRPr lang="zh-TW" altLang="en-US" sz="3600" kern="1200" dirty="0"/>
        </a:p>
      </dsp:txBody>
      <dsp:txXfrm>
        <a:off x="69122" y="1738006"/>
        <a:ext cx="1276156" cy="1449130"/>
      </dsp:txXfrm>
    </dsp:sp>
    <dsp:sp modelId="{2B087BCF-27C5-4DBE-A0E2-7139789DE64F}">
      <dsp:nvSpPr>
        <dsp:cNvPr id="0" name=""/>
        <dsp:cNvSpPr/>
      </dsp:nvSpPr>
      <dsp:spPr>
        <a:xfrm rot="5400000">
          <a:off x="4300878" y="637320"/>
          <a:ext cx="1269763" cy="6983632"/>
        </a:xfrm>
        <a:prstGeom prst="round2SameRect">
          <a:avLst/>
        </a:prstGeom>
        <a:solidFill>
          <a:schemeClr val="accent4">
            <a:lumMod val="60000"/>
            <a:lumOff val="40000"/>
            <a:alpha val="90000"/>
          </a:schemeClr>
        </a:solidFill>
        <a:ln w="25400" cap="flat" cmpd="sng" algn="ctr">
          <a:solidFill>
            <a:schemeClr val="accent3">
              <a:tint val="40000"/>
              <a:alpha val="90000"/>
              <a:hueOff val="10716854"/>
              <a:satOff val="-13793"/>
              <a:lumOff val="-1075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43815" rIns="87630" bIns="43815" numCol="1" spcCol="1270" anchor="ctr" anchorCtr="0">
          <a:noAutofit/>
        </a:bodyPr>
        <a:lstStyle/>
        <a:p>
          <a:pPr marL="228600" lvl="1" indent="-228600" algn="l" defTabSz="10223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300" kern="1200" dirty="0" smtClean="0"/>
            <a:t>為</a:t>
          </a:r>
          <a:r>
            <a:rPr lang="zh-TW" altLang="zh-TW" sz="2300" kern="1200" dirty="0" smtClean="0">
              <a:solidFill>
                <a:srgbClr val="FF0000"/>
              </a:solidFill>
            </a:rPr>
            <a:t>結合物流的各種功能</a:t>
          </a:r>
          <a:r>
            <a:rPr lang="zh-TW" altLang="en-US" sz="2300" kern="1200" dirty="0" smtClean="0">
              <a:solidFill>
                <a:srgbClr val="FF0000"/>
              </a:solidFill>
            </a:rPr>
            <a:t>的</a:t>
          </a:r>
          <a:r>
            <a:rPr lang="zh-TW" altLang="zh-TW" sz="2300" kern="1200" dirty="0" smtClean="0">
              <a:solidFill>
                <a:srgbClr val="FF0000"/>
              </a:solidFill>
            </a:rPr>
            <a:t>服務系統</a:t>
          </a:r>
          <a:r>
            <a:rPr lang="zh-TW" altLang="zh-TW" sz="2300" kern="1200" dirty="0" smtClean="0"/>
            <a:t>，提供快速回應、滿足客戶，縮短流通時間與路徑，提升競爭力</a:t>
          </a:r>
          <a:r>
            <a:rPr lang="zh-TW" altLang="en-US" sz="2300" kern="1200" dirty="0" smtClean="0"/>
            <a:t>。</a:t>
          </a:r>
          <a:endParaRPr lang="zh-TW" altLang="en-US" sz="2300" kern="1200" dirty="0"/>
        </a:p>
      </dsp:txBody>
      <dsp:txXfrm rot="-5400000">
        <a:off x="1443944" y="3556240"/>
        <a:ext cx="6921647" cy="1145793"/>
      </dsp:txXfrm>
    </dsp:sp>
    <dsp:sp modelId="{339C2978-48F7-4CD1-A9E1-456B33A67D8D}">
      <dsp:nvSpPr>
        <dsp:cNvPr id="0" name=""/>
        <dsp:cNvSpPr/>
      </dsp:nvSpPr>
      <dsp:spPr>
        <a:xfrm>
          <a:off x="85" y="3335534"/>
          <a:ext cx="1443859" cy="1587204"/>
        </a:xfrm>
        <a:prstGeom prst="roundRect">
          <a:avLst/>
        </a:prstGeom>
        <a:solidFill>
          <a:schemeClr val="accent3">
            <a:hueOff val="11250264"/>
            <a:satOff val="-16880"/>
            <a:lumOff val="-2745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3600" kern="1200" dirty="0" smtClean="0"/>
            <a:t>精義</a:t>
          </a:r>
          <a:endParaRPr lang="zh-TW" altLang="en-US" sz="3600" kern="1200" dirty="0"/>
        </a:p>
      </dsp:txBody>
      <dsp:txXfrm>
        <a:off x="70568" y="3406017"/>
        <a:ext cx="1302893" cy="1446238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3DE5E0F-BCBA-45C1-8E30-6DD78F1C815B}">
      <dsp:nvSpPr>
        <dsp:cNvPr id="0" name=""/>
        <dsp:cNvSpPr/>
      </dsp:nvSpPr>
      <dsp:spPr>
        <a:xfrm rot="5400000">
          <a:off x="5287274" y="-2228491"/>
          <a:ext cx="1222569" cy="5989824"/>
        </a:xfrm>
        <a:prstGeom prst="round2SameRect">
          <a:avLst/>
        </a:prstGeom>
        <a:solidFill>
          <a:schemeClr val="accent5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b="1" kern="1200" dirty="0" smtClean="0">
              <a:solidFill>
                <a:srgbClr val="FF0000"/>
              </a:solidFill>
            </a:rPr>
            <a:t>物流管理是供應鏈管理的一部分</a:t>
          </a:r>
          <a:r>
            <a:rPr lang="zh-TW" altLang="en-US" sz="1700" kern="1200" dirty="0" smtClean="0"/>
            <a:t>，其透過資訊科技，對物料由最初的原料，一直到配送成品，以至最終消費者整體過程中，所牽涉的原料、半成品以及成品的流通與儲存，以最有效益的計畫、執行與控制，</a:t>
          </a:r>
          <a:r>
            <a:rPr lang="zh-TW" altLang="en-US" sz="1700" b="1" kern="1200" dirty="0" smtClean="0">
              <a:solidFill>
                <a:srgbClr val="FF0000"/>
              </a:solidFill>
            </a:rPr>
            <a:t>來滿足並符合消費者的需求。</a:t>
          </a:r>
          <a:endParaRPr lang="zh-TW" altLang="en-US" sz="1700" b="1" kern="1200" dirty="0">
            <a:solidFill>
              <a:srgbClr val="FF0000"/>
            </a:solidFill>
          </a:endParaRPr>
        </a:p>
      </dsp:txBody>
      <dsp:txXfrm rot="-5400000">
        <a:off x="2903647" y="214817"/>
        <a:ext cx="5930143" cy="1103207"/>
      </dsp:txXfrm>
    </dsp:sp>
    <dsp:sp modelId="{0F04EF8B-21E2-4FCD-AE90-F4555FB5E6E3}">
      <dsp:nvSpPr>
        <dsp:cNvPr id="0" name=""/>
        <dsp:cNvSpPr/>
      </dsp:nvSpPr>
      <dsp:spPr>
        <a:xfrm>
          <a:off x="251544" y="2315"/>
          <a:ext cx="2652102" cy="1528211"/>
        </a:xfrm>
        <a:prstGeom prst="round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/>
            <a:t>美國供應鏈管理專業協會</a:t>
          </a:r>
          <a:endParaRPr lang="zh-TW" altLang="en-US" sz="2900" kern="1200" dirty="0"/>
        </a:p>
      </dsp:txBody>
      <dsp:txXfrm>
        <a:off x="326145" y="76916"/>
        <a:ext cx="2502900" cy="1379009"/>
      </dsp:txXfrm>
    </dsp:sp>
    <dsp:sp modelId="{2182395F-4263-4177-8107-9ED1AD46DDD9}">
      <dsp:nvSpPr>
        <dsp:cNvPr id="0" name=""/>
        <dsp:cNvSpPr/>
      </dsp:nvSpPr>
      <dsp:spPr>
        <a:xfrm rot="5400000">
          <a:off x="5287274" y="-623869"/>
          <a:ext cx="1222569" cy="5989824"/>
        </a:xfrm>
        <a:prstGeom prst="round2SameRect">
          <a:avLst/>
        </a:prstGeom>
        <a:solidFill>
          <a:schemeClr val="accent5">
            <a:tint val="40000"/>
            <a:alpha val="90000"/>
            <a:hueOff val="-5370241"/>
            <a:satOff val="24126"/>
            <a:lumOff val="1658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5370241"/>
              <a:satOff val="24126"/>
              <a:lumOff val="1658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171450" lvl="1" indent="-171450" algn="l" defTabSz="7556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1700" kern="1200" dirty="0" smtClean="0"/>
            <a:t>物流乃</a:t>
          </a:r>
          <a:r>
            <a:rPr lang="zh-TW" altLang="en-US" sz="1700" b="1" kern="1200" dirty="0" smtClean="0">
              <a:solidFill>
                <a:srgbClr val="FF0000"/>
              </a:solidFill>
            </a:rPr>
            <a:t>綜觀全局──從商品概念到最終處置。</a:t>
          </a:r>
          <a:r>
            <a:rPr lang="zh-TW" altLang="en-US" sz="1700" kern="1200" dirty="0" smtClean="0"/>
            <a:t>物流是一門保證商品在它整個生命中可以獲得成功支持的專業學科。從設計工程、製造、原料、包裝、行銷、流通到最終處理，物流涵蓋了</a:t>
          </a:r>
          <a:r>
            <a:rPr lang="zh-TW" altLang="en-US" sz="1700" b="1" kern="1200" dirty="0" smtClean="0">
              <a:solidFill>
                <a:srgbClr val="FF0000"/>
              </a:solidFill>
            </a:rPr>
            <a:t>支援商品流程的每個可能階段。</a:t>
          </a:r>
          <a:endParaRPr lang="zh-TW" altLang="en-US" sz="1700" b="1" kern="1200" dirty="0">
            <a:solidFill>
              <a:srgbClr val="FF0000"/>
            </a:solidFill>
          </a:endParaRPr>
        </a:p>
      </dsp:txBody>
      <dsp:txXfrm rot="-5400000">
        <a:off x="2903647" y="1819439"/>
        <a:ext cx="5930143" cy="1103207"/>
      </dsp:txXfrm>
    </dsp:sp>
    <dsp:sp modelId="{48DCEB80-CD33-47CA-829D-B175E41B5B9A}">
      <dsp:nvSpPr>
        <dsp:cNvPr id="0" name=""/>
        <dsp:cNvSpPr/>
      </dsp:nvSpPr>
      <dsp:spPr>
        <a:xfrm>
          <a:off x="251544" y="1606937"/>
          <a:ext cx="2652102" cy="1528211"/>
        </a:xfrm>
        <a:prstGeom prst="roundRect">
          <a:avLst/>
        </a:prstGeom>
        <a:solidFill>
          <a:schemeClr val="accent5">
            <a:hueOff val="-4966938"/>
            <a:satOff val="19906"/>
            <a:lumOff val="4314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/>
            <a:t>美國國際物流協會（</a:t>
          </a:r>
          <a:r>
            <a:rPr lang="en-US" altLang="en-US" sz="2900" kern="1200" dirty="0" smtClean="0"/>
            <a:t>SOLE</a:t>
          </a:r>
          <a:r>
            <a:rPr lang="zh-TW" altLang="en-US" sz="2900" kern="1200" dirty="0" smtClean="0"/>
            <a:t>）</a:t>
          </a:r>
          <a:endParaRPr lang="zh-TW" altLang="en-US" sz="2900" kern="1200" dirty="0"/>
        </a:p>
      </dsp:txBody>
      <dsp:txXfrm>
        <a:off x="326145" y="1681538"/>
        <a:ext cx="2502900" cy="1379009"/>
      </dsp:txXfrm>
    </dsp:sp>
    <dsp:sp modelId="{31970A96-B927-439B-8176-0C530BCFC794}">
      <dsp:nvSpPr>
        <dsp:cNvPr id="0" name=""/>
        <dsp:cNvSpPr/>
      </dsp:nvSpPr>
      <dsp:spPr>
        <a:xfrm rot="5400000">
          <a:off x="5287274" y="980752"/>
          <a:ext cx="1222569" cy="5989824"/>
        </a:xfrm>
        <a:prstGeom prst="round2SameRect">
          <a:avLst/>
        </a:prstGeom>
        <a:solidFill>
          <a:schemeClr val="accent5">
            <a:tint val="40000"/>
            <a:alpha val="90000"/>
            <a:hueOff val="-10740482"/>
            <a:satOff val="48253"/>
            <a:lumOff val="3317"/>
            <a:alphaOff val="0"/>
          </a:schemeClr>
        </a:solidFill>
        <a:ln w="25400" cap="flat" cmpd="sng" algn="ctr">
          <a:solidFill>
            <a:schemeClr val="accent5">
              <a:tint val="40000"/>
              <a:alpha val="90000"/>
              <a:hueOff val="-10740482"/>
              <a:satOff val="48253"/>
              <a:lumOff val="3317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64770" tIns="32385" rIns="64770" bIns="32385" numCol="1" spcCol="1270" anchor="ctr" anchorCtr="0">
          <a:noAutofit/>
        </a:bodyPr>
        <a:lstStyle/>
        <a:p>
          <a:pPr marL="228600" lvl="1" indent="-228600" algn="l" defTabSz="88900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zh-TW" altLang="en-US" sz="2000" kern="1200" dirty="0" smtClean="0"/>
            <a:t>透過資源</a:t>
          </a:r>
          <a:r>
            <a:rPr lang="en-US" altLang="zh-TW" sz="2000" kern="1200" dirty="0" smtClean="0"/>
            <a:t>(</a:t>
          </a:r>
          <a:r>
            <a:rPr lang="zh-TW" altLang="en-US" sz="2000" b="1" kern="1200" dirty="0" smtClean="0">
              <a:solidFill>
                <a:srgbClr val="FF0000"/>
              </a:solidFill>
            </a:rPr>
            <a:t>有效整合</a:t>
          </a:r>
          <a:r>
            <a:rPr lang="en-US" altLang="zh-TW" sz="2000" kern="1200" dirty="0" smtClean="0"/>
            <a:t>)</a:t>
          </a:r>
          <a:r>
            <a:rPr lang="zh-TW" altLang="en-US" sz="2000" kern="1200" dirty="0" smtClean="0"/>
            <a:t>，讓貨物在</a:t>
          </a:r>
          <a:r>
            <a:rPr lang="en-US" altLang="zh-TW" sz="2000" kern="1200" dirty="0" smtClean="0"/>
            <a:t>(</a:t>
          </a:r>
          <a:r>
            <a:rPr lang="zh-TW" altLang="en-US" sz="2000" b="1" kern="1200" dirty="0" smtClean="0">
              <a:solidFill>
                <a:srgbClr val="FF0000"/>
              </a:solidFill>
            </a:rPr>
            <a:t>集中分散</a:t>
          </a:r>
          <a:r>
            <a:rPr lang="en-US" altLang="zh-TW" sz="2000" kern="1200" dirty="0" smtClean="0"/>
            <a:t>)</a:t>
          </a:r>
          <a:r>
            <a:rPr lang="zh-TW" altLang="en-US" sz="2000" kern="1200" dirty="0" smtClean="0"/>
            <a:t>的過程中，</a:t>
          </a:r>
          <a:r>
            <a:rPr lang="en-US" altLang="zh-TW" sz="2000" kern="1200" dirty="0" smtClean="0"/>
            <a:t>(</a:t>
          </a:r>
          <a:r>
            <a:rPr lang="zh-TW" altLang="en-US" sz="2000" b="1" kern="1200" dirty="0" smtClean="0">
              <a:solidFill>
                <a:srgbClr val="FF0000"/>
              </a:solidFill>
            </a:rPr>
            <a:t>創造多方共享的價值</a:t>
          </a:r>
          <a:r>
            <a:rPr lang="en-US" altLang="zh-TW" sz="2000" kern="1200" dirty="0" smtClean="0"/>
            <a:t>)</a:t>
          </a:r>
          <a:r>
            <a:rPr lang="zh-TW" altLang="en-US" sz="2000" kern="1200" dirty="0" smtClean="0"/>
            <a:t>。</a:t>
          </a:r>
          <a:endParaRPr lang="zh-TW" altLang="en-US" sz="2000" kern="1200" dirty="0"/>
        </a:p>
      </dsp:txBody>
      <dsp:txXfrm rot="-5400000">
        <a:off x="2903647" y="3424061"/>
        <a:ext cx="5930143" cy="1103207"/>
      </dsp:txXfrm>
    </dsp:sp>
    <dsp:sp modelId="{19DBD839-F345-459D-B584-DA9285E4F919}">
      <dsp:nvSpPr>
        <dsp:cNvPr id="0" name=""/>
        <dsp:cNvSpPr/>
      </dsp:nvSpPr>
      <dsp:spPr>
        <a:xfrm>
          <a:off x="251544" y="3211559"/>
          <a:ext cx="2652102" cy="1528211"/>
        </a:xfrm>
        <a:prstGeom prst="roundRect">
          <a:avLst/>
        </a:prstGeom>
        <a:solidFill>
          <a:schemeClr val="accent5">
            <a:hueOff val="-9933876"/>
            <a:satOff val="39811"/>
            <a:lumOff val="8628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10490" tIns="55245" rIns="110490" bIns="55245" numCol="1" spcCol="1270" anchor="ctr" anchorCtr="0">
          <a:noAutofit/>
        </a:bodyPr>
        <a:lstStyle/>
        <a:p>
          <a:pPr lvl="0" algn="ctr" defTabSz="12890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900" kern="1200" dirty="0" smtClean="0"/>
            <a:t>臺灣全球運籌發展協會</a:t>
          </a:r>
          <a:endParaRPr lang="zh-TW" altLang="en-US" sz="2900" kern="1200" dirty="0"/>
        </a:p>
      </dsp:txBody>
      <dsp:txXfrm>
        <a:off x="326145" y="3286160"/>
        <a:ext cx="2502900" cy="1379009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B980BC90-65B9-4B5D-8417-94BBE148CDE9}">
      <dsp:nvSpPr>
        <dsp:cNvPr id="0" name=""/>
        <dsp:cNvSpPr/>
      </dsp:nvSpPr>
      <dsp:spPr>
        <a:xfrm rot="16200000">
          <a:off x="347" y="399794"/>
          <a:ext cx="3981538" cy="3981538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35560" tIns="35560" rIns="35560" bIns="35560" numCol="1" spcCol="1270" anchor="ctr" anchorCtr="0">
          <a:noAutofit/>
        </a:bodyPr>
        <a:lstStyle/>
        <a:p>
          <a:pPr lvl="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en-US" altLang="zh-TW" sz="500" kern="1200" dirty="0" smtClean="0"/>
        </a:p>
        <a:p>
          <a:pPr marL="0" lvl="0" indent="355600" algn="ctr" defTabSz="222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800" kern="1200" dirty="0" smtClean="0"/>
            <a:t>社會在總體生產的物流活動。</a:t>
          </a:r>
          <a:endParaRPr lang="zh-TW" altLang="en-US" sz="2800" kern="1200" dirty="0"/>
        </a:p>
      </dsp:txBody>
      <dsp:txXfrm rot="5400000">
        <a:off x="697116" y="1395178"/>
        <a:ext cx="3284769" cy="1990769"/>
      </dsp:txXfrm>
    </dsp:sp>
    <dsp:sp modelId="{3AEC9562-44AA-48C2-926C-833B4973BF85}">
      <dsp:nvSpPr>
        <dsp:cNvPr id="0" name=""/>
        <dsp:cNvSpPr/>
      </dsp:nvSpPr>
      <dsp:spPr>
        <a:xfrm rot="5400000">
          <a:off x="4381386" y="399794"/>
          <a:ext cx="3981538" cy="3981538"/>
        </a:xfrm>
        <a:prstGeom prst="upArrow">
          <a:avLst>
            <a:gd name="adj1" fmla="val 50000"/>
            <a:gd name="adj2" fmla="val 35000"/>
          </a:avLst>
        </a:prstGeom>
        <a:solidFill>
          <a:schemeClr val="accent2">
            <a:hueOff val="4681519"/>
            <a:satOff val="-5839"/>
            <a:lumOff val="1373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92024" tIns="192024" rIns="192024" bIns="192024" numCol="1" spcCol="1270" anchor="b" anchorCtr="0">
          <a:noAutofit/>
        </a:bodyPr>
        <a:lstStyle/>
        <a:p>
          <a:pPr lvl="0" algn="l" defTabSz="12001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zh-TW" altLang="en-US" sz="2700" kern="1200" dirty="0" smtClean="0"/>
            <a:t>企業和個別消費者所從事實際的、具體的物流活動。</a:t>
          </a:r>
          <a:endParaRPr lang="zh-TW" altLang="en-US" sz="2700" kern="1200" dirty="0"/>
        </a:p>
      </dsp:txBody>
      <dsp:txXfrm rot="-5400000">
        <a:off x="4381386" y="1395179"/>
        <a:ext cx="3284769" cy="1990769"/>
      </dsp:txXfrm>
    </dsp:sp>
  </dsp:spTree>
</dsp:drawing>
</file>

<file path=ppt/diagrams/drawing7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8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drawing9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hProcess9">
  <dgm:title val=""/>
  <dgm:desc val=""/>
  <dgm:catLst>
    <dgm:cat type="process" pri="5000"/>
    <dgm:cat type="convert" pri="13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ompostProcess">
    <dgm:varLst>
      <dgm:dir/>
      <dgm:resizeHandles val="exact"/>
    </dgm:varLst>
    <dgm:alg type="composite">
      <dgm:param type="horzAlign" val="ctr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arrow" refType="w" fact="0.85"/>
      <dgm:constr type="h" for="ch" forName="arrow" refType="h"/>
      <dgm:constr type="ctrX" for="ch" forName="arrow" refType="w" fact="0.5"/>
      <dgm:constr type="ctrY" for="ch" forName="arrow" refType="h" fact="0.5"/>
      <dgm:constr type="w" for="ch" forName="linearProcess" refType="w"/>
      <dgm:constr type="h" for="ch" forName="linearProcess" refType="h" fact="0.4"/>
      <dgm:constr type="ctrX" for="ch" forName="linearProcess" refType="w" fact="0.5"/>
      <dgm:constr type="ctrY" for="ch" forName="linearProcess" refType="h" fact="0.5"/>
    </dgm:constrLst>
    <dgm:ruleLst/>
    <dgm:layoutNode name="arrow" styleLbl="bgShp">
      <dgm:alg type="sp"/>
      <dgm:choose name="Name0">
        <dgm:if name="Name1" func="var" arg="dir" op="equ" val="norm">
          <dgm:shape xmlns:r="http://schemas.openxmlformats.org/officeDocument/2006/relationships" type="rightArrow" r:blip="">
            <dgm:adjLst/>
          </dgm:shape>
        </dgm:if>
        <dgm:else name="Name2">
          <dgm:shape xmlns:r="http://schemas.openxmlformats.org/officeDocument/2006/relationships" type="leftArrow" r:blip="">
            <dgm:adjLst/>
          </dgm:shape>
        </dgm:else>
      </dgm:choose>
      <dgm:presOf/>
      <dgm:constrLst/>
      <dgm:ruleLst/>
    </dgm:layoutNode>
    <dgm:layoutNode name="linearProcess">
      <dgm:choose name="Name3">
        <dgm:if name="Name4" func="var" arg="dir" op="equ" val="norm">
          <dgm:alg type="lin"/>
        </dgm:if>
        <dgm:else name="Name5">
          <dgm:alg type="lin">
            <dgm:param type="linDir" val="fromR"/>
          </dgm:alg>
        </dgm:else>
      </dgm:choose>
      <dgm:shape xmlns:r="http://schemas.openxmlformats.org/officeDocument/2006/relationships" r:blip="">
        <dgm:adjLst/>
      </dgm:shape>
      <dgm:presOf/>
      <dgm:constrLst>
        <dgm:constr type="userA" for="ch" ptType="node" refType="w"/>
        <dgm:constr type="h" for="ch" ptType="node" refType="h"/>
        <dgm:constr type="w" for="ch" ptType="node" op="equ"/>
        <dgm:constr type="w" for="ch" forName="sibTrans" refType="w" fact="0.05"/>
        <dgm:constr type="primFontSz" for="ch" ptType="node" op="equ" val="65"/>
      </dgm:constrLst>
      <dgm:ruleLst/>
      <dgm:forEach name="Name6" axis="ch" ptType="node">
        <dgm:layoutNode name="textNode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desOrSelf" ptType="node"/>
          <dgm:constrLst>
            <dgm:constr type="userA"/>
            <dgm:constr type="w" refType="userA" fact="0.3"/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w" val="NaN" fact="1" max="NaN"/>
            <dgm:rule type="primFontSz" val="5" fact="NaN" max="NaN"/>
          </dgm:ruleLst>
        </dgm:layoutNode>
        <dgm:forEach name="Name7" axis="followSib" ptType="sibTrans" cnt="1">
          <dgm:layoutNode name="sibTrans">
            <dgm:alg type="sp"/>
            <dgm:shape xmlns:r="http://schemas.openxmlformats.org/officeDocument/2006/relationships" r:blip="">
              <dgm:adjLst/>
            </dgm:shape>
            <dgm:presOf/>
            <dgm:constrLst/>
            <dgm:ruleLst/>
          </dgm:layoutNode>
        </dgm:forEach>
      </dgm:forEach>
    </dgm:layoutNode>
  </dgm:layoutNode>
</dgm:layoutDef>
</file>

<file path=ppt/diagrams/layout10.xml><?xml version="1.0" encoding="utf-8"?>
<dgm:layoutDef xmlns:dgm="http://schemas.openxmlformats.org/drawingml/2006/diagram" xmlns:a="http://schemas.openxmlformats.org/drawingml/2006/main" uniqueId="urn:microsoft.com/office/officeart/2005/8/layout/venn1">
  <dgm:title val=""/>
  <dgm:desc val=""/>
  <dgm:catLst>
    <dgm:cat type="relationship" pri="28000"/>
    <dgm:cat type="convert" pri="190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</dgm:cxnLst>
      <dgm:bg/>
      <dgm:whole/>
    </dgm:dataModel>
  </dgm:clrData>
  <dgm:layoutNode name="compositeShape">
    <dgm:varLst>
      <dgm:chMax val="7"/>
      <dgm:dir/>
      <dgm:resizeHandles val="exact"/>
    </dgm:varLst>
    <dgm:choose name="Name0">
      <dgm:if name="Name1" axis="ch" ptType="node" func="cnt" op="equ" val="1">
        <dgm:alg type="composite">
          <dgm:param type="ar" val="1"/>
        </dgm:alg>
      </dgm:if>
      <dgm:if name="Name2" axis="ch" ptType="node" func="cnt" op="equ" val="2">
        <dgm:alg type="composite">
          <dgm:param type="ar" val="1.792"/>
        </dgm:alg>
      </dgm:if>
      <dgm:if name="Name3" axis="ch" ptType="node" func="cnt" op="equ" val="3">
        <dgm:alg type="composite">
          <dgm:param type="ar" val="1"/>
        </dgm:alg>
      </dgm:if>
      <dgm:if name="Name4" axis="ch" ptType="node" func="cnt" op="equ" val="4">
        <dgm:alg type="composite">
          <dgm:param type="ar" val="1"/>
        </dgm:alg>
      </dgm:if>
      <dgm:if name="Name5" axis="ch" ptType="node" func="cnt" op="equ" val="5">
        <dgm:alg type="composite">
          <dgm:param type="ar" val="1.4"/>
        </dgm:alg>
      </dgm:if>
      <dgm:if name="Name6" axis="ch" ptType="node" func="cnt" op="equ" val="6">
        <dgm:alg type="composite">
          <dgm:param type="ar" val="1.285"/>
        </dgm:alg>
      </dgm:if>
      <dgm:if name="Name7" axis="ch" ptType="node" func="cnt" op="equ" val="7">
        <dgm:alg type="composite">
          <dgm:param type="ar" val="1.359"/>
        </dgm:alg>
      </dgm:if>
      <dgm:else name="Name8">
        <dgm:alg type="composite">
          <dgm:param type="ar" val="1.359"/>
        </dgm:alg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1">
        <dgm:constrLst>
          <dgm:constr type="ctrX" for="ch" forName="circ1TxSh" refType="w" fact="0.5"/>
          <dgm:constr type="ctrY" for="ch" forName="circ1TxSh" refType="h" fact="0.5"/>
          <dgm:constr type="w" for="ch" forName="circ1TxSh" refType="w"/>
          <dgm:constr type="h" for="ch" forName="circ1TxSh" refType="h"/>
          <dgm:constr type="primFontSz" for="ch" ptType="node" op="equ"/>
        </dgm:constrLst>
      </dgm:if>
      <dgm:if name="Name11" axis="ch" ptType="node" func="cnt" op="equ" val="2">
        <dgm:constrLst>
          <dgm:constr type="ctrX" for="ch" forName="circ1" refType="w" fact="0.3"/>
          <dgm:constr type="ctrY" for="ch" forName="circ1" refType="h" fact="0.5"/>
          <dgm:constr type="w" for="ch" forName="circ1" refType="w" fact="0.555"/>
          <dgm:constr type="h" for="ch" forName="circ1" refType="h" fact="0.99456"/>
          <dgm:constr type="l" for="ch" forName="circ1Tx" refType="w" fact="0.1"/>
          <dgm:constr type="t" for="ch" forName="circ1Tx" refType="h" fact="0.12"/>
          <dgm:constr type="w" for="ch" forName="circ1Tx" refType="w" fact="0.32"/>
          <dgm:constr type="h" for="ch" forName="circ1Tx" refType="h" fact="0.76"/>
          <dgm:constr type="ctrX" for="ch" forName="circ2" refType="w" fact="0.7"/>
          <dgm:constr type="ctrY" for="ch" forName="circ2" refType="h" fact="0.5"/>
          <dgm:constr type="w" for="ch" forName="circ2" refType="w" fact="0.555"/>
          <dgm:constr type="h" for="ch" forName="circ2" refType="h" fact="0.99456"/>
          <dgm:constr type="l" for="ch" forName="circ2Tx" refType="w" fact="0.58"/>
          <dgm:constr type="t" for="ch" forName="circ2Tx" refType="h" fact="0.12"/>
          <dgm:constr type="w" for="ch" forName="circ2Tx" refType="w" fact="0.32"/>
          <dgm:constr type="h" for="ch" forName="circ2Tx" refType="h" fact="0.76"/>
          <dgm:constr type="primFontSz" for="ch" ptType="node" op="equ"/>
        </dgm:constrLst>
      </dgm:if>
      <dgm:if name="Name12" axis="ch" ptType="node" func="cnt" op="equ" val="3">
        <dgm:constrLst>
          <dgm:constr type="ctrX" for="ch" forName="circ1" refType="w" fact="0.5"/>
          <dgm:constr type="ctrY" for="ch" forName="circ1" refType="w" fact="0.25"/>
          <dgm:constr type="w" for="ch" forName="circ1" refType="w" fact="0.6"/>
          <dgm:constr type="h" for="ch" forName="circ1" refType="h" fact="0.6"/>
          <dgm:constr type="l" for="ch" forName="circ1Tx" refType="w" fact="0.28"/>
          <dgm:constr type="t" for="ch" forName="circ1Tx" refType="h" fact="0.055"/>
          <dgm:constr type="w" for="ch" forName="circ1Tx" refType="w" fact="0.44"/>
          <dgm:constr type="h" for="ch" forName="circ1Tx" refType="h" fact="0.27"/>
          <dgm:constr type="ctrX" for="ch" forName="circ2" refType="w" fact="0.7165"/>
          <dgm:constr type="ctrY" for="ch" forName="circ2" refType="w" fact="0.625"/>
          <dgm:constr type="w" for="ch" forName="circ2" refType="w" fact="0.6"/>
          <dgm:constr type="h" for="ch" forName="circ2" refType="h" fact="0.6"/>
          <dgm:constr type="l" for="ch" forName="circ2Tx" refType="w" fact="0.6"/>
          <dgm:constr type="t" for="ch" forName="circ2Tx" refType="h" fact="0.48"/>
          <dgm:constr type="w" for="ch" forName="circ2Tx" refType="w" fact="0.36"/>
          <dgm:constr type="h" for="ch" forName="circ2Tx" refType="h" fact="0.33"/>
          <dgm:constr type="ctrX" for="ch" forName="circ3" refType="w" fact="0.2835"/>
          <dgm:constr type="ctrY" for="ch" forName="circ3" refType="w" fact="0.625"/>
          <dgm:constr type="w" for="ch" forName="circ3" refType="w" fact="0.6"/>
          <dgm:constr type="h" for="ch" forName="circ3" refType="h" fact="0.6"/>
          <dgm:constr type="l" for="ch" forName="circ3Tx" refType="w" fact="0.04"/>
          <dgm:constr type="t" for="ch" forName="circ3Tx" refType="h" fact="0.48"/>
          <dgm:constr type="w" for="ch" forName="circ3Tx" refType="w" fact="0.36"/>
          <dgm:constr type="h" for="ch" forName="circ3Tx" refType="h" fact="0.33"/>
          <dgm:constr type="primFontSz" for="ch" ptType="node" op="equ"/>
        </dgm:constrLst>
      </dgm:if>
      <dgm:if name="Name13" axis="ch" ptType="node" func="cnt" op="equ" val="4">
        <dgm:constrLst>
          <dgm:constr type="ctrX" for="ch" forName="circ1" refType="w" fact="0.5"/>
          <dgm:constr type="ctrY" for="ch" forName="circ1" refType="w" fact="0.27"/>
          <dgm:constr type="w" for="ch" forName="circ1" refType="w" fact="0.52"/>
          <dgm:constr type="h" for="ch" forName="circ1" refType="h" fact="0.52"/>
          <dgm:constr type="l" for="ch" forName="circ1Tx" refType="w" fact="0.3"/>
          <dgm:constr type="t" for="ch" forName="circ1Tx" refType="h" fact="0.08"/>
          <dgm:constr type="w" for="ch" forName="circ1Tx" refType="w" fact="0.4"/>
          <dgm:constr type="h" for="ch" forName="circ1Tx" refType="h" fact="0.165"/>
          <dgm:constr type="ctrX" for="ch" forName="circ2" refType="w" fact="0.73"/>
          <dgm:constr type="ctrY" for="ch" forName="circ2" refType="w" fact="0.5"/>
          <dgm:constr type="w" for="ch" forName="circ2" refType="w" fact="0.52"/>
          <dgm:constr type="h" for="ch" forName="circ2" refType="h" fact="0.52"/>
          <dgm:constr type="r" for="ch" forName="circ2Tx" refType="w" fact="0.95"/>
          <dgm:constr type="t" for="ch" forName="circ2Tx" refType="h" fact="0.3"/>
          <dgm:constr type="w" for="ch" forName="circ2Tx" refType="w" fact="0.2"/>
          <dgm:constr type="h" for="ch" forName="circ2Tx" refType="h" fact="0.4"/>
          <dgm:constr type="ctrX" for="ch" forName="circ3" refType="w" fact="0.5"/>
          <dgm:constr type="ctrY" for="ch" forName="circ3" refType="w" fact="0.73"/>
          <dgm:constr type="w" for="ch" forName="circ3" refType="w" fact="0.52"/>
          <dgm:constr type="h" for="ch" forName="circ3" refType="h" fact="0.52"/>
          <dgm:constr type="l" for="ch" forName="circ3Tx" refType="w" fact="0.3"/>
          <dgm:constr type="b" for="ch" forName="circ3Tx" refType="h" fact="0.92"/>
          <dgm:constr type="w" for="ch" forName="circ3Tx" refType="w" fact="0.4"/>
          <dgm:constr type="h" for="ch" forName="circ3Tx" refType="h" fact="0.165"/>
          <dgm:constr type="ctrX" for="ch" forName="circ4" refType="w" fact="0.27"/>
          <dgm:constr type="ctrY" for="ch" forName="circ4" refType="h" fact="0.5"/>
          <dgm:constr type="w" for="ch" forName="circ4" refType="w" fact="0.52"/>
          <dgm:constr type="h" for="ch" forName="circ4" refType="h" fact="0.52"/>
          <dgm:constr type="l" for="ch" forName="circ4Tx" refType="w" fact="0.05"/>
          <dgm:constr type="t" for="ch" forName="circ4Tx" refType="h" fact="0.3"/>
          <dgm:constr type="w" for="ch" forName="circ4Tx" refType="w" fact="0.2"/>
          <dgm:constr type="h" for="ch" forName="circ4Tx" refType="h" fact="0.4"/>
          <dgm:constr type="primFontSz" for="ch" ptType="node" op="equ"/>
        </dgm:constrLst>
      </dgm:if>
      <dgm:if name="Name14" axis="ch" ptType="node" func="cnt" op="equ" val="5">
        <dgm:constrLst>
          <dgm:constr type="ctrX" for="ch" forName="circ1" refType="w" fact="0.5"/>
          <dgm:constr type="ctrY" for="ch" forName="circ1" refType="h" fact="0.46"/>
          <dgm:constr type="w" for="ch" forName="circ1" refType="w" fact="0.25"/>
          <dgm:constr type="h" for="ch" forName="circ1" refType="h" fact="0.35"/>
          <dgm:constr type="l" for="ch" forName="circ1Tx" refType="w" fact="0.355"/>
          <dgm:constr type="t" for="ch" forName="circ1Tx"/>
          <dgm:constr type="w" for="ch" forName="circ1Tx" refType="w" fact="0.29"/>
          <dgm:constr type="h" for="ch" forName="circ1Tx" refType="h" fact="0.235"/>
          <dgm:constr type="ctrX" for="ch" forName="circ2" refType="w" fact="0.5951"/>
          <dgm:constr type="ctrY" for="ch" forName="circ2" refType="h" fact="0.5567"/>
          <dgm:constr type="w" for="ch" forName="circ2" refType="w" fact="0.25"/>
          <dgm:constr type="h" for="ch" forName="circ2" refType="h" fact="0.35"/>
          <dgm:constr type="l" for="ch" forName="circ2Tx" refType="w" fact="0.74"/>
          <dgm:constr type="t" for="ch" forName="circ2Tx" refType="h" fact="0.31"/>
          <dgm:constr type="w" for="ch" forName="circ2Tx" refType="w" fact="0.26"/>
          <dgm:constr type="h" for="ch" forName="circ2Tx" refType="h" fact="0.255"/>
          <dgm:constr type="ctrX" for="ch" forName="circ3" refType="w" fact="0.5588"/>
          <dgm:constr type="ctrY" for="ch" forName="circ3" refType="h" fact="0.7133"/>
          <dgm:constr type="w" for="ch" forName="circ3" refType="w" fact="0.25"/>
          <dgm:constr type="h" for="ch" forName="circ3" refType="h" fact="0.35"/>
          <dgm:constr type="l" for="ch" forName="circ3Tx" refType="w" fact="0.7"/>
          <dgm:constr type="t" for="ch" forName="circ3Tx" refType="h" fact="0.745"/>
          <dgm:constr type="w" for="ch" forName="circ3Tx" refType="w" fact="0.26"/>
          <dgm:constr type="h" for="ch" forName="circ3Tx" refType="h" fact="0.255"/>
          <dgm:constr type="ctrX" for="ch" forName="circ4" refType="w" fact="0.4412"/>
          <dgm:constr type="ctrY" for="ch" forName="circ4" refType="h" fact="0.7133"/>
          <dgm:constr type="w" for="ch" forName="circ4" refType="w" fact="0.25"/>
          <dgm:constr type="h" for="ch" forName="circ4" refType="h" fact="0.35"/>
          <dgm:constr type="l" for="ch" forName="circ4Tx" refType="w" fact="0.04"/>
          <dgm:constr type="t" for="ch" forName="circ4Tx" refType="h" fact="0.745"/>
          <dgm:constr type="w" for="ch" forName="circ4Tx" refType="w" fact="0.26"/>
          <dgm:constr type="h" for="ch" forName="circ4Tx" refType="h" fact="0.255"/>
          <dgm:constr type="ctrX" for="ch" forName="circ5" refType="w" fact="0.4049"/>
          <dgm:constr type="ctrY" for="ch" forName="circ5" refType="h" fact="0.5567"/>
          <dgm:constr type="w" for="ch" forName="circ5" refType="w" fact="0.25"/>
          <dgm:constr type="h" for="ch" forName="circ5" refType="h" fact="0.35"/>
          <dgm:constr type="l" for="ch" forName="circ5Tx"/>
          <dgm:constr type="t" for="ch" forName="circ5Tx" refType="h" fact="0.31"/>
          <dgm:constr type="w" for="ch" forName="circ5Tx" refType="w" fact="0.26"/>
          <dgm:constr type="h" for="ch" forName="circ5Tx" refType="h" fact="0.255"/>
          <dgm:constr type="primFontSz" for="ch" ptType="node" op="equ"/>
        </dgm:constrLst>
      </dgm:if>
      <dgm:if name="Name15" axis="ch" ptType="node" func="cnt" op="equ" val="6">
        <dgm:constrLst>
          <dgm:constr type="ctrX" for="ch" forName="circ1" refType="w" fact="0.5"/>
          <dgm:constr type="ctrY" for="ch" forName="circ1" refType="h" fact="0.3844"/>
          <dgm:constr type="w" for="ch" forName="circ1" refType="w" fact="0.24"/>
          <dgm:constr type="h" for="ch" forName="circ1" refType="h" fact="0.3084"/>
          <dgm:constr type="l" for="ch" forName="circ1Tx" refType="w" fact="0.35"/>
          <dgm:constr type="t" for="ch" forName="circ1Tx"/>
          <dgm:constr type="w" for="ch" forName="circ1Tx" refType="w" fact="0.3"/>
          <dgm:constr type="h" for="ch" forName="circ1Tx" refType="h" fact="0.21"/>
          <dgm:constr type="ctrX" for="ch" forName="circ2" refType="w" fact="0.5779"/>
          <dgm:constr type="ctrY" for="ch" forName="circ2" refType="h" fact="0.4422"/>
          <dgm:constr type="w" for="ch" forName="circ2" refType="w" fact="0.24"/>
          <dgm:constr type="h" for="ch" forName="circ2" refType="h" fact="0.3084"/>
          <dgm:constr type="l" for="ch" forName="circ2Tx" refType="w" fact="0.7157"/>
          <dgm:constr type="t" for="ch" forName="circ2Tx" refType="h" fact="0.2"/>
          <dgm:constr type="w" for="ch" forName="circ2Tx" refType="w" fact="0.2843"/>
          <dgm:constr type="h" for="ch" forName="circ2Tx" refType="h" fact="0.23"/>
          <dgm:constr type="ctrX" for="ch" forName="circ3" refType="w" fact="0.5779"/>
          <dgm:constr type="ctrY" for="ch" forName="circ3" refType="h" fact="0.5578"/>
          <dgm:constr type="w" for="ch" forName="circ3" refType="w" fact="0.24"/>
          <dgm:constr type="h" for="ch" forName="circ3" refType="h" fact="0.3084"/>
          <dgm:constr type="l" for="ch" forName="circ3Tx" refType="w" fact="0.7157"/>
          <dgm:constr type="t" for="ch" forName="circ3Tx" refType="h" fact="0.543"/>
          <dgm:constr type="w" for="ch" forName="circ3Tx" refType="w" fact="0.2843"/>
          <dgm:constr type="h" for="ch" forName="circ3Tx" refType="h" fact="0.257"/>
          <dgm:constr type="ctrX" for="ch" forName="circ4" refType="w" fact="0.5"/>
          <dgm:constr type="ctrY" for="ch" forName="circ4" refType="h" fact="0.6157"/>
          <dgm:constr type="w" for="ch" forName="circ4" refType="w" fact="0.24"/>
          <dgm:constr type="h" for="ch" forName="circ4" refType="h" fact="0.3084"/>
          <dgm:constr type="l" for="ch" forName="circ4Tx" refType="w" fact="0.35"/>
          <dgm:constr type="t" for="ch" forName="circ4Tx" refType="h" fact="0.79"/>
          <dgm:constr type="w" for="ch" forName="circ4Tx" refType="w" fact="0.3"/>
          <dgm:constr type="h" for="ch" forName="circ4Tx" refType="h" fact="0.21"/>
          <dgm:constr type="ctrX" for="ch" forName="circ5" refType="w" fact="0.4221"/>
          <dgm:constr type="ctrY" for="ch" forName="circ5" refType="h" fact="0.5578"/>
          <dgm:constr type="w" for="ch" forName="circ5" refType="w" fact="0.24"/>
          <dgm:constr type="h" for="ch" forName="circ5" refType="h" fact="0.3084"/>
          <dgm:constr type="l" for="ch" forName="circ5Tx" refType="w" fact="0"/>
          <dgm:constr type="t" for="ch" forName="circ5Tx" refType="h" fact="0.543"/>
          <dgm:constr type="w" for="ch" forName="circ5Tx" refType="w" fact="0.2843"/>
          <dgm:constr type="h" for="ch" forName="circ5Tx" refType="h" fact="0.257"/>
          <dgm:constr type="ctrX" for="ch" forName="circ6" refType="w" fact="0.4221"/>
          <dgm:constr type="ctrY" for="ch" forName="circ6" refType="h" fact="0.4422"/>
          <dgm:constr type="w" for="ch" forName="circ6" refType="w" fact="0.24"/>
          <dgm:constr type="h" for="ch" forName="circ6" refType="h" fact="0.3084"/>
          <dgm:constr type="l" for="ch" forName="circ6Tx" refType="w" fact="0"/>
          <dgm:constr type="t" for="ch" forName="circ6Tx" refType="h" fact="0.2"/>
          <dgm:constr type="w" for="ch" forName="circ6Tx" refType="w" fact="0.2843"/>
          <dgm:constr type="h" for="ch" forName="circ6Tx" refType="h" fact="0.257"/>
          <dgm:constr type="primFontSz" for="ch" ptType="node" op="equ"/>
        </dgm:constrLst>
      </dgm:if>
      <dgm:else name="Name16">
        <dgm:constrLst>
          <dgm:constr type="ctrX" for="ch" forName="circ1" refType="w" fact="0.5"/>
          <dgm:constr type="ctrY" for="ch" forName="circ1" refType="h" fact="0.4177"/>
          <dgm:constr type="w" for="ch" forName="circ1" refType="w" fact="0.24"/>
          <dgm:constr type="h" for="ch" forName="circ1" refType="h" fact="0.3262"/>
          <dgm:constr type="l" for="ch" forName="circ1Tx" refType="w" fact="0.3625"/>
          <dgm:constr type="t" for="ch" forName="circ1Tx"/>
          <dgm:constr type="w" for="ch" forName="circ1Tx" refType="w" fact="0.275"/>
          <dgm:constr type="h" for="ch" forName="circ1Tx" refType="h" fact="0.2"/>
          <dgm:constr type="ctrX" for="ch" forName="circ2" refType="w" fact="0.5704"/>
          <dgm:constr type="ctrY" for="ch" forName="circ2" refType="h" fact="0.4637"/>
          <dgm:constr type="w" for="ch" forName="circ2" refType="w" fact="0.24"/>
          <dgm:constr type="h" for="ch" forName="circ2" refType="h" fact="0.3262"/>
          <dgm:constr type="l" for="ch" forName="circ2Tx" refType="w" fact="0.72"/>
          <dgm:constr type="t" for="ch" forName="circ2Tx" refType="h" fact="0.19"/>
          <dgm:constr type="w" for="ch" forName="circ2Tx" refType="w" fact="0.26"/>
          <dgm:constr type="h" for="ch" forName="circ2Tx" refType="h" fact="0.22"/>
          <dgm:constr type="ctrX" for="ch" forName="circ3" refType="w" fact="0.5877"/>
          <dgm:constr type="ctrY" for="ch" forName="circ3" refType="h" fact="0.5672"/>
          <dgm:constr type="w" for="ch" forName="circ3" refType="w" fact="0.24"/>
          <dgm:constr type="h" for="ch" forName="circ3" refType="h" fact="0.3262"/>
          <dgm:constr type="l" for="ch" forName="circ3Tx" refType="w" fact="0.745"/>
          <dgm:constr type="t" for="ch" forName="circ3Tx" refType="h" fact="0.47"/>
          <dgm:constr type="w" for="ch" forName="circ3Tx" refType="w" fact="0.255"/>
          <dgm:constr type="h" for="ch" forName="circ3Tx" refType="h" fact="0.235"/>
          <dgm:constr type="ctrX" for="ch" forName="circ4" refType="w" fact="0.539"/>
          <dgm:constr type="ctrY" for="ch" forName="circ4" refType="h" fact="0.6502"/>
          <dgm:constr type="w" for="ch" forName="circ4" refType="w" fact="0.24"/>
          <dgm:constr type="h" for="ch" forName="circ4" refType="h" fact="0.3262"/>
          <dgm:constr type="l" for="ch" forName="circ4Tx" refType="w" fact="0.635"/>
          <dgm:constr type="t" for="ch" forName="circ4Tx" refType="h" fact="0.785"/>
          <dgm:constr type="w" for="ch" forName="circ4Tx" refType="w" fact="0.275"/>
          <dgm:constr type="h" for="ch" forName="circ4Tx" refType="h" fact="0.215"/>
          <dgm:constr type="ctrX" for="ch" forName="circ5" refType="w" fact="0.461"/>
          <dgm:constr type="ctrY" for="ch" forName="circ5" refType="h" fact="0.6502"/>
          <dgm:constr type="w" for="ch" forName="circ5" refType="w" fact="0.24"/>
          <dgm:constr type="h" for="ch" forName="circ5" refType="h" fact="0.3262"/>
          <dgm:constr type="l" for="ch" forName="circ5Tx" refType="w" fact="0.09"/>
          <dgm:constr type="t" for="ch" forName="circ5Tx" refType="h" fact="0.785"/>
          <dgm:constr type="w" for="ch" forName="circ5Tx" refType="w" fact="0.275"/>
          <dgm:constr type="h" for="ch" forName="circ5Tx" refType="h" fact="0.215"/>
          <dgm:constr type="ctrX" for="ch" forName="circ6" refType="w" fact="0.4123"/>
          <dgm:constr type="ctrY" for="ch" forName="circ6" refType="h" fact="0.5672"/>
          <dgm:constr type="w" for="ch" forName="circ6" refType="w" fact="0.24"/>
          <dgm:constr type="h" for="ch" forName="circ6" refType="h" fact="0.3262"/>
          <dgm:constr type="l" for="ch" forName="circ6Tx"/>
          <dgm:constr type="t" for="ch" forName="circ6Tx" refType="h" fact="0.47"/>
          <dgm:constr type="w" for="ch" forName="circ6Tx" refType="w" fact="0.255"/>
          <dgm:constr type="h" for="ch" forName="circ6Tx" refType="h" fact="0.235"/>
          <dgm:constr type="ctrX" for="ch" forName="circ7" refType="w" fact="0.4296"/>
          <dgm:constr type="ctrY" for="ch" forName="circ7" refType="h" fact="0.4637"/>
          <dgm:constr type="w" for="ch" forName="circ7" refType="w" fact="0.24"/>
          <dgm:constr type="h" for="ch" forName="circ7" refType="h" fact="0.3262"/>
          <dgm:constr type="l" for="ch" forName="circ7Tx" refType="w" fact="0.02"/>
          <dgm:constr type="t" for="ch" forName="circ7Tx" refType="h" fact="0.19"/>
          <dgm:constr type="w" for="ch" forName="circ7Tx" refType="w" fact="0.26"/>
          <dgm:constr type="h" for="ch" forName="circ7Tx" refType="h" fact="0.22"/>
          <dgm:constr type="primFontSz" for="ch" ptType="node" op="equ"/>
        </dgm:constrLst>
      </dgm:else>
    </dgm:choose>
    <dgm:ruleLst/>
    <dgm:forEach name="Name17" axis="ch" ptType="node" cnt="1">
      <dgm:choose name="Name18">
        <dgm:if name="Name19" axis="root ch" ptType="all node" func="cnt" op="equ" val="1">
          <dgm:layoutNode name="circ1TxSh" styleLbl="vennNode1"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choose name="Name20">
              <dgm:if name="Name21" func="var" arg="dir" op="equ" val="norm">
                <dgm:choose name="Name22">
                  <dgm:if name="Name23" axis="root ch" ptType="all node" func="cnt" op="lte" val="4">
                    <dgm:presOf axis="desOrSelf" ptType="node"/>
                  </dgm:if>
                  <dgm:else name="Name24">
                    <dgm:presOf/>
                  </dgm:else>
                </dgm:choose>
              </dgm:if>
              <dgm:else name="Name25">
                <dgm:choose name="Name26">
                  <dgm:if name="Name27" axis="root ch" ptType="all node" func="cnt" op="equ" val="2">
                    <dgm:presOf axis="root ch desOrSelf" ptType="all node node" st="1 2 1" cnt="1 1 0"/>
                  </dgm:if>
                  <dgm:else name="Name28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if>
        <dgm:else name="Name29">
          <dgm:layoutNode name="circ1" styleLbl="vennNode1">
            <dgm:alg type="sp"/>
            <dgm:shape xmlns:r="http://schemas.openxmlformats.org/officeDocument/2006/relationships" type="ellipse" r:blip="">
              <dgm:adjLst/>
            </dgm:shape>
            <dgm:choose name="Name30">
              <dgm:if name="Name31" func="var" arg="dir" op="equ" val="norm">
                <dgm:choose name="Name32">
                  <dgm:if name="Name33" axis="root ch" ptType="all node" func="cnt" op="lte" val="4">
                    <dgm:presOf axis="desOrSelf" ptType="node"/>
                  </dgm:if>
                  <dgm:else name="Name34">
                    <dgm:presOf/>
                  </dgm:else>
                </dgm:choose>
              </dgm:if>
              <dgm:else name="Name35">
                <dgm:choose name="Name36">
                  <dgm:if name="Name37" axis="root ch" ptType="all node" func="cnt" op="equ" val="2">
                    <dgm:presOf axis="root ch desOrSelf" ptType="all node node" st="1 2 1" cnt="1 1 0"/>
                  </dgm:if>
                  <dgm:else name="Name38">
                    <dgm:choose name="Name39">
                      <dgm:if name="Name40" axis="root ch" ptType="all node" func="cnt" op="lte" val="4">
                        <dgm:presOf axis="desOrSelf" ptType="node"/>
                      </dgm:if>
                      <dgm:else name="Name41">
                        <dgm:presOf/>
                      </dgm:else>
                    </dgm:choose>
                  </dgm:else>
                </dgm:choose>
              </dgm:else>
            </dgm:choose>
            <dgm:constrLst/>
            <dgm:ruleLst/>
          </dgm:layoutNode>
          <dgm:layoutNode name="circ1Tx" styleLbl="revTx">
            <dgm:varLst>
              <dgm:chMax val="0"/>
              <dgm:chPref val="0"/>
              <dgm:bulletEnabled val="1"/>
            </dgm:varLst>
            <dgm:alg type="tx">
              <dgm:param type="txAnchorHorzCh" val="ctr"/>
              <dgm:param type="txAnchorVertCh" val="mid"/>
            </dgm:alg>
            <dgm:shape xmlns:r="http://schemas.openxmlformats.org/officeDocument/2006/relationships" type="rect" r:blip="" hideGeom="1">
              <dgm:adjLst/>
            </dgm:shape>
            <dgm:choose name="Name42">
              <dgm:if name="Name43" func="var" arg="dir" op="equ" val="norm">
                <dgm:presOf axis="desOrSelf" ptType="node"/>
              </dgm:if>
              <dgm:else name="Name44">
                <dgm:choose name="Name45">
                  <dgm:if name="Name46" axis="root ch" ptType="all node" func="cnt" op="equ" val="2">
                    <dgm:presOf axis="root ch desOrSelf" ptType="all node node" st="1 2 1" cnt="1 1 0"/>
                  </dgm:if>
                  <dgm:else name="Name47">
                    <dgm:presOf axis="desOrSelf" ptType="node"/>
                  </dgm:else>
                </dgm:choose>
              </dgm:else>
            </dgm:choose>
            <dgm:constrLst>
              <dgm:constr type="tMarg"/>
              <dgm:constr type="bMarg"/>
              <dgm:constr type="lMarg"/>
              <dgm:constr type="rMarg"/>
              <dgm:constr type="primFontSz" val="65"/>
            </dgm:constrLst>
            <dgm:ruleLst>
              <dgm:rule type="primFontSz" val="5" fact="NaN" max="NaN"/>
            </dgm:ruleLst>
          </dgm:layoutNode>
        </dgm:else>
      </dgm:choose>
    </dgm:forEach>
    <dgm:forEach name="Name48" axis="ch" ptType="node" st="2" cnt="1">
      <dgm:layoutNode name="circ2" styleLbl="vennNode1">
        <dgm:alg type="sp"/>
        <dgm:shape xmlns:r="http://schemas.openxmlformats.org/officeDocument/2006/relationships" type="ellipse" r:blip="">
          <dgm:adjLst/>
        </dgm:shape>
        <dgm:choose name="Name49">
          <dgm:if name="Name50" func="var" arg="dir" op="equ" val="norm">
            <dgm:choose name="Name51">
              <dgm:if name="Name52" axis="root ch" ptType="all node" func="cnt" op="lte" val="4">
                <dgm:presOf axis="desOrSelf" ptType="node"/>
              </dgm:if>
              <dgm:else name="Name53">
                <dgm:presOf/>
              </dgm:else>
            </dgm:choose>
          </dgm:if>
          <dgm:else name="Name54">
            <dgm:choose name="Name55">
              <dgm:if name="Name56" axis="root ch" ptType="all node" func="cnt" op="equ" val="2">
                <dgm:presOf axis="root ch desOrSelf" ptType="all node node" st="1 1 1" cnt="1 1 0"/>
              </dgm:if>
              <dgm:if name="Name57" axis="root ch" ptType="all node" func="cnt" op="equ" val="3">
                <dgm:presOf axis="root ch desOrSelf" ptType="all node node" st="1 3 1" cnt="1 1 0"/>
              </dgm:if>
              <dgm:if name="Name58" axis="root ch" ptType="all node" func="cnt" op="equ" val="4">
                <dgm:presOf axis="root ch desOrSelf" ptType="all node node" st="1 4 1" cnt="1 1 0"/>
              </dgm:if>
              <dgm:else name="Name59">
                <dgm:presOf/>
              </dgm:else>
            </dgm:choose>
          </dgm:else>
        </dgm:choose>
        <dgm:constrLst/>
        <dgm:ruleLst/>
      </dgm:layoutNode>
      <dgm:layoutNode name="circ2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60">
          <dgm:if name="Name61" func="var" arg="dir" op="equ" val="norm">
            <dgm:presOf axis="desOrSelf" ptType="node"/>
          </dgm:if>
          <dgm:else name="Name62">
            <dgm:choose name="Name63">
              <dgm:if name="Name64" axis="root ch" ptType="all node" func="cnt" op="equ" val="2">
                <dgm:presOf axis="root ch desOrSelf" ptType="all node node" st="1 1 1" cnt="1 1 0"/>
              </dgm:if>
              <dgm:if name="Name65" axis="root ch" ptType="all node" func="cnt" op="equ" val="3">
                <dgm:presOf axis="root ch desOrSelf" ptType="all node node" st="1 3 1" cnt="1 1 0"/>
              </dgm:if>
              <dgm:if name="Name66" axis="root ch" ptType="all node" func="cnt" op="equ" val="4">
                <dgm:presOf axis="root ch desOrSelf" ptType="all node node" st="1 4 1" cnt="1 1 0"/>
              </dgm:if>
              <dgm:if name="Name67" axis="root ch" ptType="all node" func="cnt" op="equ" val="5">
                <dgm:presOf axis="root ch desOrSelf" ptType="all node node" st="1 5 1" cnt="1 1 0"/>
              </dgm:if>
              <dgm:if name="Name68" axis="root ch" ptType="all node" func="cnt" op="equ" val="6">
                <dgm:presOf axis="root ch desOrSelf" ptType="all node node" st="1 6 1" cnt="1 1 0"/>
              </dgm:if>
              <dgm:else name="Name69">
                <dgm:presOf axis="root ch desOrSelf" ptType="all node node" st="1 7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70" axis="ch" ptType="node" st="3" cnt="1">
      <dgm:layoutNode name="circ3" styleLbl="vennNode1">
        <dgm:alg type="sp"/>
        <dgm:shape xmlns:r="http://schemas.openxmlformats.org/officeDocument/2006/relationships" type="ellipse" r:blip="">
          <dgm:adjLst/>
        </dgm:shape>
        <dgm:choose name="Name71">
          <dgm:if name="Name72" func="var" arg="dir" op="equ" val="norm">
            <dgm:choose name="Name73">
              <dgm:if name="Name74" axis="root ch" ptType="all node" func="cnt" op="lte" val="4">
                <dgm:presOf axis="desOrSelf" ptType="node"/>
              </dgm:if>
              <dgm:else name="Name75">
                <dgm:presOf/>
              </dgm:else>
            </dgm:choose>
          </dgm:if>
          <dgm:else name="Name76">
            <dgm:choose name="Name77">
              <dgm:if name="Name78" axis="root ch" ptType="all node" func="cnt" op="equ" val="3">
                <dgm:presOf axis="root ch desOrSelf" ptType="all node node" st="1 2 1" cnt="1 1 0"/>
              </dgm:if>
              <dgm:if name="Name79" axis="root ch" ptType="all node" func="cnt" op="equ" val="4">
                <dgm:presOf axis="root ch desOrSelf" ptType="all node node" st="1 3 1" cnt="1 1 0"/>
              </dgm:if>
              <dgm:else name="Name80">
                <dgm:presOf/>
              </dgm:else>
            </dgm:choose>
          </dgm:else>
        </dgm:choose>
        <dgm:constrLst/>
        <dgm:ruleLst/>
      </dgm:layoutNode>
      <dgm:layoutNode name="circ3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81">
          <dgm:if name="Name82" func="var" arg="dir" op="equ" val="norm">
            <dgm:presOf axis="desOrSelf" ptType="node"/>
          </dgm:if>
          <dgm:else name="Name83">
            <dgm:choose name="Name84">
              <dgm:if name="Name85" axis="root ch" ptType="all node" func="cnt" op="equ" val="3">
                <dgm:presOf axis="root ch desOrSelf" ptType="all node node" st="1 2 1" cnt="1 1 0"/>
              </dgm:if>
              <dgm:if name="Name86" axis="root ch" ptType="all node" func="cnt" op="equ" val="4">
                <dgm:presOf axis="root ch desOrSelf" ptType="all node node" st="1 3 1" cnt="1 1 0"/>
              </dgm:if>
              <dgm:if name="Name87" axis="root ch" ptType="all node" func="cnt" op="equ" val="5">
                <dgm:presOf axis="root ch desOrSelf" ptType="all node node" st="1 4 1" cnt="1 1 0"/>
              </dgm:if>
              <dgm:if name="Name88" axis="root ch" ptType="all node" func="cnt" op="equ" val="6">
                <dgm:presOf axis="root ch desOrSelf" ptType="all node node" st="1 5 1" cnt="1 1 0"/>
              </dgm:if>
              <dgm:else name="Name89">
                <dgm:presOf axis="root ch desOrSelf" ptType="all node node" st="1 6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90" axis="ch" ptType="node" st="4" cnt="1">
      <dgm:layoutNode name="circ4" styleLbl="vennNode1">
        <dgm:alg type="sp"/>
        <dgm:shape xmlns:r="http://schemas.openxmlformats.org/officeDocument/2006/relationships" type="ellipse" r:blip="">
          <dgm:adjLst/>
        </dgm:shape>
        <dgm:choose name="Name91">
          <dgm:if name="Name92" func="var" arg="dir" op="equ" val="norm">
            <dgm:choose name="Name93">
              <dgm:if name="Name94" axis="root ch" ptType="all node" func="cnt" op="lte" val="4">
                <dgm:presOf axis="desOrSelf" ptType="node"/>
              </dgm:if>
              <dgm:else name="Name95">
                <dgm:presOf/>
              </dgm:else>
            </dgm:choose>
          </dgm:if>
          <dgm:else name="Name96">
            <dgm:choose name="Name97">
              <dgm:if name="Name98" axis="root ch" ptType="all node" func="cnt" op="equ" val="4">
                <dgm:presOf axis="root ch desOrSelf" ptType="all node node" st="1 2 1" cnt="1 1 0"/>
              </dgm:if>
              <dgm:else name="Name99">
                <dgm:presOf/>
              </dgm:else>
            </dgm:choose>
          </dgm:else>
        </dgm:choose>
        <dgm:constrLst/>
        <dgm:ruleLst/>
      </dgm:layoutNode>
      <dgm:layoutNode name="circ4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0">
          <dgm:if name="Name101" func="var" arg="dir" op="equ" val="norm">
            <dgm:presOf axis="desOrSelf" ptType="node"/>
          </dgm:if>
          <dgm:else name="Name102">
            <dgm:choose name="Name103">
              <dgm:if name="Name104" axis="root ch" ptType="all node" func="cnt" op="equ" val="4">
                <dgm:presOf axis="root ch desOrSelf" ptType="all node node" st="1 2 1" cnt="1 1 0"/>
              </dgm:if>
              <dgm:if name="Name105" axis="root ch" ptType="all node" func="cnt" op="equ" val="5">
                <dgm:presOf axis="root ch desOrSelf" ptType="all node node" st="1 3 1" cnt="1 1 0"/>
              </dgm:if>
              <dgm:if name="Name106" axis="root ch" ptType="all node" func="cnt" op="equ" val="6">
                <dgm:presOf axis="root ch desOrSelf" ptType="all node node" st="1 4 1" cnt="1 1 0"/>
              </dgm:if>
              <dgm:else name="Name107">
                <dgm:presOf axis="root ch desOrSelf" ptType="all node node" st="1 5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08" axis="ch" ptType="node" st="5" cnt="1">
      <dgm:layoutNode name="circ5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5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09">
          <dgm:if name="Name110" func="var" arg="dir" op="equ" val="norm">
            <dgm:presOf axis="desOrSelf" ptType="node"/>
          </dgm:if>
          <dgm:else name="Name111">
            <dgm:choose name="Name112">
              <dgm:if name="Name113" axis="root ch" ptType="all node" func="cnt" op="equ" val="5">
                <dgm:presOf axis="root ch desOrSelf" ptType="all node node" st="1 2 1" cnt="1 1 0"/>
              </dgm:if>
              <dgm:if name="Name114" axis="root ch" ptType="all node" func="cnt" op="equ" val="6">
                <dgm:presOf axis="root ch desOrSelf" ptType="all node node" st="1 3 1" cnt="1 1 0"/>
              </dgm:if>
              <dgm:else name="Name115">
                <dgm:presOf axis="root ch desOrSelf" ptType="all node node" st="1 4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16" axis="ch" ptType="node" st="6" cnt="1">
      <dgm:layoutNode name="circ6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6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17">
          <dgm:if name="Name118" func="var" arg="dir" op="equ" val="norm">
            <dgm:presOf axis="desOrSelf" ptType="node"/>
          </dgm:if>
          <dgm:else name="Name119">
            <dgm:choose name="Name120">
              <dgm:if name="Name121" axis="root ch" ptType="all node" func="cnt" op="equ" val="6">
                <dgm:presOf axis="root ch desOrSelf" ptType="all node node" st="1 2 1" cnt="1 1 0"/>
              </dgm:if>
              <dgm:else name="Name122">
                <dgm:presOf axis="root ch desOrSelf" ptType="all node node" st="1 3 1" cnt="1 1 0"/>
              </dgm:else>
            </dgm:choose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  <dgm:forEach name="Name123" axis="ch" ptType="node" st="7" cnt="1">
      <dgm:layoutNode name="circ7" styleLbl="vennNode1">
        <dgm:alg type="sp"/>
        <dgm:shape xmlns:r="http://schemas.openxmlformats.org/officeDocument/2006/relationships" type="ellipse" r:blip="">
          <dgm:adjLst/>
        </dgm:shape>
        <dgm:presOf/>
        <dgm:constrLst/>
        <dgm:ruleLst/>
      </dgm:layoutNode>
      <dgm:layoutNode name="circ7Tx" styleLbl="revTx">
        <dgm:varLst>
          <dgm:chMax val="0"/>
          <dgm:chPref val="0"/>
          <dgm:bulletEnabled val="1"/>
        </dgm:varLst>
        <dgm:alg type="tx">
          <dgm:param type="txAnchorHorzCh" val="ctr"/>
          <dgm:param type="txAnchorVertCh" val="mid"/>
        </dgm:alg>
        <dgm:shape xmlns:r="http://schemas.openxmlformats.org/officeDocument/2006/relationships" type="rect" r:blip="" hideGeom="1">
          <dgm:adjLst/>
        </dgm:shape>
        <dgm:choose name="Name124">
          <dgm:if name="Name125" func="var" arg="dir" op="equ" val="norm">
            <dgm:presOf axis="desOrSelf" ptType="node"/>
          </dgm:if>
          <dgm:else name="Name126">
            <dgm:presOf axis="root ch desOrSelf" ptType="all node node" st="1 2 1" cnt="1 1 0"/>
          </dgm:else>
        </dgm:choose>
        <dgm:constrLst>
          <dgm:constr type="tMarg"/>
          <dgm:constr type="bMarg"/>
          <dgm:constr type="lMarg"/>
          <dgm:constr type="rMarg"/>
          <dgm:constr type="primFontSz" val="65"/>
        </dgm:constrLst>
        <dgm:ruleLst>
          <dgm:rule type="primFontSz" val="5" fact="NaN" max="NaN"/>
        </dgm:ruleLst>
      </dgm:layoutNode>
    </dgm:forEach>
  </dgm:layoutNode>
</dgm:layoutDef>
</file>

<file path=ppt/diagrams/layout11.xml><?xml version="1.0" encoding="utf-8"?>
<dgm:layoutDef xmlns:dgm="http://schemas.openxmlformats.org/drawingml/2006/diagram" xmlns:a="http://schemas.openxmlformats.org/drawingml/2006/main" uniqueId="urn:microsoft.com/office/officeart/2005/8/layout/radial1">
  <dgm:title val=""/>
  <dgm:desc val=""/>
  <dgm:catLst>
    <dgm:cat type="relationship" pri="22000"/>
    <dgm:cat type="cycle" pri="10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cycle">
    <dgm:varLst>
      <dgm:chMax val="1"/>
      <dgm:dir/>
      <dgm:animLvl val="ctr"/>
      <dgm:resizeHandles val="exact"/>
    </dgm:varLst>
    <dgm:choose name="Name0">
      <dgm:if name="Name1" func="var" arg="dir" op="equ" val="norm">
        <dgm:choose name="Name2">
          <dgm:if name="Name3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4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5">
        <dgm:alg type="cycle">
          <dgm:param type="stAng" val="0"/>
          <dgm:param type="spanAng" val="-360"/>
          <dgm:param type="ctrShpMap" val="fNode"/>
        </dgm:alg>
      </dgm:else>
    </dgm:choose>
    <dgm:shape xmlns:r="http://schemas.openxmlformats.org/officeDocument/2006/relationships" r:blip="">
      <dgm:adjLst/>
    </dgm:shape>
    <dgm:presOf/>
    <dgm:constrLst>
      <dgm:constr type="w" for="ch" forName="centerShape" refType="w"/>
      <dgm:constr type="w" for="ch" forName="node" refType="w" refFor="ch" refForName="centerShape" op="equ"/>
      <dgm:constr type="sp" refType="w" refFor="ch" refForName="node" fact="0.3"/>
      <dgm:constr type="sibSp" refType="w" refFor="ch" refForName="node" fact="0.3"/>
      <dgm:constr type="primFontSz" for="ch" forName="centerShape" val="65"/>
      <dgm:constr type="primFontSz" for="des" forName="node" op="equ" val="65"/>
      <dgm:constr type="primFontSz" for="des" forName="connTx" val="55"/>
      <dgm:constr type="primFontSz" for="des" forName="connTx" refType="primFontSz" refFor="ch" refForName="centerShape" op="lte" fact="0.8"/>
    </dgm:constrLst>
    <dgm:ruleLst/>
    <dgm:forEach name="Name6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05"/>
          <dgm:constr type="bMarg" refType="primFontSz" fact="0.05"/>
          <dgm:constr type="lMarg" refType="primFontSz" fact="0.05"/>
          <dgm:constr type="rMarg" refType="primFontSz" fact="0.05"/>
        </dgm:constrLst>
        <dgm:ruleLst>
          <dgm:rule type="primFontSz" val="5" fact="NaN" max="NaN"/>
        </dgm:ruleLst>
      </dgm:layoutNode>
      <dgm:forEach name="Name7" axis="ch">
        <dgm:forEach name="Name8" axis="self" ptType="parTrans">
          <dgm:layoutNode name="Name9">
            <dgm:alg type="conn">
              <dgm:param type="dim" val="1D"/>
              <dgm:param type="begPts" val="auto"/>
              <dgm:param type="endPts" val="auto"/>
              <dgm:param type="begSty" val="noArr"/>
              <dgm:param type="endSty" val="noArr"/>
            </dgm:alg>
            <dgm:shape xmlns:r="http://schemas.openxmlformats.org/officeDocument/2006/relationships" type="conn" r:blip="">
              <dgm:adjLst/>
            </dgm:shape>
            <dgm:presOf axis="self"/>
            <dgm:constrLst>
              <dgm:constr type="connDist"/>
              <dgm:constr type="userA" for="ch" refType="connDist"/>
              <dgm:constr type="w" val="1"/>
              <dgm:constr type="h" val="5"/>
              <dgm:constr type="begPad"/>
              <dgm:constr type="endPad"/>
            </dgm:constrLst>
            <dgm:ruleLst/>
            <dgm:layoutNode name="connTx">
              <dgm:alg type="tx">
                <dgm:param type="autoTxRot" val="grav"/>
              </dgm:alg>
              <dgm:shape xmlns:r="http://schemas.openxmlformats.org/officeDocument/2006/relationships" type="rect" r:blip="" hideGeom="1">
                <dgm:adjLst/>
              </dgm:shape>
              <dgm:presOf axis="self"/>
              <dgm:constrLst>
                <dgm:constr type="userA"/>
                <dgm:constr type="w" refType="userA" fact="0.05"/>
                <dgm:constr type="h" refType="userA" fact="0.05"/>
                <dgm:constr type="lMarg" val="1"/>
                <dgm:constr type="rMarg" val="1"/>
                <dgm:constr type="tMarg"/>
                <dgm:constr type="bMarg"/>
              </dgm:constrLst>
              <dgm:ruleLst>
                <dgm:rule type="w" val="NaN" fact="0.8" max="NaN"/>
                <dgm:rule type="h" val="NaN" fact="1" max="NaN"/>
                <dgm:rule type="primFontSz" val="5" fact="NaN" max="NaN"/>
              </dgm:ruleLst>
            </dgm:layoutNode>
          </dgm:layoutNode>
        </dgm:forEach>
        <dgm:forEach name="Name10" axis="self" ptType="node">
          <dgm:layoutNode name="node" styleLbl="node1">
            <dgm:varLst>
              <dgm:bulletEnabled val="1"/>
            </dgm:varLst>
            <dgm:alg type="tx">
              <dgm:param type="txAnchorVertCh" val="mid"/>
            </dgm:alg>
            <dgm:shape xmlns:r="http://schemas.openxmlformats.org/officeDocument/2006/relationships" type="ellipse" r:blip="">
              <dgm:adjLst/>
            </dgm:shape>
            <dgm:presOf axis="desOrSelf" ptType="node"/>
            <dgm:constrLst>
              <dgm:constr type="h" refType="w"/>
              <dgm:constr type="tMarg" refType="primFontSz" fact="0.05"/>
              <dgm:constr type="bMarg" refType="primFontSz" fact="0.05"/>
              <dgm:constr type="lMarg" refType="primFontSz" fact="0.05"/>
              <dgm:constr type="rMarg" refType="primFontSz" fact="0.05"/>
            </dgm:constrLst>
            <dgm:ruleLst>
              <dgm:rule type="primFontSz" val="5" fact="NaN" max="NaN"/>
            </dgm:ruleLst>
          </dgm:layoutNode>
        </dgm:forEach>
      </dgm:forEach>
    </dgm:forEach>
  </dgm:layoutNode>
</dgm:layoutDef>
</file>

<file path=ppt/diagrams/layout12.xml><?xml version="1.0" encoding="utf-8"?>
<dgm:layoutDef xmlns:dgm="http://schemas.openxmlformats.org/drawingml/2006/diagram" xmlns:a="http://schemas.openxmlformats.org/drawingml/2006/main" uniqueId="urn:microsoft.com/office/officeart/2005/8/layout/chevron2">
  <dgm:title val=""/>
  <dgm:desc val=""/>
  <dgm:catLst>
    <dgm:cat type="process" pri="12000"/>
    <dgm:cat type="list" pri="16000"/>
    <dgm:cat type="convert" pri="1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</dgm:ptLst>
      <dgm:cxnLst>
        <dgm:cxn modelId="4" srcId="0" destId="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T"/>
      <dgm:param type="nodeHorzAlign" val="l"/>
    </dgm:alg>
    <dgm:shape xmlns:r="http://schemas.openxmlformats.org/officeDocument/2006/relationships" r:blip="">
      <dgm:adjLst/>
    </dgm:shape>
    <dgm:presOf/>
    <dgm:constrLst>
      <dgm:constr type="h" for="ch" forName="composite" refType="h"/>
      <dgm:constr type="w" for="ch" forName="composite" refType="w"/>
      <dgm:constr type="h" for="des" forName="parentText" op="equ"/>
      <dgm:constr type="h" for="ch" forName="sp" val="-14.88"/>
      <dgm:constr type="h" for="ch" forName="sp" refType="w" refFor="des" refForName="parentText" op="gte" fact="-0.3"/>
      <dgm:constr type="primFontSz" for="des" forName="parentText" op="equ" val="65"/>
      <dgm:constr type="primFontSz" for="des" forName="descendantText" op="equ" val="65"/>
    </dgm:constrLst>
    <dgm:ruleLst/>
    <dgm:forEach name="Name0" axis="ch" ptType="node">
      <dgm:layoutNode name="composite">
        <dgm:alg type="composite"/>
        <dgm:shape xmlns:r="http://schemas.openxmlformats.org/officeDocument/2006/relationships" r:blip="">
          <dgm:adjLst/>
        </dgm:shape>
        <dgm:presOf/>
        <dgm:choose name="Name1">
          <dgm:if name="Name2" func="var" arg="dir" op="equ" val="norm">
            <dgm:constrLst>
              <dgm:constr type="t" for="ch" forName="parentText"/>
              <dgm:constr type="l" for="ch" forName="parentText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 refType="w" refFor="ch" refForName="pare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if>
          <dgm:else name="Name3">
            <dgm:constrLst>
              <dgm:constr type="t" for="ch" forName="parentText"/>
              <dgm:constr type="r" for="ch" forName="parentText" refType="w"/>
              <dgm:constr type="w" for="ch" forName="parentText" refType="w" fact="0.4"/>
              <dgm:constr type="h" for="ch" forName="parentText" refType="h"/>
              <dgm:constr type="w" for="ch" forName="parentText" refType="w" op="lte" fact="0.5"/>
              <dgm:constr type="w" for="ch" forName="parentText" refType="h" refFor="ch" refForName="parentText" op="lte" fact="0.7"/>
              <dgm:constr type="h" for="ch" forName="parentText" refType="w" refFor="ch" refForName="parentText" op="lte" fact="3"/>
              <dgm:constr type="l" for="ch" forName="descendantText"/>
              <dgm:constr type="w" for="ch" forName="descendantText" refType="w"/>
              <dgm:constr type="wOff" for="ch" forName="descendantText" refType="w" refFor="ch" refForName="parentText" fact="-1"/>
              <dgm:constr type="t" for="ch" forName="descendantText"/>
              <dgm:constr type="b" for="ch" forName="descendantText" refType="h" refFor="ch" refForName="parentText"/>
              <dgm:constr type="bOff" for="ch" forName="descendantText" refType="w" refFor="ch" refForName="parentText" fact="-0.5"/>
            </dgm:constrLst>
          </dgm:else>
        </dgm:choose>
        <dgm:ruleLst/>
        <dgm:layoutNode name="parentText" styleLbl="alignNode1">
          <dgm:varLst>
            <dgm:chMax val="1"/>
            <dgm:bulletEnabled val="1"/>
          </dgm:varLst>
          <dgm:alg type="tx"/>
          <dgm:shape xmlns:r="http://schemas.openxmlformats.org/officeDocument/2006/relationships" rot="90" type="chevron" r:blip="">
            <dgm:adjLst/>
          </dgm:shape>
          <dgm:presOf axis="self" ptType="node"/>
          <dgm:constrLst>
            <dgm:constr type="lMarg" refType="primFontSz" fact="0.05"/>
            <dgm:constr type="rMarg" refType="primFontSz" fact="0.05"/>
            <dgm:constr type="tMarg" refType="primFontSz" fact="0.05"/>
            <dgm:constr type="bMarg" refType="primFontSz" fact="0.05"/>
          </dgm:constrLst>
          <dgm:ruleLst>
            <dgm:rule type="h" val="100" fact="NaN" max="NaN"/>
            <dgm:rule type="primFontSz" val="24" fact="NaN" max="NaN"/>
            <dgm:rule type="h" val="110" fact="NaN" max="NaN"/>
            <dgm:rule type="primFontSz" val="18" fact="NaN" max="NaN"/>
            <dgm:rule type="h" val="INF" fact="NaN" max="NaN"/>
            <dgm:rule type="primFontSz" val="5" fact="NaN" max="NaN"/>
          </dgm:ruleLst>
        </dgm:layoutNode>
        <dgm:layoutNode name="descendantText" styleLbl="alignAcc1">
          <dgm:varLst>
            <dgm:bulletEnabled val="1"/>
          </dgm:varLst>
          <dgm:choose name="Name4">
            <dgm:if name="Name5" func="var" arg="dir" op="equ" val="norm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90" type="round2SameRect" r:blip="">
                <dgm:adjLst/>
              </dgm:shape>
            </dgm:if>
            <dgm:else name="Name6">
              <dgm:alg type="tx">
                <dgm:param type="stBulletLvl" val="1"/>
                <dgm:param type="txAnchorVertCh" val="mid"/>
              </dgm:alg>
              <dgm:shape xmlns:r="http://schemas.openxmlformats.org/officeDocument/2006/relationships" rot="-90" type="round2SameRect" r:blip="">
                <dgm:adjLst/>
              </dgm:shape>
            </dgm:else>
          </dgm:choose>
          <dgm:presOf axis="des" ptType="node"/>
          <dgm:choose name="Name7">
            <dgm:if name="Name8" func="var" arg="dir" op="equ" val="norm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rMarg" refType="primFontSz" fact="0.05"/>
              </dgm:constrLst>
            </dgm:if>
            <dgm:else name="Name9">
              <dgm:constrLst>
                <dgm:constr type="secFontSz" refType="primFontSz"/>
                <dgm:constr type="tMarg" refType="primFontSz" fact="0.05"/>
                <dgm:constr type="bMarg" refType="primFontSz" fact="0.05"/>
                <dgm:constr type="lMarg" refType="primFontSz" fact="0.05"/>
              </dgm:constrLst>
            </dgm:else>
          </dgm:choose>
          <dgm:ruleLst>
            <dgm:rule type="primFontSz" val="5" fact="NaN" max="NaN"/>
          </dgm:ruleLst>
        </dgm:layoutNode>
      </dgm:layoutNode>
      <dgm:forEach name="Name10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 axis="self"/>
          <dgm:constrLst>
            <dgm:constr type="w" val="1"/>
            <dgm:constr type="h" val="37.5"/>
          </dgm:constrLst>
          <dgm:ruleLst/>
        </dgm:layoutNode>
      </dgm:forEach>
    </dgm:forEach>
  </dgm:layoutNode>
</dgm:layoutDef>
</file>

<file path=ppt/diagrams/layout13.xml><?xml version="1.0" encoding="utf-8"?>
<dgm:layoutDef xmlns:dgm="http://schemas.openxmlformats.org/drawingml/2006/diagram" xmlns:a="http://schemas.openxmlformats.org/drawingml/2006/main" uniqueId="urn:microsoft.com/office/officeart/2005/8/layout/chevron1">
  <dgm:title val=""/>
  <dgm:desc val=""/>
  <dgm:catLst>
    <dgm:cat type="process" pri="90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hoose name="Name4">
      <dgm:if name="Name5" axis="des" func="maxDepth" op="gte" val="2">
        <dgm:constrLst>
          <dgm:constr type="h" for="ch" forName="composite" refType="h"/>
          <dgm:constr type="w" for="ch" forName="composite" refType="w"/>
          <dgm:constr type="w" for="des" forName="parTx"/>
          <dgm:constr type="h" for="des" forName="parTx" op="equ"/>
          <dgm:constr type="w" for="des" forName="desTx"/>
          <dgm:constr type="h" for="des" forName="desTx" op="equ"/>
          <dgm:constr type="primFontSz" for="des" forName="parTx" val="65"/>
          <dgm:constr type="secFontSz" for="des" forName="desTx" refType="primFontSz" refFor="des" refForName="parTx" op="equ"/>
          <dgm:constr type="h" for="des" forName="parTx" refType="primFontSz" refFor="des" refForName="parTx" fact="1.5"/>
          <dgm:constr type="h" for="des" forName="desTx" refType="primFontSz" refFor="des" refForName="parTx" fact="0.5"/>
          <dgm:constr type="w" for="ch" forName="space" op="equ" val="-6"/>
        </dgm:constrLst>
        <dgm:ruleLst>
          <dgm:rule type="w" for="ch" forName="composite" val="0" fact="NaN" max="NaN"/>
          <dgm:rule type="primFontSz" for="des" forName="parTx" val="5" fact="NaN" max="NaN"/>
        </dgm:ruleLst>
        <dgm:forEach name="Name6" axis="ch" ptType="node">
          <dgm:layoutNode name="composite">
            <dgm:alg type="composite"/>
            <dgm:shape xmlns:r="http://schemas.openxmlformats.org/officeDocument/2006/relationships" r:blip="">
              <dgm:adjLst/>
            </dgm:shape>
            <dgm:presOf/>
            <dgm:choose name="Name7">
              <dgm:if name="Name8" func="var" arg="dir" op="equ" val="norm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if>
              <dgm:else name="Name9">
                <dgm:constrLst>
                  <dgm:constr type="l" for="ch" forName="parTx"/>
                  <dgm:constr type="w" for="ch" forName="parTx" refType="w"/>
                  <dgm:constr type="t" for="ch" forName="parTx"/>
                  <dgm:constr type="l" for="ch" forName="desTx" refType="w" fact="0.2"/>
                  <dgm:constr type="w" for="ch" forName="desTx" refType="w" refFor="ch" refForName="parTx" fact="0.8"/>
                  <dgm:constr type="t" for="ch" forName="desTx" refType="h" refFor="ch" refForName="parTx" fact="1.125"/>
                </dgm:constrLst>
              </dgm:else>
            </dgm:choose>
            <dgm:ruleLst>
              <dgm:rule type="h" val="INF" fact="NaN" max="NaN"/>
            </dgm:ruleLst>
            <dgm:layoutNode name="parTx">
              <dgm:varLst>
                <dgm:chMax val="0"/>
                <dgm:chPref val="0"/>
                <dgm:bulletEnabled val="1"/>
              </dgm:varLst>
              <dgm:alg type="tx"/>
              <dgm:choose name="Name10">
                <dgm:if name="Name11" func="var" arg="dir" op="equ" val="norm">
                  <dgm:shape xmlns:r="http://schemas.openxmlformats.org/officeDocument/2006/relationships" type="chevron" r:blip="">
                    <dgm:adjLst/>
                  </dgm:shape>
                </dgm:if>
                <dgm:else name="Name12">
                  <dgm:shape xmlns:r="http://schemas.openxmlformats.org/officeDocument/2006/relationships" rot="180" type="chevron" r:blip="">
                    <dgm:adjLst/>
                  </dgm:shape>
                </dgm:else>
              </dgm:choose>
              <dgm:presOf axis="self" ptType="node"/>
              <dgm:choose name="Name13">
                <dgm:if name="Name14" func="var" arg="dir" op="equ" val="norm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315"/>
                    <dgm:constr type="rMarg" refType="primFontSz" fact="0.105"/>
                  </dgm:constrLst>
                </dgm:if>
                <dgm:else name="Name15">
                  <dgm:constrLst>
                    <dgm:constr type="h" refType="w" op="lte" fact="0.4"/>
                    <dgm:constr type="h"/>
                    <dgm:constr type="tMarg" refType="primFontSz" fact="0.105"/>
                    <dgm:constr type="bMarg" refType="primFontSz" fact="0.105"/>
                    <dgm:constr type="lMarg" refType="primFontSz" fact="0.105"/>
                    <dgm:constr type="rMarg" refType="primFontSz" fact="0.315"/>
                  </dgm:constrLst>
                </dgm:else>
              </dgm:choose>
              <dgm:ruleLst>
                <dgm:rule type="h" val="INF" fact="NaN" max="NaN"/>
              </dgm:ruleLst>
            </dgm:layoutNode>
            <dgm:layoutNode name="desTx" styleLbl="revTx">
              <dgm:varLst>
                <dgm:bulletEnabled val="1"/>
              </dgm:varLst>
              <dgm:alg type="tx">
                <dgm:param type="stBulletLvl" val="1"/>
              </dgm:alg>
              <dgm:choose name="Name16">
                <dgm:if name="Name17" axis="ch" ptType="node" func="cnt" op="gte" val="1">
                  <dgm:shape xmlns:r="http://schemas.openxmlformats.org/officeDocument/2006/relationships" type="rect" r:blip="">
                    <dgm:adjLst/>
                  </dgm:shape>
                </dgm:if>
                <dgm:else name="Name18">
                  <dgm:shape xmlns:r="http://schemas.openxmlformats.org/officeDocument/2006/relationships" type="rect" r:blip="" hideGeom="1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h"/>
                <dgm:constr type="tMarg"/>
                <dgm:constr type="bMarg"/>
                <dgm:constr type="rMarg"/>
                <dgm:constr type="lMarg"/>
              </dgm:constrLst>
              <dgm:ruleLst>
                <dgm:rule type="h" val="INF" fact="NaN" max="NaN"/>
              </dgm:ruleLst>
            </dgm:layoutNode>
          </dgm:layoutNode>
          <dgm:forEach name="Name19" axis="followSib" ptType="sibTrans" cnt="1">
            <dgm:layoutNode name="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if>
      <dgm:else name="Name20">
        <dgm:constrLst>
          <dgm:constr type="w" for="ch" forName="parTxOnly" refType="w"/>
          <dgm:constr type="h" for="des" forName="parTxOnly" op="equ"/>
          <dgm:constr type="primFontSz" for="des" forName="parTxOnly" op="equ" val="65"/>
          <dgm:constr type="w" for="ch" forName="parTxOnlySpace" refType="w" refFor="ch" refForName="parTxOnly" fact="-0.1"/>
        </dgm:constrLst>
        <dgm:ruleLst/>
        <dgm:forEach name="Name21" axis="ch" ptType="node">
          <dgm:layoutNode name="parTxOnly">
            <dgm:varLst>
              <dgm:chMax val="0"/>
              <dgm:chPref val="0"/>
              <dgm:bulletEnabled val="1"/>
            </dgm:varLst>
            <dgm:alg type="tx"/>
            <dgm:choose name="Name22">
              <dgm:if name="Name23" func="var" arg="dir" op="equ" val="norm">
                <dgm:shape xmlns:r="http://schemas.openxmlformats.org/officeDocument/2006/relationships" type="chevron" r:blip="">
                  <dgm:adjLst/>
                </dgm:shape>
              </dgm:if>
              <dgm:else name="Name24">
                <dgm:shape xmlns:r="http://schemas.openxmlformats.org/officeDocument/2006/relationships" rot="180" type="chevron" r:blip="">
                  <dgm:adjLst/>
                </dgm:shape>
              </dgm:else>
            </dgm:choose>
            <dgm:presOf axis="self" ptType="node"/>
            <dgm:choose name="Name25">
              <dgm:if name="Name26" func="var" arg="dir" op="equ" val="norm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315"/>
                  <dgm:constr type="rMarg" refType="primFontSz" fact="0.105"/>
                </dgm:constrLst>
              </dgm:if>
              <dgm:else name="Name27">
                <dgm:constrLst>
                  <dgm:constr type="h" refType="w" op="equ" fact="0.4"/>
                  <dgm:constr type="tMarg" refType="primFontSz" fact="0.105"/>
                  <dgm:constr type="bMarg" refType="primFontSz" fact="0.105"/>
                  <dgm:constr type="lMarg" refType="primFontSz" fact="0.105"/>
                  <dgm:constr type="rMarg" refType="primFontSz" fact="0.315"/>
                </dgm:constrLst>
              </dgm:else>
            </dgm:choose>
            <dgm:ruleLst>
              <dgm:rule type="primFontSz" val="5" fact="NaN" max="NaN"/>
            </dgm:ruleLst>
          </dgm:layoutNode>
          <dgm:forEach name="Name28" axis="followSib" ptType="sibTrans" cnt="1">
            <dgm:layoutNode name="parTxOnlySpace">
              <dgm:alg type="sp"/>
              <dgm:shape xmlns:r="http://schemas.openxmlformats.org/officeDocument/2006/relationships" r:blip="">
                <dgm:adjLst/>
              </dgm:shape>
              <dgm:presOf/>
              <dgm:constrLst/>
              <dgm:ruleLst/>
            </dgm:layoutNode>
          </dgm:forEach>
        </dgm:forEach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arrow6">
  <dgm:title val=""/>
  <dgm:desc val=""/>
  <dgm:catLst>
    <dgm:cat type="relationship" pri="4000"/>
    <dgm:cat type="process" pri="29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clrData>
  <dgm:layoutNode name="compositeShape">
    <dgm:varLst>
      <dgm:chMax val="2"/>
      <dgm:dir/>
      <dgm:resizeHandles val="exact"/>
    </dgm:varLst>
    <dgm:alg type="composite">
      <dgm:param type="horzAlign" val="ctr"/>
      <dgm:param type="vertAlign" val="mid"/>
      <dgm:param type="ar" val="2.5"/>
    </dgm:alg>
    <dgm:shape xmlns:r="http://schemas.openxmlformats.org/officeDocument/2006/relationships" r:blip="">
      <dgm:adjLst/>
    </dgm:shape>
    <dgm:presOf/>
    <dgm:constrLst>
      <dgm:constr type="primFontSz" for="des" ptType="node" op="equ"/>
      <dgm:constr type="w" for="ch" forName="ribbon" refType="h" refFor="ch" refForName="ribbon" fact="2.5"/>
      <dgm:constr type="h" for="ch" forName="leftArrowText" refType="h" fact="0.49"/>
      <dgm:constr type="ctrY" for="ch" forName="leftArrowText" refType="ctrY" refFor="ch" refForName="ribbon"/>
      <dgm:constr type="ctrYOff" for="ch" forName="leftArrowText" refType="h" refFor="ch" refForName="ribbon" fact="-0.08"/>
      <dgm:constr type="l" for="ch" forName="leftArrowText" refType="w" refFor="ch" refForName="ribbon" fact="0.12"/>
      <dgm:constr type="r" for="ch" forName="leftArrowText" refType="w" refFor="ch" refForName="ribbon" fact="0.45"/>
      <dgm:constr type="h" for="ch" forName="rightArrowText" refType="h" fact="0.49"/>
      <dgm:constr type="ctrY" for="ch" forName="rightArrowText" refType="ctrY" refFor="ch" refForName="ribbon"/>
      <dgm:constr type="ctrYOff" for="ch" forName="rightArrowText" refType="h" refFor="ch" refForName="ribbon" fact="0.08"/>
      <dgm:constr type="l" for="ch" forName="rightArrowText" refType="w" refFor="ch" refForName="ribbon" fact="0.5"/>
      <dgm:constr type="r" for="ch" forName="rightArrowText" refType="w" refFor="ch" refForName="ribbon" fact="0.89"/>
    </dgm:constrLst>
    <dgm:ruleLst/>
    <dgm:choose name="Name0">
      <dgm:if name="Name1" axis="ch" ptType="node" func="cnt" op="gte" val="1">
        <dgm:layoutNode name="ribbon" styleLbl="node1">
          <dgm:alg type="sp"/>
          <dgm:shape xmlns:r="http://schemas.openxmlformats.org/officeDocument/2006/relationships" type="leftRightRibbon" r:blip="">
            <dgm:adjLst/>
          </dgm:shape>
          <dgm:presOf/>
          <dgm:constrLst/>
          <dgm:ruleLst/>
        </dgm:layoutNode>
        <dgm:layoutNode name="lef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2">
            <dgm:if name="Name3" func="var" arg="dir" op="equ" val="norm">
              <dgm:presOf axis="ch desOrSelf" ptType="node node" st="1 1" cnt="1 0"/>
            </dgm:if>
            <dgm:else name="Name4">
              <dgm:presOf axis="ch desOrSelf" ptType="node node" st="2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  <dgm:layoutNode name="rightArrowText" styleLbl="node1">
          <dgm:varLst>
            <dgm:chMax val="0"/>
            <dgm:bulletEnabled val="1"/>
          </dgm:varLst>
          <dgm:alg type="tx">
            <dgm:param type="txAnchorVertCh" val="mid"/>
          </dgm:alg>
          <dgm:shape xmlns:r="http://schemas.openxmlformats.org/officeDocument/2006/relationships" type="rect" r:blip="" hideGeom="1">
            <dgm:adjLst/>
          </dgm:shape>
          <dgm:choose name="Name5">
            <dgm:if name="Name6" func="var" arg="dir" op="equ" val="norm">
              <dgm:presOf axis="ch desOrSelf" ptType="node node" st="2 1" cnt="1 0"/>
            </dgm:if>
            <dgm:else name="Name7">
              <dgm:presOf axis="ch desOrSelf" ptType="node node" st="1 1" cnt="1 0"/>
            </dgm:else>
          </dgm:choose>
          <dgm:constrLst>
            <dgm:constr type="primFontSz" val="65"/>
            <dgm:constr type="tMarg" refType="primFontSz" fact="0.28"/>
            <dgm:constr type="lMarg"/>
            <dgm:constr type="bMarg" refType="primFontSz" fact="0.3"/>
            <dgm:constr type="rMarg"/>
          </dgm:constrLst>
          <dgm:ruleLst>
            <dgm:rule type="primFontSz" val="5" fact="NaN" max="NaN"/>
          </dgm:ruleLst>
        </dgm:layoutNode>
      </dgm:if>
      <dgm:else name="Name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6">
  <dgm:title val=""/>
  <dgm:desc val=""/>
  <dgm:catLst>
    <dgm:cat type="process" pri="22000"/>
    <dgm:cat type="list" pri="17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14" srcId="1" destId="12" srcOrd="0" destOrd="0"/>
        <dgm:cxn modelId="23" srcId="2" destId="21" srcOrd="0" destOrd="0"/>
        <dgm:cxn modelId="24" srcId="2" destId="22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animLvl val="lvl"/>
      <dgm:resizeHandles/>
    </dgm:varLst>
    <dgm:alg type="lin">
      <dgm:param type="linDir" val="fromT"/>
    </dgm:alg>
    <dgm:shape xmlns:r="http://schemas.openxmlformats.org/officeDocument/2006/relationships" r:blip="">
      <dgm:adjLst/>
    </dgm:shape>
    <dgm:presOf/>
    <dgm:constrLst>
      <dgm:constr type="w" for="ch" forName="linNode" refType="w"/>
      <dgm:constr type="h" for="ch" forName="linNode" refType="h"/>
      <dgm:constr type="h" for="ch" forName="spacing" refType="h" refFor="ch" refForName="linNode" fact="0.1"/>
      <dgm:constr type="primFontSz" for="des" forName="parentShp" op="equ" val="65"/>
      <dgm:constr type="primFontSz" for="des" forName="childShp" op="equ" val="65"/>
    </dgm:constrLst>
    <dgm:ruleLst/>
    <dgm:forEach name="Name1" axis="ch" ptType="node">
      <dgm:layoutNode name="linNode">
        <dgm:choose name="Name2">
          <dgm:if name="Name3" func="var" arg="dir" op="equ" val="norm">
            <dgm:alg type="lin">
              <dgm:param type="linDir" val="fromL"/>
            </dgm:alg>
          </dgm:if>
          <dgm:else name="Name4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hoose name="Name5">
          <dgm:if name="Name6" func="var" arg="dir" op="equ" val="norm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if>
          <dgm:else name="Name7">
            <dgm:constrLst>
              <dgm:constr type="w" for="ch" forName="parentShp" refType="w" fact="0.4"/>
              <dgm:constr type="h" for="ch" forName="parentShp" refType="h"/>
              <dgm:constr type="w" for="ch" forName="childShp" refType="w" fact="0.6"/>
              <dgm:constr type="h" for="ch" forName="childShp" refType="h" refFor="ch" refForName="parentShp"/>
            </dgm:constrLst>
          </dgm:else>
        </dgm:choose>
        <dgm:ruleLst/>
        <dgm:layoutNode name="parentShp" styleLbl="node1">
          <dgm:varLst>
            <dgm:bulletEnabled val="1"/>
          </dgm:varLst>
          <dgm:alg type="tx"/>
          <dgm:shape xmlns:r="http://schemas.openxmlformats.org/officeDocument/2006/relationships" type="roundRect" r:blip="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layoutNode name="childShp" styleLbl="bgAccFollowNode1">
          <dgm:varLst>
            <dgm:bulletEnabled val="1"/>
          </dgm:varLst>
          <dgm:alg type="tx">
            <dgm:param type="stBulletLvl" val="1"/>
          </dgm:alg>
          <dgm:choose name="Name8">
            <dgm:if name="Name9" func="var" arg="dir" op="equ" val="norm">
              <dgm:shape xmlns:r="http://schemas.openxmlformats.org/officeDocument/2006/relationships" type="rightArrow" r:blip="" zOrderOff="-2">
                <dgm:adjLst>
                  <dgm:adj idx="1" val="0.75"/>
                </dgm:adjLst>
              </dgm:shape>
            </dgm:if>
            <dgm:else name="Name10">
              <dgm:shape xmlns:r="http://schemas.openxmlformats.org/officeDocument/2006/relationships" rot="180" type="rightArrow" r:blip="" zOrderOff="-2">
                <dgm:adjLst>
                  <dgm:adj idx="1" val="0.75"/>
                </dgm:adjLst>
              </dgm:shape>
            </dgm:else>
          </dgm:choose>
          <dgm:presOf axis="des" ptType="node"/>
          <dgm:constrLst>
            <dgm:constr type="secFontSz" refType="primFontSz"/>
            <dgm:constr type="tMarg" refType="primFontSz" fact="0.05"/>
            <dgm:constr type="bMarg" refType="primFontSz" fact="0.05"/>
            <dgm:constr type="lMarg" refType="primFontSz" fact="0.05"/>
            <dgm:constr type="rMarg" refType="primFontSz" fact="0.05"/>
          </dgm:constrLst>
          <dgm:ruleLst>
            <dgm:rule type="primFontSz" val="5" fact="NaN" max="NaN"/>
          </dgm:ruleLst>
        </dgm:layoutNode>
      </dgm:layoutNode>
      <dgm:forEach name="Name11" axis="followSib" ptType="sibTrans" cnt="1">
        <dgm:layoutNode name="spacing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arrow1">
  <dgm:title val=""/>
  <dgm:desc val=""/>
  <dgm:catLst>
    <dgm:cat type="relationship" pri="7000"/>
    <dgm:cat type="process" pri="32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</dgm:ptLst>
      <dgm:cxnLst>
        <dgm:cxn modelId="4" srcId="0" destId="1" srcOrd="0" destOrd="0"/>
        <dgm:cxn modelId="5" srcId="0" destId="2" srcOrd="1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axis="ch" ptType="node" func="cnt" op="equ" val="2">
        <dgm:choose name="Name2">
          <dgm:if name="Name3" func="var" arg="dir" op="equ" val="norm">
            <dgm:alg type="cycle">
              <dgm:param type="rotPath" val="alongPath"/>
              <dgm:param type="stAng" val="270"/>
            </dgm:alg>
          </dgm:if>
          <dgm:else name="Name4">
            <dgm:alg type="cycle">
              <dgm:param type="rotPath" val="alongPath"/>
              <dgm:param type="stAng" val="90"/>
              <dgm:param type="spanAng" val="-360"/>
            </dgm:alg>
          </dgm:else>
        </dgm:choose>
      </dgm:if>
      <dgm:else name="Name5">
        <dgm:choose name="Name6">
          <dgm:if name="Name7" func="var" arg="dir" op="equ" val="norm">
            <dgm:alg type="cycle">
              <dgm:param type="rotPath" val="alongPath"/>
            </dgm:alg>
          </dgm:if>
          <dgm:else name="Name8">
            <dgm:alg type="cycle">
              <dgm:param type="rotPath" val="alongPath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axis="ch" ptType="node" func="cnt" op="equ" val="2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0.1"/>
          <dgm:constr type="diam" refType="w" refFor="ch" refPtType="node" fact="1.1"/>
        </dgm:constrLst>
      </dgm:if>
      <dgm:if name="Name11" axis="ch" ptType="node" func="cnt" op="equ" val="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if name="Name12" axis="ch" ptType="node" func="cnt" op="equ" val="6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2"/>
        </dgm:constrLst>
      </dgm:if>
      <dgm:if name="Name13" axis="ch" ptType="node" func="cnt" op="equ" val="8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15"/>
        </dgm:constrLst>
      </dgm:if>
      <dgm:if name="Name14" axis="ch" ptType="node" func="cnt" op="equ" val="10">
        <dgm:constrLst>
          <dgm:constr type="primFontSz" for="ch" ptType="node" op="lte" val="65"/>
          <dgm:constr type="w" for="ch" ptType="node" refType="w"/>
          <dgm:constr type="h" for="ch" ptType="node" refType="w" refFor="ch" refPtType="node"/>
          <dgm:constr type="sibSp" refType="w" refFor="ch" refPtType="node" fact="-0.24"/>
        </dgm:constrLst>
      </dgm:if>
      <dgm:else name="Name15">
        <dgm:constrLst>
          <dgm:constr type="primFontSz" for="ch" ptType="node" op="equ" val="65"/>
          <dgm:constr type="w" for="ch" ptType="node" refType="w"/>
          <dgm:constr type="h" for="ch" ptType="node" refType="w" refFor="ch" refPtType="node"/>
          <dgm:constr type="sibSp" refType="w" refFor="ch" refPtType="node" fact="-0.35"/>
        </dgm:constrLst>
      </dgm:else>
    </dgm:choose>
    <dgm:ruleLst/>
    <dgm:forEach name="Name16" axis="ch" ptType="node">
      <dgm:layoutNode name="arrow">
        <dgm:varLst>
          <dgm:bulletEnabled val="1"/>
        </dgm:varLst>
        <dgm:alg type="tx"/>
        <dgm:shape xmlns:r="http://schemas.openxmlformats.org/officeDocument/2006/relationships" type="upArrow" r:blip="">
          <dgm:adjLst>
            <dgm:adj idx="2" val="0.35"/>
          </dgm:adjLst>
        </dgm:shape>
        <dgm:presOf axis="desOrSelf" ptType="node"/>
        <dgm:constrLst/>
        <dgm:ruleLst>
          <dgm:rule type="primFontSz" val="5" fact="NaN" max="NaN"/>
        </dgm:ruleLst>
      </dgm:layoutNode>
    </dgm:forEach>
  </dgm:layoutNode>
</dgm:layoutDef>
</file>

<file path=ppt/diagrams/layout7.xml><?xml version="1.0" encoding="utf-8"?>
<dgm:layoutDef xmlns:dgm="http://schemas.openxmlformats.org/drawingml/2006/diagram" xmlns:a="http://schemas.openxmlformats.org/drawingml/2006/main" uniqueId="urn:microsoft.com/office/officeart/2005/8/layout/cycle5">
  <dgm:title val=""/>
  <dgm:desc val=""/>
  <dgm:catLst>
    <dgm:cat type="cycle" pri="3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  <dgm:pt modelId="4">
          <dgm:prSet phldr="1"/>
        </dgm:pt>
        <dgm:pt modelId="5">
          <dgm:prSet phldr="1"/>
        </dgm:pt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  <dgm:cxn modelId="10" srcId="0" destId="5" srcOrd="4" destOrd="0"/>
      </dgm:cxnLst>
      <dgm:bg/>
      <dgm:whole/>
    </dgm:dataModel>
  </dgm:sampData>
  <dgm:styleData>
    <dgm:dataModel>
      <dgm:ptLst>
        <dgm:pt modelId="0" type="doc"/>
        <dgm:pt modelId="1"/>
        <dgm:pt modelId="2"/>
        <dgm:pt modelId="3"/>
      </dgm:ptLst>
      <dgm:cxnLst>
        <dgm:cxn modelId="4" srcId="0" destId="1" srcOrd="0" destOrd="0"/>
        <dgm:cxn modelId="5" srcId="0" destId="2" srcOrd="1" destOrd="0"/>
        <dgm:cxn modelId="6" srcId="0" destId="3" srcOrd="2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  <dgm:pt modelId="5"/>
        <dgm:pt modelId="6"/>
      </dgm:ptLst>
      <dgm:cxnLst>
        <dgm:cxn modelId="7" srcId="0" destId="1" srcOrd="0" destOrd="0"/>
        <dgm:cxn modelId="8" srcId="0" destId="2" srcOrd="1" destOrd="0"/>
        <dgm:cxn modelId="9" srcId="0" destId="3" srcOrd="2" destOrd="0"/>
        <dgm:cxn modelId="10" srcId="0" destId="4" srcOrd="3" destOrd="0"/>
        <dgm:cxn modelId="11" srcId="0" destId="5" srcOrd="4" destOrd="0"/>
        <dgm:cxn modelId="12" srcId="0" destId="6" srcOrd="5" destOrd="0"/>
      </dgm:cxnLst>
      <dgm:bg/>
      <dgm:whole/>
    </dgm:dataModel>
  </dgm:clrData>
  <dgm:layoutNode name="cycle">
    <dgm:varLst>
      <dgm:dir/>
      <dgm:resizeHandles val="exact"/>
    </dgm:varLst>
    <dgm:choose name="Name0">
      <dgm:if name="Name1" func="var" arg="dir" op="equ" val="norm">
        <dgm:choose name="Name2">
          <dgm:if name="Name3" axis="ch" ptType="node" func="cnt" op="gt" val="2">
            <dgm:alg type="cycle">
              <dgm:param type="stAng" val="0"/>
              <dgm:param type="spanAng" val="360"/>
            </dgm:alg>
          </dgm:if>
          <dgm:else name="Name4">
            <dgm:alg type="cycle">
              <dgm:param type="stAng" val="-90"/>
              <dgm:param type="spanAng" val="360"/>
            </dgm:alg>
          </dgm:else>
        </dgm:choose>
      </dgm:if>
      <dgm:else name="Name5">
        <dgm:choose name="Name6">
          <dgm:if name="Name7" axis="ch" ptType="node" func="cnt" op="gt" val="2">
            <dgm:alg type="cycle">
              <dgm:param type="stAng" val="0"/>
              <dgm:param type="spanAng" val="-360"/>
            </dgm:alg>
          </dgm:if>
          <dgm:else name="Name8">
            <dgm:alg type="cycle">
              <dgm:param type="stAng" val="90"/>
              <dgm:param type="spanAng" val="-360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9">
      <dgm:if name="Name10" func="var" arg="dir" op="equ" val="norm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op="equ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if>
      <dgm:else name="Name11">
        <dgm:constrLst>
          <dgm:constr type="w" for="ch" forName="node" refType="w"/>
          <dgm:constr type="w" for="ch" ptType="sibTrans" refType="w" refFor="ch" refForName="node" op="equ" fact="0.3"/>
          <dgm:constr type="diam" for="ch" ptType="sibTrans" refType="diam" fact="-1"/>
          <dgm:constr type="diam" for="ch" refType="diam" op="equ" fact="-1"/>
          <dgm:constr type="sibSp" refType="w" refFor="ch" refForName="node" op="equ" fact="0.15"/>
          <dgm:constr type="w" for="ch" forName="spNode" refType="sibSp" fact="1.6"/>
          <dgm:constr type="primFontSz" for="ch" forName="node" op="equ" val="65"/>
        </dgm:constrLst>
      </dgm:else>
    </dgm:choose>
    <dgm:ruleLst/>
    <dgm:forEach name="Name12" axis="ch" ptType="node">
      <dgm:layoutNode name="node">
        <dgm:varLst>
          <dgm:bulletEnabled val="1"/>
        </dgm:varLst>
        <dgm:alg type="tx"/>
        <dgm:shape xmlns:r="http://schemas.openxmlformats.org/officeDocument/2006/relationships" type="roundRect" r:blip="">
          <dgm:adjLst/>
        </dgm:shape>
        <dgm:presOf axis="desOrSelf" ptType="node"/>
        <dgm:constrLst>
          <dgm:constr type="h" refType="w" fact="0.65"/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primFontSz" val="5" fact="NaN" max="NaN"/>
        </dgm:ruleLst>
      </dgm:layoutNode>
      <dgm:choose name="Name13">
        <dgm:if name="Name14" axis="par ch" ptType="doc node" func="cnt" op="gt" val="1">
          <dgm:layoutNode name="spNode">
            <dgm:alg type="sp"/>
            <dgm:shape xmlns:r="http://schemas.openxmlformats.org/officeDocument/2006/relationships" r:blip="">
              <dgm:adjLst/>
            </dgm:shape>
            <dgm:presOf/>
            <dgm:constrLst>
              <dgm:constr type="h" refType="w"/>
            </dgm:constrLst>
            <dgm:ruleLst/>
          </dgm:layoutNode>
          <dgm:forEach name="Name15" axis="followSib" ptType="sibTrans" hideLastTrans="0" cnt="1">
            <dgm:layoutNode name="sibTrans">
              <dgm:alg type="conn">
                <dgm:param type="dim" val="1D"/>
                <dgm:param type="connRout" val="curve"/>
                <dgm:param type="begPts" val="radial"/>
                <dgm:param type="endPts" val="radial"/>
              </dgm:alg>
              <dgm:shape xmlns:r="http://schemas.openxmlformats.org/officeDocument/2006/relationships" type="conn" r:blip="">
                <dgm:adjLst/>
              </dgm:shape>
              <dgm:presOf axis="self"/>
              <dgm:constrLst>
                <dgm:constr type="h" refType="w" fact="0.65"/>
                <dgm:constr type="connDist"/>
                <dgm:constr type="begPad" refType="connDist" fact="0.2"/>
                <dgm:constr type="endPad" refType="connDist" fact="0.2"/>
              </dgm:constrLst>
              <dgm:ruleLst/>
            </dgm:layoutNode>
          </dgm:forEach>
        </dgm:if>
        <dgm:else name="Name16"/>
      </dgm:choose>
    </dgm:forEach>
  </dgm:layoutNode>
</dgm:layoutDef>
</file>

<file path=ppt/diagrams/layout8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9.xml><?xml version="1.0" encoding="utf-8"?>
<dgm:layoutDef xmlns:dgm="http://schemas.openxmlformats.org/drawingml/2006/diagram" xmlns:a="http://schemas.openxmlformats.org/drawingml/2006/main" uniqueId="urn:microsoft.com/office/officeart/2005/8/layout/radial6">
  <dgm:title val=""/>
  <dgm:desc val=""/>
  <dgm:catLst>
    <dgm:cat type="cycle" pri="9000"/>
    <dgm:cat type="relationship" pri="2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  <dgm:pt modelId="15"/>
        <dgm:pt modelId="16"/>
      </dgm:ptLst>
      <dgm:cxnLst>
        <dgm:cxn modelId="2" srcId="0" destId="1" srcOrd="0" destOrd="0"/>
        <dgm:cxn modelId="16" srcId="1" destId="11" srcOrd="0" destOrd="0"/>
        <dgm:cxn modelId="17" srcId="1" destId="12" srcOrd="1" destOrd="0"/>
        <dgm:cxn modelId="18" srcId="1" destId="13" srcOrd="2" destOrd="0"/>
        <dgm:cxn modelId="19" srcId="1" destId="14" srcOrd="3" destOrd="0"/>
        <dgm:cxn modelId="20" srcId="1" destId="15" srcOrd="4" destOrd="0"/>
        <dgm:cxn modelId="21" srcId="1" destId="16" srcOrd="5" destOrd="0"/>
      </dgm:cxnLst>
      <dgm:bg/>
      <dgm:whole/>
    </dgm:dataModel>
  </dgm:clrData>
  <dgm:layoutNode name="Name0">
    <dgm:varLst>
      <dgm:chMax val="1"/>
      <dgm:dir/>
      <dgm:animLvl val="ctr"/>
      <dgm:resizeHandles val="exact"/>
    </dgm:varLst>
    <dgm:choose name="Name1">
      <dgm:if name="Name2" func="var" arg="dir" op="equ" val="norm">
        <dgm:choose name="Name3">
          <dgm:if name="Name4" axis="ch ch" ptType="node node" st="1 1" cnt="1 0" func="cnt" op="lte" val="1">
            <dgm:alg type="cycle">
              <dgm:param type="stAng" val="90"/>
              <dgm:param type="spanAng" val="360"/>
              <dgm:param type="ctrShpMap" val="fNode"/>
            </dgm:alg>
          </dgm:if>
          <dgm:else name="Name5">
            <dgm:alg type="cycle">
              <dgm:param type="stAng" val="0"/>
              <dgm:param type="spanAng" val="360"/>
              <dgm:param type="ctrShpMap" val="fNode"/>
            </dgm:alg>
          </dgm:else>
        </dgm:choose>
      </dgm:if>
      <dgm:else name="Name6">
        <dgm:choose name="Name7">
          <dgm:if name="Name8" axis="ch ch" ptType="node node" st="1 1" cnt="1 0" func="cnt" op="lte" val="1">
            <dgm:alg type="cycle">
              <dgm:param type="stAng" val="-90"/>
              <dgm:param type="spanAng" val="360"/>
              <dgm:param type="ctrShpMap" val="fNode"/>
            </dgm:alg>
          </dgm:if>
          <dgm:else name="Name9">
            <dgm:alg type="cycle">
              <dgm:param type="stAng" val="0"/>
              <dgm:param type="spanAng" val="-360"/>
              <dgm:param type="ctrShpMap" val="fNode"/>
            </dgm:alg>
          </dgm:else>
        </dgm:choose>
      </dgm:else>
    </dgm:choose>
    <dgm:shape xmlns:r="http://schemas.openxmlformats.org/officeDocument/2006/relationships" r:blip="">
      <dgm:adjLst/>
    </dgm:shape>
    <dgm:presOf/>
    <dgm:choose name="Name10">
      <dgm:if name="Name11" func="var" arg="dir" op="equ" val="norm">
        <dgm:choose name="Name12">
          <dgm:if name="Name13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des" forName="oneNode" refType="primFontSz" refFor="ch" refForName="centerShape" op="lte" fact="0.95"/>
              <dgm:constr type="diam" for="ch" forName="singleconn" refType="diam" op="equ" fact="-1"/>
              <dgm:constr type="h" for="ch" forName="singleconn" refType="w" refFor="ch" refForName="oneComp" fact="0.24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4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forName="sibTrans" refType="diam" op="equ"/>
              <dgm:constr type="h" for="ch" forName="sibTrans" refType="w" refFor="ch" refForName="node" fact="0.24"/>
              <dgm:constr type="w" for="ch" forName="dummy" val="1"/>
            </dgm:constrLst>
          </dgm:else>
        </dgm:choose>
      </dgm:if>
      <dgm:else name="Name15">
        <dgm:choose name="Name16">
          <dgm:if name="Name17" axis="ch ch" ptType="node node" st="1 1" cnt="1 0" func="cnt" op="equ" val="1">
            <dgm:constrLst>
              <dgm:constr type="diam" val="170"/>
              <dgm:constr type="w" for="ch" forName="centerShape" refType="w"/>
              <dgm:constr type="w" for="ch" forName="oneComp" refType="w" refFor="ch" refForName="centerShape" op="equ" fact="0.7"/>
              <dgm:constr type="sp" refType="w" refFor="ch" refForName="oneComp" fact="0.3"/>
              <dgm:constr type="sibSp" refType="w" refFor="ch" refForName="oneComp" fact="0.3"/>
              <dgm:constr type="primFontSz" for="ch" forName="centerShape" val="65"/>
              <dgm:constr type="primFontSz" for="des" forName="oneNode" refType="primFontSz" refFor="ch" refForName="centerShape" fact="0.95"/>
              <dgm:constr type="primFontSz" for="ch" forName="oneNode" refType="primFontSz" refFor="ch" refForName="centerShape" op="lte" fact="0.95"/>
              <dgm:constr type="diam" for="ch" forName="singleconn" refType="diam"/>
              <dgm:constr type="h" for="ch" forName="singleconn" refType="w" refFor="ch" refForName="oneComp" fact="0.24"/>
              <dgm:constr type="diam" for="ch" refType="diam" op="equ"/>
              <dgm:constr type="w" for="ch" forName="dummya" refType="w" refFor="ch" refForName="oneComp" op="equ"/>
              <dgm:constr type="w" for="ch" forName="dummyb" refType="w" refFor="ch" refForName="oneComp" op="equ"/>
              <dgm:constr type="w" for="ch" forName="dummyc" refType="w" refFor="ch" refForName="oneComp" op="equ"/>
            </dgm:constrLst>
          </dgm:if>
          <dgm:else name="Name18">
            <dgm:constrLst>
              <dgm:constr type="diam" val="170"/>
              <dgm:constr type="w" for="ch" forName="centerShape" refType="w"/>
              <dgm:constr type="w" for="ch" forName="node" refType="w" refFor="ch" refForName="centerShape" op="equ" fact="0.7"/>
              <dgm:constr type="sp" refType="w" refFor="ch" refForName="node" fact="0.3"/>
              <dgm:constr type="sibSp" refType="w" refFor="ch" refForName="node" fact="0.3"/>
              <dgm:constr type="primFontSz" for="ch" forName="centerShape" val="65"/>
              <dgm:constr type="primFontSz" for="des" forName="node" refType="primFontSz" refFor="ch" refForName="centerShape" fact="0.78"/>
              <dgm:constr type="primFontSz" for="ch" forName="node" refType="primFontSz" refFor="ch" refForName="centerShape" op="lte" fact="0.95"/>
              <dgm:constr type="diam" for="ch" ptType="sibTrans" refType="diam" fact="-1"/>
              <dgm:constr type="h" for="ch" forName="sibTrans" refType="w" refFor="ch" refForName="node" fact="0.24"/>
              <dgm:constr type="diam" for="ch" refType="diam" op="equ" fact="-1"/>
              <dgm:constr type="w" for="ch" forName="dummy" val="1"/>
            </dgm:constrLst>
          </dgm:else>
        </dgm:choose>
      </dgm:else>
    </dgm:choose>
    <dgm:ruleLst>
      <dgm:rule type="diam" val="INF" fact="NaN" max="NaN"/>
    </dgm:ruleLst>
    <dgm:forEach name="Name19" axis="ch" ptType="node" cnt="1">
      <dgm:layoutNode name="centerShape" styleLbl="node0">
        <dgm:alg type="tx"/>
        <dgm:shape xmlns:r="http://schemas.openxmlformats.org/officeDocument/2006/relationships" type="ellipse" r:blip="">
          <dgm:adjLst/>
        </dgm:shape>
        <dgm:presOf axis="self"/>
        <dgm:constrLst>
          <dgm:constr type="h" refType="w"/>
          <dgm:constr type="tMarg" refType="primFontSz" fact="0.1"/>
          <dgm:constr type="bMarg" refType="primFontSz" fact="0.1"/>
          <dgm:constr type="lMarg" refType="primFontSz" fact="0.1"/>
          <dgm:constr type="rMarg" refType="primFontSz" fact="0.1"/>
        </dgm:constrLst>
        <dgm:ruleLst>
          <dgm:rule type="primFontSz" val="5" fact="NaN" max="NaN"/>
        </dgm:ruleLst>
      </dgm:layoutNode>
      <dgm:forEach name="Name20" axis="ch">
        <dgm:forEach name="Name21" axis="self" ptType="node">
          <dgm:choose name="Name22">
            <dgm:if name="Name23" axis="par ch" ptType="node node" func="cnt" op="gt" val="1">
              <dgm:layoutNode name="node" styleLbl="node1">
                <dgm:varLst>
                  <dgm:bulletEnabled val="1"/>
                </dgm:varLst>
                <dgm:alg type="tx">
                  <dgm:param type="txAnchorVertCh" val="mid"/>
                </dgm:alg>
                <dgm:shape xmlns:r="http://schemas.openxmlformats.org/officeDocument/2006/relationships" type="ellipse" r:blip="">
                  <dgm:adjLst/>
                </dgm:shape>
                <dgm:presOf axis="desOrSelf" ptType="node"/>
                <dgm:constrLst>
                  <dgm:constr type="h" refType="w"/>
                  <dgm:constr type="tMarg" refType="primFontSz" fact="0.1"/>
                  <dgm:constr type="bMarg" refType="primFontSz" fact="0.1"/>
                  <dgm:constr type="lMarg" refType="primFontSz" fact="0.1"/>
                  <dgm:constr type="rMarg" refType="primFontSz" fact="0.1"/>
                </dgm:constrLst>
                <dgm:ruleLst>
                  <dgm:rule type="primFontSz" val="5" fact="NaN" max="NaN"/>
                </dgm:ruleLst>
              </dgm:layoutNode>
              <dgm:layoutNode name="dummy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" axis="followSib" ptType="sibTrans" hideLastTrans="0" cnt="1">
                <dgm:layoutNode name="sibTrans" styleLbl="sibTrans2D1">
                  <dgm:alg type="conn">
                    <dgm:param type="connRout" val="curve"/>
                    <dgm:param type="begPts" val="ctr"/>
                    <dgm:param type="endPts" val="ctr"/>
                    <dgm:param type="begSty" val="noArr"/>
                    <dgm:param type="endSty" val="noArr"/>
                    <dgm:param type="dstNode" val="node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if name="Name24" axis="par ch" ptType="node node" func="cnt" op="equ" val="1">
              <dgm:layoutNode name="oneComp">
                <dgm:alg type="composite">
                  <dgm:param type="ar" val="1"/>
                </dgm:alg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  <dgm:constr type="l" for="ch" forName="dummyConnPt" refType="w" fact="0.5"/>
                  <dgm:constr type="t" for="ch" forName="dummyConnPt" refType="w" fact="0.5"/>
                  <dgm:constr type="l" for="ch" forName="oneNode"/>
                  <dgm:constr type="t" for="ch" forName="oneNode"/>
                  <dgm:constr type="h" for="ch" forName="oneNode" refType="h"/>
                  <dgm:constr type="w" for="ch" forName="oneNode" refType="w"/>
                </dgm:constrLst>
                <dgm:ruleLst/>
                <dgm:layoutNode name="dummyConnPt" styleLbl="node1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>
                    <dgm:constr type="w" val="1"/>
                    <dgm:constr type="h" val="1"/>
                  </dgm:constrLst>
                  <dgm:ruleLst/>
                </dgm:layoutNode>
                <dgm:layoutNode name="oneNode" styleLbl="node1">
                  <dgm:varLst>
                    <dgm:bulletEnabled val="1"/>
                  </dgm:varLst>
                  <dgm:alg type="tx">
                    <dgm:param type="txAnchorVertCh" val="mid"/>
                  </dgm:alg>
                  <dgm:shape xmlns:r="http://schemas.openxmlformats.org/officeDocument/2006/relationships" type="ellipse" r:blip="">
                    <dgm:adjLst/>
                  </dgm:shape>
                  <dgm:presOf axis="desOrSelf" ptType="node"/>
                  <dgm:constrLst>
                    <dgm:constr type="h" refType="w"/>
                    <dgm:constr type="tMarg" refType="primFontSz" fact="0.1"/>
                    <dgm:constr type="bMarg" refType="primFontSz" fact="0.1"/>
                    <dgm:constr type="lMarg" refType="primFontSz" fact="0.1"/>
                    <dgm:constr type="rMarg" refType="primFontSz" fact="0.1"/>
                  </dgm:constrLst>
                  <dgm:ruleLst>
                    <dgm:rule type="primFontSz" val="5" fact="NaN" max="NaN"/>
                  </dgm:ruleLst>
                </dgm:layoutNode>
              </dgm:layoutNode>
              <dgm:layoutNode name="dummya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b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layoutNode name="dummyc">
                <dgm:alg type="sp"/>
                <dgm:shape xmlns:r="http://schemas.openxmlformats.org/officeDocument/2006/relationships" r:blip="">
                  <dgm:adjLst/>
                </dgm:shape>
                <dgm:presOf/>
                <dgm:constrLst>
                  <dgm:constr type="h" refType="w"/>
                </dgm:constrLst>
                <dgm:ruleLst/>
              </dgm:layoutNode>
              <dgm:forEach name="sibTransForEach1" axis="followSib" ptType="sibTrans" hideLastTrans="0" cnt="1">
                <dgm:layoutNode name="singleconn" styleLbl="sibTrans2D1">
                  <dgm:alg type="conn">
                    <dgm:param type="connRout" val="longCurve"/>
                    <dgm:param type="begPts" val="bCtr"/>
                    <dgm:param type="endPts" val="tCtr"/>
                    <dgm:param type="begSty" val="noArr"/>
                    <dgm:param type="endSty" val="noArr"/>
                    <dgm:param type="srcNode" val="dummyConnPt"/>
                    <dgm:param type="dstNode" val="dummyConnPt"/>
                  </dgm:alg>
                  <dgm:shape xmlns:r="http://schemas.openxmlformats.org/officeDocument/2006/relationships" type="conn" r:blip="" zOrderOff="-999">
                    <dgm:adjLst/>
                  </dgm:shape>
                  <dgm:presOf axis="self"/>
                  <dgm:constrLst>
                    <dgm:constr type="begPad"/>
                    <dgm:constr type="endPad"/>
                  </dgm:constrLst>
                  <dgm:ruleLst/>
                </dgm:layoutNode>
              </dgm:forEach>
            </dgm:if>
            <dgm:else name="Name25"/>
          </dgm:choose>
        </dgm:forEach>
      </dgm:forEach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0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1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7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8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9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9E8B1DF5-8BAE-4126-9A4D-D80410CC3573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3E0DBEF-977F-4EB9-8FDA-E612724B63C1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332667595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0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1.xml"/><Relationship Id="rId1" Type="http://schemas.openxmlformats.org/officeDocument/2006/relationships/notesMaster" Target="../notesMasters/notesMaster1.xml"/></Relationships>
</file>

<file path=ppt/notesSlides/_rels/notesSlide10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0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4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4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2.xml"/><Relationship Id="rId1" Type="http://schemas.openxmlformats.org/officeDocument/2006/relationships/notesMaster" Target="../notesMasters/notesMaster1.xml"/></Relationships>
</file>

<file path=ppt/notesSlides/_rels/notesSlide4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3.xml"/><Relationship Id="rId1" Type="http://schemas.openxmlformats.org/officeDocument/2006/relationships/notesMaster" Target="../notesMasters/notesMaster1.xml"/></Relationships>
</file>

<file path=ppt/notesSlides/_rels/notesSlide4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4.xml"/><Relationship Id="rId1" Type="http://schemas.openxmlformats.org/officeDocument/2006/relationships/notesMaster" Target="../notesMasters/notesMaster1.xml"/></Relationships>
</file>

<file path=ppt/notesSlides/_rels/notesSlide4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5.xml"/><Relationship Id="rId1" Type="http://schemas.openxmlformats.org/officeDocument/2006/relationships/notesMaster" Target="../notesMasters/notesMaster1.xml"/></Relationships>
</file>

<file path=ppt/notesSlides/_rels/notesSlide4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6.xml"/><Relationship Id="rId1" Type="http://schemas.openxmlformats.org/officeDocument/2006/relationships/notesMaster" Target="../notesMasters/notesMaster1.xml"/></Relationships>
</file>

<file path=ppt/notesSlides/_rels/notesSlide4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7.xml"/><Relationship Id="rId1" Type="http://schemas.openxmlformats.org/officeDocument/2006/relationships/notesMaster" Target="../notesMasters/notesMaster1.xml"/></Relationships>
</file>

<file path=ppt/notesSlides/_rels/notesSlide4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8.xml"/><Relationship Id="rId1" Type="http://schemas.openxmlformats.org/officeDocument/2006/relationships/notesMaster" Target="../notesMasters/notesMaster1.xml"/></Relationships>
</file>

<file path=ppt/notesSlides/_rels/notesSlide4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9.xml"/><Relationship Id="rId1" Type="http://schemas.openxmlformats.org/officeDocument/2006/relationships/notesMaster" Target="../notesMasters/notesMaster1.xml"/></Relationships>
</file>

<file path=ppt/notesSlides/_rels/notesSlide4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5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1.xml"/><Relationship Id="rId1" Type="http://schemas.openxmlformats.org/officeDocument/2006/relationships/notesMaster" Target="../notesMasters/notesMaster1.xml"/></Relationships>
</file>

<file path=ppt/notesSlides/_rels/notesSlide5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2.xml"/><Relationship Id="rId1" Type="http://schemas.openxmlformats.org/officeDocument/2006/relationships/notesMaster" Target="../notesMasters/notesMaster1.xml"/></Relationships>
</file>

<file path=ppt/notesSlides/_rels/notesSlide5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3.xml"/><Relationship Id="rId1" Type="http://schemas.openxmlformats.org/officeDocument/2006/relationships/notesMaster" Target="../notesMasters/notesMaster1.xml"/></Relationships>
</file>

<file path=ppt/notesSlides/_rels/notesSlide5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4.xml"/><Relationship Id="rId1" Type="http://schemas.openxmlformats.org/officeDocument/2006/relationships/notesMaster" Target="../notesMasters/notesMaster1.xml"/></Relationships>
</file>

<file path=ppt/notesSlides/_rels/notesSlide5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5.xml"/><Relationship Id="rId1" Type="http://schemas.openxmlformats.org/officeDocument/2006/relationships/notesMaster" Target="../notesMasters/notesMaster1.xml"/></Relationships>
</file>

<file path=ppt/notesSlides/_rels/notesSlide5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6.xml"/><Relationship Id="rId1" Type="http://schemas.openxmlformats.org/officeDocument/2006/relationships/notesMaster" Target="../notesMasters/notesMaster1.xml"/></Relationships>
</file>

<file path=ppt/notesSlides/_rels/notesSlide5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_rels/notesSlide5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8.xml"/><Relationship Id="rId1" Type="http://schemas.openxmlformats.org/officeDocument/2006/relationships/notesMaster" Target="../notesMasters/notesMaster1.xml"/></Relationships>
</file>

<file path=ppt/notesSlides/_rels/notesSlide5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9.xml"/><Relationship Id="rId1" Type="http://schemas.openxmlformats.org/officeDocument/2006/relationships/notesMaster" Target="../notesMasters/notesMaster1.xml"/></Relationships>
</file>

<file path=ppt/notesSlides/_rels/notesSlide5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0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6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1.xml"/><Relationship Id="rId1" Type="http://schemas.openxmlformats.org/officeDocument/2006/relationships/notesMaster" Target="../notesMasters/notesMaster1.xml"/></Relationships>
</file>

<file path=ppt/notesSlides/_rels/notesSlide6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2.xml"/><Relationship Id="rId1" Type="http://schemas.openxmlformats.org/officeDocument/2006/relationships/notesMaster" Target="../notesMasters/notesMaster1.xml"/></Relationships>
</file>

<file path=ppt/notesSlides/_rels/notesSlide6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_rels/notesSlide6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4.xml"/><Relationship Id="rId1" Type="http://schemas.openxmlformats.org/officeDocument/2006/relationships/notesMaster" Target="../notesMasters/notesMaster1.xml"/></Relationships>
</file>

<file path=ppt/notesSlides/_rels/notesSlide6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5.xml"/><Relationship Id="rId1" Type="http://schemas.openxmlformats.org/officeDocument/2006/relationships/notesMaster" Target="../notesMasters/notesMaster1.xml"/></Relationships>
</file>

<file path=ppt/notesSlides/_rels/notesSlide6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6.xml"/><Relationship Id="rId1" Type="http://schemas.openxmlformats.org/officeDocument/2006/relationships/notesMaster" Target="../notesMasters/notesMaster1.xml"/></Relationships>
</file>

<file path=ppt/notesSlides/_rels/notesSlide6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7.xml"/><Relationship Id="rId1" Type="http://schemas.openxmlformats.org/officeDocument/2006/relationships/notesMaster" Target="../notesMasters/notesMaster1.xml"/></Relationships>
</file>

<file path=ppt/notesSlides/_rels/notesSlide6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8.xml"/><Relationship Id="rId1" Type="http://schemas.openxmlformats.org/officeDocument/2006/relationships/notesMaster" Target="../notesMasters/notesMaster1.xml"/></Relationships>
</file>

<file path=ppt/notesSlides/_rels/notesSlide6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9.xml"/><Relationship Id="rId1" Type="http://schemas.openxmlformats.org/officeDocument/2006/relationships/notesMaster" Target="../notesMasters/notesMaster1.xml"/></Relationships>
</file>

<file path=ppt/notesSlides/_rels/notesSlide6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0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7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1.xml"/><Relationship Id="rId1" Type="http://schemas.openxmlformats.org/officeDocument/2006/relationships/notesMaster" Target="../notesMasters/notesMaster1.xml"/></Relationships>
</file>

<file path=ppt/notesSlides/_rels/notesSlide7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2.xml"/><Relationship Id="rId1" Type="http://schemas.openxmlformats.org/officeDocument/2006/relationships/notesMaster" Target="../notesMasters/notesMaster1.xml"/></Relationships>
</file>

<file path=ppt/notesSlides/_rels/notesSlide7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3.xml"/><Relationship Id="rId1" Type="http://schemas.openxmlformats.org/officeDocument/2006/relationships/notesMaster" Target="../notesMasters/notesMaster1.xml"/></Relationships>
</file>

<file path=ppt/notesSlides/_rels/notesSlide7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4.xml"/><Relationship Id="rId1" Type="http://schemas.openxmlformats.org/officeDocument/2006/relationships/notesMaster" Target="../notesMasters/notesMaster1.xml"/></Relationships>
</file>

<file path=ppt/notesSlides/_rels/notesSlide7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5.xml"/><Relationship Id="rId1" Type="http://schemas.openxmlformats.org/officeDocument/2006/relationships/notesMaster" Target="../notesMasters/notesMaster1.xml"/></Relationships>
</file>

<file path=ppt/notesSlides/_rels/notesSlide7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6.xml"/><Relationship Id="rId1" Type="http://schemas.openxmlformats.org/officeDocument/2006/relationships/notesMaster" Target="../notesMasters/notesMaster1.xml"/></Relationships>
</file>

<file path=ppt/notesSlides/_rels/notesSlide7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7.xml"/><Relationship Id="rId1" Type="http://schemas.openxmlformats.org/officeDocument/2006/relationships/notesMaster" Target="../notesMasters/notesMaster1.xml"/></Relationships>
</file>

<file path=ppt/notesSlides/_rels/notesSlide7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8.xml"/><Relationship Id="rId1" Type="http://schemas.openxmlformats.org/officeDocument/2006/relationships/notesMaster" Target="../notesMasters/notesMaster1.xml"/></Relationships>
</file>

<file path=ppt/notesSlides/_rels/notesSlide7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9.xml"/><Relationship Id="rId1" Type="http://schemas.openxmlformats.org/officeDocument/2006/relationships/notesMaster" Target="../notesMasters/notesMaster1.xml"/></Relationships>
</file>

<file path=ppt/notesSlides/_rels/notesSlide7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0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8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1.xml"/><Relationship Id="rId1" Type="http://schemas.openxmlformats.org/officeDocument/2006/relationships/notesMaster" Target="../notesMasters/notesMaster1.xml"/></Relationships>
</file>

<file path=ppt/notesSlides/_rels/notesSlide8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2.xml"/><Relationship Id="rId1" Type="http://schemas.openxmlformats.org/officeDocument/2006/relationships/notesMaster" Target="../notesMasters/notesMaster1.xml"/></Relationships>
</file>

<file path=ppt/notesSlides/_rels/notesSlide8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3.xml"/><Relationship Id="rId1" Type="http://schemas.openxmlformats.org/officeDocument/2006/relationships/notesMaster" Target="../notesMasters/notesMaster1.xml"/></Relationships>
</file>

<file path=ppt/notesSlides/_rels/notesSlide8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4.xml"/><Relationship Id="rId1" Type="http://schemas.openxmlformats.org/officeDocument/2006/relationships/notesMaster" Target="../notesMasters/notesMaster1.xml"/></Relationships>
</file>

<file path=ppt/notesSlides/_rels/notesSlide8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5.xml"/><Relationship Id="rId1" Type="http://schemas.openxmlformats.org/officeDocument/2006/relationships/notesMaster" Target="../notesMasters/notesMaster1.xml"/></Relationships>
</file>

<file path=ppt/notesSlides/_rels/notesSlide8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6.xml"/><Relationship Id="rId1" Type="http://schemas.openxmlformats.org/officeDocument/2006/relationships/notesMaster" Target="../notesMasters/notesMaster1.xml"/></Relationships>
</file>

<file path=ppt/notesSlides/_rels/notesSlide8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7.xml"/><Relationship Id="rId1" Type="http://schemas.openxmlformats.org/officeDocument/2006/relationships/notesMaster" Target="../notesMasters/notesMaster1.xml"/></Relationships>
</file>

<file path=ppt/notesSlides/_rels/notesSlide8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8.xml"/><Relationship Id="rId1" Type="http://schemas.openxmlformats.org/officeDocument/2006/relationships/notesMaster" Target="../notesMasters/notesMaster1.xml"/></Relationships>
</file>

<file path=ppt/notesSlides/_rels/notesSlide8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9.xml"/><Relationship Id="rId1" Type="http://schemas.openxmlformats.org/officeDocument/2006/relationships/notesMaster" Target="../notesMasters/notesMaster1.xml"/></Relationships>
</file>

<file path=ppt/notesSlides/_rels/notesSlide8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0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9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1.xml"/><Relationship Id="rId1" Type="http://schemas.openxmlformats.org/officeDocument/2006/relationships/notesMaster" Target="../notesMasters/notesMaster1.xml"/></Relationships>
</file>

<file path=ppt/notesSlides/_rels/notesSlide9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2.xml"/><Relationship Id="rId1" Type="http://schemas.openxmlformats.org/officeDocument/2006/relationships/notesMaster" Target="../notesMasters/notesMaster1.xml"/></Relationships>
</file>

<file path=ppt/notesSlides/_rels/notesSlide9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3.xml"/><Relationship Id="rId1" Type="http://schemas.openxmlformats.org/officeDocument/2006/relationships/notesMaster" Target="../notesMasters/notesMaster1.xml"/></Relationships>
</file>

<file path=ppt/notesSlides/_rels/notesSlide9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4.xml"/><Relationship Id="rId1" Type="http://schemas.openxmlformats.org/officeDocument/2006/relationships/notesMaster" Target="../notesMasters/notesMaster1.xml"/></Relationships>
</file>

<file path=ppt/notesSlides/_rels/notesSlide9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5.xml"/><Relationship Id="rId1" Type="http://schemas.openxmlformats.org/officeDocument/2006/relationships/notesMaster" Target="../notesMasters/notesMaster1.xml"/></Relationships>
</file>

<file path=ppt/notesSlides/_rels/notesSlide9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6.xml"/><Relationship Id="rId1" Type="http://schemas.openxmlformats.org/officeDocument/2006/relationships/notesMaster" Target="../notesMasters/notesMaster1.xml"/></Relationships>
</file>

<file path=ppt/notesSlides/_rels/notesSlide9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7.xml"/><Relationship Id="rId1" Type="http://schemas.openxmlformats.org/officeDocument/2006/relationships/notesMaster" Target="../notesMasters/notesMaster1.xml"/></Relationships>
</file>

<file path=ppt/notesSlides/_rels/notesSlide9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8.xml"/><Relationship Id="rId1" Type="http://schemas.openxmlformats.org/officeDocument/2006/relationships/notesMaster" Target="../notesMasters/notesMaster1.xml"/></Relationships>
</file>

<file path=ppt/notesSlides/_rels/notesSlide9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9.xml"/><Relationship Id="rId1" Type="http://schemas.openxmlformats.org/officeDocument/2006/relationships/notesMaster" Target="../notesMasters/notesMaster1.xml"/></Relationships>
</file>

<file path=ppt/notesSlides/_rels/notesSlide9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11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101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0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102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12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13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14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15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16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17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18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19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21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22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25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26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27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28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29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30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31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32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33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34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35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36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37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38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40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47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49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4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50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51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52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53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54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56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57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58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5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60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61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62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63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64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65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66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67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68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69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6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70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71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72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73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74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75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76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77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78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79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7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80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81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82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83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84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85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86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87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88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89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8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90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10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91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92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93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94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95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96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97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98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99</a:t>
            </a:fld>
            <a:endParaRPr lang="zh-TW" altLang="en-US"/>
          </a:p>
        </p:txBody>
      </p:sp>
    </p:spTree>
  </p:cSld>
  <p:clrMapOvr>
    <a:masterClrMapping/>
  </p:clrMapOvr>
</p:notes>
</file>

<file path=ppt/notesSlides/notesSlide9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33E0DBEF-977F-4EB9-8FDA-E612724B63C1}" type="slidenum">
              <a:rPr lang="zh-TW" altLang="en-US" smtClean="0"/>
              <a:pPr/>
              <a:t>100</a:t>
            </a:fld>
            <a:endParaRPr lang="zh-TW" alt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blipFill dpi="0" rotWithShape="0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>
            <a:lvl1pPr algn="ctr">
              <a:defRPr b="1">
                <a:latin typeface="標楷體" pitchFamily="65" charset="-120"/>
                <a:ea typeface="標楷體" pitchFamily="65" charset="-120"/>
                <a:cs typeface="Times New Roman" pitchFamily="18" charset="0"/>
              </a:defRPr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l">
              <a:buNone/>
              <a:defRPr>
                <a:solidFill>
                  <a:schemeClr val="tx1">
                    <a:lumMod val="95000"/>
                    <a:lumOff val="5000"/>
                  </a:schemeClr>
                </a:solidFill>
                <a:latin typeface="標楷體" pitchFamily="65" charset="-120"/>
                <a:ea typeface="標楷體" pitchFamily="65" charset="-120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TW" altLang="en-US" smtClean="0"/>
              <a:t>按一下以編輯母片副標題樣式</a:t>
            </a:r>
            <a:endParaRPr lang="en-US" altLang="zh-TW" dirty="0" smtClean="0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0"/>
          </p:nvPr>
        </p:nvSpPr>
        <p:spPr>
          <a:xfrm>
            <a:off x="1979613" y="6356350"/>
            <a:ext cx="4679950" cy="365125"/>
          </a:xfrm>
        </p:spPr>
        <p:txBody>
          <a:bodyPr/>
          <a:lstStyle>
            <a:lvl1pPr>
              <a:defRPr>
                <a:latin typeface="Times New Roman" pitchFamily="18" charset="0"/>
                <a:cs typeface="Times New Roman" pitchFamily="18" charset="0"/>
              </a:defRPr>
            </a:lvl1pPr>
          </a:lstStyle>
          <a:p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>
            <a:lvl1pPr>
              <a:defRPr/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99853-3BF1-454E-9651-A25474DD3DD0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99853-3BF1-454E-9651-A25474DD3DD0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99853-3BF1-454E-9651-A25474DD3DD0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99853-3BF1-454E-9651-A25474DD3DD0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99853-3BF1-454E-9651-A25474DD3DD0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99853-3BF1-454E-9651-A25474DD3DD0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8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9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99853-3BF1-454E-9651-A25474DD3DD0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4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5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  <p:hf hdr="0" ftr="0" dt="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99853-3BF1-454E-9651-A25474DD3DD0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3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4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99853-3BF1-454E-9651-A25474DD3DD0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zh-TW" altLang="en-US" noProof="0" smtClean="0"/>
              <a:t>按一下圖示以新增圖片</a:t>
            </a:r>
            <a:endParaRPr lang="zh-TW" altLang="en-US" noProof="0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F2099853-3BF1-454E-9651-A25474DD3DD0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6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zh-TW" altLang="en-US"/>
          </a:p>
        </p:txBody>
      </p:sp>
      <p:sp>
        <p:nvSpPr>
          <p:cNvPr id="7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Ovr>
    <a:masterClrMapping/>
  </p:clrMapOvr>
  <p:hf hdr="0" ftr="0" dt="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標題版面配置區 1"/>
          <p:cNvSpPr>
            <a:spLocks noGrp="1"/>
          </p:cNvSpPr>
          <p:nvPr>
            <p:ph type="title"/>
          </p:nvPr>
        </p:nvSpPr>
        <p:spPr bwMode="auto">
          <a:xfrm>
            <a:off x="457200" y="188640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</a:p>
        </p:txBody>
      </p:sp>
      <p:sp>
        <p:nvSpPr>
          <p:cNvPr id="1027" name="文字版面配置區 2"/>
          <p:cNvSpPr>
            <a:spLocks noGrp="1"/>
          </p:cNvSpPr>
          <p:nvPr>
            <p:ph type="body" idx="1"/>
          </p:nvPr>
        </p:nvSpPr>
        <p:spPr bwMode="auto">
          <a:xfrm>
            <a:off x="457200" y="1412776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457200" y="64736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F2099853-3BF1-454E-9651-A25474DD3DD0}" type="datetimeFigureOut">
              <a:rPr lang="zh-TW" altLang="en-US" smtClean="0"/>
              <a:pPr/>
              <a:t>2017/1/10</a:t>
            </a:fld>
            <a:endParaRPr lang="zh-TW" alt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3124200" y="6466036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ct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endParaRPr lang="zh-TW" alt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6528916" y="6473651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 fontAlgn="auto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fld id="{D28A0DBF-BD6C-4A38-8101-34F7C4C73FCD}" type="slidenum">
              <a:rPr lang="zh-TW" altLang="en-US" smtClean="0"/>
              <a:pPr/>
              <a:t>‹#›</a:t>
            </a:fld>
            <a:endParaRPr lang="zh-TW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9" r:id="rId1"/>
    <p:sldLayoutId id="2147483670" r:id="rId2"/>
    <p:sldLayoutId id="2147483671" r:id="rId3"/>
    <p:sldLayoutId id="2147483672" r:id="rId4"/>
    <p:sldLayoutId id="2147483673" r:id="rId5"/>
    <p:sldLayoutId id="2147483674" r:id="rId6"/>
    <p:sldLayoutId id="2147483675" r:id="rId7"/>
    <p:sldLayoutId id="2147483676" r:id="rId8"/>
    <p:sldLayoutId id="2147483677" r:id="rId9"/>
    <p:sldLayoutId id="2147483678" r:id="rId10"/>
    <p:sldLayoutId id="2147483679" r:id="rId11"/>
  </p:sldLayoutIdLst>
  <p:timing>
    <p:tnLst>
      <p:par>
        <p:cTn id="1" dur="indefinite" restart="never" nodeType="tmRoot"/>
      </p:par>
    </p:tnLst>
  </p:timing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新細明體" charset="-12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0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99.xml"/><Relationship Id="rId1" Type="http://schemas.openxmlformats.org/officeDocument/2006/relationships/slideLayout" Target="../slideLayouts/slideLayout2.xml"/></Relationships>
</file>

<file path=ppt/slides/_rels/slide10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notesSlide" Target="../notesSlides/notesSlide100.xml"/><Relationship Id="rId1" Type="http://schemas.openxmlformats.org/officeDocument/2006/relationships/slideLayout" Target="../slideLayouts/slideLayout2.xml"/></Relationships>
</file>

<file path=ppt/slides/_rels/slide10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1.xml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5.xml"/><Relationship Id="rId7" Type="http://schemas.microsoft.com/office/2007/relationships/diagramDrawing" Target="../diagrams/drawing5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5.xml"/><Relationship Id="rId5" Type="http://schemas.openxmlformats.org/officeDocument/2006/relationships/diagramQuickStyle" Target="../diagrams/quickStyle5.xml"/><Relationship Id="rId4" Type="http://schemas.openxmlformats.org/officeDocument/2006/relationships/diagramLayout" Target="../diagrams/layout5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7.xml"/><Relationship Id="rId7" Type="http://schemas.microsoft.com/office/2007/relationships/diagramDrawing" Target="../diagrams/drawing7.xm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7.xml"/><Relationship Id="rId5" Type="http://schemas.openxmlformats.org/officeDocument/2006/relationships/diagramQuickStyle" Target="../diagrams/quickStyle7.xml"/><Relationship Id="rId4" Type="http://schemas.openxmlformats.org/officeDocument/2006/relationships/diagramLayout" Target="../diagrams/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8.xml"/><Relationship Id="rId7" Type="http://schemas.microsoft.com/office/2007/relationships/diagramDrawing" Target="../diagrams/drawing8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8.xml"/><Relationship Id="rId5" Type="http://schemas.openxmlformats.org/officeDocument/2006/relationships/diagramQuickStyle" Target="../diagrams/quickStyle8.xml"/><Relationship Id="rId4" Type="http://schemas.openxmlformats.org/officeDocument/2006/relationships/diagramLayout" Target="../diagrams/layout8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9.xml"/><Relationship Id="rId7" Type="http://schemas.microsoft.com/office/2007/relationships/diagramDrawing" Target="../diagrams/drawing9.xml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9.xml"/><Relationship Id="rId5" Type="http://schemas.openxmlformats.org/officeDocument/2006/relationships/diagramQuickStyle" Target="../diagrams/quickStyle9.xml"/><Relationship Id="rId4" Type="http://schemas.openxmlformats.org/officeDocument/2006/relationships/diagramLayout" Target="../diagrams/layout9.xml"/></Relationships>
</file>

<file path=ppt/slides/_rels/slide3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4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0.xml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1.xml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2.xml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3.xml"/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4.xml"/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5.xml"/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6.xml"/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7.xml"/><Relationship Id="rId1" Type="http://schemas.openxmlformats.org/officeDocument/2006/relationships/slideLayout" Target="../slideLayouts/slideLayout1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8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9.xml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0.xml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notesSlide" Target="../notesSlides/notesSlide51.xml"/><Relationship Id="rId1" Type="http://schemas.openxmlformats.org/officeDocument/2006/relationships/slideLayout" Target="../slideLayouts/slideLayout11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2.xml"/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3.xml"/><Relationship Id="rId1" Type="http://schemas.openxmlformats.org/officeDocument/2006/relationships/slideLayout" Target="../slideLayouts/slideLayout6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4.xml"/><Relationship Id="rId1" Type="http://schemas.openxmlformats.org/officeDocument/2006/relationships/slideLayout" Target="../slideLayouts/slideLayout1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0.xml"/><Relationship Id="rId7" Type="http://schemas.microsoft.com/office/2007/relationships/diagramDrawing" Target="../diagrams/drawing10.xml"/><Relationship Id="rId2" Type="http://schemas.openxmlformats.org/officeDocument/2006/relationships/notesSlide" Target="../notesSlides/notesSlide5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0.xml"/><Relationship Id="rId5" Type="http://schemas.openxmlformats.org/officeDocument/2006/relationships/diagramQuickStyle" Target="../diagrams/quickStyle10.xml"/><Relationship Id="rId4" Type="http://schemas.openxmlformats.org/officeDocument/2006/relationships/diagramLayout" Target="../diagrams/layout10.xml"/></Relationships>
</file>

<file path=ppt/slides/_rels/slide5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56.xml"/><Relationship Id="rId1" Type="http://schemas.openxmlformats.org/officeDocument/2006/relationships/slideLayout" Target="../slideLayouts/slideLayout6.xml"/></Relationships>
</file>

<file path=ppt/slides/_rels/slide5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notesSlide" Target="../notesSlides/notesSlide57.xml"/><Relationship Id="rId1" Type="http://schemas.openxmlformats.org/officeDocument/2006/relationships/slideLayout" Target="../slideLayouts/slideLayout6.xml"/></Relationships>
</file>

<file path=ppt/slides/_rels/slide5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8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1.xml"/><Relationship Id="rId7" Type="http://schemas.microsoft.com/office/2007/relationships/diagramDrawing" Target="../diagrams/drawing11.xml"/><Relationship Id="rId2" Type="http://schemas.openxmlformats.org/officeDocument/2006/relationships/notesSlide" Target="../notesSlides/notesSlide59.xml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11.xml"/><Relationship Id="rId5" Type="http://schemas.openxmlformats.org/officeDocument/2006/relationships/diagramQuickStyle" Target="../diagrams/quickStyle11.xml"/><Relationship Id="rId4" Type="http://schemas.openxmlformats.org/officeDocument/2006/relationships/diagramLayout" Target="../diagrams/layout11.xml"/></Relationships>
</file>

<file path=ppt/slides/_rels/slide6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60.xml"/><Relationship Id="rId1" Type="http://schemas.openxmlformats.org/officeDocument/2006/relationships/slideLayout" Target="../slideLayouts/slideLayout6.xml"/></Relationships>
</file>

<file path=ppt/slides/_rels/slide6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61.xml"/><Relationship Id="rId1" Type="http://schemas.openxmlformats.org/officeDocument/2006/relationships/slideLayout" Target="../slideLayouts/slideLayout6.xml"/></Relationships>
</file>

<file path=ppt/slides/_rels/slide6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62.xml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8.png"/></Relationships>
</file>

<file path=ppt/slides/_rels/slide6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3.xml"/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64.xml"/><Relationship Id="rId1" Type="http://schemas.openxmlformats.org/officeDocument/2006/relationships/slideLayout" Target="../slideLayouts/slideLayout6.xml"/></Relationships>
</file>

<file path=ppt/slides/_rels/slide6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65.xml"/><Relationship Id="rId1" Type="http://schemas.openxmlformats.org/officeDocument/2006/relationships/slideLayout" Target="../slideLayouts/slideLayout6.xml"/></Relationships>
</file>

<file path=ppt/slides/_rels/slide6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6.xml"/><Relationship Id="rId1" Type="http://schemas.openxmlformats.org/officeDocument/2006/relationships/slideLayout" Target="../slideLayouts/slideLayout1.xml"/></Relationships>
</file>

<file path=ppt/slides/_rels/slide6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2.xml"/><Relationship Id="rId7" Type="http://schemas.microsoft.com/office/2007/relationships/diagramDrawing" Target="../diagrams/drawing12.xml"/><Relationship Id="rId2" Type="http://schemas.openxmlformats.org/officeDocument/2006/relationships/notesSlide" Target="../notesSlides/notesSlide6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2.xml"/><Relationship Id="rId5" Type="http://schemas.openxmlformats.org/officeDocument/2006/relationships/diagramQuickStyle" Target="../diagrams/quickStyle12.xml"/><Relationship Id="rId4" Type="http://schemas.openxmlformats.org/officeDocument/2006/relationships/diagramLayout" Target="../diagrams/layout12.xml"/></Relationships>
</file>

<file path=ppt/slides/_rels/slide6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notesSlide" Target="../notesSlides/notesSlide68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69.xml"/><Relationship Id="rId1" Type="http://schemas.openxmlformats.org/officeDocument/2006/relationships/slideLayout" Target="../slideLayouts/slideLayout6.xml"/></Relationships>
</file>

<file path=ppt/slides/_rels/slide7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70.xml"/><Relationship Id="rId1" Type="http://schemas.openxmlformats.org/officeDocument/2006/relationships/slideLayout" Target="../slideLayouts/slideLayout6.xml"/></Relationships>
</file>

<file path=ppt/slides/_rels/slide7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1.xml"/><Relationship Id="rId1" Type="http://schemas.openxmlformats.org/officeDocument/2006/relationships/slideLayout" Target="../slideLayouts/slideLayout1.xml"/></Relationships>
</file>

<file path=ppt/slides/_rels/slide7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2.xml"/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3.xml"/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4.xml"/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5.xml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6.xml"/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7.xml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8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8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9.xml"/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0.xml"/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1.xml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2.xml"/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3.xml"/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4.xml"/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5.xml"/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6.xml"/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7.xml"/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3.xml"/><Relationship Id="rId7" Type="http://schemas.microsoft.com/office/2007/relationships/diagramDrawing" Target="../diagrams/drawing13.xml"/><Relationship Id="rId2" Type="http://schemas.openxmlformats.org/officeDocument/2006/relationships/notesSlide" Target="../notesSlides/notesSlide88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3.xml"/><Relationship Id="rId5" Type="http://schemas.openxmlformats.org/officeDocument/2006/relationships/diagramQuickStyle" Target="../diagrams/quickStyle13.xml"/><Relationship Id="rId4" Type="http://schemas.openxmlformats.org/officeDocument/2006/relationships/diagramLayout" Target="../diagrams/layout13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9.xml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90.xml"/><Relationship Id="rId1" Type="http://schemas.openxmlformats.org/officeDocument/2006/relationships/slideLayout" Target="../slideLayouts/slideLayout6.xml"/></Relationships>
</file>

<file path=ppt/slides/_rels/slide9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91.xml"/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2.xml"/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3.xml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4.xml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95.xml"/><Relationship Id="rId1" Type="http://schemas.openxmlformats.org/officeDocument/2006/relationships/slideLayout" Target="../slideLayouts/slideLayout6.xml"/></Relationships>
</file>

<file path=ppt/slides/_rels/slide9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96.xml"/><Relationship Id="rId1" Type="http://schemas.openxmlformats.org/officeDocument/2006/relationships/slideLayout" Target="../slideLayouts/slideLayout2.xml"/></Relationships>
</file>

<file path=ppt/slides/_rels/slide9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7.xml"/><Relationship Id="rId1" Type="http://schemas.openxmlformats.org/officeDocument/2006/relationships/slideLayout" Target="../slideLayouts/slideLayout2.xml"/></Relationships>
</file>

<file path=ppt/slides/_rels/slide9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8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>
                <a:latin typeface="Times New Roman" pitchFamily="18" charset="0"/>
              </a:rPr>
              <a:t>第</a:t>
            </a:r>
            <a:r>
              <a:rPr lang="en-US" altLang="zh-TW" dirty="0" smtClean="0">
                <a:latin typeface="Times New Roman" pitchFamily="18" charset="0"/>
              </a:rPr>
              <a:t>1</a:t>
            </a:r>
            <a:r>
              <a:rPr lang="zh-TW" altLang="en-US" dirty="0" smtClean="0">
                <a:latin typeface="Times New Roman" pitchFamily="18" charset="0"/>
              </a:rPr>
              <a:t>章 物流與運籌導論</a:t>
            </a:r>
            <a:endParaRPr lang="zh-TW" altLang="en-US" dirty="0">
              <a:latin typeface="Times New Roman" pitchFamily="18" charset="0"/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1-1. </a:t>
            </a:r>
            <a:r>
              <a:rPr lang="zh-TW" altLang="en-US" b="1" dirty="0" smtClean="0"/>
              <a:t>物流起源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 smtClean="0"/>
              <a:t>物流進入</a:t>
            </a:r>
            <a:r>
              <a:rPr lang="zh-TW" altLang="zh-TW" b="1" dirty="0" smtClean="0">
                <a:solidFill>
                  <a:srgbClr val="FF0000"/>
                </a:solidFill>
              </a:rPr>
              <a:t>供應鏈時代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endParaRPr lang="en-US" altLang="zh-TW" sz="1400" dirty="0" smtClean="0"/>
          </a:p>
          <a:p>
            <a:r>
              <a:rPr lang="zh-TW" altLang="zh-TW" dirty="0" smtClean="0"/>
              <a:t>隨著</a:t>
            </a:r>
            <a:r>
              <a:rPr lang="zh-TW" altLang="zh-TW" b="1" dirty="0" smtClean="0">
                <a:solidFill>
                  <a:srgbClr val="FF0000"/>
                </a:solidFill>
              </a:rPr>
              <a:t>企業之間物流</a:t>
            </a:r>
            <a:r>
              <a:rPr lang="zh-TW" altLang="zh-TW" dirty="0" smtClean="0"/>
              <a:t>的擴大與需要，物流行業所包括的範圍越來越大，供應鏈在企業中扮演的角色越來越關鍵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日本豐田汽車生產的第一輛轎車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pic>
        <p:nvPicPr>
          <p:cNvPr id="4" name="內容版面配置區 3" descr="圖1-24  日本豐田生產方式的第一輛轎車(找不到課本上的就這張代替吧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196752"/>
            <a:ext cx="8208912" cy="47276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豐田生產方式的關鍵人物：大野耐一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pic>
        <p:nvPicPr>
          <p:cNvPr id="4" name="內容版面配置區 3" descr="圖1-25  日本豐田生產方式的關鍵人物大野耐一先生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196752"/>
            <a:ext cx="8064895" cy="47276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zh-TW" altLang="en-US" dirty="0" smtClean="0"/>
              <a:t>本章節學習結束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smtClean="0"/>
              <a:t>請準備參加隨堂測驗</a:t>
            </a:r>
            <a:endParaRPr lang="zh-TW" alt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102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1-2. </a:t>
            </a:r>
            <a:r>
              <a:rPr lang="zh-TW" altLang="zh-TW" b="1" dirty="0" smtClean="0">
                <a:solidFill>
                  <a:srgbClr val="FF0000"/>
                </a:solidFill>
              </a:rPr>
              <a:t>物流的</a:t>
            </a:r>
            <a:r>
              <a:rPr lang="zh-TW" altLang="en-US" b="1" dirty="0" smtClean="0">
                <a:solidFill>
                  <a:srgbClr val="FF0000"/>
                </a:solidFill>
              </a:rPr>
              <a:t>演進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內容版面配置區 6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2324039218"/>
              </p:ext>
            </p:extLst>
          </p:nvPr>
        </p:nvGraphicFramePr>
        <p:xfrm>
          <a:off x="457200" y="1700808"/>
          <a:ext cx="8229600" cy="3779520"/>
        </p:xfrm>
        <a:graphic>
          <a:graphicData uri="http://schemas.openxmlformats.org/drawingml/2006/table">
            <a:tbl>
              <a:tblPr firstRow="1" bandRow="1">
                <a:tableStyleId>{93296810-A885-4BE3-A3E7-6D5BEEA58F35}</a:tableStyleId>
              </a:tblPr>
              <a:tblGrid>
                <a:gridCol w="1378496"/>
                <a:gridCol w="6851104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年代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800" dirty="0" smtClean="0"/>
                        <a:t>事件</a:t>
                      </a:r>
                      <a:endParaRPr lang="zh-TW" alt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/>
                        <a:t>1980</a:t>
                      </a:r>
                      <a:r>
                        <a:rPr lang="zh-TW" altLang="en-US" sz="2800" dirty="0" smtClean="0"/>
                        <a:t>年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800" b="1" dirty="0" smtClean="0">
                          <a:solidFill>
                            <a:srgbClr val="FF0000"/>
                          </a:solidFill>
                        </a:rPr>
                        <a:t>整合性物流</a:t>
                      </a:r>
                      <a:r>
                        <a:rPr lang="zh-TW" altLang="en-US" sz="2800" dirty="0" smtClean="0"/>
                        <a:t>興起，透過公司物流來適時、適地將高品質產品送至客戶手中。</a:t>
                      </a:r>
                      <a:endParaRPr lang="en-US" altLang="zh-TW" sz="28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/>
                        <a:t>1990</a:t>
                      </a:r>
                      <a:r>
                        <a:rPr lang="zh-TW" altLang="en-US" sz="2800" dirty="0" smtClean="0"/>
                        <a:t>年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b="1" dirty="0" smtClean="0">
                          <a:solidFill>
                            <a:srgbClr val="0070C0"/>
                          </a:solidFill>
                        </a:rPr>
                        <a:t>上下游廠商</a:t>
                      </a:r>
                      <a:r>
                        <a:rPr lang="zh-TW" altLang="en-US" sz="2800" dirty="0" smtClean="0"/>
                        <a:t>進行策略聯盟，共同合作創造價值、追求雙贏，經營範圍向</a:t>
                      </a:r>
                      <a:r>
                        <a:rPr lang="zh-TW" altLang="en-US" sz="2800" dirty="0" smtClean="0">
                          <a:solidFill>
                            <a:srgbClr val="FF0000"/>
                          </a:solidFill>
                        </a:rPr>
                        <a:t>供應鏈</a:t>
                      </a:r>
                      <a:r>
                        <a:rPr lang="zh-TW" altLang="en-US" sz="2800" dirty="0" smtClean="0"/>
                        <a:t>延伸整合。</a:t>
                      </a:r>
                      <a:endParaRPr lang="zh-TW" altLang="en-US" sz="28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800" dirty="0" smtClean="0"/>
                        <a:t>2000</a:t>
                      </a:r>
                      <a:r>
                        <a:rPr lang="zh-TW" altLang="en-US" sz="2800" dirty="0" smtClean="0"/>
                        <a:t>年</a:t>
                      </a:r>
                      <a:endParaRPr lang="zh-TW" altLang="en-US" sz="28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en-US" sz="2800" dirty="0" smtClean="0"/>
                        <a:t>跨越區域與國境的供應鏈管理，逐漸形成以</a:t>
                      </a:r>
                      <a:r>
                        <a:rPr lang="zh-TW" altLang="en-US" sz="2800" b="1" dirty="0" smtClean="0">
                          <a:solidFill>
                            <a:srgbClr val="FF0000"/>
                          </a:solidFill>
                        </a:rPr>
                        <a:t>全球運籌管理</a:t>
                      </a:r>
                      <a:r>
                        <a:rPr lang="zh-TW" altLang="en-US" sz="2800" dirty="0" smtClean="0"/>
                        <a:t>為中心的經營模式。</a:t>
                      </a:r>
                      <a:endParaRPr lang="zh-TW" altLang="en-US" sz="28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1-2. </a:t>
            </a:r>
            <a:r>
              <a:rPr lang="zh-TW" altLang="zh-TW" b="1" dirty="0" smtClean="0"/>
              <a:t>物流的</a:t>
            </a:r>
            <a:r>
              <a:rPr lang="zh-TW" altLang="en-US" b="1" dirty="0" smtClean="0"/>
              <a:t>演進</a:t>
            </a:r>
            <a:endParaRPr lang="zh-TW" altLang="en-US" b="1" dirty="0"/>
          </a:p>
        </p:txBody>
      </p:sp>
      <p:pic>
        <p:nvPicPr>
          <p:cNvPr id="6" name="內容版面配置區 5" descr="物流演進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957952" y="1246936"/>
            <a:ext cx="7222572" cy="4774352"/>
          </a:xfrm>
        </p:spPr>
      </p:pic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dirty="0" smtClean="0">
                <a:solidFill>
                  <a:srgbClr val="0070C0"/>
                </a:solidFill>
              </a:rPr>
              <a:t>工作站</a:t>
            </a:r>
            <a:r>
              <a:rPr lang="zh-TW" altLang="zh-TW" b="1" dirty="0">
                <a:solidFill>
                  <a:srgbClr val="0070C0"/>
                </a:solidFill>
              </a:rPr>
              <a:t>物</a:t>
            </a:r>
            <a:r>
              <a:rPr lang="zh-TW" altLang="zh-TW" b="1" dirty="0" smtClean="0">
                <a:solidFill>
                  <a:srgbClr val="0070C0"/>
                </a:solidFill>
              </a:rPr>
              <a:t>流</a:t>
            </a:r>
            <a:r>
              <a:rPr lang="en-US" altLang="zh-TW" b="1" dirty="0">
                <a:solidFill>
                  <a:srgbClr val="0070C0"/>
                </a:solidFill>
              </a:rPr>
              <a:t>(Workplace Logistics)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sz="2800" dirty="0" smtClean="0"/>
              <a:t>單一</a:t>
            </a:r>
            <a:r>
              <a:rPr lang="zh-TW" altLang="zh-TW" sz="2800" dirty="0"/>
              <a:t>工作站</a:t>
            </a:r>
            <a:r>
              <a:rPr lang="zh-TW" altLang="zh-TW" sz="2800" dirty="0" smtClean="0"/>
              <a:t>內</a:t>
            </a:r>
            <a:r>
              <a:rPr lang="zh-TW" altLang="en-US" sz="2800" dirty="0" smtClean="0">
                <a:latin typeface="新細明體"/>
                <a:ea typeface="新細明體"/>
              </a:rPr>
              <a:t>，</a:t>
            </a:r>
            <a:r>
              <a:rPr lang="zh-TW" altLang="zh-TW" sz="2800" dirty="0" smtClean="0"/>
              <a:t>物</a:t>
            </a:r>
            <a:r>
              <a:rPr lang="zh-TW" altLang="zh-TW" sz="2800" dirty="0"/>
              <a:t>料、半成品和成品的</a:t>
            </a:r>
            <a:r>
              <a:rPr lang="zh-TW" altLang="zh-TW" sz="2800" dirty="0" smtClean="0"/>
              <a:t>流動</a:t>
            </a:r>
            <a:r>
              <a:rPr lang="zh-TW" altLang="en-US" sz="2800" dirty="0" smtClean="0"/>
              <a:t>。</a:t>
            </a:r>
            <a:endParaRPr lang="en-US" altLang="zh-TW" sz="2800" dirty="0" smtClean="0"/>
          </a:p>
          <a:p>
            <a:endParaRPr lang="en-US" altLang="zh-TW" sz="1100" dirty="0" smtClean="0"/>
          </a:p>
          <a:p>
            <a:r>
              <a:rPr lang="zh-TW" altLang="en-US" sz="2800" dirty="0" smtClean="0"/>
              <a:t>以</a:t>
            </a:r>
            <a:r>
              <a:rPr lang="zh-TW" altLang="zh-TW" sz="2800" dirty="0" smtClean="0"/>
              <a:t>工作</a:t>
            </a:r>
            <a:r>
              <a:rPr lang="zh-TW" altLang="zh-TW" sz="2800" dirty="0"/>
              <a:t>研究</a:t>
            </a:r>
            <a:r>
              <a:rPr lang="en-US" altLang="zh-TW" sz="2800" dirty="0"/>
              <a:t>(</a:t>
            </a:r>
            <a:r>
              <a:rPr lang="en-US" altLang="zh-TW" sz="2800" dirty="0">
                <a:latin typeface="+mn-ea"/>
              </a:rPr>
              <a:t>Work Study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、</a:t>
            </a:r>
            <a:r>
              <a:rPr lang="zh-TW" altLang="zh-TW" sz="2800" dirty="0" smtClean="0"/>
              <a:t>人因</a:t>
            </a:r>
            <a:r>
              <a:rPr lang="zh-TW" altLang="zh-TW" sz="2800" dirty="0"/>
              <a:t>工程學</a:t>
            </a:r>
            <a:r>
              <a:rPr lang="en-US" altLang="zh-TW" sz="2800" dirty="0"/>
              <a:t>(</a:t>
            </a:r>
            <a:r>
              <a:rPr lang="en-US" altLang="zh-TW" sz="2800" dirty="0">
                <a:latin typeface="+mn-ea"/>
              </a:rPr>
              <a:t>Human Factor Engineering</a:t>
            </a:r>
            <a:r>
              <a:rPr lang="en-US" altLang="zh-TW" sz="2800" dirty="0" smtClean="0"/>
              <a:t>)</a:t>
            </a:r>
            <a:r>
              <a:rPr lang="zh-TW" altLang="en-US" sz="2800" dirty="0" smtClean="0"/>
              <a:t>進行分析。</a:t>
            </a:r>
            <a:endParaRPr lang="en-US" altLang="zh-TW" sz="2800" dirty="0" smtClean="0"/>
          </a:p>
          <a:p>
            <a:endParaRPr lang="en-US" altLang="zh-TW" sz="1100" dirty="0" smtClean="0"/>
          </a:p>
          <a:p>
            <a:r>
              <a:rPr lang="zh-TW" altLang="zh-TW" sz="2800" dirty="0"/>
              <a:t>人因</a:t>
            </a:r>
            <a:r>
              <a:rPr lang="zh-TW" altLang="zh-TW" sz="2800" dirty="0" smtClean="0"/>
              <a:t>工程</a:t>
            </a:r>
            <a:r>
              <a:rPr lang="zh-TW" altLang="en-US" sz="2800" dirty="0" smtClean="0"/>
              <a:t>：將行為與知識</a:t>
            </a:r>
            <a:r>
              <a:rPr lang="zh-TW" altLang="zh-TW" sz="2800" dirty="0" smtClean="0"/>
              <a:t>應用於</a:t>
            </a:r>
            <a:r>
              <a:rPr lang="zh-TW" altLang="en-US" sz="2800" dirty="0" smtClean="0"/>
              <a:t>機</a:t>
            </a:r>
            <a:r>
              <a:rPr lang="zh-TW" altLang="zh-TW" sz="2800" dirty="0" smtClean="0"/>
              <a:t>具、</a:t>
            </a:r>
            <a:r>
              <a:rPr lang="zh-TW" altLang="zh-TW" sz="2800" dirty="0"/>
              <a:t>系統、</a:t>
            </a:r>
            <a:r>
              <a:rPr lang="zh-TW" altLang="zh-TW" sz="2800" dirty="0" smtClean="0"/>
              <a:t>任務</a:t>
            </a:r>
            <a:r>
              <a:rPr lang="en-US" altLang="zh-TW" sz="2800" dirty="0" smtClean="0"/>
              <a:t>…</a:t>
            </a:r>
            <a:r>
              <a:rPr lang="zh-TW" altLang="zh-TW" sz="2800" dirty="0" smtClean="0"/>
              <a:t>等的</a:t>
            </a:r>
            <a:r>
              <a:rPr lang="zh-TW" altLang="zh-TW" sz="2800" dirty="0"/>
              <a:t>設計</a:t>
            </a:r>
            <a:r>
              <a:rPr lang="zh-TW" altLang="zh-TW" sz="2800" dirty="0" smtClean="0"/>
              <a:t>，</a:t>
            </a:r>
            <a:r>
              <a:rPr lang="zh-TW" altLang="en-US" sz="2800" dirty="0" smtClean="0"/>
              <a:t>使之可以更</a:t>
            </a:r>
            <a:r>
              <a:rPr lang="zh-TW" altLang="zh-TW" sz="2800" dirty="0" smtClean="0"/>
              <a:t>舒適</a:t>
            </a:r>
            <a:r>
              <a:rPr lang="zh-TW" altLang="zh-TW" sz="2800" dirty="0"/>
              <a:t>與</a:t>
            </a:r>
            <a:r>
              <a:rPr lang="zh-TW" altLang="zh-TW" sz="2800" dirty="0" smtClean="0"/>
              <a:t>有效</a:t>
            </a:r>
            <a:r>
              <a:rPr lang="zh-TW" altLang="en-US" sz="2800" dirty="0" smtClean="0"/>
              <a:t>執行</a:t>
            </a:r>
            <a:r>
              <a:rPr lang="zh-TW" altLang="zh-TW" sz="2800" dirty="0" smtClean="0"/>
              <a:t>。</a:t>
            </a:r>
            <a:endParaRPr lang="en-US" altLang="zh-TW" sz="2800" dirty="0" smtClean="0"/>
          </a:p>
          <a:p>
            <a:endParaRPr lang="zh-TW" altLang="en-US" sz="2800" dirty="0"/>
          </a:p>
        </p:txBody>
      </p:sp>
      <p:sp>
        <p:nvSpPr>
          <p:cNvPr id="4" name="矩形 3"/>
          <p:cNvSpPr/>
          <p:nvPr/>
        </p:nvSpPr>
        <p:spPr>
          <a:xfrm>
            <a:off x="467544" y="4437112"/>
            <a:ext cx="8352928" cy="1368152"/>
          </a:xfrm>
          <a:prstGeom prst="rect">
            <a:avLst/>
          </a:prstGeom>
        </p:spPr>
        <p:style>
          <a:lnRef idx="0">
            <a:schemeClr val="accent4"/>
          </a:lnRef>
          <a:fillRef idx="3">
            <a:schemeClr val="accent4"/>
          </a:fillRef>
          <a:effectRef idx="3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例如：物流中心的流通加工站人員負責貼標籤或是封膜作業；貨車物流士的駕駛座設計；裝卸貨作業等設計，都會牽涉到單一工作站上的物料、半成品和成品的流動等。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rgbClr val="0070C0"/>
                </a:solidFill>
              </a:rPr>
              <a:t>工作站物流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pic>
        <p:nvPicPr>
          <p:cNvPr id="4" name="內容版面配置區 3" descr="圖1-2  物流中心的工作站物流(有剪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268760"/>
            <a:ext cx="8136904" cy="4680520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dirty="0" smtClean="0">
                <a:solidFill>
                  <a:srgbClr val="0070C0"/>
                </a:solidFill>
              </a:rPr>
              <a:t>設施</a:t>
            </a:r>
            <a:r>
              <a:rPr lang="en-US" altLang="zh-TW" b="1" dirty="0">
                <a:solidFill>
                  <a:srgbClr val="0070C0"/>
                </a:solidFill>
              </a:rPr>
              <a:t>(</a:t>
            </a:r>
            <a:r>
              <a:rPr lang="zh-TW" altLang="zh-TW" b="1" dirty="0">
                <a:solidFill>
                  <a:srgbClr val="0070C0"/>
                </a:solidFill>
              </a:rPr>
              <a:t>場所</a:t>
            </a:r>
            <a:r>
              <a:rPr lang="en-US" altLang="zh-TW" b="1" dirty="0">
                <a:solidFill>
                  <a:srgbClr val="0070C0"/>
                </a:solidFill>
              </a:rPr>
              <a:t>)</a:t>
            </a:r>
            <a:r>
              <a:rPr lang="zh-TW" altLang="zh-TW" b="1" dirty="0">
                <a:solidFill>
                  <a:srgbClr val="0070C0"/>
                </a:solidFill>
              </a:rPr>
              <a:t>物</a:t>
            </a:r>
            <a:r>
              <a:rPr lang="zh-TW" altLang="zh-TW" b="1" dirty="0" smtClean="0">
                <a:solidFill>
                  <a:srgbClr val="0070C0"/>
                </a:solidFill>
              </a:rPr>
              <a:t>流</a:t>
            </a:r>
            <a:r>
              <a:rPr lang="en-US" altLang="zh-TW" b="1" dirty="0">
                <a:solidFill>
                  <a:srgbClr val="0070C0"/>
                </a:solidFill>
              </a:rPr>
              <a:t>(Facility Logistics)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同一設施</a:t>
            </a:r>
            <a:r>
              <a:rPr lang="en-US" altLang="zh-TW" dirty="0"/>
              <a:t>(</a:t>
            </a:r>
            <a:r>
              <a:rPr lang="zh-TW" altLang="zh-TW" dirty="0"/>
              <a:t>場所</a:t>
            </a:r>
            <a:r>
              <a:rPr lang="en-US" altLang="zh-TW" dirty="0"/>
              <a:t>)</a:t>
            </a:r>
            <a:r>
              <a:rPr lang="zh-TW" altLang="zh-TW" dirty="0"/>
              <a:t>內，</a:t>
            </a:r>
            <a:r>
              <a:rPr lang="zh-TW" altLang="zh-TW" b="1" dirty="0">
                <a:solidFill>
                  <a:srgbClr val="FF0000"/>
                </a:solidFill>
              </a:rPr>
              <a:t>各工作站之間</a:t>
            </a:r>
            <a:r>
              <a:rPr lang="zh-TW" altLang="zh-TW" dirty="0"/>
              <a:t>的物料、半成品和成品的</a:t>
            </a:r>
            <a:r>
              <a:rPr lang="zh-TW" altLang="zh-TW" dirty="0" smtClean="0"/>
              <a:t>流動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sz="1200" dirty="0" smtClean="0"/>
          </a:p>
          <a:p>
            <a:r>
              <a:rPr lang="zh-TW" altLang="en-US" dirty="0" smtClean="0"/>
              <a:t>以</a:t>
            </a:r>
            <a:r>
              <a:rPr lang="zh-TW" altLang="zh-TW" dirty="0" smtClean="0"/>
              <a:t>設施</a:t>
            </a:r>
            <a:r>
              <a:rPr lang="zh-TW" altLang="zh-TW" dirty="0"/>
              <a:t>規劃</a:t>
            </a:r>
            <a:r>
              <a:rPr lang="en-US" altLang="zh-TW" dirty="0"/>
              <a:t>(</a:t>
            </a:r>
            <a:r>
              <a:rPr lang="en-US" altLang="zh-TW" dirty="0">
                <a:latin typeface="+mn-ea"/>
              </a:rPr>
              <a:t>Facility Planning</a:t>
            </a:r>
            <a:r>
              <a:rPr lang="en-US" altLang="zh-TW" dirty="0" smtClean="0"/>
              <a:t>)</a:t>
            </a:r>
            <a:r>
              <a:rPr lang="zh-TW" altLang="en-US" dirty="0" smtClean="0"/>
              <a:t>分析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將</a:t>
            </a:r>
            <a:r>
              <a:rPr lang="zh-TW" altLang="zh-TW" dirty="0" smtClean="0"/>
              <a:t>生產</a:t>
            </a:r>
            <a:r>
              <a:rPr lang="zh-TW" altLang="zh-TW" dirty="0"/>
              <a:t>活動</a:t>
            </a:r>
            <a:r>
              <a:rPr lang="zh-TW" altLang="zh-TW" dirty="0" smtClean="0"/>
              <a:t>中</a:t>
            </a:r>
            <a:r>
              <a:rPr lang="zh-TW" altLang="en-US" dirty="0" smtClean="0"/>
              <a:t>的</a:t>
            </a:r>
            <a:r>
              <a:rPr lang="zh-TW" altLang="zh-TW" dirty="0" smtClean="0"/>
              <a:t>人員</a:t>
            </a:r>
            <a:r>
              <a:rPr lang="zh-TW" altLang="zh-TW" dirty="0"/>
              <a:t>、物</a:t>
            </a:r>
            <a:r>
              <a:rPr lang="zh-TW" altLang="zh-TW" dirty="0" smtClean="0"/>
              <a:t>料及設備，</a:t>
            </a:r>
            <a:r>
              <a:rPr lang="zh-TW" altLang="en-US" dirty="0" smtClean="0"/>
              <a:t>規劃</a:t>
            </a:r>
            <a:r>
              <a:rPr lang="zh-TW" altLang="zh-TW" dirty="0" smtClean="0"/>
              <a:t>最</a:t>
            </a:r>
            <a:r>
              <a:rPr lang="zh-TW" altLang="zh-TW" dirty="0"/>
              <a:t>有效的</a:t>
            </a:r>
            <a:r>
              <a:rPr lang="zh-TW" altLang="zh-TW" dirty="0" smtClean="0"/>
              <a:t>組合，</a:t>
            </a:r>
            <a:r>
              <a:rPr lang="zh-TW" altLang="zh-TW" dirty="0"/>
              <a:t>使設施</a:t>
            </a:r>
            <a:r>
              <a:rPr lang="en-US" altLang="zh-TW" dirty="0"/>
              <a:t>(</a:t>
            </a:r>
            <a:r>
              <a:rPr lang="zh-TW" altLang="zh-TW" dirty="0"/>
              <a:t>場所</a:t>
            </a:r>
            <a:r>
              <a:rPr lang="en-US" altLang="zh-TW" dirty="0"/>
              <a:t>)</a:t>
            </a:r>
            <a:r>
              <a:rPr lang="zh-TW" altLang="zh-TW" dirty="0"/>
              <a:t>內各工作站之間</a:t>
            </a:r>
            <a:r>
              <a:rPr lang="zh-TW" altLang="zh-TW" dirty="0" smtClean="0"/>
              <a:t>的</a:t>
            </a:r>
            <a:r>
              <a:rPr lang="zh-TW" altLang="en-US" dirty="0" smtClean="0"/>
              <a:t>配置</a:t>
            </a:r>
            <a:r>
              <a:rPr lang="zh-TW" altLang="zh-TW" dirty="0" smtClean="0"/>
              <a:t>更有</a:t>
            </a:r>
            <a:r>
              <a:rPr lang="zh-TW" altLang="zh-TW" dirty="0"/>
              <a:t>效率</a:t>
            </a:r>
            <a:r>
              <a:rPr lang="zh-TW" altLang="zh-TW" dirty="0" smtClean="0"/>
              <a:t>，</a:t>
            </a:r>
            <a:r>
              <a:rPr lang="zh-TW" altLang="en-US" dirty="0" smtClean="0"/>
              <a:t>達到</a:t>
            </a:r>
            <a:r>
              <a:rPr lang="zh-TW" altLang="zh-TW" dirty="0" smtClean="0"/>
              <a:t>最</a:t>
            </a:r>
            <a:r>
              <a:rPr lang="zh-TW" altLang="zh-TW" dirty="0"/>
              <a:t>經濟安全的</a:t>
            </a:r>
            <a:r>
              <a:rPr lang="zh-TW" altLang="zh-TW" dirty="0" smtClean="0"/>
              <a:t>操作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zh-TW" b="1" dirty="0" smtClean="0">
                <a:solidFill>
                  <a:srgbClr val="0070C0"/>
                </a:solidFill>
              </a:rPr>
              <a:t>設施</a:t>
            </a:r>
            <a:r>
              <a:rPr lang="en-US" altLang="zh-TW" b="1" dirty="0" smtClean="0">
                <a:solidFill>
                  <a:srgbClr val="0070C0"/>
                </a:solidFill>
              </a:rPr>
              <a:t>(</a:t>
            </a:r>
            <a:r>
              <a:rPr lang="zh-TW" altLang="zh-TW" b="1" dirty="0" smtClean="0">
                <a:solidFill>
                  <a:srgbClr val="0070C0"/>
                </a:solidFill>
              </a:rPr>
              <a:t>場所</a:t>
            </a:r>
            <a:r>
              <a:rPr lang="en-US" altLang="zh-TW" b="1" dirty="0" smtClean="0">
                <a:solidFill>
                  <a:srgbClr val="0070C0"/>
                </a:solidFill>
              </a:rPr>
              <a:t>)</a:t>
            </a:r>
            <a:r>
              <a:rPr lang="zh-TW" altLang="zh-TW" b="1" dirty="0" smtClean="0">
                <a:solidFill>
                  <a:srgbClr val="0070C0"/>
                </a:solidFill>
              </a:rPr>
              <a:t>物流</a:t>
            </a:r>
            <a:r>
              <a:rPr lang="en-US" altLang="zh-TW" b="1" dirty="0" smtClean="0">
                <a:solidFill>
                  <a:srgbClr val="0070C0"/>
                </a:solidFill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</a:rPr>
            </a:br>
            <a:r>
              <a:rPr lang="en-US" altLang="zh-TW" b="1" dirty="0" smtClean="0">
                <a:solidFill>
                  <a:srgbClr val="0070C0"/>
                </a:solidFill>
              </a:rPr>
              <a:t>(Facility Logistics)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pic>
        <p:nvPicPr>
          <p:cNvPr id="4" name="圖片 3"/>
          <p:cNvPicPr/>
          <p:nvPr/>
        </p:nvPicPr>
        <p:blipFill>
          <a:blip r:embed="rId3" cstate="print"/>
          <a:srcRect l="9516"/>
          <a:stretch>
            <a:fillRect/>
          </a:stretch>
        </p:blipFill>
        <p:spPr bwMode="auto">
          <a:xfrm>
            <a:off x="0" y="1556792"/>
            <a:ext cx="9144000" cy="52565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rgbClr val="0070C0"/>
                </a:solidFill>
              </a:rPr>
              <a:t>公司</a:t>
            </a:r>
            <a:r>
              <a:rPr lang="zh-TW" altLang="zh-TW" b="1" dirty="0">
                <a:solidFill>
                  <a:srgbClr val="0070C0"/>
                </a:solidFill>
              </a:rPr>
              <a:t>物</a:t>
            </a:r>
            <a:r>
              <a:rPr lang="zh-TW" altLang="zh-TW" b="1" dirty="0" smtClean="0">
                <a:solidFill>
                  <a:srgbClr val="0070C0"/>
                </a:solidFill>
              </a:rPr>
              <a:t>流</a:t>
            </a:r>
            <a:r>
              <a:rPr lang="en-US" altLang="zh-TW" b="1" dirty="0">
                <a:solidFill>
                  <a:srgbClr val="0070C0"/>
                </a:solidFill>
              </a:rPr>
              <a:t>(Corporate Logistics)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dirty="0"/>
              <a:t>同一公司之內，</a:t>
            </a:r>
            <a:r>
              <a:rPr lang="zh-TW" altLang="zh-TW" b="1" dirty="0">
                <a:solidFill>
                  <a:srgbClr val="FF0000"/>
                </a:solidFill>
              </a:rPr>
              <a:t>不同設施</a:t>
            </a:r>
            <a:r>
              <a:rPr lang="en-US" altLang="zh-TW" b="1" dirty="0">
                <a:solidFill>
                  <a:srgbClr val="FF0000"/>
                </a:solidFill>
              </a:rPr>
              <a:t>(</a:t>
            </a:r>
            <a:r>
              <a:rPr lang="zh-TW" altLang="zh-TW" b="1" dirty="0">
                <a:solidFill>
                  <a:srgbClr val="FF0000"/>
                </a:solidFill>
              </a:rPr>
              <a:t>場所</a:t>
            </a:r>
            <a:r>
              <a:rPr lang="en-US" altLang="zh-TW" b="1" dirty="0">
                <a:solidFill>
                  <a:srgbClr val="FF0000"/>
                </a:solidFill>
              </a:rPr>
              <a:t>)</a:t>
            </a:r>
            <a:r>
              <a:rPr lang="zh-TW" altLang="zh-TW" b="1" dirty="0">
                <a:solidFill>
                  <a:srgbClr val="FF0000"/>
                </a:solidFill>
              </a:rPr>
              <a:t>間</a:t>
            </a:r>
            <a:r>
              <a:rPr lang="zh-TW" altLang="zh-TW" dirty="0"/>
              <a:t>的物料、半成品和成品的</a:t>
            </a:r>
            <a:r>
              <a:rPr lang="zh-TW" altLang="zh-TW" dirty="0" smtClean="0"/>
              <a:t>移動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sz="1200" dirty="0" smtClean="0"/>
          </a:p>
          <a:p>
            <a:pPr lvl="1">
              <a:buNone/>
            </a:pPr>
            <a:r>
              <a:rPr lang="zh-TW" altLang="en-US" dirty="0" smtClean="0"/>
              <a:t>例如：</a:t>
            </a:r>
            <a:r>
              <a:rPr lang="zh-TW" altLang="zh-TW" dirty="0" smtClean="0"/>
              <a:t>製造商關注工廠</a:t>
            </a:r>
            <a:r>
              <a:rPr lang="zh-TW" altLang="zh-TW" dirty="0"/>
              <a:t>生產的商品，如何運</a:t>
            </a:r>
            <a:r>
              <a:rPr lang="zh-TW" altLang="zh-TW" dirty="0" smtClean="0"/>
              <a:t>到各</a:t>
            </a:r>
            <a:r>
              <a:rPr lang="zh-TW" altLang="zh-TW" dirty="0"/>
              <a:t>地區的工廠或</a:t>
            </a:r>
            <a:r>
              <a:rPr lang="zh-TW" altLang="zh-TW" dirty="0" smtClean="0"/>
              <a:t>倉庫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sz="1200" dirty="0" smtClean="0"/>
          </a:p>
          <a:p>
            <a:pPr lvl="1">
              <a:buNone/>
            </a:pPr>
            <a:r>
              <a:rPr lang="zh-TW" altLang="en-US" dirty="0" smtClean="0"/>
              <a:t>例如：</a:t>
            </a:r>
            <a:r>
              <a:rPr lang="zh-TW" altLang="zh-TW" dirty="0" smtClean="0"/>
              <a:t>零售商關注物</a:t>
            </a:r>
            <a:r>
              <a:rPr lang="zh-TW" altLang="zh-TW" dirty="0"/>
              <a:t>流中心的商品，如何運到各地區的便利</a:t>
            </a:r>
            <a:r>
              <a:rPr lang="zh-TW" altLang="zh-TW" dirty="0" smtClean="0"/>
              <a:t>商店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080120"/>
          </a:xfrm>
        </p:spPr>
        <p:txBody>
          <a:bodyPr/>
          <a:lstStyle/>
          <a:p>
            <a:r>
              <a:rPr lang="zh-TW" altLang="zh-TW" b="1" dirty="0" smtClean="0">
                <a:solidFill>
                  <a:srgbClr val="0070C0"/>
                </a:solidFill>
              </a:rPr>
              <a:t>供應</a:t>
            </a:r>
            <a:r>
              <a:rPr lang="zh-TW" altLang="zh-TW" b="1" dirty="0">
                <a:solidFill>
                  <a:srgbClr val="0070C0"/>
                </a:solidFill>
              </a:rPr>
              <a:t>鏈物</a:t>
            </a:r>
            <a:r>
              <a:rPr lang="zh-TW" altLang="zh-TW" b="1" dirty="0" smtClean="0">
                <a:solidFill>
                  <a:srgbClr val="0070C0"/>
                </a:solidFill>
              </a:rPr>
              <a:t>流</a:t>
            </a:r>
            <a:r>
              <a:rPr lang="en-US" altLang="zh-TW" b="1" dirty="0" smtClean="0">
                <a:solidFill>
                  <a:srgbClr val="0070C0"/>
                </a:solidFill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</a:rPr>
            </a:br>
            <a:r>
              <a:rPr lang="en-US" altLang="zh-TW" b="1" dirty="0" smtClean="0">
                <a:solidFill>
                  <a:srgbClr val="0070C0"/>
                </a:solidFill>
              </a:rPr>
              <a:t>(</a:t>
            </a:r>
            <a:r>
              <a:rPr lang="en-US" altLang="zh-TW" b="1" dirty="0">
                <a:solidFill>
                  <a:srgbClr val="0070C0"/>
                </a:solidFill>
              </a:rPr>
              <a:t>Supply </a:t>
            </a:r>
            <a:r>
              <a:rPr lang="en-US" altLang="zh-TW" b="1" dirty="0" smtClean="0">
                <a:solidFill>
                  <a:srgbClr val="0070C0"/>
                </a:solidFill>
              </a:rPr>
              <a:t>Chain</a:t>
            </a:r>
            <a:r>
              <a:rPr lang="zh-TW" altLang="en-US" b="1" dirty="0" smtClean="0">
                <a:solidFill>
                  <a:srgbClr val="0070C0"/>
                </a:solidFill>
              </a:rPr>
              <a:t> </a:t>
            </a:r>
            <a:r>
              <a:rPr lang="en-US" altLang="zh-TW" b="1" dirty="0" smtClean="0">
                <a:solidFill>
                  <a:srgbClr val="0070C0"/>
                </a:solidFill>
              </a:rPr>
              <a:t>Logistics)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供應鏈</a:t>
            </a:r>
            <a:r>
              <a:rPr lang="zh-TW" altLang="zh-TW" dirty="0" smtClean="0"/>
              <a:t>又</a:t>
            </a:r>
            <a:r>
              <a:rPr lang="zh-TW" altLang="zh-TW" dirty="0"/>
              <a:t>稱為</a:t>
            </a:r>
            <a:r>
              <a:rPr lang="zh-TW" altLang="zh-TW" dirty="0">
                <a:solidFill>
                  <a:srgbClr val="FF0000"/>
                </a:solidFill>
              </a:rPr>
              <a:t>物流網路</a:t>
            </a:r>
            <a:r>
              <a:rPr lang="en-US" altLang="zh-TW" dirty="0">
                <a:solidFill>
                  <a:srgbClr val="FF0000"/>
                </a:solidFill>
              </a:rPr>
              <a:t>(Logistics Network</a:t>
            </a:r>
            <a:r>
              <a:rPr lang="en-US" altLang="zh-TW" dirty="0" smtClean="0">
                <a:solidFill>
                  <a:srgbClr val="FF0000"/>
                </a:solidFill>
              </a:rPr>
              <a:t>)</a:t>
            </a:r>
          </a:p>
          <a:p>
            <a:endParaRPr lang="en-US" altLang="zh-TW" sz="1200" dirty="0" smtClean="0"/>
          </a:p>
          <a:p>
            <a:r>
              <a:rPr lang="zh-TW" altLang="zh-TW" dirty="0"/>
              <a:t>在</a:t>
            </a:r>
            <a:r>
              <a:rPr lang="zh-TW" altLang="zh-TW" b="1" dirty="0">
                <a:solidFill>
                  <a:srgbClr val="FF0000"/>
                </a:solidFill>
              </a:rPr>
              <a:t>企業與企業</a:t>
            </a:r>
            <a:r>
              <a:rPr lang="zh-TW" altLang="zh-TW" b="1" dirty="0" smtClean="0">
                <a:solidFill>
                  <a:srgbClr val="FF0000"/>
                </a:solidFill>
              </a:rPr>
              <a:t>之間</a:t>
            </a:r>
            <a:r>
              <a:rPr lang="zh-TW" altLang="zh-TW" dirty="0" smtClean="0"/>
              <a:t>的</a:t>
            </a:r>
            <a:r>
              <a:rPr lang="zh-TW" altLang="zh-TW" dirty="0"/>
              <a:t>物料、半成品和成品的</a:t>
            </a:r>
            <a:r>
              <a:rPr lang="zh-TW" altLang="zh-TW" dirty="0" smtClean="0"/>
              <a:t>移動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411760" y="2839288"/>
            <a:ext cx="6732239" cy="4018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rgbClr val="0070C0"/>
                </a:solidFill>
              </a:rPr>
              <a:t>全球運籌</a:t>
            </a:r>
            <a:r>
              <a:rPr lang="en-US" altLang="zh-TW" b="1" dirty="0">
                <a:solidFill>
                  <a:srgbClr val="0070C0"/>
                </a:solidFill>
              </a:rPr>
              <a:t>(Global Logistics)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zh-TW" dirty="0"/>
              <a:t>在</a:t>
            </a:r>
            <a:r>
              <a:rPr lang="zh-TW" altLang="zh-TW" b="1" dirty="0" smtClean="0">
                <a:solidFill>
                  <a:srgbClr val="FF0000"/>
                </a:solidFill>
              </a:rPr>
              <a:t>國與國之間</a:t>
            </a:r>
            <a:r>
              <a:rPr lang="zh-TW" altLang="zh-TW" dirty="0"/>
              <a:t>的各種原料、資訊或金錢的</a:t>
            </a:r>
            <a:r>
              <a:rPr lang="zh-TW" altLang="zh-TW" dirty="0" smtClean="0"/>
              <a:t>流動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sz="1200" dirty="0" smtClean="0"/>
          </a:p>
          <a:p>
            <a:r>
              <a:rPr lang="zh-TW" altLang="zh-TW" dirty="0"/>
              <a:t>臺灣全球運籌發展</a:t>
            </a:r>
            <a:r>
              <a:rPr lang="zh-TW" altLang="zh-TW" dirty="0" smtClean="0"/>
              <a:t>協會的定義為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「</a:t>
            </a:r>
            <a:r>
              <a:rPr lang="zh-TW" altLang="zh-TW" dirty="0"/>
              <a:t>係指企業為</a:t>
            </a:r>
            <a:r>
              <a:rPr lang="zh-TW" altLang="zh-TW" dirty="0">
                <a:solidFill>
                  <a:srgbClr val="FF0000"/>
                </a:solidFill>
              </a:rPr>
              <a:t>因應全球化之趨勢</a:t>
            </a:r>
            <a:r>
              <a:rPr lang="zh-TW" altLang="zh-TW" dirty="0"/>
              <a:t>，以</a:t>
            </a:r>
            <a:r>
              <a:rPr lang="zh-TW" altLang="zh-TW" b="1" dirty="0">
                <a:solidFill>
                  <a:srgbClr val="FF0000"/>
                </a:solidFill>
              </a:rPr>
              <a:t>『營運總部』</a:t>
            </a:r>
            <a:r>
              <a:rPr lang="zh-TW" altLang="zh-TW" dirty="0"/>
              <a:t>之概念，</a:t>
            </a:r>
            <a:r>
              <a:rPr lang="zh-TW" altLang="zh-TW" dirty="0">
                <a:solidFill>
                  <a:srgbClr val="008000"/>
                </a:solidFill>
              </a:rPr>
              <a:t>運用通訊與資訊科技，驅動物流機制，整合區域與全球資源，</a:t>
            </a:r>
            <a:r>
              <a:rPr lang="zh-TW" altLang="zh-TW" dirty="0"/>
              <a:t>並強化核心能力，形成一堅實的供應體系，用以快速生產、及時交貨，並分享衍生的資訊情報，滿足客戶需求、創造價值的一種經營模式</a:t>
            </a:r>
            <a:r>
              <a:rPr lang="zh-TW" altLang="zh-TW" dirty="0" smtClean="0"/>
              <a:t>」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2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799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65798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2. </a:t>
            </a:r>
            <a:r>
              <a:rPr lang="zh-TW" altLang="en-US" dirty="0" smtClean="0"/>
              <a:t>物流的定義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20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2. </a:t>
            </a:r>
            <a:r>
              <a:rPr lang="zh-TW" altLang="zh-TW" b="1" dirty="0" smtClean="0">
                <a:solidFill>
                  <a:srgbClr val="FF0000"/>
                </a:solidFill>
              </a:rPr>
              <a:t>物</a:t>
            </a:r>
            <a:r>
              <a:rPr lang="zh-TW" altLang="zh-TW" b="1" dirty="0">
                <a:solidFill>
                  <a:srgbClr val="FF0000"/>
                </a:solidFill>
              </a:rPr>
              <a:t>流的定義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zh-TW" altLang="en-US" dirty="0" smtClean="0"/>
              <a:t>不同的</a:t>
            </a:r>
            <a:r>
              <a:rPr lang="zh-TW" altLang="zh-TW" dirty="0" smtClean="0"/>
              <a:t>環境</a:t>
            </a:r>
            <a:r>
              <a:rPr lang="zh-TW" altLang="en-US" dirty="0" smtClean="0"/>
              <a:t>與角度</a:t>
            </a:r>
            <a:r>
              <a:rPr lang="zh-TW" altLang="zh-TW" dirty="0" smtClean="0"/>
              <a:t>，</a:t>
            </a:r>
            <a:r>
              <a:rPr lang="zh-TW" altLang="en-US" dirty="0" smtClean="0"/>
              <a:t>對於物流的定義</a:t>
            </a:r>
            <a:r>
              <a:rPr lang="zh-TW" altLang="zh-TW" dirty="0" smtClean="0"/>
              <a:t>而</a:t>
            </a:r>
            <a:r>
              <a:rPr lang="zh-TW" altLang="en-US" dirty="0" smtClean="0"/>
              <a:t>有所</a:t>
            </a:r>
            <a:r>
              <a:rPr lang="zh-TW" altLang="zh-TW" dirty="0" smtClean="0"/>
              <a:t>改變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sz="1600" dirty="0" smtClean="0"/>
          </a:p>
        </p:txBody>
      </p:sp>
      <p:graphicFrame>
        <p:nvGraphicFramePr>
          <p:cNvPr id="5" name="資料庫圖表 4"/>
          <p:cNvGraphicFramePr/>
          <p:nvPr>
            <p:extLst>
              <p:ext uri="{D42A27DB-BD31-4B8C-83A1-F6EECF244321}">
                <p14:modId xmlns:p14="http://schemas.microsoft.com/office/powerpoint/2010/main" val="661266696"/>
              </p:ext>
            </p:extLst>
          </p:nvPr>
        </p:nvGraphicFramePr>
        <p:xfrm>
          <a:off x="672446" y="2276872"/>
          <a:ext cx="7704856" cy="388843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2. </a:t>
            </a:r>
            <a:r>
              <a:rPr lang="zh-TW" altLang="zh-TW" b="1" dirty="0" smtClean="0"/>
              <a:t>物流的定義</a:t>
            </a:r>
            <a:endParaRPr lang="zh-TW" altLang="en-US" b="1" dirty="0"/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39996306"/>
              </p:ext>
            </p:extLst>
          </p:nvPr>
        </p:nvGraphicFramePr>
        <p:xfrm>
          <a:off x="313184" y="1096144"/>
          <a:ext cx="8435280" cy="492514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2.</a:t>
            </a:r>
            <a:r>
              <a:rPr lang="zh-TW" altLang="en-US" b="1" dirty="0" smtClean="0"/>
              <a:t> 物流的定義</a:t>
            </a:r>
            <a:endParaRPr lang="zh-TW" altLang="en-US" b="1" dirty="0"/>
          </a:p>
        </p:txBody>
      </p:sp>
      <p:graphicFrame>
        <p:nvGraphicFramePr>
          <p:cNvPr id="5" name="內容版面配置區 4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714034563"/>
              </p:ext>
            </p:extLst>
          </p:nvPr>
        </p:nvGraphicFramePr>
        <p:xfrm>
          <a:off x="-180528" y="1196753"/>
          <a:ext cx="9145016" cy="474208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23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3. </a:t>
            </a:r>
            <a:r>
              <a:rPr lang="zh-TW" altLang="en-US" dirty="0" smtClean="0"/>
              <a:t>物流的範圍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24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3-1. </a:t>
            </a:r>
            <a:r>
              <a:rPr lang="zh-TW" altLang="zh-TW" b="1" dirty="0" smtClean="0">
                <a:solidFill>
                  <a:srgbClr val="FF0000"/>
                </a:solidFill>
              </a:rPr>
              <a:t>依研究對象的範圍劃分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357896" y="1268760"/>
          <a:ext cx="8363272" cy="478112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文字方塊 4"/>
          <p:cNvSpPr txBox="1"/>
          <p:nvPr/>
        </p:nvSpPr>
        <p:spPr>
          <a:xfrm>
            <a:off x="1372584" y="262703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宏觀物流</a:t>
            </a:r>
            <a:endParaRPr lang="zh-TW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6" name="文字方塊 5"/>
          <p:cNvSpPr txBox="1"/>
          <p:nvPr/>
        </p:nvSpPr>
        <p:spPr>
          <a:xfrm>
            <a:off x="5912856" y="2627032"/>
            <a:ext cx="20882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TW" altLang="en-US" sz="32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</a:rPr>
              <a:t>微觀物流</a:t>
            </a:r>
            <a:endParaRPr lang="zh-TW" altLang="en-US" sz="32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3-2. </a:t>
            </a:r>
            <a:r>
              <a:rPr lang="zh-TW" altLang="zh-TW" b="1" dirty="0" smtClean="0">
                <a:solidFill>
                  <a:srgbClr val="FF0000"/>
                </a:solidFill>
              </a:rPr>
              <a:t>依據物流活動涉及的範圍劃分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10" name="向上箭號 9"/>
          <p:cNvSpPr/>
          <p:nvPr/>
        </p:nvSpPr>
        <p:spPr>
          <a:xfrm>
            <a:off x="493089" y="1124744"/>
            <a:ext cx="1980000" cy="2294941"/>
          </a:xfrm>
          <a:prstGeom prst="upArrow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0"/>
              <a:satOff val="0"/>
              <a:lumOff val="0"/>
              <a:alphaOff val="0"/>
            </a:schemeClr>
          </a:fillRef>
          <a:effectRef idx="1">
            <a:schemeClr val="accent5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</p:sp>
      <p:sp>
        <p:nvSpPr>
          <p:cNvPr id="11" name="手繪多邊形 10"/>
          <p:cNvSpPr/>
          <p:nvPr/>
        </p:nvSpPr>
        <p:spPr>
          <a:xfrm>
            <a:off x="2627784" y="1124744"/>
            <a:ext cx="4608576" cy="2294941"/>
          </a:xfrm>
          <a:custGeom>
            <a:avLst/>
            <a:gdLst>
              <a:gd name="connsiteX0" fmla="*/ 0 w 4608576"/>
              <a:gd name="connsiteY0" fmla="*/ 0 h 2294941"/>
              <a:gd name="connsiteX1" fmla="*/ 4608576 w 4608576"/>
              <a:gd name="connsiteY1" fmla="*/ 0 h 2294941"/>
              <a:gd name="connsiteX2" fmla="*/ 4608576 w 4608576"/>
              <a:gd name="connsiteY2" fmla="*/ 2294941 h 2294941"/>
              <a:gd name="connsiteX3" fmla="*/ 0 w 4608576"/>
              <a:gd name="connsiteY3" fmla="*/ 2294941 h 2294941"/>
              <a:gd name="connsiteX4" fmla="*/ 0 w 4608576"/>
              <a:gd name="connsiteY4" fmla="*/ 0 h 2294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608576" h="2294941">
                <a:moveTo>
                  <a:pt x="0" y="0"/>
                </a:moveTo>
                <a:lnTo>
                  <a:pt x="4608576" y="0"/>
                </a:lnTo>
                <a:lnTo>
                  <a:pt x="4608576" y="2294941"/>
                </a:lnTo>
                <a:lnTo>
                  <a:pt x="0" y="22949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0" rIns="199136" bIns="199136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b="1" kern="1200" dirty="0" smtClean="0"/>
              <a:t>國際物流</a:t>
            </a:r>
            <a:endParaRPr lang="en-US" sz="2800" b="1" kern="1200" dirty="0"/>
          </a:p>
          <a:p>
            <a:pPr marL="228600" lvl="1" indent="-228600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sz="2400" kern="1200" dirty="0" smtClean="0"/>
              <a:t>伴隨和支撐國際間經濟交往、貿易活動和其它國家交流所發生的物流活動。</a:t>
            </a:r>
            <a:endParaRPr lang="en-US" sz="2400" kern="1200" dirty="0"/>
          </a:p>
        </p:txBody>
      </p:sp>
      <p:sp>
        <p:nvSpPr>
          <p:cNvPr id="12" name="向下箭號 11"/>
          <p:cNvSpPr/>
          <p:nvPr/>
        </p:nvSpPr>
        <p:spPr>
          <a:xfrm>
            <a:off x="1379638" y="3610930"/>
            <a:ext cx="1980000" cy="2294941"/>
          </a:xfrm>
          <a:prstGeom prst="downArrow">
            <a:avLst/>
          </a:prstGeom>
        </p:spPr>
        <p:style>
          <a:lnRef idx="3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5">
              <a:hueOff val="-9933876"/>
              <a:satOff val="39811"/>
              <a:lumOff val="8628"/>
              <a:alphaOff val="0"/>
            </a:schemeClr>
          </a:fillRef>
          <a:effectRef idx="1">
            <a:schemeClr val="accent5">
              <a:hueOff val="-9933876"/>
              <a:satOff val="39811"/>
              <a:lumOff val="8628"/>
              <a:alphaOff val="0"/>
            </a:schemeClr>
          </a:effectRef>
          <a:fontRef idx="minor">
            <a:schemeClr val="lt1"/>
          </a:fontRef>
        </p:style>
      </p:sp>
      <p:sp>
        <p:nvSpPr>
          <p:cNvPr id="13" name="手繪多邊形 12"/>
          <p:cNvSpPr/>
          <p:nvPr/>
        </p:nvSpPr>
        <p:spPr>
          <a:xfrm>
            <a:off x="3315571" y="3610930"/>
            <a:ext cx="4862462" cy="2294941"/>
          </a:xfrm>
          <a:custGeom>
            <a:avLst/>
            <a:gdLst>
              <a:gd name="connsiteX0" fmla="*/ 0 w 4862462"/>
              <a:gd name="connsiteY0" fmla="*/ 0 h 2294941"/>
              <a:gd name="connsiteX1" fmla="*/ 4862462 w 4862462"/>
              <a:gd name="connsiteY1" fmla="*/ 0 h 2294941"/>
              <a:gd name="connsiteX2" fmla="*/ 4862462 w 4862462"/>
              <a:gd name="connsiteY2" fmla="*/ 2294941 h 2294941"/>
              <a:gd name="connsiteX3" fmla="*/ 0 w 4862462"/>
              <a:gd name="connsiteY3" fmla="*/ 2294941 h 2294941"/>
              <a:gd name="connsiteX4" fmla="*/ 0 w 4862462"/>
              <a:gd name="connsiteY4" fmla="*/ 0 h 229494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4862462" h="2294941">
                <a:moveTo>
                  <a:pt x="0" y="0"/>
                </a:moveTo>
                <a:lnTo>
                  <a:pt x="4862462" y="0"/>
                </a:lnTo>
                <a:lnTo>
                  <a:pt x="4862462" y="2294941"/>
                </a:lnTo>
                <a:lnTo>
                  <a:pt x="0" y="2294941"/>
                </a:lnTo>
                <a:lnTo>
                  <a:pt x="0" y="0"/>
                </a:lnTo>
                <a:close/>
              </a:path>
            </a:pathLst>
          </a:custGeom>
        </p:spPr>
        <p:style>
          <a:lnRef idx="0">
            <a:schemeClr val="dk1">
              <a:alpha val="0"/>
              <a:hueOff val="0"/>
              <a:satOff val="0"/>
              <a:lumOff val="0"/>
              <a:alphaOff val="0"/>
            </a:schemeClr>
          </a:lnRef>
          <a:fillRef idx="0">
            <a:schemeClr val="lt1">
              <a:alpha val="0"/>
              <a:hueOff val="0"/>
              <a:satOff val="0"/>
              <a:lumOff val="0"/>
              <a:alphaOff val="0"/>
            </a:schemeClr>
          </a:fillRef>
          <a:effectRef idx="0">
            <a:schemeClr val="lt1">
              <a:alpha val="0"/>
              <a:hueOff val="0"/>
              <a:satOff val="0"/>
              <a:lumOff val="0"/>
              <a:alphaOff val="0"/>
            </a:schemeClr>
          </a:effectRef>
          <a:fontRef idx="minor">
            <a:schemeClr val="tx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199136" tIns="0" rIns="199136" bIns="199136" numCol="1" spcCol="1270" anchor="ctr" anchorCtr="0">
            <a:noAutofit/>
          </a:bodyPr>
          <a:lstStyle/>
          <a:p>
            <a:pPr lvl="0" algn="l" defTabSz="12446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zh-TW" sz="2800" b="1" kern="1200" dirty="0" smtClean="0"/>
              <a:t>區域物流</a:t>
            </a:r>
            <a:endParaRPr lang="en-US" sz="2800" b="1" kern="1200" dirty="0"/>
          </a:p>
          <a:p>
            <a:pPr marL="228600" lvl="1" indent="-228600" algn="l" defTabSz="10668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zh-TW" altLang="en-US" sz="2400" kern="1200" dirty="0" smtClean="0"/>
              <a:t>一特定區域的物流處於</a:t>
            </a:r>
            <a:r>
              <a:rPr lang="zh-TW" altLang="en-US" sz="2400" kern="1200" dirty="0" smtClean="0">
                <a:solidFill>
                  <a:srgbClr val="FF0000"/>
                </a:solidFill>
              </a:rPr>
              <a:t>同一法規和制度</a:t>
            </a:r>
            <a:r>
              <a:rPr lang="zh-TW" altLang="en-US" sz="2400" kern="1200" dirty="0" smtClean="0"/>
              <a:t>之下，受</a:t>
            </a:r>
            <a:r>
              <a:rPr lang="zh-TW" altLang="en-US" sz="2400" kern="1200" dirty="0" smtClean="0">
                <a:solidFill>
                  <a:srgbClr val="FF0000"/>
                </a:solidFill>
              </a:rPr>
              <a:t>相同文化及社會因素</a:t>
            </a:r>
            <a:r>
              <a:rPr lang="zh-TW" altLang="en-US" sz="2400" kern="1200" dirty="0" smtClean="0"/>
              <a:t>影響，處於</a:t>
            </a:r>
            <a:r>
              <a:rPr lang="zh-TW" altLang="en-US" sz="2400" kern="1200" dirty="0" smtClean="0">
                <a:solidFill>
                  <a:srgbClr val="FF0000"/>
                </a:solidFill>
              </a:rPr>
              <a:t>基本相同的科技和設備水準</a:t>
            </a:r>
            <a:r>
              <a:rPr lang="zh-TW" altLang="en-US" sz="2400" kern="1200" dirty="0" smtClean="0"/>
              <a:t>之中，因而有其</a:t>
            </a:r>
            <a:r>
              <a:rPr lang="zh-TW" altLang="en-US" sz="2400" kern="1200" dirty="0" smtClean="0">
                <a:solidFill>
                  <a:srgbClr val="FF0000"/>
                </a:solidFill>
              </a:rPr>
              <a:t>獨特區域特點</a:t>
            </a:r>
            <a:r>
              <a:rPr lang="zh-TW" altLang="en-US" sz="2400" kern="1200" dirty="0" smtClean="0"/>
              <a:t>。</a:t>
            </a:r>
            <a:endParaRPr lang="zh-TW" altLang="en-US" sz="2400" kern="1200" dirty="0"/>
          </a:p>
        </p:txBody>
      </p:sp>
      <p:sp>
        <p:nvSpPr>
          <p:cNvPr id="5" name="圓角矩形 4"/>
          <p:cNvSpPr/>
          <p:nvPr/>
        </p:nvSpPr>
        <p:spPr>
          <a:xfrm>
            <a:off x="5292080" y="2708920"/>
            <a:ext cx="3096000" cy="1296144"/>
          </a:xfrm>
          <a:prstGeom prst="roundRect">
            <a:avLst/>
          </a:prstGeom>
          <a:ln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歐盟的成立，使國際物流成為現代物流研究的熱門議題。</a:t>
            </a:r>
            <a:endParaRPr lang="zh-TW" altLang="en-US" sz="2400" dirty="0"/>
          </a:p>
        </p:txBody>
      </p:sp>
      <p:sp>
        <p:nvSpPr>
          <p:cNvPr id="6" name="圓角矩形 5"/>
          <p:cNvSpPr/>
          <p:nvPr/>
        </p:nvSpPr>
        <p:spPr>
          <a:xfrm>
            <a:off x="539552" y="1268760"/>
            <a:ext cx="3456000" cy="1944216"/>
          </a:xfrm>
          <a:prstGeom prst="roundRect">
            <a:avLst/>
          </a:prstGeom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日本的物流，由於國土狹長，鐵路與內海海運是非常突出的特點，覆蓋全日本的運輸配送系統也很有特點。</a:t>
            </a:r>
            <a:endParaRPr lang="zh-TW" altLang="en-US" sz="2400" dirty="0"/>
          </a:p>
        </p:txBody>
      </p:sp>
      <p:sp>
        <p:nvSpPr>
          <p:cNvPr id="7" name="圓角矩形 6"/>
          <p:cNvSpPr/>
          <p:nvPr/>
        </p:nvSpPr>
        <p:spPr>
          <a:xfrm>
            <a:off x="3851920" y="1628800"/>
            <a:ext cx="2520000" cy="1944000"/>
          </a:xfrm>
          <a:prstGeom prst="round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美國物流中，大型拖車、內河航運與鐵路的作用非常突出。</a:t>
            </a:r>
            <a:endParaRPr lang="zh-TW" altLang="en-US" sz="2400" dirty="0"/>
          </a:p>
        </p:txBody>
      </p:sp>
      <p:sp>
        <p:nvSpPr>
          <p:cNvPr id="8" name="圓角矩形 7"/>
          <p:cNvSpPr/>
          <p:nvPr/>
        </p:nvSpPr>
        <p:spPr>
          <a:xfrm>
            <a:off x="6228184" y="2060848"/>
            <a:ext cx="2520000" cy="1944000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歐洲各國因為一體化進程，所以各國在物流分工特點上突出。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3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9" presetClass="emph" presetSubtype="0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6" dur="indefinite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17" dur="indefinite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9" presetClass="emph" presetSubtype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 rctx="PPT">
                                        <p:cTn id="19" dur="indefinite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style.opacity</p:attrName>
                                        </p:attrNameLst>
                                      </p:cBhvr>
                                      <p:to>
                                        <p:strVal val="0.25"/>
                                      </p:to>
                                    </p:set>
                                    <p:animEffect filter="image" prLst="opacity: 0.25">
                                      <p:cBhvr rctx="IE">
                                        <p:cTn id="20" dur="indefinite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500"/>
                            </p:stCondLst>
                            <p:childTnLst>
                              <p:par>
                                <p:cTn id="22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900" decel="100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1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900" decel="100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3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900" decel="100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1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3" grpId="0"/>
      <p:bldP spid="5" grpId="0" animBg="1"/>
      <p:bldP spid="5" grpId="1" animBg="1"/>
      <p:bldP spid="6" grpId="0" animBg="1"/>
      <p:bldP spid="7" grpId="0" animBg="1"/>
      <p:bldP spid="8" grpId="0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3-3. </a:t>
            </a:r>
            <a:r>
              <a:rPr lang="zh-TW" altLang="zh-TW" b="1" dirty="0" smtClean="0">
                <a:solidFill>
                  <a:srgbClr val="FF0000"/>
                </a:solidFill>
              </a:rPr>
              <a:t>依據物流服務對象的範圍劃分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 smtClean="0"/>
              <a:t>社會物流</a:t>
            </a:r>
            <a:endParaRPr lang="en-US" altLang="zh-TW" b="1" dirty="0" smtClean="0"/>
          </a:p>
          <a:p>
            <a:pPr lvl="1"/>
            <a:r>
              <a:rPr lang="zh-TW" altLang="zh-TW" dirty="0" smtClean="0"/>
              <a:t>以一個社會</a:t>
            </a:r>
            <a:r>
              <a:rPr lang="zh-TW" altLang="en-US" dirty="0" smtClean="0"/>
              <a:t>經濟的大領域</a:t>
            </a:r>
            <a:r>
              <a:rPr lang="zh-TW" altLang="zh-TW" dirty="0" smtClean="0"/>
              <a:t>為範圍，面向</a:t>
            </a:r>
            <a:r>
              <a:rPr lang="zh-TW" altLang="zh-TW" dirty="0" smtClean="0">
                <a:solidFill>
                  <a:srgbClr val="FF0000"/>
                </a:solidFill>
              </a:rPr>
              <a:t>服務社會大眾為目的</a:t>
            </a:r>
            <a:r>
              <a:rPr lang="zh-TW" altLang="zh-TW" dirty="0" smtClean="0"/>
              <a:t>之物流活動。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通常</a:t>
            </a:r>
            <a:r>
              <a:rPr lang="zh-TW" altLang="zh-TW" dirty="0" smtClean="0"/>
              <a:t>由</a:t>
            </a:r>
            <a:r>
              <a:rPr lang="zh-TW" altLang="zh-TW" dirty="0" smtClean="0">
                <a:solidFill>
                  <a:srgbClr val="FF0000"/>
                </a:solidFill>
              </a:rPr>
              <a:t>公家部門或是專門的物流企業</a:t>
            </a:r>
            <a:r>
              <a:rPr lang="zh-TW" altLang="zh-TW" dirty="0" smtClean="0"/>
              <a:t>來承擔。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與社會運作息息相關，因此</a:t>
            </a:r>
            <a:r>
              <a:rPr lang="zh-TW" altLang="zh-TW" dirty="0" smtClean="0"/>
              <a:t>帶有整合和廣泛性。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1115616" y="4437112"/>
            <a:ext cx="7344816" cy="792088"/>
          </a:xfrm>
          <a:prstGeom prst="roundRect">
            <a:avLst/>
          </a:prstGeom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例如</a:t>
            </a:r>
            <a:r>
              <a:rPr lang="en-US" altLang="zh-TW" sz="2400" dirty="0" smtClean="0"/>
              <a:t>:</a:t>
            </a:r>
            <a:r>
              <a:rPr lang="zh-TW" altLang="en-US" sz="2400" dirty="0" smtClean="0"/>
              <a:t>紅十字會。</a:t>
            </a:r>
            <a:endParaRPr lang="en-US" altLang="zh-TW" sz="2400" dirty="0" smtClean="0"/>
          </a:p>
          <a:p>
            <a:pPr algn="ctr"/>
            <a:r>
              <a:rPr lang="zh-TW" altLang="en-US" sz="2400" dirty="0" smtClean="0"/>
              <a:t>救災是一項專業，支援救災的後勤管理也是專業。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altLang="zh-TW" b="1" dirty="0" smtClean="0"/>
              <a:t>3-3. </a:t>
            </a:r>
            <a:r>
              <a:rPr lang="zh-TW" altLang="zh-TW" b="1" dirty="0" smtClean="0"/>
              <a:t>依據物流服務對象的範圍劃分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 smtClean="0"/>
              <a:t>企業物流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又稱為「廣義的物流」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指企業內部實體物質的流動，是一具體、微觀的物流活動。</a:t>
            </a:r>
            <a:endParaRPr lang="en-US" altLang="zh-TW" dirty="0" smtClean="0"/>
          </a:p>
          <a:p>
            <a:endParaRPr lang="en-US" altLang="zh-TW" dirty="0" smtClean="0"/>
          </a:p>
          <a:p>
            <a:pPr lvl="1"/>
            <a:endParaRPr lang="zh-TW" altLang="en-US" dirty="0"/>
          </a:p>
        </p:txBody>
      </p:sp>
      <p:graphicFrame>
        <p:nvGraphicFramePr>
          <p:cNvPr id="4" name="資料庫圖表 3"/>
          <p:cNvGraphicFramePr/>
          <p:nvPr/>
        </p:nvGraphicFramePr>
        <p:xfrm>
          <a:off x="899592" y="2146504"/>
          <a:ext cx="73448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3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3)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4" grpId="0">
        <p:bldAsOne/>
      </p:bldGraphic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企業物流的範圍（廣義的物流）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29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0" y="1268760"/>
            <a:ext cx="9144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dirty="0" smtClean="0"/>
              <a:t>本章學習目標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pPr>
              <a:buNone/>
            </a:pPr>
            <a:r>
              <a:rPr lang="en-US" altLang="zh-TW" b="1" dirty="0" smtClean="0"/>
              <a:t>1. </a:t>
            </a:r>
            <a:r>
              <a:rPr lang="zh-TW" altLang="zh-TW" b="1" dirty="0" smtClean="0"/>
              <a:t>物</a:t>
            </a:r>
            <a:r>
              <a:rPr lang="zh-TW" altLang="zh-TW" b="1" dirty="0"/>
              <a:t>流的起源及演進</a:t>
            </a:r>
          </a:p>
          <a:p>
            <a:pPr>
              <a:buNone/>
            </a:pPr>
            <a:r>
              <a:rPr lang="en-US" altLang="zh-TW" b="1" dirty="0"/>
              <a:t>2. </a:t>
            </a:r>
            <a:r>
              <a:rPr lang="zh-TW" altLang="zh-TW" b="1" dirty="0"/>
              <a:t>物流的定義</a:t>
            </a:r>
          </a:p>
          <a:p>
            <a:pPr>
              <a:buNone/>
            </a:pPr>
            <a:r>
              <a:rPr lang="en-US" altLang="zh-TW" b="1" dirty="0"/>
              <a:t>3. </a:t>
            </a:r>
            <a:r>
              <a:rPr lang="zh-TW" altLang="zh-TW" b="1" dirty="0"/>
              <a:t>物流的範圍</a:t>
            </a:r>
          </a:p>
          <a:p>
            <a:pPr>
              <a:buNone/>
            </a:pPr>
            <a:r>
              <a:rPr lang="en-US" altLang="zh-TW" b="1" dirty="0"/>
              <a:t>4. </a:t>
            </a:r>
            <a:r>
              <a:rPr lang="zh-TW" altLang="zh-TW" b="1" dirty="0"/>
              <a:t>物流的功能</a:t>
            </a:r>
          </a:p>
          <a:p>
            <a:pPr>
              <a:buNone/>
            </a:pPr>
            <a:r>
              <a:rPr lang="en-US" altLang="zh-TW" b="1" dirty="0"/>
              <a:t>5. </a:t>
            </a:r>
            <a:r>
              <a:rPr lang="zh-TW" altLang="zh-TW" b="1" dirty="0"/>
              <a:t>物流的合作類型</a:t>
            </a:r>
          </a:p>
          <a:p>
            <a:pPr>
              <a:buNone/>
            </a:pPr>
            <a:r>
              <a:rPr lang="en-US" altLang="zh-TW" b="1" dirty="0"/>
              <a:t>6. </a:t>
            </a:r>
            <a:r>
              <a:rPr lang="zh-TW" altLang="zh-TW" b="1" dirty="0"/>
              <a:t>物流管理與供應鏈管理的區別</a:t>
            </a:r>
          </a:p>
          <a:p>
            <a:pPr>
              <a:buNone/>
            </a:pPr>
            <a:r>
              <a:rPr lang="en-US" altLang="zh-TW" b="1" dirty="0"/>
              <a:t>7. </a:t>
            </a:r>
            <a:r>
              <a:rPr lang="zh-TW" altLang="zh-TW" b="1" dirty="0"/>
              <a:t>物流在企業的角色與國家經濟的作用</a:t>
            </a:r>
          </a:p>
          <a:p>
            <a:pPr>
              <a:buNone/>
            </a:pPr>
            <a:r>
              <a:rPr lang="en-US" altLang="zh-TW" b="1" dirty="0"/>
              <a:t>8. </a:t>
            </a:r>
            <a:r>
              <a:rPr lang="zh-TW" altLang="zh-TW" b="1" dirty="0"/>
              <a:t>臺灣的物流發展與人才職能需求</a:t>
            </a:r>
          </a:p>
          <a:p>
            <a:pPr>
              <a:buNone/>
            </a:pPr>
            <a:r>
              <a:rPr lang="en-US" altLang="zh-TW" b="1" dirty="0"/>
              <a:t>9. </a:t>
            </a:r>
            <a:r>
              <a:rPr lang="zh-TW" altLang="zh-TW" b="1" dirty="0"/>
              <a:t>物流管理的新趨勢</a:t>
            </a:r>
            <a:endParaRPr lang="zh-TW" alt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物流管理、供應鏈管理</a:t>
            </a:r>
            <a:r>
              <a:rPr lang="en-US" altLang="zh-TW" b="1" dirty="0" smtClean="0">
                <a:solidFill>
                  <a:srgbClr val="0070C0"/>
                </a:solidFill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</a:rPr>
            </a:br>
            <a:r>
              <a:rPr lang="zh-TW" altLang="en-US" b="1" dirty="0" smtClean="0">
                <a:solidFill>
                  <a:srgbClr val="0070C0"/>
                </a:solidFill>
              </a:rPr>
              <a:t>與全球運籌管理的發展過程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30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t="1819" r="4216"/>
          <a:stretch>
            <a:fillRect/>
          </a:stretch>
        </p:blipFill>
        <p:spPr bwMode="auto">
          <a:xfrm>
            <a:off x="251520" y="1371832"/>
            <a:ext cx="8568952" cy="459486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zh-TW" altLang="zh-TW" b="1" dirty="0" smtClean="0">
                <a:solidFill>
                  <a:srgbClr val="0070C0"/>
                </a:solidFill>
              </a:rPr>
              <a:t>企業物流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 smtClean="0"/>
              <a:t>供應物流</a:t>
            </a:r>
            <a:endParaRPr lang="en-US" altLang="zh-TW" b="1" dirty="0" smtClean="0"/>
          </a:p>
          <a:p>
            <a:pPr lvl="1"/>
            <a:r>
              <a:rPr lang="zh-TW" altLang="zh-TW" dirty="0" smtClean="0"/>
              <a:t>又稱</a:t>
            </a:r>
            <a:r>
              <a:rPr lang="zh-TW" altLang="zh-TW" dirty="0" smtClean="0">
                <a:solidFill>
                  <a:srgbClr val="FF0000"/>
                </a:solidFill>
              </a:rPr>
              <a:t>實體供應</a:t>
            </a:r>
            <a:r>
              <a:rPr lang="en-US" altLang="zh-TW" dirty="0" smtClean="0">
                <a:solidFill>
                  <a:srgbClr val="FF0000"/>
                </a:solidFill>
              </a:rPr>
              <a:t>(Physical Supply)</a:t>
            </a:r>
          </a:p>
          <a:p>
            <a:pPr lvl="1"/>
            <a:r>
              <a:rPr lang="zh-TW" altLang="zh-TW" dirty="0" smtClean="0"/>
              <a:t>為保證企業生產不</a:t>
            </a:r>
            <a:r>
              <a:rPr lang="zh-TW" altLang="en-US" dirty="0" smtClean="0"/>
              <a:t>中斷</a:t>
            </a:r>
            <a:r>
              <a:rPr lang="zh-TW" altLang="zh-TW" dirty="0" smtClean="0"/>
              <a:t>，</a:t>
            </a:r>
            <a:r>
              <a:rPr lang="zh-TW" altLang="en-US" dirty="0" smtClean="0"/>
              <a:t>持續</a:t>
            </a:r>
            <a:r>
              <a:rPr lang="zh-TW" altLang="zh-TW" dirty="0" smtClean="0"/>
              <a:t>從上游提供原料、零</a:t>
            </a:r>
            <a:r>
              <a:rPr lang="zh-TW" altLang="en-US" dirty="0" smtClean="0"/>
              <a:t>組</a:t>
            </a:r>
            <a:r>
              <a:rPr lang="zh-TW" altLang="zh-TW" dirty="0" smtClean="0"/>
              <a:t>件、燃料、輔助材料來供應的物流活動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對企業、社會或環境，以最低成本、最少消耗來供應生產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企業物流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 smtClean="0"/>
              <a:t>生產物流</a:t>
            </a:r>
            <a:endParaRPr lang="en-US" altLang="zh-TW" b="1" dirty="0" smtClean="0"/>
          </a:p>
          <a:p>
            <a:pPr lvl="1"/>
            <a:r>
              <a:rPr lang="zh-TW" altLang="zh-TW" dirty="0" smtClean="0"/>
              <a:t>企業</a:t>
            </a:r>
            <a:r>
              <a:rPr lang="zh-TW" altLang="zh-TW" dirty="0" smtClean="0">
                <a:solidFill>
                  <a:srgbClr val="FF0000"/>
                </a:solidFill>
              </a:rPr>
              <a:t>在生產過程中</a:t>
            </a:r>
            <a:r>
              <a:rPr lang="zh-TW" altLang="zh-TW" dirty="0" smtClean="0"/>
              <a:t>所產生的物流活動。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從</a:t>
            </a:r>
            <a:r>
              <a:rPr lang="zh-TW" altLang="en-US" dirty="0" smtClean="0"/>
              <a:t>進入</a:t>
            </a:r>
            <a:r>
              <a:rPr lang="zh-TW" altLang="zh-TW" dirty="0" smtClean="0"/>
              <a:t>企業開始，到生產線開端，隨著生產過程流動與加工，到最後生產完成，再流至倉庫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原料</a:t>
            </a:r>
            <a:r>
              <a:rPr lang="zh-TW" altLang="en-US" dirty="0" smtClean="0"/>
              <a:t>在</a:t>
            </a:r>
            <a:r>
              <a:rPr lang="zh-TW" altLang="zh-TW" dirty="0" smtClean="0">
                <a:solidFill>
                  <a:srgbClr val="FF0000"/>
                </a:solidFill>
              </a:rPr>
              <a:t>加工</a:t>
            </a:r>
            <a:r>
              <a:rPr lang="zh-TW" altLang="en-US" dirty="0" smtClean="0">
                <a:solidFill>
                  <a:srgbClr val="FF0000"/>
                </a:solidFill>
              </a:rPr>
              <a:t>上</a:t>
            </a:r>
            <a:r>
              <a:rPr lang="zh-TW" altLang="zh-TW" dirty="0" smtClean="0">
                <a:solidFill>
                  <a:srgbClr val="FF0000"/>
                </a:solidFill>
              </a:rPr>
              <a:t>的時間常常低於</a:t>
            </a:r>
            <a:r>
              <a:rPr lang="en-US" altLang="zh-TW" dirty="0" smtClean="0">
                <a:solidFill>
                  <a:srgbClr val="FF0000"/>
                </a:solidFill>
              </a:rPr>
              <a:t>10</a:t>
            </a:r>
            <a:r>
              <a:rPr lang="zh-TW" altLang="zh-TW" dirty="0" smtClean="0">
                <a:solidFill>
                  <a:srgbClr val="FF0000"/>
                </a:solidFill>
              </a:rPr>
              <a:t>％或更少</a:t>
            </a:r>
            <a:r>
              <a:rPr lang="zh-TW" altLang="en-US" dirty="0" smtClean="0"/>
              <a:t>，大多耗費在流動上。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企業物流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 smtClean="0"/>
              <a:t>銷售物流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又稱為</a:t>
            </a:r>
            <a:r>
              <a:rPr lang="zh-TW" altLang="zh-TW" dirty="0" smtClean="0">
                <a:solidFill>
                  <a:srgbClr val="FF0000"/>
                </a:solidFill>
              </a:rPr>
              <a:t>實體配銷</a:t>
            </a:r>
            <a:r>
              <a:rPr lang="en-US" altLang="zh-TW" dirty="0" smtClean="0">
                <a:solidFill>
                  <a:srgbClr val="FF0000"/>
                </a:solidFill>
              </a:rPr>
              <a:t>(Physical Distribution)</a:t>
            </a:r>
          </a:p>
          <a:p>
            <a:pPr lvl="1"/>
            <a:r>
              <a:rPr lang="zh-TW" altLang="en-US" dirty="0" smtClean="0"/>
              <a:t>商品出售時，在供給方與需求方之間的實體流動，</a:t>
            </a:r>
            <a:r>
              <a:rPr lang="zh-TW" altLang="en-US" dirty="0" smtClean="0">
                <a:solidFill>
                  <a:srgbClr val="FF0000"/>
                </a:solidFill>
              </a:rPr>
              <a:t>將商品所有權轉給客戶的物流活動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從企業的成品倉庫，經過運輸、配送到達客戶手上。</a:t>
            </a:r>
            <a:endParaRPr lang="en-US" altLang="zh-TW" dirty="0" smtClean="0"/>
          </a:p>
          <a:p>
            <a:pPr lvl="1"/>
            <a:r>
              <a:rPr lang="zh-TW" altLang="zh-TW" dirty="0" smtClean="0">
                <a:solidFill>
                  <a:srgbClr val="FF0000"/>
                </a:solidFill>
              </a:rPr>
              <a:t>逐漸發散的物流過程</a:t>
            </a:r>
            <a:r>
              <a:rPr lang="zh-TW" altLang="zh-TW" dirty="0" smtClean="0"/>
              <a:t>，使資源得以廣泛地整合與配置。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企業物流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 smtClean="0"/>
              <a:t>逆物流</a:t>
            </a:r>
            <a:endParaRPr lang="en-US" altLang="zh-TW" b="1" dirty="0" smtClean="0"/>
          </a:p>
          <a:p>
            <a:pPr lvl="1">
              <a:buNone/>
            </a:pPr>
            <a:r>
              <a:rPr lang="en-US" altLang="zh-TW" dirty="0" smtClean="0"/>
              <a:t>A.</a:t>
            </a:r>
            <a:r>
              <a:rPr lang="zh-TW" altLang="en-US" dirty="0" smtClean="0">
                <a:solidFill>
                  <a:srgbClr val="FF0000"/>
                </a:solidFill>
              </a:rPr>
              <a:t>回收物流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dirty="0" smtClean="0"/>
              <a:t>各種原料、半成品與成品基於某些原因所產生的回收活動。</a:t>
            </a:r>
            <a:endParaRPr lang="en-US" altLang="zh-TW" dirty="0" smtClean="0"/>
          </a:p>
          <a:p>
            <a:pPr lvl="1"/>
            <a:endParaRPr lang="en-US" altLang="zh-TW" dirty="0" smtClean="0"/>
          </a:p>
        </p:txBody>
      </p:sp>
      <p:sp>
        <p:nvSpPr>
          <p:cNvPr id="4" name="圓角矩形 3"/>
          <p:cNvSpPr/>
          <p:nvPr/>
        </p:nvSpPr>
        <p:spPr>
          <a:xfrm>
            <a:off x="1205880" y="3645024"/>
            <a:ext cx="6732240" cy="1584176"/>
          </a:xfrm>
          <a:prstGeom prst="roundRect">
            <a:avLst/>
          </a:prstGeom>
        </p:spPr>
        <p:style>
          <a:lnRef idx="2">
            <a:schemeClr val="accent6"/>
          </a:lnRef>
          <a:fillRef idx="1">
            <a:schemeClr val="lt1"/>
          </a:fillRef>
          <a:effectRef idx="0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購買的印表機如果故障，一定要送回原廠維修；超商的報紙雜誌如果過期，也是要進行回收；菸酒公司空酒瓶的回收等。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企業物流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 smtClean="0"/>
              <a:t>逆物流</a:t>
            </a:r>
            <a:endParaRPr lang="en-US" altLang="zh-TW" b="1" dirty="0" smtClean="0"/>
          </a:p>
          <a:p>
            <a:pPr lvl="1">
              <a:buNone/>
            </a:pPr>
            <a:r>
              <a:rPr lang="en-US" altLang="zh-TW" dirty="0" smtClean="0"/>
              <a:t>B.</a:t>
            </a:r>
            <a:r>
              <a:rPr lang="zh-TW" altLang="en-US" dirty="0" smtClean="0">
                <a:solidFill>
                  <a:srgbClr val="FF0000"/>
                </a:solidFill>
              </a:rPr>
              <a:t>廢棄物物流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lvl="1"/>
            <a:r>
              <a:rPr lang="zh-TW" altLang="en-US" dirty="0" smtClean="0"/>
              <a:t>企業進行裝卸、運輸、處理時，所排放的無用物活動。</a:t>
            </a:r>
            <a:endParaRPr lang="zh-TW" altLang="en-US" dirty="0"/>
          </a:p>
        </p:txBody>
      </p:sp>
      <p:sp>
        <p:nvSpPr>
          <p:cNvPr id="5" name="圓角矩形 4"/>
          <p:cNvSpPr/>
          <p:nvPr/>
        </p:nvSpPr>
        <p:spPr>
          <a:xfrm>
            <a:off x="1331640" y="3717032"/>
            <a:ext cx="6336704" cy="1224136"/>
          </a:xfrm>
          <a:prstGeom prst="roundRect">
            <a:avLst/>
          </a:prstGeom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企業所不要的廢棄燈管和空碳粉匣等要回收；垃圾要經由垃圾車來裝運處理等。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企業物流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224186013"/>
              </p:ext>
            </p:extLst>
          </p:nvPr>
        </p:nvGraphicFramePr>
        <p:xfrm>
          <a:off x="323528" y="1340768"/>
          <a:ext cx="8568952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供應鏈管理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37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351599" y="1413296"/>
            <a:ext cx="8440803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企業物流</a:t>
            </a:r>
            <a:r>
              <a:rPr lang="en-US" altLang="zh-TW" b="1" dirty="0" smtClean="0">
                <a:solidFill>
                  <a:srgbClr val="0070C0"/>
                </a:solidFill>
              </a:rPr>
              <a:t>(</a:t>
            </a:r>
            <a:r>
              <a:rPr lang="zh-TW" altLang="en-US" b="1" dirty="0" smtClean="0">
                <a:solidFill>
                  <a:srgbClr val="0070C0"/>
                </a:solidFill>
              </a:rPr>
              <a:t>供應鏈管理</a:t>
            </a:r>
            <a:r>
              <a:rPr lang="en-US" altLang="zh-TW" b="1" dirty="0" smtClean="0">
                <a:solidFill>
                  <a:srgbClr val="0070C0"/>
                </a:solidFill>
              </a:rPr>
              <a:t>)</a:t>
            </a:r>
            <a:r>
              <a:rPr lang="zh-TW" altLang="zh-TW" b="1" dirty="0" smtClean="0">
                <a:solidFill>
                  <a:srgbClr val="0070C0"/>
                </a:solidFill>
              </a:rPr>
              <a:t>的服務目標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251520" y="1268760"/>
          <a:ext cx="8568952" cy="4500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4. </a:t>
            </a:r>
            <a:r>
              <a:rPr lang="zh-TW" altLang="en-US" dirty="0" smtClean="0"/>
              <a:t>物流的功能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39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1. </a:t>
            </a:r>
            <a:r>
              <a:rPr lang="zh-TW" altLang="en-US" dirty="0" smtClean="0"/>
              <a:t>物流的起源及演進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標題 3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4. </a:t>
            </a:r>
            <a:r>
              <a:rPr lang="zh-TW" altLang="zh-TW" b="1" dirty="0" smtClean="0">
                <a:solidFill>
                  <a:srgbClr val="FF0000"/>
                </a:solidFill>
              </a:rPr>
              <a:t>物流的功能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grpSp>
        <p:nvGrpSpPr>
          <p:cNvPr id="32" name="群組 31"/>
          <p:cNvGrpSpPr/>
          <p:nvPr/>
        </p:nvGrpSpPr>
        <p:grpSpPr>
          <a:xfrm>
            <a:off x="971600" y="1196752"/>
            <a:ext cx="7200800" cy="4680520"/>
            <a:chOff x="971600" y="1844824"/>
            <a:chExt cx="7200800" cy="4680520"/>
          </a:xfrm>
        </p:grpSpPr>
        <p:cxnSp>
          <p:nvCxnSpPr>
            <p:cNvPr id="19" name="直線接點 18"/>
            <p:cNvCxnSpPr/>
            <p:nvPr/>
          </p:nvCxnSpPr>
          <p:spPr>
            <a:xfrm>
              <a:off x="1331640" y="2384944"/>
              <a:ext cx="0" cy="5040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直線接點 19"/>
            <p:cNvCxnSpPr/>
            <p:nvPr/>
          </p:nvCxnSpPr>
          <p:spPr>
            <a:xfrm>
              <a:off x="1331640" y="5472990"/>
              <a:ext cx="0" cy="5040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直線接點 20"/>
            <p:cNvCxnSpPr/>
            <p:nvPr/>
          </p:nvCxnSpPr>
          <p:spPr>
            <a:xfrm>
              <a:off x="7826215" y="2393178"/>
              <a:ext cx="0" cy="5040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直線接點 21"/>
            <p:cNvCxnSpPr/>
            <p:nvPr/>
          </p:nvCxnSpPr>
          <p:spPr>
            <a:xfrm>
              <a:off x="7826215" y="5481224"/>
              <a:ext cx="0" cy="504000"/>
            </a:xfrm>
            <a:prstGeom prst="line">
              <a:avLst/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肘形接點 23"/>
            <p:cNvCxnSpPr>
              <a:stCxn id="5" idx="2"/>
            </p:cNvCxnSpPr>
            <p:nvPr/>
          </p:nvCxnSpPr>
          <p:spPr>
            <a:xfrm rot="5400000">
              <a:off x="3168000" y="1664824"/>
              <a:ext cx="648000" cy="2160000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5" name="肘形接點 24"/>
            <p:cNvCxnSpPr/>
            <p:nvPr/>
          </p:nvCxnSpPr>
          <p:spPr>
            <a:xfrm rot="16200000" flipV="1">
              <a:off x="5328240" y="1664888"/>
              <a:ext cx="648000" cy="2160000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肘形接點 25"/>
            <p:cNvCxnSpPr/>
            <p:nvPr/>
          </p:nvCxnSpPr>
          <p:spPr>
            <a:xfrm rot="5400000">
              <a:off x="3599760" y="2096888"/>
              <a:ext cx="648000" cy="1296000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肘形接點 26"/>
            <p:cNvCxnSpPr/>
            <p:nvPr/>
          </p:nvCxnSpPr>
          <p:spPr>
            <a:xfrm rot="5400000">
              <a:off x="4031856" y="2528888"/>
              <a:ext cx="648000" cy="432000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8" name="肘形接點 27"/>
            <p:cNvCxnSpPr/>
            <p:nvPr/>
          </p:nvCxnSpPr>
          <p:spPr>
            <a:xfrm rot="16200000" flipV="1">
              <a:off x="4896144" y="2096888"/>
              <a:ext cx="648000" cy="1296000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肘形接點 28"/>
            <p:cNvCxnSpPr/>
            <p:nvPr/>
          </p:nvCxnSpPr>
          <p:spPr>
            <a:xfrm rot="16200000" flipV="1">
              <a:off x="4464048" y="2528888"/>
              <a:ext cx="648000" cy="432000"/>
            </a:xfrm>
            <a:prstGeom prst="bentConnector3">
              <a:avLst>
                <a:gd name="adj1" fmla="val 50000"/>
              </a:avLst>
            </a:prstGeom>
            <a:ln w="28575">
              <a:solidFill>
                <a:schemeClr val="accent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5" name="圓角矩形 4"/>
            <p:cNvSpPr/>
            <p:nvPr/>
          </p:nvSpPr>
          <p:spPr>
            <a:xfrm>
              <a:off x="971600" y="1844824"/>
              <a:ext cx="7200800" cy="5760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/>
                <a:t>物流功能</a:t>
              </a:r>
              <a:endParaRPr lang="zh-TW" altLang="en-US" sz="2800" dirty="0"/>
            </a:p>
          </p:txBody>
        </p:sp>
        <p:sp>
          <p:nvSpPr>
            <p:cNvPr id="6" name="圓角矩形 5"/>
            <p:cNvSpPr/>
            <p:nvPr/>
          </p:nvSpPr>
          <p:spPr>
            <a:xfrm>
              <a:off x="971600" y="5949344"/>
              <a:ext cx="7200800" cy="576000"/>
            </a:xfrm>
            <a:prstGeom prst="roundRect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 dirty="0"/>
            </a:p>
          </p:txBody>
        </p:sp>
        <p:sp>
          <p:nvSpPr>
            <p:cNvPr id="7" name="圓角矩形 6"/>
            <p:cNvSpPr/>
            <p:nvPr/>
          </p:nvSpPr>
          <p:spPr>
            <a:xfrm>
              <a:off x="1043608" y="2852936"/>
              <a:ext cx="576064" cy="26640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eaVert" rtlCol="0" anchor="ctr"/>
            <a:lstStyle/>
            <a:p>
              <a:pPr algn="ctr"/>
              <a:r>
                <a:rPr lang="zh-TW" altLang="en-US" sz="2800" dirty="0" smtClean="0"/>
                <a:t>科學方法的運用</a:t>
              </a:r>
              <a:endParaRPr lang="zh-TW" altLang="en-US" sz="2800" dirty="0"/>
            </a:p>
          </p:txBody>
        </p:sp>
        <p:sp>
          <p:nvSpPr>
            <p:cNvPr id="8" name="圓角矩形 7"/>
            <p:cNvSpPr/>
            <p:nvPr/>
          </p:nvSpPr>
          <p:spPr>
            <a:xfrm>
              <a:off x="7524328" y="2852936"/>
              <a:ext cx="576064" cy="2664000"/>
            </a:xfrm>
            <a:prstGeom prst="roundRect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vert="eaVert" rtlCol="0" anchor="ctr"/>
            <a:lstStyle/>
            <a:p>
              <a:pPr algn="ctr"/>
              <a:r>
                <a:rPr lang="zh-TW" altLang="en-US" sz="2800" dirty="0" smtClean="0"/>
                <a:t>管理與評價</a:t>
              </a:r>
              <a:endParaRPr lang="zh-TW" altLang="en-US" sz="2800" dirty="0"/>
            </a:p>
          </p:txBody>
        </p:sp>
        <p:sp>
          <p:nvSpPr>
            <p:cNvPr id="10" name="圓角矩形 9"/>
            <p:cNvSpPr/>
            <p:nvPr/>
          </p:nvSpPr>
          <p:spPr>
            <a:xfrm>
              <a:off x="2126461" y="3082879"/>
              <a:ext cx="576064" cy="165618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eaVert" rtlCol="0" anchor="ctr"/>
            <a:lstStyle/>
            <a:p>
              <a:pPr algn="ctr"/>
              <a:r>
                <a:rPr lang="zh-TW" altLang="en-US" sz="2800" dirty="0" smtClean="0"/>
                <a:t>裝卸搬運</a:t>
              </a:r>
              <a:endParaRPr lang="zh-TW" altLang="en-US" sz="2800" dirty="0"/>
            </a:p>
          </p:txBody>
        </p:sp>
        <p:sp>
          <p:nvSpPr>
            <p:cNvPr id="11" name="圓角矩形 10"/>
            <p:cNvSpPr/>
            <p:nvPr/>
          </p:nvSpPr>
          <p:spPr>
            <a:xfrm>
              <a:off x="2990557" y="3082879"/>
              <a:ext cx="576064" cy="165618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eaVert" rtlCol="0" anchor="ctr"/>
            <a:lstStyle/>
            <a:p>
              <a:pPr algn="ctr"/>
              <a:r>
                <a:rPr lang="zh-TW" altLang="zh-TW" sz="2800" dirty="0" smtClean="0"/>
                <a:t>包裝保護</a:t>
              </a:r>
              <a:endParaRPr lang="zh-TW" altLang="en-US" sz="2800" dirty="0"/>
            </a:p>
          </p:txBody>
        </p:sp>
        <p:sp>
          <p:nvSpPr>
            <p:cNvPr id="12" name="圓角矩形 11"/>
            <p:cNvSpPr/>
            <p:nvPr/>
          </p:nvSpPr>
          <p:spPr>
            <a:xfrm>
              <a:off x="3854653" y="3082879"/>
              <a:ext cx="576064" cy="165618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eaVert" rtlCol="0" anchor="ctr"/>
            <a:lstStyle/>
            <a:p>
              <a:pPr algn="ctr"/>
              <a:r>
                <a:rPr lang="zh-TW" altLang="zh-TW" sz="2800" dirty="0" smtClean="0"/>
                <a:t>倉儲保管</a:t>
              </a:r>
              <a:endParaRPr lang="zh-TW" altLang="en-US" sz="2800" dirty="0"/>
            </a:p>
          </p:txBody>
        </p:sp>
        <p:sp>
          <p:nvSpPr>
            <p:cNvPr id="13" name="圓角矩形 12"/>
            <p:cNvSpPr/>
            <p:nvPr/>
          </p:nvSpPr>
          <p:spPr>
            <a:xfrm>
              <a:off x="4718749" y="3082879"/>
              <a:ext cx="576064" cy="1656184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vert="eaVert" rtlCol="0" anchor="ctr"/>
            <a:lstStyle/>
            <a:p>
              <a:pPr algn="ctr"/>
              <a:r>
                <a:rPr lang="zh-TW" altLang="zh-TW" sz="2800" dirty="0" smtClean="0"/>
                <a:t>運輸配送</a:t>
              </a:r>
              <a:endParaRPr lang="zh-TW" altLang="en-US" sz="2800" dirty="0"/>
            </a:p>
          </p:txBody>
        </p:sp>
        <p:sp>
          <p:nvSpPr>
            <p:cNvPr id="14" name="圓角矩形 13"/>
            <p:cNvSpPr/>
            <p:nvPr/>
          </p:nvSpPr>
          <p:spPr>
            <a:xfrm>
              <a:off x="5582845" y="3082879"/>
              <a:ext cx="576064" cy="1656184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eaVert" rtlCol="0" anchor="ctr"/>
            <a:lstStyle/>
            <a:p>
              <a:pPr algn="ctr"/>
              <a:r>
                <a:rPr lang="zh-TW" altLang="zh-TW" sz="2800" dirty="0" smtClean="0"/>
                <a:t>流通加工</a:t>
              </a:r>
              <a:endParaRPr lang="zh-TW" altLang="en-US" sz="2800" dirty="0"/>
            </a:p>
          </p:txBody>
        </p:sp>
        <p:sp>
          <p:nvSpPr>
            <p:cNvPr id="15" name="圓角矩形 14"/>
            <p:cNvSpPr/>
            <p:nvPr/>
          </p:nvSpPr>
          <p:spPr>
            <a:xfrm>
              <a:off x="6446941" y="3082879"/>
              <a:ext cx="576064" cy="1656184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vert="eaVert" rtlCol="0" anchor="ctr"/>
            <a:lstStyle/>
            <a:p>
              <a:pPr algn="ctr"/>
              <a:r>
                <a:rPr lang="zh-TW" altLang="zh-TW" sz="2800" dirty="0" smtClean="0"/>
                <a:t>資訊情報</a:t>
              </a:r>
              <a:endParaRPr lang="zh-TW" altLang="en-US" sz="2800" dirty="0"/>
            </a:p>
          </p:txBody>
        </p:sp>
        <p:sp>
          <p:nvSpPr>
            <p:cNvPr id="16" name="圓角矩形 15"/>
            <p:cNvSpPr/>
            <p:nvPr/>
          </p:nvSpPr>
          <p:spPr>
            <a:xfrm>
              <a:off x="2092871" y="4968464"/>
              <a:ext cx="3204000" cy="576000"/>
            </a:xfrm>
            <a:prstGeom prst="round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/>
                <a:t>基本活動</a:t>
              </a:r>
              <a:endParaRPr lang="zh-TW" altLang="en-US" sz="2800" dirty="0"/>
            </a:p>
          </p:txBody>
        </p:sp>
        <p:sp>
          <p:nvSpPr>
            <p:cNvPr id="17" name="圓角矩形 16"/>
            <p:cNvSpPr/>
            <p:nvPr/>
          </p:nvSpPr>
          <p:spPr>
            <a:xfrm>
              <a:off x="5466539" y="4973866"/>
              <a:ext cx="1692000" cy="576000"/>
            </a:xfrm>
            <a:prstGeom prst="roundRect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800" dirty="0" smtClean="0"/>
                <a:t>支援活動</a:t>
              </a:r>
              <a:endParaRPr lang="zh-TW" altLang="en-US" sz="2800" dirty="0"/>
            </a:p>
          </p:txBody>
        </p:sp>
        <p:sp>
          <p:nvSpPr>
            <p:cNvPr id="30" name="文字方塊 29"/>
            <p:cNvSpPr txBox="1"/>
            <p:nvPr/>
          </p:nvSpPr>
          <p:spPr>
            <a:xfrm>
              <a:off x="1088320" y="5976576"/>
              <a:ext cx="2304256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 smtClean="0"/>
                <a:t>物流資料庫</a:t>
              </a:r>
              <a:endParaRPr lang="zh-TW" altLang="en-US" sz="2800" dirty="0"/>
            </a:p>
          </p:txBody>
        </p:sp>
        <p:sp>
          <p:nvSpPr>
            <p:cNvPr id="31" name="文字方塊 30"/>
            <p:cNvSpPr txBox="1"/>
            <p:nvPr/>
          </p:nvSpPr>
          <p:spPr>
            <a:xfrm>
              <a:off x="6426792" y="5976576"/>
              <a:ext cx="167971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 smtClean="0"/>
                <a:t>資料傳送</a:t>
              </a:r>
              <a:endParaRPr lang="zh-TW" altLang="en-US" sz="28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裝卸搬運功能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物流的基本功能，是對包裝、儲存保管、運輸配送、流通加工等物流功能</a:t>
            </a:r>
            <a:r>
              <a:rPr lang="zh-TW" altLang="en-US" dirty="0" smtClean="0">
                <a:solidFill>
                  <a:srgbClr val="FF0000"/>
                </a:solidFill>
              </a:rPr>
              <a:t>進行銜接的中間環節</a:t>
            </a:r>
            <a:r>
              <a:rPr lang="zh-TW" altLang="en-US" dirty="0" smtClean="0"/>
              <a:t>，如貨物的裝上卸下、移動、揀選、分類等。</a:t>
            </a:r>
            <a:endParaRPr lang="en-US" altLang="zh-TW" dirty="0" smtClean="0"/>
          </a:p>
          <a:p>
            <a:r>
              <a:rPr lang="zh-TW" altLang="en-US" dirty="0" smtClean="0"/>
              <a:t>在物流活動的過程中，裝卸搬運</a:t>
            </a:r>
            <a:r>
              <a:rPr lang="zh-TW" altLang="en-US" dirty="0" smtClean="0">
                <a:solidFill>
                  <a:srgbClr val="FF0000"/>
                </a:solidFill>
              </a:rPr>
              <a:t>是必要且頻繁發生的活動</a:t>
            </a:r>
            <a:r>
              <a:rPr lang="zh-TW" altLang="en-US" dirty="0" smtClean="0"/>
              <a:t>，因此對裝卸搬運的管理，例如：要思考方法、設備的選擇配置與使用的改善，並儘可能減少裝卸搬運次數等，來節約物流費用，以避免商品損壞。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41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包裝保護功能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物流的基本功能，</a:t>
            </a:r>
            <a:r>
              <a:rPr lang="zh-TW" altLang="en-US" dirty="0" smtClean="0">
                <a:solidFill>
                  <a:srgbClr val="FF0000"/>
                </a:solidFill>
              </a:rPr>
              <a:t>是倉儲保管與運輸配送功能能夠發揮的重要先決條件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sz="800" dirty="0" smtClean="0"/>
          </a:p>
          <a:p>
            <a:r>
              <a:rPr lang="zh-TW" altLang="en-US" dirty="0" smtClean="0"/>
              <a:t>包裝分成工業包裝和商業包裝兩種</a:t>
            </a:r>
            <a:r>
              <a:rPr lang="en-US" altLang="zh-TW" dirty="0" smtClean="0"/>
              <a:t>:                        </a:t>
            </a:r>
            <a:r>
              <a:rPr lang="zh-TW" altLang="en-US" dirty="0" smtClean="0">
                <a:solidFill>
                  <a:srgbClr val="FF0000"/>
                </a:solidFill>
              </a:rPr>
              <a:t>工業包裝</a:t>
            </a:r>
            <a:r>
              <a:rPr lang="zh-TW" altLang="en-US" dirty="0" smtClean="0"/>
              <a:t>的作用是便於運輸，並保護在途商品；                                                                                   </a:t>
            </a:r>
            <a:r>
              <a:rPr lang="zh-TW" altLang="en-US" dirty="0" smtClean="0">
                <a:solidFill>
                  <a:srgbClr val="FF0000"/>
                </a:solidFill>
              </a:rPr>
              <a:t>商業包裝</a:t>
            </a:r>
            <a:r>
              <a:rPr lang="zh-TW" altLang="en-US" dirty="0" smtClean="0"/>
              <a:t>的目的是保護商品、利於商品行銷與廣告等，以便於銷售。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42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倉儲保管功能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物流的基本功能，包含對商品進行堆存、保管、保養、維護等管理活動，</a:t>
            </a:r>
            <a:r>
              <a:rPr lang="zh-TW" altLang="en-US" dirty="0" smtClean="0">
                <a:solidFill>
                  <a:srgbClr val="FF0000"/>
                </a:solidFill>
              </a:rPr>
              <a:t>來保證商品的使用價值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sz="800" dirty="0" smtClean="0"/>
          </a:p>
          <a:p>
            <a:r>
              <a:rPr lang="zh-TW" altLang="en-US" dirty="0" smtClean="0"/>
              <a:t>例如：農產品大多是季節性生產，如春藕、夏蓮、秋菱、冬筍，就必須依靠倉儲保管功能來發揮作用。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43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運輸配送功能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物流的基本功能，由於供應端與消費端之間</a:t>
            </a:r>
            <a:r>
              <a:rPr lang="zh-TW" altLang="en-US" dirty="0" smtClean="0">
                <a:solidFill>
                  <a:srgbClr val="FF0000"/>
                </a:solidFill>
              </a:rPr>
              <a:t>存在著空間的距離</a:t>
            </a:r>
            <a:r>
              <a:rPr lang="zh-TW" altLang="en-US" dirty="0" smtClean="0"/>
              <a:t>，就必須藉由運輸配送使商品從供應端到達消費端。</a:t>
            </a:r>
            <a:endParaRPr lang="en-US" altLang="zh-TW" dirty="0" smtClean="0"/>
          </a:p>
          <a:p>
            <a:r>
              <a:rPr lang="zh-TW" altLang="en-US" dirty="0" smtClean="0"/>
              <a:t>物流的運輸配送功能</a:t>
            </a:r>
            <a:r>
              <a:rPr lang="zh-TW" altLang="en-US" dirty="0" smtClean="0">
                <a:solidFill>
                  <a:srgbClr val="FF0000"/>
                </a:solidFill>
              </a:rPr>
              <a:t>創造著物流的空間效用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44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流通加工功能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屬於支援性的功能，</a:t>
            </a:r>
            <a:r>
              <a:rPr lang="zh-TW" altLang="en-US" dirty="0" smtClean="0">
                <a:solidFill>
                  <a:srgbClr val="FF0000"/>
                </a:solidFill>
              </a:rPr>
              <a:t>因應客戶的需求並為了促進銷售</a:t>
            </a:r>
            <a:r>
              <a:rPr lang="zh-TW" altLang="en-US" dirty="0" smtClean="0"/>
              <a:t>，故需對商品作進一步的再加工，</a:t>
            </a:r>
            <a:r>
              <a:rPr lang="zh-TW" altLang="en-US" dirty="0" smtClean="0">
                <a:solidFill>
                  <a:srgbClr val="FF0000"/>
                </a:solidFill>
              </a:rPr>
              <a:t>彌補企業或銷售部門在生產過程中加工程度的不足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流通加工的內容，一般包括</a:t>
            </a:r>
            <a:r>
              <a:rPr lang="zh-TW" altLang="en-US" dirty="0" smtClean="0">
                <a:solidFill>
                  <a:srgbClr val="008000"/>
                </a:solidFill>
              </a:rPr>
              <a:t>裝袋、分裝、定量化小包裝、貼標籤、配貨、數量檢查、挑選、混裝、掃條碼、裁切、組裝和再加工改製</a:t>
            </a:r>
            <a:r>
              <a:rPr lang="zh-TW" altLang="en-US" dirty="0" smtClean="0"/>
              <a:t>等。</a:t>
            </a:r>
            <a:r>
              <a:rPr lang="zh-TW" altLang="en-US" dirty="0" smtClean="0">
                <a:solidFill>
                  <a:srgbClr val="FF0000"/>
                </a:solidFill>
              </a:rPr>
              <a:t>有利於縮短商品的生產時間，滿足消費者的多樣化需求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45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資訊情報功能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屬於</a:t>
            </a:r>
            <a:r>
              <a:rPr lang="zh-TW" altLang="en-US" dirty="0" smtClean="0">
                <a:solidFill>
                  <a:srgbClr val="FF0000"/>
                </a:solidFill>
              </a:rPr>
              <a:t>支援性</a:t>
            </a:r>
            <a:r>
              <a:rPr lang="zh-TW" altLang="en-US" dirty="0" smtClean="0"/>
              <a:t>的功能。</a:t>
            </a:r>
            <a:r>
              <a:rPr lang="zh-TW" altLang="en-US" dirty="0" smtClean="0">
                <a:solidFill>
                  <a:srgbClr val="FF0000"/>
                </a:solidFill>
              </a:rPr>
              <a:t>在物流系統中是不可或缺的重要角色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企業物流活動的資訊</a:t>
            </a:r>
            <a:r>
              <a:rPr lang="zh-TW" altLang="en-US" dirty="0" smtClean="0">
                <a:solidFill>
                  <a:srgbClr val="FF0000"/>
                </a:solidFill>
              </a:rPr>
              <a:t>要及時收集</a:t>
            </a:r>
            <a:r>
              <a:rPr lang="zh-TW" altLang="en-US" dirty="0" smtClean="0"/>
              <a:t>，商流和物流之間要經常互通訊息，各種物流功能之間的訊息也要相互銜接，這些都要靠物流的資訊情報功能來完成。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46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物流的功能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zh-TW" altLang="en-US" dirty="0" smtClean="0"/>
              <a:t>然而並非將這些功能湊合，就可稱做物流。</a:t>
            </a:r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endParaRPr lang="en-US" altLang="zh-TW" dirty="0" smtClean="0"/>
          </a:p>
          <a:p>
            <a:r>
              <a:rPr lang="zh-TW" altLang="en-US" dirty="0" smtClean="0"/>
              <a:t>物流</a:t>
            </a:r>
            <a:r>
              <a:rPr lang="zh-TW" altLang="en-US" b="1" dirty="0" smtClean="0">
                <a:solidFill>
                  <a:srgbClr val="FF0000"/>
                </a:solidFill>
              </a:rPr>
              <a:t>必需滿足顧客需求</a:t>
            </a:r>
            <a:r>
              <a:rPr lang="zh-TW" altLang="en-US" dirty="0" smtClean="0"/>
              <a:t>，相互配合與協調。</a:t>
            </a:r>
            <a:endParaRPr lang="en-US" altLang="zh-TW" dirty="0" smtClean="0"/>
          </a:p>
          <a:p>
            <a:r>
              <a:rPr lang="zh-TW" altLang="en-US" dirty="0" smtClean="0"/>
              <a:t>企業應該</a:t>
            </a:r>
            <a:r>
              <a:rPr lang="zh-TW" altLang="en-US" dirty="0" smtClean="0">
                <a:solidFill>
                  <a:srgbClr val="FF0000"/>
                </a:solidFill>
              </a:rPr>
              <a:t>運用科學方法</a:t>
            </a:r>
            <a:r>
              <a:rPr lang="zh-TW" altLang="en-US" dirty="0" smtClean="0"/>
              <a:t>來進行物流的</a:t>
            </a:r>
            <a:r>
              <a:rPr lang="zh-TW" altLang="en-US" dirty="0" smtClean="0">
                <a:solidFill>
                  <a:srgbClr val="FF0000"/>
                </a:solidFill>
              </a:rPr>
              <a:t>計畫、組織、用人、領導、控制</a:t>
            </a:r>
            <a:r>
              <a:rPr lang="zh-TW" altLang="en-US" dirty="0" smtClean="0"/>
              <a:t>等管理與評價。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47</a:t>
            </a:fld>
            <a:endParaRPr lang="zh-TW" altLang="en-US"/>
          </a:p>
        </p:txBody>
      </p:sp>
      <p:sp>
        <p:nvSpPr>
          <p:cNvPr id="5" name="圓角矩形 4"/>
          <p:cNvSpPr/>
          <p:nvPr/>
        </p:nvSpPr>
        <p:spPr>
          <a:xfrm>
            <a:off x="1259632" y="1988840"/>
            <a:ext cx="6300000" cy="1764000"/>
          </a:xfrm>
          <a:prstGeom prst="roundRect">
            <a:avLst/>
          </a:prstGeom>
          <a:solidFill>
            <a:schemeClr val="accent6">
              <a:lumMod val="20000"/>
              <a:lumOff val="80000"/>
            </a:schemeClr>
          </a:solidFill>
          <a:ln w="38100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輪胎、車廂、引擎</a:t>
            </a:r>
            <a:r>
              <a:rPr lang="en-US" altLang="zh-TW" sz="2800" dirty="0" smtClean="0"/>
              <a:t>…</a:t>
            </a:r>
            <a:r>
              <a:rPr lang="zh-TW" altLang="en-US" sz="2800" dirty="0" smtClean="0"/>
              <a:t>  </a:t>
            </a:r>
            <a:r>
              <a:rPr lang="zh-TW" altLang="en-US" sz="3600" b="1" dirty="0" smtClean="0">
                <a:solidFill>
                  <a:srgbClr val="FF0000"/>
                </a:solidFill>
                <a:latin typeface="+mj-ea"/>
                <a:ea typeface="+mj-ea"/>
              </a:rPr>
              <a:t>≠</a:t>
            </a:r>
            <a:r>
              <a:rPr lang="zh-TW" altLang="en-US" sz="2800" dirty="0" smtClean="0"/>
              <a:t> 汽車</a:t>
            </a:r>
            <a:endParaRPr lang="en-US" altLang="zh-TW" sz="2800" dirty="0" smtClean="0"/>
          </a:p>
          <a:p>
            <a:pPr algn="ctr"/>
            <a:r>
              <a:rPr lang="zh-TW" altLang="en-US" sz="2800" dirty="0" smtClean="0"/>
              <a:t>正確的配置與裝設</a:t>
            </a:r>
            <a:endParaRPr lang="en-US" altLang="zh-TW" sz="2800" dirty="0" smtClean="0"/>
          </a:p>
          <a:p>
            <a:pPr algn="ctr"/>
            <a:r>
              <a:rPr lang="zh-TW" altLang="en-US" sz="2800" dirty="0" smtClean="0"/>
              <a:t>才能真正成為一台具有功能的汽車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</p:bld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5. </a:t>
            </a:r>
            <a:r>
              <a:rPr lang="zh-TW" altLang="en-US" dirty="0" smtClean="0"/>
              <a:t>物流的合作類型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48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5. </a:t>
            </a:r>
            <a:r>
              <a:rPr lang="zh-TW" altLang="zh-TW" b="1" dirty="0" smtClean="0">
                <a:solidFill>
                  <a:srgbClr val="FF0000"/>
                </a:solidFill>
              </a:rPr>
              <a:t>物流的合作類型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 smtClean="0"/>
              <a:t>第一方物流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供應方</a:t>
            </a:r>
            <a:r>
              <a:rPr lang="en-US" altLang="zh-TW" b="1" dirty="0" smtClean="0"/>
              <a:t>)</a:t>
            </a:r>
          </a:p>
          <a:p>
            <a:r>
              <a:rPr lang="zh-TW" altLang="zh-TW" dirty="0" smtClean="0"/>
              <a:t>又稱為</a:t>
            </a:r>
            <a:r>
              <a:rPr lang="zh-TW" altLang="zh-TW" b="1" dirty="0" smtClean="0">
                <a:solidFill>
                  <a:srgbClr val="FF0000"/>
                </a:solidFill>
              </a:rPr>
              <a:t>自營物流</a:t>
            </a:r>
            <a:endParaRPr lang="en-US" altLang="zh-TW" b="1" dirty="0" smtClean="0">
              <a:solidFill>
                <a:srgbClr val="FF0000"/>
              </a:solidFill>
            </a:endParaRPr>
          </a:p>
          <a:p>
            <a:r>
              <a:rPr lang="zh-TW" altLang="zh-TW" dirty="0" smtClean="0"/>
              <a:t>由</a:t>
            </a:r>
            <a:r>
              <a:rPr lang="zh-TW" altLang="en-US" dirty="0" smtClean="0"/>
              <a:t>供應商</a:t>
            </a:r>
            <a:r>
              <a:rPr lang="zh-TW" altLang="zh-TW" dirty="0" smtClean="0"/>
              <a:t>自行完成</a:t>
            </a:r>
            <a:r>
              <a:rPr lang="zh-TW" altLang="en-US" dirty="0" smtClean="0"/>
              <a:t>物流服務。</a:t>
            </a:r>
            <a:endParaRPr lang="en-US" altLang="zh-TW" dirty="0" smtClean="0"/>
          </a:p>
          <a:p>
            <a:r>
              <a:rPr lang="zh-TW" altLang="zh-TW" dirty="0" smtClean="0"/>
              <a:t>優點</a:t>
            </a:r>
            <a:r>
              <a:rPr lang="zh-TW" altLang="en-US" dirty="0" smtClean="0"/>
              <a:t>：</a:t>
            </a:r>
            <a:r>
              <a:rPr lang="zh-TW" altLang="zh-TW" dirty="0" smtClean="0"/>
              <a:t>企業利潤在內部流動，不依賴其他物流服務商，可以保證物流控制與效益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zh-TW" dirty="0" smtClean="0"/>
              <a:t>缺點</a:t>
            </a:r>
            <a:r>
              <a:rPr lang="zh-TW" altLang="en-US" dirty="0" smtClean="0"/>
              <a:t>：</a:t>
            </a:r>
            <a:r>
              <a:rPr lang="zh-TW" altLang="zh-TW" dirty="0" smtClean="0"/>
              <a:t>企業必需投入龐大心力、時間與資金來建立物流系統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1439652" y="2672916"/>
            <a:ext cx="6264696" cy="1512168"/>
          </a:xfrm>
          <a:prstGeom prst="roundRect">
            <a:avLst/>
          </a:prstGeom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400" dirty="0" smtClean="0"/>
              <a:t>案例</a:t>
            </a:r>
            <a:endParaRPr lang="en-US" altLang="zh-TW" sz="2400" dirty="0" smtClean="0"/>
          </a:p>
          <a:p>
            <a:pPr algn="ctr"/>
            <a:r>
              <a:rPr lang="en-US" altLang="zh-TW" sz="2400" dirty="0" smtClean="0"/>
              <a:t>1970</a:t>
            </a:r>
            <a:r>
              <a:rPr lang="zh-TW" altLang="en-US" sz="2400" dirty="0" smtClean="0"/>
              <a:t>年代，老牌金蘭醬油建立自己的車隊，司機兼業務員挨家挨戶配送小桶裝醬油。</a:t>
            </a:r>
            <a:endParaRPr lang="zh-TW" altLang="en-US" sz="24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1-1. </a:t>
            </a:r>
            <a:r>
              <a:rPr lang="zh-TW" altLang="en-US" b="1" dirty="0" smtClean="0">
                <a:solidFill>
                  <a:srgbClr val="FF0000"/>
                </a:solidFill>
              </a:rPr>
              <a:t>物流起源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7" name="內容版面配置區 6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489669087"/>
              </p:ext>
            </p:extLst>
          </p:nvPr>
        </p:nvGraphicFramePr>
        <p:xfrm>
          <a:off x="251520" y="1412875"/>
          <a:ext cx="8712968" cy="41148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512168"/>
                <a:gridCol w="7200800"/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年代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 smtClean="0"/>
                        <a:t>事件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1918</a:t>
                      </a:r>
                      <a:r>
                        <a:rPr lang="zh-TW" altLang="zh-TW" sz="2400" dirty="0" smtClean="0"/>
                        <a:t>年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2400" dirty="0" smtClean="0"/>
                        <a:t>英國「即時送貨股份有限公司」</a:t>
                      </a:r>
                      <a:r>
                        <a:rPr lang="zh-TW" altLang="en-US" sz="2400" dirty="0" smtClean="0"/>
                        <a:t>成立</a:t>
                      </a:r>
                      <a:endParaRPr lang="en-US" altLang="zh-TW" sz="2400" dirty="0" smtClean="0"/>
                    </a:p>
                    <a:p>
                      <a:pPr marL="0" marR="0" lvl="1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dirty="0" smtClean="0"/>
                        <a:t>把商品及時送到</a:t>
                      </a:r>
                      <a:r>
                        <a:rPr lang="zh-TW" altLang="en-US" sz="2400" dirty="0" smtClean="0"/>
                        <a:t>全國</a:t>
                      </a:r>
                      <a:r>
                        <a:rPr lang="zh-TW" altLang="zh-TW" sz="2400" dirty="0" smtClean="0"/>
                        <a:t>批發商、零售商以及客戶手中</a:t>
                      </a:r>
                      <a:r>
                        <a:rPr lang="zh-TW" altLang="en-US" sz="2400" dirty="0" smtClean="0"/>
                        <a:t>。</a:t>
                      </a:r>
                      <a:endParaRPr lang="en-US" altLang="zh-TW" sz="2400" dirty="0" smtClean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1912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年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en-US" altLang="zh-TW" sz="2400" dirty="0" smtClean="0"/>
                        <a:t>《</a:t>
                      </a:r>
                      <a:r>
                        <a:rPr lang="en-US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Some Problem in Market Distribution</a:t>
                      </a:r>
                      <a:r>
                        <a:rPr lang="en-US" altLang="zh-TW" sz="2400" dirty="0" smtClean="0"/>
                        <a:t>》</a:t>
                      </a:r>
                    </a:p>
                    <a:p>
                      <a:pPr algn="l"/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提</a:t>
                      </a:r>
                      <a:r>
                        <a:rPr lang="zh-TW" altLang="en-US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出</a:t>
                      </a:r>
                      <a:r>
                        <a:rPr lang="zh-TW" altLang="zh-TW" sz="2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物資</a:t>
                      </a:r>
                      <a:r>
                        <a:rPr lang="zh-TW" altLang="zh-TW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經過時間或空間的轉移，會產生附加價值</a:t>
                      </a:r>
                      <a:r>
                        <a:rPr lang="zh-TW" altLang="en-US" sz="24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。</a:t>
                      </a:r>
                      <a:endParaRPr lang="zh-TW" altLang="en-US" sz="2400" b="1" dirty="0">
                        <a:solidFill>
                          <a:srgbClr val="FF0000"/>
                        </a:solidFill>
                      </a:endParaRPr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altLang="zh-TW" sz="2400" dirty="0" smtClean="0"/>
                        <a:t>1935</a:t>
                      </a:r>
                      <a:r>
                        <a:rPr lang="zh-TW" altLang="zh-TW" sz="2400" dirty="0" smtClean="0"/>
                        <a:t>年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en-US" sz="2400" dirty="0" smtClean="0"/>
                        <a:t>「</a:t>
                      </a:r>
                      <a:r>
                        <a:rPr lang="zh-TW" altLang="zh-TW" sz="2400" dirty="0" smtClean="0"/>
                        <a:t>美國銷售協會</a:t>
                      </a:r>
                      <a:r>
                        <a:rPr lang="zh-TW" altLang="en-US" sz="2400" dirty="0" smtClean="0"/>
                        <a:t>」將</a:t>
                      </a:r>
                      <a:r>
                        <a:rPr lang="en-US" altLang="zh-TW" sz="2400" dirty="0" smtClean="0"/>
                        <a:t>Physical Distribution</a:t>
                      </a:r>
                      <a:r>
                        <a:rPr lang="zh-TW" altLang="en-US" sz="2400" dirty="0" smtClean="0"/>
                        <a:t>定義為</a:t>
                      </a:r>
                      <a:endParaRPr lang="en-US" altLang="zh-TW" sz="2400" dirty="0" smtClean="0"/>
                    </a:p>
                    <a:p>
                      <a:pPr algn="l"/>
                      <a:r>
                        <a:rPr lang="zh-TW" altLang="zh-TW" sz="2400" dirty="0" smtClean="0"/>
                        <a:t>銷售中的物質和服務，</a:t>
                      </a:r>
                      <a:r>
                        <a:rPr lang="zh-TW" altLang="zh-TW" sz="2400" b="1" dirty="0" smtClean="0">
                          <a:solidFill>
                            <a:srgbClr val="FF0000"/>
                          </a:solidFill>
                        </a:rPr>
                        <a:t>從生產地到消費地</a:t>
                      </a:r>
                      <a:r>
                        <a:rPr lang="zh-TW" altLang="zh-TW" sz="2400" dirty="0" smtClean="0"/>
                        <a:t>流動過程中伴隨的種種活動</a:t>
                      </a:r>
                      <a:r>
                        <a:rPr lang="zh-TW" altLang="en-US" sz="2400" dirty="0" smtClean="0"/>
                        <a:t>。</a:t>
                      </a:r>
                      <a:endParaRPr lang="zh-TW" altLang="en-US" sz="2400" dirty="0"/>
                    </a:p>
                  </a:txBody>
                  <a:tcPr anchor="ctr"/>
                </a:tc>
              </a:tr>
              <a:tr h="370840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dirty="0" smtClean="0"/>
                        <a:t>第二次世界大戰</a:t>
                      </a:r>
                      <a:endParaRPr lang="zh-TW" altLang="en-US" sz="2400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l"/>
                      <a:r>
                        <a:rPr lang="zh-TW" altLang="zh-TW" sz="2400" dirty="0" smtClean="0"/>
                        <a:t>美國對軍火物資供應，首先採取</a:t>
                      </a:r>
                      <a:r>
                        <a:rPr lang="zh-TW" altLang="zh-TW" sz="2400" b="1" dirty="0" smtClean="0">
                          <a:solidFill>
                            <a:srgbClr val="FF0000"/>
                          </a:solidFill>
                        </a:rPr>
                        <a:t>後勤管理</a:t>
                      </a:r>
                      <a:r>
                        <a:rPr lang="zh-TW" altLang="en-US" sz="2400" dirty="0" smtClean="0"/>
                        <a:t>此</a:t>
                      </a:r>
                      <a:r>
                        <a:rPr lang="zh-TW" altLang="zh-TW" sz="2400" dirty="0" smtClean="0"/>
                        <a:t>一名詞</a:t>
                      </a:r>
                      <a:r>
                        <a:rPr lang="zh-TW" altLang="en-US" sz="2400" dirty="0" smtClean="0"/>
                        <a:t>，</a:t>
                      </a:r>
                      <a:endParaRPr lang="en-US" altLang="zh-TW" sz="2400" dirty="0" smtClean="0"/>
                    </a:p>
                    <a:p>
                      <a:pPr algn="l"/>
                      <a:r>
                        <a:rPr lang="zh-TW" altLang="en-US" sz="2400" dirty="0" smtClean="0"/>
                        <a:t>此後</a:t>
                      </a:r>
                      <a:r>
                        <a:rPr lang="zh-TW" altLang="zh-TW" sz="2400" dirty="0" smtClean="0"/>
                        <a:t>發展為後勤工程、後勤管理和後勤分配</a:t>
                      </a:r>
                      <a:r>
                        <a:rPr lang="zh-TW" altLang="en-US" sz="2400" dirty="0" smtClean="0"/>
                        <a:t>。</a:t>
                      </a:r>
                      <a:endParaRPr lang="zh-TW" altLang="en-US" sz="2400" dirty="0"/>
                    </a:p>
                  </a:txBody>
                  <a:tcPr anchor="ctr"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5. </a:t>
            </a:r>
            <a:r>
              <a:rPr lang="zh-TW" altLang="zh-TW" b="1" dirty="0" smtClean="0"/>
              <a:t>物流的合作類型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 smtClean="0"/>
              <a:t>第二方物流</a:t>
            </a:r>
            <a:r>
              <a:rPr lang="en-US" altLang="zh-TW" b="1" dirty="0" smtClean="0"/>
              <a:t>(</a:t>
            </a:r>
            <a:r>
              <a:rPr lang="zh-TW" altLang="en-US" b="1" dirty="0" smtClean="0"/>
              <a:t>需求方</a:t>
            </a:r>
            <a:r>
              <a:rPr lang="en-US" altLang="zh-TW" b="1" dirty="0" smtClean="0"/>
              <a:t>)</a:t>
            </a:r>
          </a:p>
          <a:p>
            <a:endParaRPr lang="en-US" altLang="zh-TW" sz="1200" b="1" dirty="0" smtClean="0"/>
          </a:p>
          <a:p>
            <a:r>
              <a:rPr lang="zh-TW" altLang="en-US" dirty="0" smtClean="0"/>
              <a:t>由需求端的廠商自行完成物流任務。</a:t>
            </a:r>
            <a:endParaRPr lang="en-US" altLang="zh-TW" dirty="0" smtClean="0"/>
          </a:p>
          <a:p>
            <a:endParaRPr lang="en-US" altLang="zh-TW" sz="1200" dirty="0" smtClean="0"/>
          </a:p>
          <a:p>
            <a:r>
              <a:rPr lang="zh-TW" altLang="en-US" dirty="0" smtClean="0"/>
              <a:t>優、缺點與第一方物流相似。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1332000" y="3933056"/>
            <a:ext cx="6480000" cy="1584000"/>
          </a:xfrm>
          <a:prstGeom prst="roundRect">
            <a:avLst/>
          </a:prstGeom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案例</a:t>
            </a:r>
            <a:endParaRPr lang="en-US" altLang="zh-TW" sz="2800" dirty="0" smtClean="0"/>
          </a:p>
          <a:p>
            <a:pPr algn="ctr"/>
            <a:r>
              <a:rPr lang="en-US" altLang="zh-TW" sz="2800" dirty="0" smtClean="0"/>
              <a:t>SARS</a:t>
            </a:r>
            <a:r>
              <a:rPr lang="zh-TW" altLang="en-US" sz="2800" dirty="0" smtClean="0"/>
              <a:t>期間口罩供不應求，需求端必須自行開車到上游口罩生產工廠搶貨。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5. </a:t>
            </a:r>
            <a:r>
              <a:rPr lang="zh-TW" altLang="zh-TW" b="1" dirty="0" smtClean="0"/>
              <a:t>物流的合作類型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 smtClean="0"/>
              <a:t>第三方物流</a:t>
            </a:r>
            <a:r>
              <a:rPr lang="en-US" altLang="zh-TW" dirty="0" smtClean="0"/>
              <a:t>(</a:t>
            </a:r>
            <a:r>
              <a:rPr lang="en-US" altLang="zh-TW" sz="2800" dirty="0" smtClean="0"/>
              <a:t>Third-Party Logistics, 3PL, TPL</a:t>
            </a:r>
            <a:r>
              <a:rPr lang="en-US" altLang="zh-TW" dirty="0" smtClean="0"/>
              <a:t>)</a:t>
            </a:r>
          </a:p>
          <a:p>
            <a:endParaRPr lang="en-US" altLang="zh-TW" sz="900" dirty="0" smtClean="0"/>
          </a:p>
          <a:p>
            <a:r>
              <a:rPr lang="zh-TW" altLang="zh-TW" dirty="0" smtClean="0"/>
              <a:t>也稱</a:t>
            </a:r>
            <a:r>
              <a:rPr lang="zh-TW" altLang="zh-TW" b="1" dirty="0" smtClean="0">
                <a:solidFill>
                  <a:srgbClr val="FF0000"/>
                </a:solidFill>
              </a:rPr>
              <a:t>委外物流</a:t>
            </a:r>
            <a:r>
              <a:rPr lang="en-US" altLang="zh-TW" b="1" dirty="0" smtClean="0">
                <a:solidFill>
                  <a:srgbClr val="FF0000"/>
                </a:solidFill>
              </a:rPr>
              <a:t>(Logistics Outsourcing)</a:t>
            </a:r>
          </a:p>
          <a:p>
            <a:pPr lvl="2">
              <a:buNone/>
            </a:pPr>
            <a:r>
              <a:rPr lang="en-US" altLang="zh-TW" sz="3200" b="1" dirty="0" smtClean="0">
                <a:solidFill>
                  <a:srgbClr val="FF0000"/>
                </a:solidFill>
              </a:rPr>
              <a:t>	</a:t>
            </a:r>
            <a:r>
              <a:rPr lang="zh-TW" altLang="zh-TW" sz="3200" b="1" dirty="0" smtClean="0">
                <a:solidFill>
                  <a:srgbClr val="FF0000"/>
                </a:solidFill>
              </a:rPr>
              <a:t>合約物流</a:t>
            </a:r>
            <a:r>
              <a:rPr lang="en-US" altLang="zh-TW" sz="3200" b="1" dirty="0" smtClean="0">
                <a:solidFill>
                  <a:srgbClr val="FF0000"/>
                </a:solidFill>
              </a:rPr>
              <a:t>(Contract Logistics)</a:t>
            </a:r>
          </a:p>
          <a:p>
            <a:pPr lvl="2">
              <a:buNone/>
            </a:pPr>
            <a:endParaRPr lang="en-US" altLang="zh-TW" sz="900" b="1" dirty="0" smtClean="0">
              <a:solidFill>
                <a:schemeClr val="tx2"/>
              </a:solidFill>
            </a:endParaRPr>
          </a:p>
          <a:p>
            <a:r>
              <a:rPr lang="zh-TW" altLang="en-US" dirty="0" smtClean="0"/>
              <a:t>由供需以外的第三方進行物流服務。</a:t>
            </a:r>
            <a:endParaRPr lang="en-US" altLang="zh-TW" dirty="0" smtClean="0"/>
          </a:p>
          <a:p>
            <a:endParaRPr lang="en-US" altLang="zh-TW" sz="900" dirty="0" smtClean="0"/>
          </a:p>
          <a:p>
            <a:r>
              <a:rPr lang="zh-TW" altLang="zh-TW" dirty="0" smtClean="0"/>
              <a:t>優點</a:t>
            </a:r>
            <a:r>
              <a:rPr lang="zh-TW" altLang="en-US" dirty="0" smtClean="0"/>
              <a:t>：供、需雙方</a:t>
            </a:r>
            <a:r>
              <a:rPr lang="zh-TW" altLang="zh-TW" dirty="0" smtClean="0"/>
              <a:t>只要專注於核心能力、可降低物流投資、降低雇用人數與提升物流品質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圓角矩形 3"/>
          <p:cNvSpPr/>
          <p:nvPr/>
        </p:nvSpPr>
        <p:spPr>
          <a:xfrm>
            <a:off x="1907704" y="2780928"/>
            <a:ext cx="5364000" cy="2376264"/>
          </a:xfrm>
          <a:prstGeom prst="roundRect">
            <a:avLst/>
          </a:prstGeom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zh-TW" altLang="en-US" sz="2800" dirty="0" smtClean="0"/>
              <a:t>案例</a:t>
            </a:r>
            <a:endParaRPr lang="en-US" altLang="zh-TW" sz="2800" dirty="0" smtClean="0"/>
          </a:p>
          <a:p>
            <a:pPr algn="ctr"/>
            <a:r>
              <a:rPr lang="zh-TW" altLang="en-US" sz="2800" dirty="0" smtClean="0"/>
              <a:t>國內知名的第三方物流服務商，如新竹物流</a:t>
            </a:r>
            <a:r>
              <a:rPr lang="zh-TW" altLang="en-US" sz="2800" dirty="0" smtClean="0">
                <a:latin typeface="新細明體"/>
                <a:ea typeface="新細明體"/>
              </a:rPr>
              <a:t>、</a:t>
            </a:r>
            <a:r>
              <a:rPr lang="zh-TW" altLang="en-US" sz="2800" dirty="0" smtClean="0"/>
              <a:t>嘉里大榮物流</a:t>
            </a:r>
            <a:r>
              <a:rPr lang="zh-TW" altLang="en-US" sz="2800" dirty="0" smtClean="0">
                <a:latin typeface="新細明體"/>
                <a:ea typeface="新細明體"/>
              </a:rPr>
              <a:t>、</a:t>
            </a:r>
            <a:r>
              <a:rPr lang="zh-TW" altLang="en-US" sz="2800" dirty="0" smtClean="0">
                <a:latin typeface="+mn-ea"/>
              </a:rPr>
              <a:t>穩達商貿運籌</a:t>
            </a:r>
            <a:r>
              <a:rPr lang="zh-TW" altLang="en-US" sz="2800" dirty="0" smtClean="0"/>
              <a:t>等。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直排標題 5"/>
          <p:cNvSpPr>
            <a:spLocks noGrp="1"/>
          </p:cNvSpPr>
          <p:nvPr>
            <p:ph type="title" orient="vert"/>
          </p:nvPr>
        </p:nvSpPr>
        <p:spPr>
          <a:xfrm>
            <a:off x="6629400" y="0"/>
            <a:ext cx="2057400" cy="6858000"/>
          </a:xfrm>
        </p:spPr>
        <p:txBody>
          <a:bodyPr/>
          <a:lstStyle/>
          <a:p>
            <a:r>
              <a:rPr lang="zh-TW" altLang="en-US" dirty="0" smtClean="0">
                <a:solidFill>
                  <a:srgbClr val="FF0000"/>
                </a:solidFill>
              </a:rPr>
              <a:t>第三方物流</a:t>
            </a:r>
            <a:r>
              <a:rPr lang="zh-TW" altLang="en-US" dirty="0" smtClean="0"/>
              <a:t>可支援</a:t>
            </a:r>
            <a:r>
              <a:rPr lang="zh-TW" altLang="en-US" dirty="0" smtClean="0">
                <a:solidFill>
                  <a:srgbClr val="0070C0"/>
                </a:solidFill>
              </a:rPr>
              <a:t>企業物流</a:t>
            </a:r>
            <a:endParaRPr lang="zh-TW" altLang="en-US" dirty="0">
              <a:solidFill>
                <a:srgbClr val="0070C0"/>
              </a:solidFill>
            </a:endParaRPr>
          </a:p>
        </p:txBody>
      </p:sp>
      <p:sp>
        <p:nvSpPr>
          <p:cNvPr id="7" name="直排文字版面配置區 6"/>
          <p:cNvSpPr>
            <a:spLocks noGrp="1"/>
          </p:cNvSpPr>
          <p:nvPr>
            <p:ph type="body" orient="vert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52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 b="26975"/>
          <a:stretch>
            <a:fillRect/>
          </a:stretch>
        </p:blipFill>
        <p:spPr bwMode="auto">
          <a:xfrm>
            <a:off x="0" y="0"/>
            <a:ext cx="63722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5. </a:t>
            </a:r>
            <a:r>
              <a:rPr lang="zh-TW" altLang="zh-TW" b="1" dirty="0" smtClean="0"/>
              <a:t>物流的合作類型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 smtClean="0"/>
              <a:t>第四方物流</a:t>
            </a:r>
            <a:r>
              <a:rPr lang="en-US" altLang="zh-TW" dirty="0" smtClean="0"/>
              <a:t>(Fourth Party Logistics, 4PL)</a:t>
            </a:r>
          </a:p>
          <a:p>
            <a:r>
              <a:rPr lang="zh-TW" altLang="en-US" dirty="0" smtClean="0"/>
              <a:t>為第一方、第二方和第三方提供物流規劃、諮詢、物流資訊系統、供應鏈管理等服務</a:t>
            </a:r>
            <a:r>
              <a:rPr lang="zh-TW" altLang="zh-TW" dirty="0" smtClean="0"/>
              <a:t>的</a:t>
            </a:r>
            <a:r>
              <a:rPr lang="zh-TW" altLang="zh-TW" b="1" dirty="0" smtClean="0">
                <a:solidFill>
                  <a:srgbClr val="FF0000"/>
                </a:solidFill>
              </a:rPr>
              <a:t>設計與整合者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  <p:grpSp>
        <p:nvGrpSpPr>
          <p:cNvPr id="8" name="群組 7"/>
          <p:cNvGrpSpPr/>
          <p:nvPr/>
        </p:nvGrpSpPr>
        <p:grpSpPr>
          <a:xfrm>
            <a:off x="2915816" y="3068960"/>
            <a:ext cx="5832000" cy="3600400"/>
            <a:chOff x="1475656" y="3225437"/>
            <a:chExt cx="5832000" cy="3374608"/>
          </a:xfrm>
        </p:grpSpPr>
        <p:sp>
          <p:nvSpPr>
            <p:cNvPr id="9" name="橢圓 8"/>
            <p:cNvSpPr/>
            <p:nvPr/>
          </p:nvSpPr>
          <p:spPr>
            <a:xfrm>
              <a:off x="1475656" y="3225437"/>
              <a:ext cx="5832000" cy="3374608"/>
            </a:xfrm>
            <a:prstGeom prst="ellipse">
              <a:avLst/>
            </a:prstGeom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橢圓 9"/>
            <p:cNvSpPr/>
            <p:nvPr/>
          </p:nvSpPr>
          <p:spPr>
            <a:xfrm>
              <a:off x="3392576" y="4156046"/>
              <a:ext cx="2016000" cy="1014501"/>
            </a:xfrm>
            <a:prstGeom prst="ellipse">
              <a:avLst/>
            </a:prstGeom>
          </p:spPr>
          <p:style>
            <a:lnRef idx="2">
              <a:schemeClr val="accent4"/>
            </a:lnRef>
            <a:fillRef idx="1">
              <a:schemeClr val="lt1"/>
            </a:fillRef>
            <a:effectRef idx="0">
              <a:schemeClr val="accent4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/>
                <a:t>第三方</a:t>
              </a:r>
              <a:endParaRPr lang="en-US" altLang="zh-TW" sz="2400" b="1" dirty="0" smtClean="0"/>
            </a:p>
            <a:p>
              <a:pPr algn="ctr"/>
              <a:r>
                <a:rPr lang="zh-TW" altLang="en-US" sz="2400" b="1" dirty="0" smtClean="0"/>
                <a:t>提供物流</a:t>
              </a:r>
              <a:endParaRPr lang="zh-TW" altLang="en-US" sz="2400" b="1" dirty="0"/>
            </a:p>
          </p:txBody>
        </p:sp>
        <p:sp>
          <p:nvSpPr>
            <p:cNvPr id="11" name="橢圓 10"/>
            <p:cNvSpPr/>
            <p:nvPr/>
          </p:nvSpPr>
          <p:spPr>
            <a:xfrm>
              <a:off x="2123728" y="5229304"/>
              <a:ext cx="1576640" cy="936000"/>
            </a:xfrm>
            <a:prstGeom prst="ellipse">
              <a:avLst/>
            </a:prstGeom>
          </p:spPr>
          <p:style>
            <a:lnRef idx="2">
              <a:schemeClr val="accent3"/>
            </a:lnRef>
            <a:fillRef idx="1">
              <a:schemeClr val="lt1"/>
            </a:fillRef>
            <a:effectRef idx="0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/>
                <a:t>第一方</a:t>
              </a:r>
              <a:endParaRPr lang="en-US" altLang="zh-TW" sz="2400" b="1" dirty="0" smtClean="0"/>
            </a:p>
            <a:p>
              <a:pPr algn="ctr"/>
              <a:r>
                <a:rPr lang="zh-TW" altLang="en-US" sz="2400" b="1" dirty="0" smtClean="0"/>
                <a:t>供應端</a:t>
              </a:r>
              <a:endParaRPr lang="zh-TW" altLang="en-US" sz="2400" b="1" dirty="0"/>
            </a:p>
          </p:txBody>
        </p:sp>
        <p:sp>
          <p:nvSpPr>
            <p:cNvPr id="12" name="橢圓 11"/>
            <p:cNvSpPr/>
            <p:nvPr/>
          </p:nvSpPr>
          <p:spPr>
            <a:xfrm>
              <a:off x="5073712" y="5228502"/>
              <a:ext cx="1576640" cy="936000"/>
            </a:xfrm>
            <a:prstGeom prst="ellipse">
              <a:avLst/>
            </a:prstGeom>
          </p:spPr>
          <p:style>
            <a:lnRef idx="2">
              <a:schemeClr val="accent5"/>
            </a:lnRef>
            <a:fillRef idx="1">
              <a:schemeClr val="lt1"/>
            </a:fillRef>
            <a:effectRef idx="0">
              <a:schemeClr val="accent5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r>
                <a:rPr lang="zh-TW" altLang="en-US" sz="2400" b="1" dirty="0" smtClean="0"/>
                <a:t>第二方</a:t>
              </a:r>
              <a:endParaRPr lang="en-US" altLang="zh-TW" sz="2400" b="1" dirty="0" smtClean="0"/>
            </a:p>
            <a:p>
              <a:pPr algn="ctr"/>
              <a:r>
                <a:rPr lang="zh-TW" altLang="en-US" sz="2400" b="1" dirty="0" smtClean="0"/>
                <a:t>需求端</a:t>
              </a:r>
              <a:endParaRPr lang="zh-TW" altLang="en-US" sz="2400" b="1" dirty="0"/>
            </a:p>
          </p:txBody>
        </p:sp>
        <p:sp>
          <p:nvSpPr>
            <p:cNvPr id="13" name="左-上雙向箭號 12"/>
            <p:cNvSpPr/>
            <p:nvPr/>
          </p:nvSpPr>
          <p:spPr>
            <a:xfrm rot="5400000" flipH="1">
              <a:off x="2724447" y="4574497"/>
              <a:ext cx="652179" cy="540000"/>
            </a:xfrm>
            <a:prstGeom prst="leftUpArrow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4" name="左-上雙向箭號 13"/>
            <p:cNvSpPr/>
            <p:nvPr/>
          </p:nvSpPr>
          <p:spPr>
            <a:xfrm rot="16200000">
              <a:off x="5402423" y="4574759"/>
              <a:ext cx="652179" cy="540000"/>
            </a:xfrm>
            <a:prstGeom prst="leftUpArrow">
              <a:avLst/>
            </a:prstGeom>
            <a:ln/>
          </p:spPr>
          <p:style>
            <a:lnRef idx="2">
              <a:schemeClr val="accent1"/>
            </a:lnRef>
            <a:fillRef idx="1">
              <a:schemeClr val="lt1"/>
            </a:fillRef>
            <a:effectRef idx="0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/>
            <p:cNvSpPr txBox="1"/>
            <p:nvPr/>
          </p:nvSpPr>
          <p:spPr>
            <a:xfrm>
              <a:off x="3707904" y="3246950"/>
              <a:ext cx="1368152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b="1" dirty="0" smtClean="0">
                  <a:solidFill>
                    <a:schemeClr val="bg1"/>
                  </a:solidFill>
                </a:rPr>
                <a:t>第四方</a:t>
              </a:r>
              <a:endParaRPr lang="zh-TW" altLang="en-US" b="1" dirty="0">
                <a:solidFill>
                  <a:schemeClr val="bg1"/>
                </a:solidFill>
              </a:endParaRPr>
            </a:p>
          </p:txBody>
        </p:sp>
        <p:sp>
          <p:nvSpPr>
            <p:cNvPr id="16" name="文字方塊 15"/>
            <p:cNvSpPr txBox="1"/>
            <p:nvPr/>
          </p:nvSpPr>
          <p:spPr>
            <a:xfrm>
              <a:off x="3056064" y="3570226"/>
              <a:ext cx="2664296" cy="491773"/>
            </a:xfrm>
            <a:prstGeom prst="rect">
              <a:avLst/>
            </a:prstGeom>
          </p:spPr>
          <p:style>
            <a:lnRef idx="2">
              <a:schemeClr val="accent6"/>
            </a:lnRef>
            <a:fillRef idx="1">
              <a:schemeClr val="lt1"/>
            </a:fillRef>
            <a:effectRef idx="0">
              <a:schemeClr val="accent6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zh-TW" altLang="en-US" sz="2400" b="1" dirty="0" smtClean="0"/>
                <a:t>物流</a:t>
              </a:r>
              <a:r>
                <a:rPr lang="zh-TW" altLang="zh-TW" sz="2400" b="1" dirty="0" smtClean="0"/>
                <a:t>設計與整合者</a:t>
              </a:r>
              <a:endParaRPr lang="zh-TW" altLang="en-US" sz="2400" b="1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第四方物流示意圖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54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32446" y="1340768"/>
            <a:ext cx="8679108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>
          <a:xfrm>
            <a:off x="414000" y="2130425"/>
            <a:ext cx="8316000" cy="1470025"/>
          </a:xfrm>
        </p:spPr>
        <p:txBody>
          <a:bodyPr/>
          <a:lstStyle/>
          <a:p>
            <a:r>
              <a:rPr lang="en-US" altLang="zh-TW" dirty="0" smtClean="0"/>
              <a:t>6. </a:t>
            </a:r>
            <a:r>
              <a:rPr lang="zh-TW" altLang="en-US" dirty="0" smtClean="0"/>
              <a:t>物流管理與供應鏈管理的區別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55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6. </a:t>
            </a:r>
            <a:r>
              <a:rPr lang="zh-TW" altLang="zh-TW" b="1" dirty="0" smtClean="0">
                <a:solidFill>
                  <a:srgbClr val="FF0000"/>
                </a:solidFill>
              </a:rPr>
              <a:t>物流管理與供應鏈管理的區別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sp>
        <p:nvSpPr>
          <p:cNvPr id="5" name="內容版面配置區 4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物流管理 </a:t>
            </a:r>
            <a:r>
              <a:rPr lang="en-US" altLang="zh-TW" dirty="0" smtClean="0"/>
              <a:t>VS. </a:t>
            </a:r>
            <a:r>
              <a:rPr lang="zh-TW" altLang="en-US" dirty="0" smtClean="0"/>
              <a:t>供應鏈管理</a:t>
            </a:r>
            <a:endParaRPr lang="en-US" altLang="zh-TW" dirty="0" smtClean="0"/>
          </a:p>
          <a:p>
            <a:r>
              <a:rPr lang="zh-TW" altLang="zh-TW" dirty="0" smtClean="0"/>
              <a:t>兩者有著密不可分的關係，但其定義與運用範圍並不相同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graphicFrame>
        <p:nvGraphicFramePr>
          <p:cNvPr id="6" name="資料庫圖表 5"/>
          <p:cNvGraphicFramePr/>
          <p:nvPr/>
        </p:nvGraphicFramePr>
        <p:xfrm>
          <a:off x="1524000" y="2996952"/>
          <a:ext cx="6096000" cy="2749952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供應鏈管理與物流、行銷和生產管理</a:t>
            </a:r>
            <a:r>
              <a:rPr lang="en-US" altLang="zh-TW" b="1" dirty="0" smtClean="0">
                <a:solidFill>
                  <a:srgbClr val="0070C0"/>
                </a:solidFill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</a:rPr>
            </a:br>
            <a:r>
              <a:rPr lang="zh-TW" altLang="en-US" b="1" dirty="0" smtClean="0">
                <a:solidFill>
                  <a:srgbClr val="0070C0"/>
                </a:solidFill>
              </a:rPr>
              <a:t>之關聯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57</a:t>
            </a:fld>
            <a:endParaRPr lang="zh-TW" altLang="en-US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61321" y="1323872"/>
            <a:ext cx="7421359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物流與供應鏈的區別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58</a:t>
            </a:fld>
            <a:endParaRPr lang="zh-TW" altLang="en-US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608282" y="1327640"/>
            <a:ext cx="7927437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7. </a:t>
            </a:r>
            <a:r>
              <a:rPr lang="zh-TW" altLang="zh-TW" dirty="0" smtClean="0"/>
              <a:t>物流在企業的角色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與國家經濟的作用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59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1-1. </a:t>
            </a:r>
            <a:r>
              <a:rPr lang="zh-TW" altLang="en-US" b="1" dirty="0" smtClean="0"/>
              <a:t>物流起源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algn="ctr">
              <a:buNone/>
            </a:pPr>
            <a:r>
              <a:rPr lang="en-US" altLang="zh-TW" dirty="0" smtClean="0"/>
              <a:t>50~70</a:t>
            </a:r>
            <a:r>
              <a:rPr lang="zh-TW" altLang="zh-TW" dirty="0" smtClean="0"/>
              <a:t>年代期間</a:t>
            </a:r>
            <a:r>
              <a:rPr lang="zh-TW" altLang="en-US" dirty="0" smtClean="0"/>
              <a:t>仍採用</a:t>
            </a:r>
            <a:r>
              <a:rPr lang="en-US" altLang="zh-TW" dirty="0" smtClean="0"/>
              <a:t>Physical Distribution</a:t>
            </a:r>
          </a:p>
          <a:p>
            <a:endParaRPr lang="en-US" altLang="zh-TW" dirty="0" smtClean="0"/>
          </a:p>
          <a:p>
            <a:pPr algn="ctr">
              <a:buNone/>
            </a:pPr>
            <a:r>
              <a:rPr lang="en-US" altLang="zh-TW" dirty="0" smtClean="0"/>
              <a:t>1960</a:t>
            </a:r>
            <a:r>
              <a:rPr lang="zh-TW" altLang="en-US" dirty="0" smtClean="0"/>
              <a:t>年代開始出現</a:t>
            </a:r>
            <a:r>
              <a:rPr lang="en-US" altLang="zh-TW" dirty="0" smtClean="0"/>
              <a:t>Logistics</a:t>
            </a:r>
            <a:r>
              <a:rPr lang="zh-TW" altLang="en-US" dirty="0" smtClean="0"/>
              <a:t>的用語</a:t>
            </a:r>
            <a:endParaRPr lang="zh-TW" altLang="en-US" dirty="0"/>
          </a:p>
        </p:txBody>
      </p:sp>
      <p:sp>
        <p:nvSpPr>
          <p:cNvPr id="4" name="向下箭號 3"/>
          <p:cNvSpPr/>
          <p:nvPr/>
        </p:nvSpPr>
        <p:spPr>
          <a:xfrm>
            <a:off x="4289434" y="1988840"/>
            <a:ext cx="576064" cy="648072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graphicFrame>
        <p:nvGraphicFramePr>
          <p:cNvPr id="7" name="資料庫圖表 6"/>
          <p:cNvGraphicFramePr/>
          <p:nvPr/>
        </p:nvGraphicFramePr>
        <p:xfrm>
          <a:off x="466941" y="2636912"/>
          <a:ext cx="8496944" cy="378904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8" name="文字方塊 7"/>
          <p:cNvSpPr txBox="1"/>
          <p:nvPr/>
        </p:nvSpPr>
        <p:spPr>
          <a:xfrm>
            <a:off x="504056" y="3190583"/>
            <a:ext cx="1475656" cy="715089"/>
          </a:xfrm>
          <a:prstGeom prst="roundRect">
            <a:avLst/>
          </a:prstGeom>
          <a:solidFill>
            <a:srgbClr val="E72727"/>
          </a:solidFill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wrap="square" rtlCol="0">
            <a:spAutoFit/>
          </a:bodyPr>
          <a:lstStyle/>
          <a:p>
            <a:pPr algn="ctr"/>
            <a:r>
              <a:rPr lang="zh-TW" altLang="en-US" sz="3600" dirty="0" smtClean="0"/>
              <a:t>日本</a:t>
            </a:r>
            <a:endParaRPr lang="zh-TW" altLang="en-US" sz="36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7.1  </a:t>
            </a:r>
            <a:r>
              <a:rPr lang="zh-TW" altLang="zh-TW" b="1" dirty="0" smtClean="0">
                <a:solidFill>
                  <a:srgbClr val="FF0000"/>
                </a:solidFill>
              </a:rPr>
              <a:t>物流在企業的角色</a:t>
            </a:r>
            <a:endParaRPr lang="zh-TW" altLang="en-US" b="1" dirty="0">
              <a:solidFill>
                <a:srgbClr val="FF000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sz="half" idx="1"/>
          </p:nvPr>
        </p:nvGraphicFramePr>
        <p:xfrm>
          <a:off x="457200" y="1279301"/>
          <a:ext cx="4038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5" name="內容版面配置區 4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zh-TW" altLang="en-US" dirty="0" smtClean="0"/>
              <a:t>過去僅強調「五管」。</a:t>
            </a:r>
            <a:endParaRPr lang="en-US" altLang="zh-TW" dirty="0" smtClean="0"/>
          </a:p>
          <a:p>
            <a:endParaRPr lang="en-US" altLang="zh-TW" sz="1000" dirty="0" smtClean="0"/>
          </a:p>
          <a:p>
            <a:r>
              <a:rPr lang="zh-TW" altLang="en-US" dirty="0" smtClean="0"/>
              <a:t>如今必須以</a:t>
            </a:r>
            <a:r>
              <a:rPr lang="en-US" altLang="zh-TW" dirty="0" smtClean="0"/>
              <a:t>(</a:t>
            </a:r>
            <a:r>
              <a:rPr lang="zh-TW" altLang="en-US" b="1" dirty="0" smtClean="0">
                <a:solidFill>
                  <a:srgbClr val="FF0000"/>
                </a:solidFill>
              </a:rPr>
              <a:t>物流</a:t>
            </a:r>
            <a:r>
              <a:rPr lang="en-US" altLang="zh-TW" dirty="0" smtClean="0"/>
              <a:t>)</a:t>
            </a:r>
            <a:r>
              <a:rPr lang="zh-TW" altLang="en-US" dirty="0" smtClean="0"/>
              <a:t>進行協調與控制。</a:t>
            </a:r>
            <a:endParaRPr lang="en-US" altLang="zh-TW" dirty="0" smtClean="0"/>
          </a:p>
          <a:p>
            <a:endParaRPr lang="en-US" altLang="zh-TW" sz="1000" dirty="0" smtClean="0"/>
          </a:p>
          <a:p>
            <a:r>
              <a:rPr lang="zh-TW" altLang="en-US" dirty="0" smtClean="0"/>
              <a:t>即使當今的企業強調「行銷是一切」，在背後</a:t>
            </a:r>
            <a:r>
              <a:rPr lang="zh-TW" altLang="en-US" b="1" dirty="0" smtClean="0">
                <a:solidFill>
                  <a:srgbClr val="FF0000"/>
                </a:solidFill>
              </a:rPr>
              <a:t>必須仰賴強力的物流給予支援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61</a:t>
            </a:fld>
            <a:endParaRPr lang="zh-TW" altLang="en-US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2000" y="188640"/>
            <a:ext cx="8640000" cy="547260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物流可作為企業各功能的溝通介面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62</a:t>
            </a:fld>
            <a:endParaRPr lang="zh-TW" altLang="en-US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4889" t="3841"/>
          <a:stretch>
            <a:fillRect/>
          </a:stretch>
        </p:blipFill>
        <p:spPr bwMode="auto">
          <a:xfrm>
            <a:off x="827584" y="1052736"/>
            <a:ext cx="7344816" cy="488289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物流與行銷功能的關係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63</a:t>
            </a:fld>
            <a:endParaRPr lang="zh-TW" altLang="en-US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148157" y="1052736"/>
            <a:ext cx="4847687" cy="494125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046184" y="6065999"/>
            <a:ext cx="6099402" cy="46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7.2  </a:t>
            </a:r>
            <a:r>
              <a:rPr lang="zh-TW" altLang="zh-TW" b="1" dirty="0" smtClean="0">
                <a:solidFill>
                  <a:srgbClr val="FF0000"/>
                </a:solidFill>
              </a:rPr>
              <a:t>物流在國家經濟的作用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zh-TW" dirty="0" smtClean="0"/>
              <a:t>物流是</a:t>
            </a:r>
            <a:r>
              <a:rPr lang="zh-TW" altLang="zh-TW" dirty="0" smtClean="0">
                <a:solidFill>
                  <a:srgbClr val="FF0000"/>
                </a:solidFill>
              </a:rPr>
              <a:t>保證商流順暢進行</a:t>
            </a:r>
            <a:r>
              <a:rPr lang="zh-TW" altLang="zh-TW" dirty="0" smtClean="0"/>
              <a:t>，提升商品</a:t>
            </a:r>
            <a:r>
              <a:rPr lang="zh-TW" altLang="zh-TW" dirty="0" smtClean="0">
                <a:solidFill>
                  <a:srgbClr val="FF0000"/>
                </a:solidFill>
              </a:rPr>
              <a:t>價值</a:t>
            </a:r>
            <a:r>
              <a:rPr lang="zh-TW" altLang="zh-TW" dirty="0" smtClean="0"/>
              <a:t>和使用價值的基礎。</a:t>
            </a:r>
            <a:endParaRPr lang="en-US" altLang="zh-TW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zh-TW" dirty="0" smtClean="0"/>
              <a:t>物流是</a:t>
            </a:r>
            <a:r>
              <a:rPr lang="zh-TW" altLang="zh-TW" dirty="0" smtClean="0">
                <a:solidFill>
                  <a:srgbClr val="FF0000"/>
                </a:solidFill>
              </a:rPr>
              <a:t>開拓市場的基礎</a:t>
            </a:r>
            <a:r>
              <a:rPr lang="zh-TW" altLang="zh-TW" dirty="0" smtClean="0"/>
              <a:t>，決定著市場的發展規模、廣度與方向。</a:t>
            </a:r>
            <a:endParaRPr lang="en-US" altLang="zh-TW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zh-TW" dirty="0" smtClean="0"/>
              <a:t>物流的</a:t>
            </a:r>
            <a:r>
              <a:rPr lang="zh-TW" altLang="zh-TW" dirty="0" smtClean="0">
                <a:solidFill>
                  <a:srgbClr val="FF0000"/>
                </a:solidFill>
              </a:rPr>
              <a:t>強大限制力量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514350" indent="-514350">
              <a:buSzPct val="100000"/>
              <a:buFont typeface="+mj-lt"/>
              <a:buAutoNum type="arabicPeriod"/>
            </a:pPr>
            <a:r>
              <a:rPr lang="zh-TW" altLang="zh-TW" dirty="0" smtClean="0"/>
              <a:t>物流為「</a:t>
            </a:r>
            <a:r>
              <a:rPr lang="zh-TW" altLang="zh-TW" b="1" dirty="0" smtClean="0">
                <a:solidFill>
                  <a:srgbClr val="FF0000"/>
                </a:solidFill>
              </a:rPr>
              <a:t>第三利潤源</a:t>
            </a:r>
            <a:r>
              <a:rPr lang="zh-TW" altLang="zh-TW" dirty="0" smtClean="0"/>
              <a:t>」，也是「</a:t>
            </a:r>
            <a:r>
              <a:rPr lang="zh-TW" altLang="zh-TW" dirty="0" smtClean="0">
                <a:solidFill>
                  <a:srgbClr val="FF0000"/>
                </a:solidFill>
              </a:rPr>
              <a:t>降低成本的最後邊界</a:t>
            </a:r>
            <a:r>
              <a:rPr lang="zh-TW" altLang="zh-TW" dirty="0" smtClean="0"/>
              <a:t>」。</a:t>
            </a:r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傳統的物流作業模式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65</a:t>
            </a:fld>
            <a:endParaRPr lang="zh-TW" altLang="en-US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82000" y="1327640"/>
            <a:ext cx="8580000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現代化物流作業模式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66</a:t>
            </a:fld>
            <a:endParaRPr lang="zh-TW" altLang="en-US"/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242839" y="1354416"/>
            <a:ext cx="8658322" cy="4680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8. </a:t>
            </a:r>
            <a:r>
              <a:rPr lang="zh-TW" altLang="en-US" dirty="0" smtClean="0"/>
              <a:t>臺灣的物流發展</a:t>
            </a:r>
            <a:r>
              <a:rPr lang="en-US" altLang="zh-TW" dirty="0" smtClean="0"/>
              <a:t/>
            </a:r>
            <a:br>
              <a:rPr lang="en-US" altLang="zh-TW" dirty="0" smtClean="0"/>
            </a:br>
            <a:r>
              <a:rPr lang="zh-TW" altLang="en-US" dirty="0" smtClean="0"/>
              <a:t>與人才職能需求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67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8.  </a:t>
            </a:r>
            <a:r>
              <a:rPr lang="zh-TW" altLang="zh-TW" b="1" dirty="0" smtClean="0">
                <a:solidFill>
                  <a:srgbClr val="FF0000"/>
                </a:solidFill>
              </a:rPr>
              <a:t>臺灣的物流發展</a:t>
            </a:r>
            <a:endParaRPr lang="zh-TW" altLang="en-US" dirty="0">
              <a:solidFill>
                <a:srgbClr val="FF0000"/>
              </a:solidFill>
            </a:endParaRPr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163998489"/>
              </p:ext>
            </p:extLst>
          </p:nvPr>
        </p:nvGraphicFramePr>
        <p:xfrm>
          <a:off x="457200" y="1412875"/>
          <a:ext cx="8229600" cy="4525963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pSp>
        <p:nvGrpSpPr>
          <p:cNvPr id="7" name="群組 6"/>
          <p:cNvGrpSpPr/>
          <p:nvPr/>
        </p:nvGrpSpPr>
        <p:grpSpPr>
          <a:xfrm>
            <a:off x="426600" y="930762"/>
            <a:ext cx="936104" cy="523220"/>
            <a:chOff x="-630348" y="917114"/>
            <a:chExt cx="936104" cy="523220"/>
          </a:xfrm>
        </p:grpSpPr>
        <p:sp>
          <p:nvSpPr>
            <p:cNvPr id="5" name="圓角矩形 4"/>
            <p:cNvSpPr/>
            <p:nvPr/>
          </p:nvSpPr>
          <p:spPr>
            <a:xfrm>
              <a:off x="-594296" y="944724"/>
              <a:ext cx="864000" cy="468000"/>
            </a:xfrm>
            <a:prstGeom prst="roundRect">
              <a:avLst/>
            </a:prstGeom>
            <a:solidFill>
              <a:schemeClr val="accent4">
                <a:lumMod val="60000"/>
                <a:lumOff val="40000"/>
              </a:schemeClr>
            </a:solidFill>
            <a:ln>
              <a:noFill/>
            </a:ln>
            <a:effectLst/>
          </p:spPr>
          <p:style>
            <a:lnRef idx="1">
              <a:schemeClr val="accent1"/>
            </a:lnRef>
            <a:fillRef idx="2">
              <a:schemeClr val="accent1"/>
            </a:fillRef>
            <a:effectRef idx="1">
              <a:schemeClr val="accent1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 sz="2800" dirty="0">
                <a:solidFill>
                  <a:schemeClr val="bg1"/>
                </a:solidFill>
              </a:endParaRPr>
            </a:p>
          </p:txBody>
        </p:sp>
        <p:sp>
          <p:nvSpPr>
            <p:cNvPr id="6" name="文字方塊 5"/>
            <p:cNvSpPr txBox="1"/>
            <p:nvPr/>
          </p:nvSpPr>
          <p:spPr>
            <a:xfrm>
              <a:off x="-630348" y="917114"/>
              <a:ext cx="936104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zh-TW" altLang="en-US" sz="2800" dirty="0" smtClean="0">
                  <a:solidFill>
                    <a:schemeClr val="bg1"/>
                  </a:solidFill>
                </a:rPr>
                <a:t>年代</a:t>
              </a:r>
              <a:endParaRPr lang="zh-TW" altLang="en-US" sz="2800" dirty="0">
                <a:solidFill>
                  <a:schemeClr val="bg1"/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美國</a:t>
            </a:r>
            <a:r>
              <a:rPr lang="en-US" altLang="zh-TW" b="1" dirty="0" smtClean="0">
                <a:solidFill>
                  <a:srgbClr val="0070C0"/>
                </a:solidFill>
              </a:rPr>
              <a:t>SOLE</a:t>
            </a:r>
            <a:r>
              <a:rPr lang="zh-TW" altLang="en-US" b="1" dirty="0" smtClean="0">
                <a:solidFill>
                  <a:srgbClr val="0070C0"/>
                </a:solidFill>
              </a:rPr>
              <a:t>國際物流協會</a:t>
            </a:r>
            <a:r>
              <a:rPr lang="en-US" altLang="zh-TW" b="1" dirty="0" smtClean="0">
                <a:solidFill>
                  <a:srgbClr val="0070C0"/>
                </a:solidFill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</a:rPr>
            </a:br>
            <a:r>
              <a:rPr lang="zh-TW" altLang="en-US" b="1" dirty="0" smtClean="0">
                <a:solidFill>
                  <a:srgbClr val="0070C0"/>
                </a:solidFill>
              </a:rPr>
              <a:t>臺灣分會</a:t>
            </a:r>
            <a:r>
              <a:rPr lang="en-US" altLang="zh-TW" b="1" dirty="0" smtClean="0">
                <a:solidFill>
                  <a:srgbClr val="0070C0"/>
                </a:solidFill>
              </a:rPr>
              <a:t>2009 </a:t>
            </a:r>
            <a:r>
              <a:rPr lang="zh-TW" altLang="zh-TW" b="1" dirty="0" smtClean="0">
                <a:solidFill>
                  <a:srgbClr val="0070C0"/>
                </a:solidFill>
              </a:rPr>
              <a:t>年</a:t>
            </a:r>
            <a:r>
              <a:rPr lang="zh-TW" altLang="en-US" b="1" dirty="0" smtClean="0">
                <a:solidFill>
                  <a:srgbClr val="0070C0"/>
                </a:solidFill>
              </a:rPr>
              <a:t>成立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69</a:t>
            </a:fld>
            <a:endParaRPr lang="zh-TW" altLang="en-US"/>
          </a:p>
        </p:txBody>
      </p:sp>
      <p:pic>
        <p:nvPicPr>
          <p:cNvPr id="5" name="圖片 4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95536" y="1340768"/>
            <a:ext cx="8352927" cy="46085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1-1. </a:t>
            </a:r>
            <a:r>
              <a:rPr lang="zh-TW" altLang="en-US" b="1" dirty="0" smtClean="0"/>
              <a:t>物流起源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algn="ctr">
              <a:buNone/>
            </a:pPr>
            <a:endParaRPr lang="en-US" altLang="zh-TW" sz="2800" dirty="0" smtClean="0"/>
          </a:p>
          <a:p>
            <a:pPr algn="ctr">
              <a:buNone/>
            </a:pPr>
            <a:r>
              <a:rPr lang="en-US" altLang="zh-TW" sz="2800" dirty="0" smtClean="0"/>
              <a:t>National Council of Physical Distribution Management</a:t>
            </a:r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sz="2000" dirty="0" smtClean="0"/>
          </a:p>
          <a:p>
            <a:pPr algn="ctr">
              <a:buNone/>
            </a:pPr>
            <a:endParaRPr lang="en-US" altLang="zh-TW" sz="2800" dirty="0" smtClean="0"/>
          </a:p>
          <a:p>
            <a:pPr algn="ctr">
              <a:buNone/>
            </a:pPr>
            <a:r>
              <a:rPr lang="en-US" altLang="zh-TW" sz="2800" dirty="0" smtClean="0"/>
              <a:t>The Council of Logistics Management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algn="ctr">
              <a:buNone/>
            </a:pPr>
            <a:endParaRPr lang="zh-TW" altLang="en-US" sz="2800" dirty="0"/>
          </a:p>
        </p:txBody>
      </p:sp>
      <p:grpSp>
        <p:nvGrpSpPr>
          <p:cNvPr id="9" name="群組 8"/>
          <p:cNvGrpSpPr/>
          <p:nvPr/>
        </p:nvGrpSpPr>
        <p:grpSpPr>
          <a:xfrm>
            <a:off x="3366000" y="2996952"/>
            <a:ext cx="2412000" cy="1224136"/>
            <a:chOff x="3384136" y="2551049"/>
            <a:chExt cx="2412000" cy="1224136"/>
          </a:xfrm>
        </p:grpSpPr>
        <p:sp>
          <p:nvSpPr>
            <p:cNvPr id="8" name="燕尾形向右箭號 7"/>
            <p:cNvSpPr/>
            <p:nvPr/>
          </p:nvSpPr>
          <p:spPr>
            <a:xfrm rot="5400000">
              <a:off x="3978068" y="2659061"/>
              <a:ext cx="1224136" cy="1008112"/>
            </a:xfrm>
            <a:prstGeom prst="notch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384136" y="2794783"/>
              <a:ext cx="2412000" cy="646986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sz="3200" dirty="0" smtClean="0"/>
                <a:t>1986</a:t>
              </a:r>
              <a:r>
                <a:rPr lang="zh-TW" altLang="zh-TW" sz="3200" dirty="0" smtClean="0"/>
                <a:t>年</a:t>
              </a:r>
              <a:r>
                <a:rPr lang="zh-TW" altLang="en-US" sz="3200" dirty="0" smtClean="0"/>
                <a:t>更名</a:t>
              </a:r>
              <a:endParaRPr lang="zh-TW" altLang="en-US" sz="3200" dirty="0"/>
            </a:p>
          </p:txBody>
        </p:sp>
      </p:grpSp>
      <p:sp>
        <p:nvSpPr>
          <p:cNvPr id="6" name="文字方塊 5"/>
          <p:cNvSpPr txBox="1"/>
          <p:nvPr/>
        </p:nvSpPr>
        <p:spPr>
          <a:xfrm>
            <a:off x="2627784" y="1412776"/>
            <a:ext cx="381642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/>
              <a:t>美</a:t>
            </a:r>
            <a:r>
              <a:rPr lang="zh-TW" altLang="zh-TW" sz="2800" dirty="0" smtClean="0"/>
              <a:t>國</a:t>
            </a:r>
            <a:r>
              <a:rPr lang="zh-TW" altLang="en-US" sz="2800" b="1" dirty="0" smtClean="0">
                <a:solidFill>
                  <a:srgbClr val="FF0000"/>
                </a:solidFill>
              </a:rPr>
              <a:t>實體配銷</a:t>
            </a:r>
            <a:r>
              <a:rPr lang="zh-TW" altLang="zh-TW" sz="2800" b="1" dirty="0" smtClean="0">
                <a:solidFill>
                  <a:srgbClr val="FF0000"/>
                </a:solidFill>
              </a:rPr>
              <a:t>管理</a:t>
            </a:r>
            <a:r>
              <a:rPr lang="zh-TW" altLang="en-US" sz="2800" dirty="0" smtClean="0"/>
              <a:t>協</a:t>
            </a:r>
            <a:r>
              <a:rPr lang="zh-TW" altLang="zh-TW" sz="2800" dirty="0" smtClean="0"/>
              <a:t>會</a:t>
            </a:r>
            <a:endParaRPr lang="zh-TW" altLang="en-US" sz="2800" dirty="0"/>
          </a:p>
        </p:txBody>
      </p:sp>
      <p:sp>
        <p:nvSpPr>
          <p:cNvPr id="7" name="文字方塊 6"/>
          <p:cNvSpPr txBox="1"/>
          <p:nvPr/>
        </p:nvSpPr>
        <p:spPr>
          <a:xfrm>
            <a:off x="3383868" y="4489956"/>
            <a:ext cx="23762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800" b="1" dirty="0" smtClean="0">
                <a:solidFill>
                  <a:srgbClr val="FF0000"/>
                </a:solidFill>
              </a:rPr>
              <a:t>物流管理</a:t>
            </a:r>
            <a:r>
              <a:rPr lang="zh-TW" altLang="zh-TW" sz="2800" dirty="0" smtClean="0"/>
              <a:t>協會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臺灣國際物流發展願景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70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>
            <a:off x="827584" y="1124744"/>
            <a:ext cx="7344816" cy="482401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0" y="188640"/>
            <a:ext cx="9144000" cy="1143000"/>
          </a:xfrm>
        </p:spPr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外商與本土廠商對「物流與供應鏈管理人才職能需求」重要程度排名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71</a:t>
            </a:fld>
            <a:endParaRPr lang="zh-TW" altLang="en-US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b="8267"/>
          <a:stretch>
            <a:fillRect/>
          </a:stretch>
        </p:blipFill>
        <p:spPr bwMode="auto">
          <a:xfrm>
            <a:off x="0" y="1340768"/>
            <a:ext cx="9144000" cy="47525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zh-TW" dirty="0" smtClean="0"/>
              <a:t>9. </a:t>
            </a:r>
            <a:r>
              <a:rPr lang="zh-TW" altLang="en-US" dirty="0" smtClean="0"/>
              <a:t>物流管理的新趨勢</a:t>
            </a:r>
            <a:endParaRPr lang="zh-TW" altLang="en-US" dirty="0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72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>
                <a:solidFill>
                  <a:srgbClr val="FF0000"/>
                </a:solidFill>
              </a:rPr>
              <a:t>9.  </a:t>
            </a:r>
            <a:r>
              <a:rPr lang="zh-TW" altLang="zh-TW" b="1" dirty="0" smtClean="0">
                <a:solidFill>
                  <a:srgbClr val="FF0000"/>
                </a:solidFill>
              </a:rPr>
              <a:t>物流管理的新趨勢</a:t>
            </a:r>
            <a:endParaRPr lang="zh-TW" altLang="en-US" dirty="0">
              <a:solidFill>
                <a:srgbClr val="FF0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rgbClr val="008000"/>
                </a:solidFill>
              </a:rPr>
              <a:t>綠色物流</a:t>
            </a:r>
            <a:r>
              <a:rPr lang="en-US" altLang="zh-TW" b="1" dirty="0" smtClean="0">
                <a:solidFill>
                  <a:srgbClr val="008000"/>
                </a:solidFill>
              </a:rPr>
              <a:t>(Green Logistics)</a:t>
            </a:r>
          </a:p>
          <a:p>
            <a:endParaRPr lang="en-US" altLang="zh-TW" sz="1200" b="1" dirty="0" smtClean="0"/>
          </a:p>
          <a:p>
            <a:r>
              <a:rPr lang="zh-TW" altLang="en-US" dirty="0" smtClean="0"/>
              <a:t>以</a:t>
            </a:r>
            <a:r>
              <a:rPr lang="zh-TW" altLang="en-US" dirty="0" smtClean="0">
                <a:solidFill>
                  <a:srgbClr val="FF0000"/>
                </a:solidFill>
              </a:rPr>
              <a:t>降低對環境的污染、減少資源消耗            </a:t>
            </a:r>
            <a:r>
              <a:rPr lang="zh-TW" altLang="en-US" dirty="0" smtClean="0"/>
              <a:t>為目標的物流活動。</a:t>
            </a:r>
            <a:endParaRPr lang="en-US" altLang="zh-TW" dirty="0" smtClean="0"/>
          </a:p>
          <a:p>
            <a:endParaRPr lang="en-US" altLang="zh-TW" sz="1200" dirty="0" smtClean="0"/>
          </a:p>
          <a:p>
            <a:r>
              <a:rPr lang="zh-TW" altLang="en-US" dirty="0" smtClean="0"/>
              <a:t>三大環境保護法規</a:t>
            </a:r>
            <a:endParaRPr lang="en-US" altLang="zh-TW" dirty="0" smtClean="0"/>
          </a:p>
          <a:p>
            <a:pPr lvl="1"/>
            <a:r>
              <a:rPr lang="en-US" altLang="zh-TW" dirty="0" smtClean="0"/>
              <a:t>WEEE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RoHS</a:t>
            </a:r>
            <a:r>
              <a:rPr lang="zh-TW" altLang="en-US" dirty="0" smtClean="0"/>
              <a:t>、</a:t>
            </a:r>
            <a:r>
              <a:rPr lang="en-US" altLang="zh-TW" dirty="0" err="1" smtClean="0"/>
              <a:t>EuP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8000"/>
                </a:solidFill>
              </a:rPr>
              <a:t>綠色物流</a:t>
            </a:r>
            <a:endParaRPr lang="zh-TW" altLang="en-US" b="1" dirty="0">
              <a:solidFill>
                <a:srgbClr val="008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2003</a:t>
            </a:r>
            <a:r>
              <a:rPr lang="zh-TW" altLang="en-US" dirty="0" smtClean="0"/>
              <a:t>年歐盟通過「</a:t>
            </a:r>
            <a:r>
              <a:rPr lang="zh-TW" altLang="en-US" dirty="0" smtClean="0">
                <a:solidFill>
                  <a:srgbClr val="FF0000"/>
                </a:solidFill>
              </a:rPr>
              <a:t>廢電子電機設備指令</a:t>
            </a:r>
            <a:r>
              <a:rPr lang="zh-TW" altLang="en-US" dirty="0" smtClean="0"/>
              <a:t>」</a:t>
            </a:r>
            <a:r>
              <a:rPr lang="en-US" altLang="zh-TW" dirty="0" smtClean="0"/>
              <a:t>(</a:t>
            </a:r>
            <a:r>
              <a:rPr lang="en-US" altLang="zh-TW" sz="2400" dirty="0" smtClean="0"/>
              <a:t>Directive on the</a:t>
            </a:r>
            <a:r>
              <a:rPr lang="zh-TW" altLang="en-US" sz="2400" dirty="0" smtClean="0"/>
              <a:t> </a:t>
            </a:r>
            <a:r>
              <a:rPr lang="en-US" altLang="zh-TW" sz="2400" dirty="0" smtClean="0"/>
              <a:t>Waste Electronics and Electrical Equipment, WEEE</a:t>
            </a:r>
            <a:r>
              <a:rPr lang="en-US" altLang="zh-TW" dirty="0" smtClean="0"/>
              <a:t>)</a:t>
            </a:r>
          </a:p>
          <a:p>
            <a:pPr lvl="1"/>
            <a:r>
              <a:rPr lang="zh-TW" altLang="en-US" dirty="0" smtClean="0"/>
              <a:t>要求製造商必須負起收集、回收並妥善處置   廢電子電機產品</a:t>
            </a:r>
            <a:endParaRPr lang="en-US" altLang="zh-TW" dirty="0" smtClean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74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8000"/>
                </a:solidFill>
              </a:rPr>
              <a:t>綠色物流</a:t>
            </a:r>
            <a:endParaRPr lang="zh-TW" altLang="en-US" b="1" dirty="0">
              <a:solidFill>
                <a:srgbClr val="008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2003</a:t>
            </a:r>
            <a:r>
              <a:rPr lang="zh-TW" altLang="en-US" dirty="0" smtClean="0"/>
              <a:t>年通過「</a:t>
            </a:r>
            <a:r>
              <a:rPr lang="zh-TW" altLang="en-US" dirty="0" smtClean="0">
                <a:solidFill>
                  <a:srgbClr val="FF0000"/>
                </a:solidFill>
              </a:rPr>
              <a:t>危害性物質限制指令</a:t>
            </a:r>
            <a:r>
              <a:rPr lang="zh-TW" altLang="en-US" dirty="0" smtClean="0"/>
              <a:t>」</a:t>
            </a:r>
            <a:r>
              <a:rPr lang="en-US" altLang="zh-TW" dirty="0" smtClean="0"/>
              <a:t>(Restriction of Hazardous Substances Directive, </a:t>
            </a:r>
            <a:r>
              <a:rPr lang="en-US" altLang="zh-TW" dirty="0" err="1" smtClean="0"/>
              <a:t>RoHS</a:t>
            </a:r>
            <a:r>
              <a:rPr lang="en-US" altLang="zh-TW" dirty="0" smtClean="0"/>
              <a:t>)</a:t>
            </a:r>
            <a:endParaRPr lang="zh-TW" altLang="en-US" dirty="0" smtClean="0"/>
          </a:p>
          <a:p>
            <a:pPr lvl="1"/>
            <a:r>
              <a:rPr lang="zh-TW" altLang="en-US" dirty="0" smtClean="0"/>
              <a:t>規範商品在製造時不得使用鉛、 汞 、鎘、六價鉻、聚溴二苯、聚溴二苯醚等六種化學物質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75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8000"/>
                </a:solidFill>
              </a:rPr>
              <a:t>綠色物流</a:t>
            </a:r>
            <a:endParaRPr lang="zh-TW" altLang="en-US" b="1" dirty="0">
              <a:solidFill>
                <a:srgbClr val="008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2005</a:t>
            </a:r>
            <a:r>
              <a:rPr lang="zh-TW" altLang="en-US" dirty="0" smtClean="0"/>
              <a:t>年歐盟再通過「</a:t>
            </a:r>
            <a:r>
              <a:rPr lang="zh-TW" altLang="en-US" dirty="0" smtClean="0">
                <a:solidFill>
                  <a:srgbClr val="FF0000"/>
                </a:solidFill>
              </a:rPr>
              <a:t>能源使用產品生態化設計指令</a:t>
            </a:r>
            <a:r>
              <a:rPr lang="zh-TW" altLang="en-US" dirty="0" smtClean="0"/>
              <a:t>」</a:t>
            </a:r>
            <a:r>
              <a:rPr lang="zh-TW" altLang="en-US" sz="2800" dirty="0" smtClean="0"/>
              <a:t>（</a:t>
            </a:r>
            <a:r>
              <a:rPr lang="en-US" altLang="zh-TW" sz="2800" dirty="0" smtClean="0"/>
              <a:t>Directive of Eco-design</a:t>
            </a:r>
            <a:r>
              <a:rPr lang="zh-TW" altLang="en-US" sz="2800" dirty="0" smtClean="0"/>
              <a:t> </a:t>
            </a:r>
            <a:r>
              <a:rPr lang="en-US" altLang="zh-TW" sz="2800" dirty="0" smtClean="0"/>
              <a:t>Requirements of Energy-using Products, </a:t>
            </a:r>
            <a:r>
              <a:rPr lang="en-US" altLang="zh-TW" sz="2800" dirty="0" err="1" smtClean="0"/>
              <a:t>EuP</a:t>
            </a:r>
            <a:r>
              <a:rPr lang="zh-TW" altLang="en-US" sz="2800" dirty="0" smtClean="0"/>
              <a:t>）</a:t>
            </a:r>
            <a:endParaRPr lang="en-US" altLang="zh-TW" sz="2800" dirty="0" smtClean="0"/>
          </a:p>
          <a:p>
            <a:pPr lvl="1"/>
            <a:r>
              <a:rPr lang="zh-TW" altLang="en-US" dirty="0" smtClean="0"/>
              <a:t>鼓勵生產者</a:t>
            </a:r>
            <a:r>
              <a:rPr lang="zh-TW" altLang="en-US" dirty="0" smtClean="0">
                <a:solidFill>
                  <a:srgbClr val="FF0000"/>
                </a:solidFill>
              </a:rPr>
              <a:t>在商品的整個產品生命週期</a:t>
            </a:r>
            <a:r>
              <a:rPr lang="zh-TW" altLang="en-US" dirty="0" smtClean="0"/>
              <a:t>，設計減少對環境衝擊的商品，以提升能源使用產品之環境績效為主。</a:t>
            </a:r>
            <a:endParaRPr lang="en-US" altLang="zh-TW" dirty="0" smtClean="0"/>
          </a:p>
          <a:p>
            <a:pPr lvl="1"/>
            <a:r>
              <a:rPr lang="zh-TW" altLang="en-US" dirty="0" smtClean="0"/>
              <a:t>包括：減少能源需求、提高能源效率，採用更優勢的法規等。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76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8000"/>
                </a:solidFill>
              </a:rPr>
              <a:t>綠色</a:t>
            </a:r>
            <a:r>
              <a:rPr lang="zh-TW" altLang="en-US" dirty="0" smtClean="0"/>
              <a:t>裝卸搬運功能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企業在裝卸搬運的過程中，小心的裝卸與安全的搬運，避免商品實體損壞與人員受傷，從而</a:t>
            </a:r>
            <a:r>
              <a:rPr lang="zh-TW" altLang="en-US" dirty="0" smtClean="0">
                <a:solidFill>
                  <a:srgbClr val="FF0000"/>
                </a:solidFill>
              </a:rPr>
              <a:t>減少資源浪費、生產力降低以及廢棄物造成環境的污染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en-US" altLang="zh-TW" sz="1000" dirty="0" smtClean="0"/>
          </a:p>
          <a:p>
            <a:r>
              <a:rPr lang="zh-TW" altLang="en-US" dirty="0" smtClean="0"/>
              <a:t>企業</a:t>
            </a:r>
            <a:r>
              <a:rPr lang="zh-TW" altLang="en-US" dirty="0" smtClean="0">
                <a:solidFill>
                  <a:srgbClr val="FF0000"/>
                </a:solidFill>
              </a:rPr>
              <a:t>盡量避免無效搬運</a:t>
            </a:r>
            <a:r>
              <a:rPr lang="zh-TW" altLang="en-US" dirty="0" smtClean="0"/>
              <a:t>，並</a:t>
            </a:r>
            <a:r>
              <a:rPr lang="zh-TW" altLang="en-US" dirty="0" smtClean="0">
                <a:solidFill>
                  <a:srgbClr val="FF0000"/>
                </a:solidFill>
              </a:rPr>
              <a:t>合理運用現代化機械</a:t>
            </a:r>
            <a:r>
              <a:rPr lang="zh-TW" altLang="en-US" dirty="0" smtClean="0"/>
              <a:t>來代替人力進行裝卸搬運，以保持物流裝卸搬運的順暢。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77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8000"/>
                </a:solidFill>
              </a:rPr>
              <a:t>綠色</a:t>
            </a:r>
            <a:r>
              <a:rPr lang="zh-TW" altLang="en-US" dirty="0" smtClean="0"/>
              <a:t>包裝保護功能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採用</a:t>
            </a:r>
            <a:r>
              <a:rPr lang="zh-TW" altLang="en-US" dirty="0" smtClean="0">
                <a:solidFill>
                  <a:srgbClr val="FF0000"/>
                </a:solidFill>
              </a:rPr>
              <a:t>節約資源、保護環境</a:t>
            </a:r>
            <a:r>
              <a:rPr lang="zh-TW" altLang="en-US" dirty="0" smtClean="0"/>
              <a:t>的包裝</a:t>
            </a:r>
            <a:endParaRPr lang="en-US" altLang="zh-TW" dirty="0" smtClean="0"/>
          </a:p>
          <a:p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</a:rPr>
              <a:t>可反覆使用：</a:t>
            </a:r>
            <a:r>
              <a:rPr lang="zh-TW" altLang="en-US" dirty="0" smtClean="0"/>
              <a:t>採用可多次反覆使用。</a:t>
            </a:r>
            <a:endParaRPr lang="en-US" altLang="zh-TW" dirty="0" smtClean="0"/>
          </a:p>
          <a:p>
            <a:pPr marL="1371600" lvl="2" indent="-514350">
              <a:buNone/>
            </a:pPr>
            <a:r>
              <a:rPr lang="zh-TW" altLang="en-US" dirty="0" smtClean="0"/>
              <a:t>例如：菸酒公司的酒瓶回收。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</a:rPr>
              <a:t>標準化：</a:t>
            </a:r>
            <a:r>
              <a:rPr lang="zh-TW" altLang="en-US" sz="2400" dirty="0" smtClean="0"/>
              <a:t>包裝標準可以和倉庫設施、運輸設施的尺寸標準來統一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marL="971550" lvl="1" indent="-514350">
              <a:buFont typeface="+mj-lt"/>
              <a:buAutoNum type="arabicPeriod"/>
            </a:pPr>
            <a:r>
              <a:rPr lang="zh-TW" altLang="en-US" dirty="0" smtClean="0">
                <a:solidFill>
                  <a:srgbClr val="FF0000"/>
                </a:solidFill>
              </a:rPr>
              <a:t>開發新包裝材料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pPr marL="1371600" lvl="2" indent="-514350">
              <a:buNone/>
            </a:pPr>
            <a:r>
              <a:rPr lang="zh-TW" altLang="en-US" dirty="0" smtClean="0"/>
              <a:t>例如：用較少的材料來實現多種包裝功能，或使用不傷害環境的可分解包裝，用紙袋取代塑膠容器等。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78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8000"/>
                </a:solidFill>
              </a:rPr>
              <a:t>綠色物流</a:t>
            </a:r>
            <a:endParaRPr lang="zh-TW" altLang="en-US" b="1" dirty="0">
              <a:solidFill>
                <a:srgbClr val="00800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綠色物流不僅是追求降低成本，更重要的是物流綠色化和節能、高效、少污染。</a:t>
            </a:r>
            <a:endParaRPr lang="en-US" altLang="zh-TW" dirty="0" smtClean="0"/>
          </a:p>
          <a:p>
            <a:endParaRPr lang="en-US" altLang="zh-TW" sz="1600" dirty="0" smtClean="0"/>
          </a:p>
          <a:p>
            <a:r>
              <a:rPr lang="zh-TW" altLang="en-US" dirty="0" smtClean="0"/>
              <a:t>同時帶</a:t>
            </a:r>
            <a:r>
              <a:rPr lang="zh-TW" altLang="en-US" dirty="0" smtClean="0">
                <a:solidFill>
                  <a:srgbClr val="FF0000"/>
                </a:solidFill>
              </a:rPr>
              <a:t>給物流經營成本大幅度下降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79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橢圓 5"/>
          <p:cNvSpPr/>
          <p:nvPr/>
        </p:nvSpPr>
        <p:spPr>
          <a:xfrm>
            <a:off x="188728" y="1052736"/>
            <a:ext cx="1619672" cy="18000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4"/>
          </a:fillRef>
          <a:effectRef idx="1">
            <a:schemeClr val="accent4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TW" altLang="zh-TW" sz="3200" dirty="0" smtClean="0"/>
              <a:t>領域狹窄</a:t>
            </a:r>
            <a:endParaRPr lang="zh-TW" altLang="en-US" sz="3200" dirty="0"/>
          </a:p>
        </p:txBody>
      </p:sp>
      <p:sp>
        <p:nvSpPr>
          <p:cNvPr id="5" name="橢圓 4"/>
          <p:cNvSpPr/>
          <p:nvPr/>
        </p:nvSpPr>
        <p:spPr>
          <a:xfrm>
            <a:off x="7321952" y="1484784"/>
            <a:ext cx="1619672" cy="1800000"/>
          </a:xfrm>
          <a:prstGeom prst="ellipse">
            <a:avLst/>
          </a:prstGeom>
          <a:ln/>
        </p:spPr>
        <p:style>
          <a:lnRef idx="3">
            <a:schemeClr val="lt1"/>
          </a:lnRef>
          <a:fillRef idx="1">
            <a:schemeClr val="accent6"/>
          </a:fillRef>
          <a:effectRef idx="1">
            <a:schemeClr val="accent6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zh-TW" altLang="en-US" sz="3200" dirty="0" smtClean="0"/>
              <a:t>寬廣連貫</a:t>
            </a:r>
            <a:endParaRPr lang="zh-TW" altLang="en-US" sz="3200" dirty="0"/>
          </a:p>
        </p:txBody>
      </p:sp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1-1. </a:t>
            </a:r>
            <a:r>
              <a:rPr lang="zh-TW" altLang="en-US" b="1" dirty="0" smtClean="0"/>
              <a:t>物流起源</a:t>
            </a:r>
            <a:endParaRPr lang="zh-TW" altLang="en-US" b="1" dirty="0"/>
          </a:p>
        </p:txBody>
      </p:sp>
      <p:graphicFrame>
        <p:nvGraphicFramePr>
          <p:cNvPr id="4" name="內容版面配置區 3"/>
          <p:cNvGraphicFramePr>
            <a:graphicFrameLocks noGrp="1"/>
          </p:cNvGraphicFramePr>
          <p:nvPr>
            <p:ph idx="1"/>
          </p:nvPr>
        </p:nvGraphicFramePr>
        <p:xfrm>
          <a:off x="1403648" y="404664"/>
          <a:ext cx="6434878" cy="3633267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7" name="內容版面配置區 2"/>
          <p:cNvSpPr txBox="1">
            <a:spLocks/>
          </p:cNvSpPr>
          <p:nvPr/>
        </p:nvSpPr>
        <p:spPr>
          <a:xfrm>
            <a:off x="457200" y="3429000"/>
            <a:ext cx="8229600" cy="2160240"/>
          </a:xfrm>
          <a:prstGeom prst="rect">
            <a:avLst/>
          </a:prstGeom>
        </p:spPr>
        <p:txBody>
          <a:bodyPr vert="horz" lIns="91440" tIns="45720" rIns="91440" bIns="45720" rtlCol="0">
            <a:normAutofit fontScale="92500" lnSpcReduction="20000"/>
          </a:bodyPr>
          <a:lstStyle/>
          <a:p>
            <a:pPr marL="342900" indent="-342900">
              <a:spcBef>
                <a:spcPct val="20000"/>
              </a:spcBef>
              <a:buFont typeface="Arial" pitchFamily="34" charset="0"/>
              <a:buChar char="•"/>
            </a:pPr>
            <a:r>
              <a:rPr kumimoji="1" lang="en-US" altLang="zh-TW" sz="3500" dirty="0" smtClean="0">
                <a:solidFill>
                  <a:srgbClr val="003366"/>
                </a:solidFill>
              </a:rPr>
              <a:t>1981</a:t>
            </a:r>
            <a:r>
              <a:rPr kumimoji="1" lang="zh-TW" altLang="zh-TW" sz="3500" dirty="0" smtClean="0">
                <a:solidFill>
                  <a:srgbClr val="003366"/>
                </a:solidFill>
              </a:rPr>
              <a:t>年，日本綜合研究所</a:t>
            </a:r>
            <a:r>
              <a:rPr kumimoji="1" lang="zh-TW" altLang="en-US" sz="3500" dirty="0" smtClean="0">
                <a:solidFill>
                  <a:srgbClr val="003366"/>
                </a:solidFill>
              </a:rPr>
              <a:t>對</a:t>
            </a:r>
            <a:r>
              <a:rPr kumimoji="1" lang="en-US" altLang="zh-TW" sz="3500" dirty="0" smtClean="0">
                <a:solidFill>
                  <a:srgbClr val="003366"/>
                </a:solidFill>
                <a:latin typeface="+mn-ea"/>
              </a:rPr>
              <a:t>Logistics</a:t>
            </a:r>
            <a:r>
              <a:rPr kumimoji="1" lang="zh-TW" altLang="en-US" sz="3500" dirty="0" smtClean="0">
                <a:solidFill>
                  <a:srgbClr val="003366"/>
                </a:solidFill>
              </a:rPr>
              <a:t>定義</a:t>
            </a:r>
            <a:r>
              <a:rPr kumimoji="1" lang="zh-TW" altLang="zh-TW" sz="3500" dirty="0" smtClean="0">
                <a:solidFill>
                  <a:srgbClr val="003366"/>
                </a:solidFill>
              </a:rPr>
              <a:t>：</a:t>
            </a:r>
            <a:endParaRPr kumimoji="1" lang="en-US" altLang="zh-TW" sz="3500" dirty="0" smtClean="0">
              <a:solidFill>
                <a:srgbClr val="003366"/>
              </a:solidFill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zh-TW" altLang="zh-TW" sz="3000" dirty="0" smtClean="0">
                <a:solidFill>
                  <a:srgbClr val="0033CC"/>
                </a:solidFill>
              </a:rPr>
              <a:t>物質資料</a:t>
            </a:r>
            <a:r>
              <a:rPr kumimoji="1" lang="zh-TW" altLang="zh-TW" sz="3000" dirty="0" smtClean="0">
                <a:solidFill>
                  <a:srgbClr val="FF0000"/>
                </a:solidFill>
              </a:rPr>
              <a:t>從供給者向需要者的物理性移動</a:t>
            </a:r>
            <a:r>
              <a:rPr kumimoji="1" lang="zh-TW" altLang="zh-TW" sz="3000" dirty="0" smtClean="0">
                <a:solidFill>
                  <a:srgbClr val="0033CC"/>
                </a:solidFill>
              </a:rPr>
              <a:t>，是創造</a:t>
            </a:r>
            <a:r>
              <a:rPr kumimoji="1" lang="zh-TW" altLang="zh-TW" sz="3000" dirty="0" smtClean="0">
                <a:solidFill>
                  <a:srgbClr val="FF0000"/>
                </a:solidFill>
              </a:rPr>
              <a:t>時間性、場所性價值</a:t>
            </a:r>
            <a:r>
              <a:rPr kumimoji="1" lang="zh-TW" altLang="zh-TW" sz="3000" dirty="0" smtClean="0">
                <a:solidFill>
                  <a:srgbClr val="0033CC"/>
                </a:solidFill>
              </a:rPr>
              <a:t>的經濟活動。</a:t>
            </a:r>
            <a:endParaRPr kumimoji="1" lang="en-US" altLang="zh-TW" sz="3000" dirty="0" smtClean="0">
              <a:solidFill>
                <a:srgbClr val="0033CC"/>
              </a:solidFill>
            </a:endParaRPr>
          </a:p>
          <a:p>
            <a:pPr marL="742950" marR="0" lvl="1" indent="-28575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Tx/>
              <a:buSzTx/>
              <a:buFont typeface="Arial" pitchFamily="34" charset="0"/>
              <a:buChar char="–"/>
              <a:tabLst/>
              <a:defRPr/>
            </a:pPr>
            <a:r>
              <a:rPr kumimoji="1" lang="zh-TW" altLang="zh-TW" sz="3000" dirty="0" smtClean="0">
                <a:solidFill>
                  <a:srgbClr val="0033CC"/>
                </a:solidFill>
              </a:rPr>
              <a:t>從物流的範圍來看，包括：包裝、裝卸、保管、庫存管理、流通加工、運輸、配送等各種活動。</a:t>
            </a:r>
            <a:endParaRPr kumimoji="1" lang="zh-TW" altLang="en-US" sz="3000" dirty="0">
              <a:solidFill>
                <a:srgbClr val="0033CC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>
                            <p:stCondLst>
                              <p:cond delay="500"/>
                            </p:stCondLst>
                            <p:childTnLst>
                              <p:par>
                                <p:cTn id="10" presetID="2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2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5" grpId="0" animBg="1"/>
      <p:bldGraphic spid="4" grpId="0">
        <p:bldAsOne/>
      </p:bldGraphic>
    </p:bld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節能減碳的承諾宣言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pic>
        <p:nvPicPr>
          <p:cNvPr id="4" name="內容版面配置區 3" descr="圖1-20  物流中心員工節能減碳的承諾宣言(有剪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rcRect r="3144"/>
          <a:stretch>
            <a:fillRect/>
          </a:stretch>
        </p:blipFill>
        <p:spPr>
          <a:xfrm>
            <a:off x="251520" y="1124744"/>
            <a:ext cx="8568952" cy="4752528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9.  </a:t>
            </a:r>
            <a:r>
              <a:rPr lang="zh-TW" altLang="zh-TW" b="1" dirty="0" smtClean="0"/>
              <a:t>物流管理的新趨勢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rgbClr val="0070C0"/>
                </a:solidFill>
              </a:rPr>
              <a:t>冷鏈（</a:t>
            </a:r>
            <a:r>
              <a:rPr lang="en-US" altLang="zh-TW" b="1" dirty="0" smtClean="0">
                <a:solidFill>
                  <a:srgbClr val="0070C0"/>
                </a:solidFill>
              </a:rPr>
              <a:t>Cold chain)</a:t>
            </a:r>
          </a:p>
          <a:p>
            <a:endParaRPr lang="en-US" altLang="zh-TW" sz="800" b="1" dirty="0" smtClean="0"/>
          </a:p>
          <a:p>
            <a:r>
              <a:rPr lang="zh-TW" altLang="en-US" dirty="0" smtClean="0"/>
              <a:t>為保持食品、藥品、農產品等商品的品質，從生產、儲存、運輸配送及銷售的</a:t>
            </a:r>
            <a:r>
              <a:rPr lang="zh-TW" altLang="en-US" dirty="0" smtClean="0">
                <a:solidFill>
                  <a:srgbClr val="FF0000"/>
                </a:solidFill>
              </a:rPr>
              <a:t>每一個環節，始終處於恆定低溫狀態</a:t>
            </a:r>
            <a:r>
              <a:rPr lang="zh-TW" altLang="en-US" dirty="0" smtClean="0"/>
              <a:t>的一系列物流網路和供應鏈體系。</a:t>
            </a:r>
            <a:endParaRPr lang="en-US" altLang="zh-TW" dirty="0" smtClean="0"/>
          </a:p>
          <a:p>
            <a:r>
              <a:rPr lang="zh-TW" altLang="en-US" dirty="0" smtClean="0"/>
              <a:t>由於冷鏈是以保持低溫環境為重點的物流系統，所以它比一般常溫物流系統的</a:t>
            </a:r>
            <a:r>
              <a:rPr lang="zh-TW" altLang="en-US" dirty="0" smtClean="0">
                <a:solidFill>
                  <a:srgbClr val="FF0000"/>
                </a:solidFill>
              </a:rPr>
              <a:t>要求更高、更複雜，建設投資也大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endParaRPr lang="zh-TW" alt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冷鏈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以農產品為例，冷鏈採用專業的技術，使易腐的農產品從採收加工、包裝、藏存、運輸配送及銷售的整個過程中，</a:t>
            </a:r>
            <a:r>
              <a:rPr lang="zh-TW" altLang="en-US" dirty="0" smtClean="0">
                <a:solidFill>
                  <a:srgbClr val="FF0000"/>
                </a:solidFill>
              </a:rPr>
              <a:t>透過對溫度進行持續監控，以保持商品的最佳品質與衛生。</a:t>
            </a:r>
            <a:endParaRPr lang="en-US" altLang="zh-TW" dirty="0" smtClean="0">
              <a:solidFill>
                <a:srgbClr val="FF0000"/>
              </a:solidFill>
            </a:endParaRPr>
          </a:p>
          <a:p>
            <a:r>
              <a:rPr lang="zh-TW" altLang="en-US" dirty="0" smtClean="0">
                <a:solidFill>
                  <a:srgbClr val="FF0000"/>
                </a:solidFill>
              </a:rPr>
              <a:t>冷鏈的每一個環節</a:t>
            </a:r>
            <a:r>
              <a:rPr lang="zh-TW" altLang="en-US" dirty="0" smtClean="0"/>
              <a:t>，從被採摘開始一直到被銷售出去，</a:t>
            </a:r>
            <a:r>
              <a:rPr lang="zh-TW" altLang="en-US" dirty="0" smtClean="0">
                <a:solidFill>
                  <a:srgbClr val="FF0000"/>
                </a:solidFill>
              </a:rPr>
              <a:t>都需要參與控制</a:t>
            </a:r>
            <a:r>
              <a:rPr lang="zh-TW" altLang="en-US" dirty="0" smtClean="0"/>
              <a:t>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82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冷鏈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以大陸農產品為例，農產品物流成本很高，損耗大約在</a:t>
            </a:r>
            <a:r>
              <a:rPr lang="en-US" altLang="zh-TW" dirty="0" smtClean="0">
                <a:solidFill>
                  <a:srgbClr val="FF0000"/>
                </a:solidFill>
              </a:rPr>
              <a:t>30%</a:t>
            </a:r>
            <a:r>
              <a:rPr lang="zh-TW" altLang="en-US" dirty="0" smtClean="0"/>
              <a:t>左右，到客戶手中的果蔬也已不再新鮮。</a:t>
            </a:r>
            <a:endParaRPr lang="en-US" altLang="zh-TW" dirty="0" smtClean="0"/>
          </a:p>
          <a:p>
            <a:endParaRPr lang="en-US" altLang="zh-TW" sz="800" dirty="0" smtClean="0"/>
          </a:p>
          <a:p>
            <a:r>
              <a:rPr lang="zh-TW" altLang="en-US" dirty="0" smtClean="0"/>
              <a:t>如果導入冷鏈，從田間採收就直接送到冷鏈的車裏，再到進入超市，超市的貨架也都是冷櫃，這樣整體就沒有斷鏈，到客戶手中就可以非常新鮮，能夠降低損耗到</a:t>
            </a:r>
            <a:r>
              <a:rPr lang="en-US" altLang="zh-TW" dirty="0" smtClean="0">
                <a:solidFill>
                  <a:srgbClr val="FF0000"/>
                </a:solidFill>
              </a:rPr>
              <a:t>10%</a:t>
            </a:r>
            <a:r>
              <a:rPr lang="zh-TW" altLang="en-US" dirty="0" smtClean="0"/>
              <a:t>左右。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83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冷鏈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臺灣的水果如果不經過低溫的保存，送到大陸的時候，腐壞率是</a:t>
            </a:r>
            <a:r>
              <a:rPr lang="en-US" altLang="zh-TW" dirty="0" smtClean="0">
                <a:solidFill>
                  <a:srgbClr val="FF0000"/>
                </a:solidFill>
              </a:rPr>
              <a:t>50%</a:t>
            </a:r>
            <a:r>
              <a:rPr lang="zh-TW" altLang="en-US" dirty="0" smtClean="0"/>
              <a:t>，如果透過冷鏈體系，可以確保水果的品質，損耗率可在</a:t>
            </a:r>
            <a:r>
              <a:rPr lang="en-US" altLang="zh-TW" dirty="0" smtClean="0">
                <a:solidFill>
                  <a:srgbClr val="FF0000"/>
                </a:solidFill>
              </a:rPr>
              <a:t>10%</a:t>
            </a:r>
            <a:r>
              <a:rPr lang="zh-TW" altLang="en-US" dirty="0" smtClean="0"/>
              <a:t>以下。</a:t>
            </a:r>
            <a:endParaRPr lang="en-US" altLang="zh-TW" dirty="0" smtClean="0"/>
          </a:p>
          <a:p>
            <a:endParaRPr lang="en-US" altLang="zh-TW" sz="1000" dirty="0" smtClean="0"/>
          </a:p>
          <a:p>
            <a:r>
              <a:rPr lang="zh-TW" altLang="en-US" dirty="0" smtClean="0"/>
              <a:t>善用冷鏈物流技術，不僅可</a:t>
            </a:r>
            <a:r>
              <a:rPr lang="zh-TW" altLang="en-US" dirty="0" smtClean="0">
                <a:solidFill>
                  <a:srgbClr val="FF0000"/>
                </a:solidFill>
              </a:rPr>
              <a:t>延長貨物保鮮期，延伸市場運送的區域</a:t>
            </a:r>
            <a:r>
              <a:rPr lang="zh-TW" altLang="en-US" dirty="0" smtClean="0"/>
              <a:t>，更能有效提升農產品的產值，讓更多的</a:t>
            </a:r>
            <a:r>
              <a:rPr lang="en-US" altLang="zh-TW" dirty="0" smtClean="0"/>
              <a:t>MIT</a:t>
            </a:r>
            <a:r>
              <a:rPr lang="zh-TW" altLang="en-US" dirty="0" smtClean="0"/>
              <a:t>商品走到國際。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84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冷鏈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zh-TW" dirty="0" smtClean="0"/>
              <a:t>2012</a:t>
            </a:r>
            <a:r>
              <a:rPr lang="zh-TW" altLang="en-US" dirty="0" smtClean="0"/>
              <a:t>年工業技術研究院主導成立「兩岸冷鏈物流技術與服務聯盟」。</a:t>
            </a:r>
            <a:endParaRPr lang="en-US" altLang="zh-TW" dirty="0" smtClean="0"/>
          </a:p>
          <a:p>
            <a:endParaRPr lang="en-US" altLang="zh-TW" sz="1100" dirty="0" smtClean="0"/>
          </a:p>
          <a:p>
            <a:r>
              <a:rPr lang="zh-TW" altLang="en-US" dirty="0" smtClean="0"/>
              <a:t>目前將以</a:t>
            </a:r>
            <a:r>
              <a:rPr lang="zh-TW" altLang="en-US" dirty="0" smtClean="0">
                <a:solidFill>
                  <a:srgbClr val="FF0000"/>
                </a:solidFill>
              </a:rPr>
              <a:t>廈門與天津</a:t>
            </a:r>
            <a:r>
              <a:rPr lang="zh-TW" altLang="en-US" dirty="0" smtClean="0"/>
              <a:t>作為第一階段的兩岸食物冷鏈物流服務業合作試點城市。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85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冷鏈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大陸是目前世界食品生產和消費大國。</a:t>
            </a:r>
            <a:endParaRPr lang="en-US" altLang="zh-TW" dirty="0" smtClean="0"/>
          </a:p>
          <a:p>
            <a:r>
              <a:rPr lang="zh-TW" altLang="en-US" dirty="0" smtClean="0"/>
              <a:t>食品冷鏈使用率</a:t>
            </a:r>
            <a:r>
              <a:rPr lang="zh-TW" altLang="en-US" dirty="0" smtClean="0">
                <a:solidFill>
                  <a:srgbClr val="FF0000"/>
                </a:solidFill>
              </a:rPr>
              <a:t>僅有</a:t>
            </a:r>
            <a:r>
              <a:rPr lang="en-US" altLang="zh-TW" dirty="0" smtClean="0">
                <a:solidFill>
                  <a:srgbClr val="FF0000"/>
                </a:solidFill>
              </a:rPr>
              <a:t>10%</a:t>
            </a:r>
            <a:r>
              <a:rPr lang="zh-TW" altLang="en-US" dirty="0" smtClean="0"/>
              <a:t>，</a:t>
            </a:r>
            <a:r>
              <a:rPr lang="en-US" altLang="zh-TW" dirty="0" smtClean="0"/>
              <a:t>2008</a:t>
            </a:r>
            <a:r>
              <a:rPr lang="zh-TW" altLang="en-US" dirty="0" smtClean="0"/>
              <a:t>年所造成的食品損失每年高達</a:t>
            </a:r>
            <a:r>
              <a:rPr lang="en-US" altLang="zh-TW" dirty="0" smtClean="0">
                <a:solidFill>
                  <a:srgbClr val="FF0000"/>
                </a:solidFill>
              </a:rPr>
              <a:t>3,000</a:t>
            </a:r>
            <a:r>
              <a:rPr lang="zh-TW" altLang="en-US" dirty="0" smtClean="0">
                <a:solidFill>
                  <a:srgbClr val="FF0000"/>
                </a:solidFill>
              </a:rPr>
              <a:t>億元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如果讓</a:t>
            </a:r>
            <a:r>
              <a:rPr lang="en-US" altLang="zh-TW" dirty="0" smtClean="0"/>
              <a:t>50%</a:t>
            </a:r>
            <a:r>
              <a:rPr lang="zh-TW" altLang="en-US" dirty="0" smtClean="0"/>
              <a:t>低溫食品可以採用冷鏈服務，預估</a:t>
            </a:r>
            <a:r>
              <a:rPr lang="en-US" altLang="zh-TW" dirty="0" smtClean="0"/>
              <a:t>2020</a:t>
            </a:r>
            <a:r>
              <a:rPr lang="zh-TW" altLang="en-US" dirty="0" smtClean="0"/>
              <a:t>年冷鏈物流產值可高達</a:t>
            </a:r>
            <a:r>
              <a:rPr lang="en-US" altLang="zh-TW" dirty="0" smtClean="0">
                <a:solidFill>
                  <a:srgbClr val="FF0000"/>
                </a:solidFill>
              </a:rPr>
              <a:t>2.2</a:t>
            </a:r>
            <a:r>
              <a:rPr lang="zh-TW" altLang="en-US" dirty="0" smtClean="0">
                <a:solidFill>
                  <a:srgbClr val="FF0000"/>
                </a:solidFill>
              </a:rPr>
              <a:t>兆元</a:t>
            </a:r>
            <a:r>
              <a:rPr lang="zh-TW" altLang="en-US" dirty="0" smtClean="0"/>
              <a:t>，並帶動相關設備業商機</a:t>
            </a:r>
            <a:r>
              <a:rPr lang="en-US" altLang="zh-TW" dirty="0" smtClean="0">
                <a:solidFill>
                  <a:srgbClr val="FF0000"/>
                </a:solidFill>
              </a:rPr>
              <a:t>2,000</a:t>
            </a:r>
            <a:r>
              <a:rPr lang="zh-TW" altLang="en-US" dirty="0" smtClean="0">
                <a:solidFill>
                  <a:srgbClr val="FF0000"/>
                </a:solidFill>
              </a:rPr>
              <a:t>億元</a:t>
            </a:r>
            <a:r>
              <a:rPr lang="zh-TW" altLang="en-US" dirty="0" smtClean="0"/>
              <a:t>以上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86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冷藏庫作業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pic>
        <p:nvPicPr>
          <p:cNvPr id="4" name="內容版面配置區 3" descr="圖1-21  某低溫物流中心人員正在冷藏庫作業(有重覆有兩張1-21請注意 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467544" y="1052736"/>
            <a:ext cx="8280920" cy="4871713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9.  </a:t>
            </a:r>
            <a:r>
              <a:rPr lang="zh-TW" altLang="zh-TW" b="1" dirty="0" smtClean="0"/>
              <a:t>物流管理的新趨勢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chemeClr val="accent6">
                    <a:lumMod val="75000"/>
                  </a:schemeClr>
                </a:solidFill>
              </a:rPr>
              <a:t>安全物流</a:t>
            </a:r>
            <a:endParaRPr lang="en-US" altLang="zh-TW" b="1" dirty="0" smtClean="0">
              <a:solidFill>
                <a:schemeClr val="accent6">
                  <a:lumMod val="75000"/>
                </a:schemeClr>
              </a:solidFill>
            </a:endParaRPr>
          </a:p>
          <a:p>
            <a:endParaRPr lang="en-US" altLang="zh-TW" sz="900" b="1" dirty="0" smtClean="0"/>
          </a:p>
          <a:p>
            <a:r>
              <a:rPr lang="zh-TW" altLang="en-US" dirty="0" smtClean="0"/>
              <a:t>從</a:t>
            </a:r>
            <a:r>
              <a:rPr lang="zh-TW" altLang="zh-TW" dirty="0" smtClean="0"/>
              <a:t>兩方面來探討</a:t>
            </a:r>
            <a:endParaRPr lang="en-US" altLang="zh-TW" dirty="0" smtClean="0"/>
          </a:p>
          <a:p>
            <a:pPr lvl="1"/>
            <a:r>
              <a:rPr lang="zh-TW" altLang="zh-TW" sz="3200" dirty="0" smtClean="0">
                <a:solidFill>
                  <a:srgbClr val="FF0000"/>
                </a:solidFill>
              </a:rPr>
              <a:t>職業安全</a:t>
            </a:r>
            <a:r>
              <a:rPr lang="zh-TW" altLang="zh-TW" sz="3200" dirty="0" smtClean="0"/>
              <a:t>方面</a:t>
            </a:r>
            <a:endParaRPr lang="en-US" altLang="zh-TW" sz="3200" dirty="0" smtClean="0"/>
          </a:p>
          <a:p>
            <a:pPr lvl="2">
              <a:buNone/>
            </a:pPr>
            <a:r>
              <a:rPr lang="zh-TW" altLang="en-US" sz="2800" dirty="0" smtClean="0"/>
              <a:t>創造一個安全、友善的理想工作環境。</a:t>
            </a:r>
            <a:endParaRPr lang="en-US" altLang="zh-TW" sz="2800" dirty="0" smtClean="0"/>
          </a:p>
          <a:p>
            <a:pPr lvl="2">
              <a:buNone/>
            </a:pPr>
            <a:endParaRPr lang="en-US" altLang="zh-TW" sz="1200" dirty="0" smtClean="0"/>
          </a:p>
          <a:p>
            <a:pPr lvl="1"/>
            <a:r>
              <a:rPr lang="zh-TW" altLang="zh-TW" sz="3200" dirty="0" smtClean="0">
                <a:solidFill>
                  <a:srgbClr val="FF0000"/>
                </a:solidFill>
              </a:rPr>
              <a:t>防恐安全</a:t>
            </a:r>
            <a:r>
              <a:rPr lang="zh-TW" altLang="zh-TW" sz="3200" dirty="0" smtClean="0"/>
              <a:t>方面</a:t>
            </a:r>
            <a:endParaRPr lang="en-US" altLang="zh-TW" sz="3200" dirty="0" smtClean="0"/>
          </a:p>
          <a:p>
            <a:pPr lvl="2">
              <a:buNone/>
            </a:pPr>
            <a:r>
              <a:rPr lang="zh-TW" altLang="zh-TW" sz="2800" dirty="0" smtClean="0"/>
              <a:t>建立全球物流供應鏈安全與便捷化</a:t>
            </a:r>
            <a:r>
              <a:rPr lang="zh-TW" altLang="en-US" sz="2800" dirty="0" smtClean="0"/>
              <a:t>。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職業安全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過去杜邦公司十年創造了零工安事故</a:t>
            </a:r>
            <a:endParaRPr lang="en-US" altLang="zh-TW" dirty="0" smtClean="0"/>
          </a:p>
          <a:p>
            <a:r>
              <a:rPr lang="zh-TW" altLang="en-US" dirty="0" smtClean="0"/>
              <a:t>每一百萬人職災死亡率</a:t>
            </a: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r>
              <a:rPr lang="zh-TW" altLang="en-US" dirty="0" smtClean="0"/>
              <a:t>可見國內職業安全環境有極大的改善空間。</a:t>
            </a:r>
            <a:endParaRPr lang="en-US" altLang="zh-TW" dirty="0" smtClean="0"/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89</a:t>
            </a:fld>
            <a:endParaRPr lang="zh-TW" altLang="en-US"/>
          </a:p>
        </p:txBody>
      </p:sp>
      <p:graphicFrame>
        <p:nvGraphicFramePr>
          <p:cNvPr id="5" name="資料庫圖表 4"/>
          <p:cNvGraphicFramePr/>
          <p:nvPr/>
        </p:nvGraphicFramePr>
        <p:xfrm>
          <a:off x="551892" y="1484784"/>
          <a:ext cx="8040216" cy="4064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1-1. </a:t>
            </a:r>
            <a:r>
              <a:rPr lang="zh-TW" altLang="en-US" b="1" dirty="0" smtClean="0"/>
              <a:t>物流起源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457200" y="1138392"/>
            <a:ext cx="8229600" cy="4886003"/>
          </a:xfrm>
        </p:spPr>
        <p:txBody>
          <a:bodyPr>
            <a:normAutofit fontScale="92500" lnSpcReduction="10000"/>
          </a:bodyPr>
          <a:lstStyle/>
          <a:p>
            <a:pPr algn="ctr">
              <a:buNone/>
            </a:pPr>
            <a:endParaRPr lang="en-US" altLang="zh-TW" sz="2800" dirty="0" smtClean="0"/>
          </a:p>
          <a:p>
            <a:pPr algn="ctr">
              <a:buNone/>
            </a:pPr>
            <a:r>
              <a:rPr lang="en-US" altLang="zh-TW" sz="2800" dirty="0" smtClean="0"/>
              <a:t>National Council of Physical Distribution Management</a:t>
            </a:r>
            <a:endParaRPr lang="en-US" altLang="zh-TW" dirty="0" smtClean="0"/>
          </a:p>
          <a:p>
            <a:endParaRPr lang="en-US" altLang="zh-TW" dirty="0" smtClean="0"/>
          </a:p>
          <a:p>
            <a:pPr>
              <a:buNone/>
            </a:pPr>
            <a:endParaRPr lang="en-US" altLang="zh-TW" dirty="0" smtClean="0"/>
          </a:p>
          <a:p>
            <a:pPr>
              <a:buNone/>
            </a:pPr>
            <a:endParaRPr lang="en-US" altLang="zh-TW" sz="2000" dirty="0" smtClean="0"/>
          </a:p>
          <a:p>
            <a:pPr algn="ctr">
              <a:buNone/>
            </a:pPr>
            <a:r>
              <a:rPr lang="en-US" altLang="zh-TW" sz="2800" dirty="0" smtClean="0"/>
              <a:t>The Council of Logistics Management</a:t>
            </a:r>
          </a:p>
          <a:p>
            <a:endParaRPr lang="en-US" altLang="zh-TW" dirty="0" smtClean="0"/>
          </a:p>
          <a:p>
            <a:endParaRPr lang="en-US" altLang="zh-TW" dirty="0" smtClean="0"/>
          </a:p>
          <a:p>
            <a:pPr algn="ctr">
              <a:buNone/>
            </a:pPr>
            <a:endParaRPr lang="en-US" altLang="zh-TW" sz="2800" dirty="0" smtClean="0"/>
          </a:p>
          <a:p>
            <a:pPr algn="ctr">
              <a:buNone/>
            </a:pPr>
            <a:r>
              <a:rPr lang="en-US" altLang="zh-TW" sz="2800" dirty="0" smtClean="0"/>
              <a:t>Council of Supply Chain Management Professionals</a:t>
            </a:r>
            <a:endParaRPr lang="zh-TW" altLang="en-US" sz="2800" dirty="0"/>
          </a:p>
        </p:txBody>
      </p:sp>
      <p:grpSp>
        <p:nvGrpSpPr>
          <p:cNvPr id="13" name="群組 12"/>
          <p:cNvGrpSpPr/>
          <p:nvPr/>
        </p:nvGrpSpPr>
        <p:grpSpPr>
          <a:xfrm>
            <a:off x="3492000" y="2290520"/>
            <a:ext cx="2160000" cy="1080000"/>
            <a:chOff x="3492000" y="2564904"/>
            <a:chExt cx="2160000" cy="1080000"/>
          </a:xfrm>
        </p:grpSpPr>
        <p:sp>
          <p:nvSpPr>
            <p:cNvPr id="8" name="燕尾形向右箭號 7"/>
            <p:cNvSpPr/>
            <p:nvPr/>
          </p:nvSpPr>
          <p:spPr>
            <a:xfrm rot="5400000">
              <a:off x="4032120" y="2600848"/>
              <a:ext cx="1080000" cy="1008112"/>
            </a:xfrm>
            <a:prstGeom prst="notch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0" name="文字方塊 9"/>
            <p:cNvSpPr txBox="1"/>
            <p:nvPr/>
          </p:nvSpPr>
          <p:spPr>
            <a:xfrm>
              <a:off x="3492000" y="2852904"/>
              <a:ext cx="2160000" cy="540000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pPr algn="ctr"/>
              <a:r>
                <a:rPr lang="en-US" altLang="zh-TW" sz="2800" dirty="0" smtClean="0"/>
                <a:t>1986</a:t>
              </a:r>
              <a:r>
                <a:rPr lang="zh-TW" altLang="zh-TW" sz="2800" dirty="0" smtClean="0"/>
                <a:t>年</a:t>
              </a:r>
              <a:r>
                <a:rPr lang="zh-TW" altLang="en-US" sz="2800" dirty="0" smtClean="0"/>
                <a:t>更名</a:t>
              </a:r>
              <a:endParaRPr lang="zh-TW" altLang="en-US" sz="2800" dirty="0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3492000" y="4121904"/>
            <a:ext cx="2160000" cy="1080000"/>
            <a:chOff x="3492000" y="4365104"/>
            <a:chExt cx="2160000" cy="1080000"/>
          </a:xfrm>
        </p:grpSpPr>
        <p:sp>
          <p:nvSpPr>
            <p:cNvPr id="6" name="燕尾形向右箭號 5"/>
            <p:cNvSpPr/>
            <p:nvPr/>
          </p:nvSpPr>
          <p:spPr>
            <a:xfrm rot="5400000">
              <a:off x="4032000" y="4401048"/>
              <a:ext cx="1080000" cy="1008112"/>
            </a:xfrm>
            <a:prstGeom prst="notchedRightArrow">
              <a:avLst/>
            </a:prstGeom>
          </p:spPr>
          <p:style>
            <a:lnRef idx="1">
              <a:schemeClr val="accent3"/>
            </a:lnRef>
            <a:fillRef idx="2">
              <a:schemeClr val="accent3"/>
            </a:fillRef>
            <a:effectRef idx="1">
              <a:schemeClr val="accent3"/>
            </a:effectRef>
            <a:fontRef idx="minor">
              <a:schemeClr val="dk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7" name="文字方塊 6"/>
            <p:cNvSpPr txBox="1"/>
            <p:nvPr/>
          </p:nvSpPr>
          <p:spPr>
            <a:xfrm>
              <a:off x="3492000" y="4635104"/>
              <a:ext cx="2160000" cy="540000"/>
            </a:xfrm>
            <a:prstGeom prst="roundRect">
              <a:avLst/>
            </a:prstGeom>
            <a:noFill/>
          </p:spPr>
          <p:style>
            <a:lnRef idx="2">
              <a:schemeClr val="accent2"/>
            </a:lnRef>
            <a:fillRef idx="1">
              <a:schemeClr val="lt1"/>
            </a:fillRef>
            <a:effectRef idx="0">
              <a:schemeClr val="accent2"/>
            </a:effectRef>
            <a:fontRef idx="minor">
              <a:schemeClr val="dk1"/>
            </a:fontRef>
          </p:style>
          <p:txBody>
            <a:bodyPr wrap="square" rtlCol="0">
              <a:spAutoFit/>
            </a:bodyPr>
            <a:lstStyle/>
            <a:p>
              <a:r>
                <a:rPr lang="en-US" altLang="zh-TW" sz="2800" dirty="0" smtClean="0"/>
                <a:t>2005</a:t>
              </a:r>
              <a:r>
                <a:rPr lang="zh-TW" altLang="zh-TW" sz="2800" dirty="0" smtClean="0"/>
                <a:t>年</a:t>
              </a:r>
              <a:r>
                <a:rPr lang="zh-TW" altLang="en-US" sz="2800" dirty="0" smtClean="0"/>
                <a:t>更名</a:t>
              </a:r>
              <a:endParaRPr lang="zh-TW" altLang="en-US" sz="2800" dirty="0"/>
            </a:p>
          </p:txBody>
        </p:sp>
      </p:grpSp>
      <p:sp>
        <p:nvSpPr>
          <p:cNvPr id="9" name="文字方塊 8"/>
          <p:cNvSpPr txBox="1"/>
          <p:nvPr/>
        </p:nvSpPr>
        <p:spPr>
          <a:xfrm>
            <a:off x="2555776" y="1154060"/>
            <a:ext cx="4032448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en-US" sz="2800" dirty="0" smtClean="0"/>
              <a:t>美</a:t>
            </a:r>
            <a:r>
              <a:rPr lang="zh-TW" altLang="zh-TW" sz="2800" dirty="0" smtClean="0"/>
              <a:t>國</a:t>
            </a:r>
            <a:r>
              <a:rPr lang="zh-TW" altLang="en-US" sz="2800" dirty="0" smtClean="0"/>
              <a:t>實體配銷</a:t>
            </a:r>
            <a:r>
              <a:rPr lang="zh-TW" altLang="zh-TW" sz="2800" dirty="0" smtClean="0"/>
              <a:t>管理</a:t>
            </a:r>
            <a:r>
              <a:rPr lang="zh-TW" altLang="en-US" sz="2800" dirty="0" smtClean="0"/>
              <a:t>協</a:t>
            </a:r>
            <a:r>
              <a:rPr lang="zh-TW" altLang="zh-TW" sz="2800" dirty="0" smtClean="0"/>
              <a:t>會</a:t>
            </a:r>
            <a:endParaRPr lang="zh-TW" altLang="en-US" sz="2800" dirty="0" smtClean="0"/>
          </a:p>
          <a:p>
            <a:pPr algn="ctr"/>
            <a:endParaRPr lang="zh-TW" altLang="en-US" sz="2800" dirty="0"/>
          </a:p>
        </p:txBody>
      </p:sp>
      <p:sp>
        <p:nvSpPr>
          <p:cNvPr id="15" name="文字方塊 14"/>
          <p:cNvSpPr txBox="1"/>
          <p:nvPr/>
        </p:nvSpPr>
        <p:spPr>
          <a:xfrm>
            <a:off x="2555776" y="3279468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800" b="1" dirty="0" smtClean="0">
                <a:solidFill>
                  <a:srgbClr val="FF0000"/>
                </a:solidFill>
              </a:rPr>
              <a:t>物流管理</a:t>
            </a:r>
            <a:r>
              <a:rPr lang="zh-TW" altLang="zh-TW" sz="2800" dirty="0" smtClean="0"/>
              <a:t>協會</a:t>
            </a:r>
            <a:endParaRPr lang="zh-TW" altLang="en-US" sz="28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2555776" y="5169092"/>
            <a:ext cx="4032448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TW" altLang="zh-TW" sz="2800" b="1" dirty="0" smtClean="0">
                <a:solidFill>
                  <a:srgbClr val="FF0000"/>
                </a:solidFill>
              </a:rPr>
              <a:t>供應鏈管理</a:t>
            </a:r>
            <a:r>
              <a:rPr lang="zh-TW" altLang="zh-TW" sz="2800" dirty="0" smtClean="0"/>
              <a:t>專業</a:t>
            </a:r>
            <a:r>
              <a:rPr lang="zh-TW" altLang="en-US" sz="2800" dirty="0" smtClean="0"/>
              <a:t>協會</a:t>
            </a:r>
            <a:endParaRPr lang="zh-TW" altLang="en-US" sz="2800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/>
              <a:t>職業安全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美國工業安全之父韓笠琦（</a:t>
            </a:r>
            <a:r>
              <a:rPr lang="en-US" altLang="zh-TW" dirty="0" smtClean="0"/>
              <a:t>H. W. Heinrich</a:t>
            </a:r>
            <a:r>
              <a:rPr lang="zh-TW" altLang="en-US" dirty="0" smtClean="0"/>
              <a:t>）研究七萬五千個職業意外事故個案。</a:t>
            </a:r>
            <a:endParaRPr lang="en-US" altLang="zh-TW" dirty="0" smtClean="0"/>
          </a:p>
          <a:p>
            <a:endParaRPr lang="en-US" altLang="zh-TW" sz="800" dirty="0" smtClean="0"/>
          </a:p>
          <a:p>
            <a:pPr lvl="1"/>
            <a:r>
              <a:rPr lang="zh-TW" altLang="en-US" dirty="0" smtClean="0"/>
              <a:t>在事故因素中，因</a:t>
            </a:r>
            <a:r>
              <a:rPr lang="zh-TW" altLang="en-US" dirty="0" smtClean="0">
                <a:solidFill>
                  <a:srgbClr val="FF0000"/>
                </a:solidFill>
              </a:rPr>
              <a:t>人不安全行為所引發的機率高達</a:t>
            </a:r>
            <a:r>
              <a:rPr lang="en-US" altLang="zh-TW" dirty="0" smtClean="0">
                <a:solidFill>
                  <a:srgbClr val="FF0000"/>
                </a:solidFill>
              </a:rPr>
              <a:t>88%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endParaRPr lang="en-US" altLang="zh-TW" sz="800" dirty="0" smtClean="0"/>
          </a:p>
          <a:p>
            <a:pPr lvl="1"/>
            <a:r>
              <a:rPr lang="zh-TW" altLang="en-US" dirty="0" smtClean="0"/>
              <a:t>不安全行為的主角是</a:t>
            </a:r>
            <a:r>
              <a:rPr lang="zh-TW" altLang="en-US" dirty="0" smtClean="0">
                <a:solidFill>
                  <a:srgbClr val="FF0000"/>
                </a:solidFill>
              </a:rPr>
              <a:t>人</a:t>
            </a:r>
            <a:r>
              <a:rPr lang="zh-TW" altLang="en-US" dirty="0" smtClean="0"/>
              <a:t>，再好的安全防護措施，也難免因</a:t>
            </a:r>
            <a:r>
              <a:rPr lang="zh-TW" altLang="en-US" dirty="0" smtClean="0">
                <a:solidFill>
                  <a:srgbClr val="FF0000"/>
                </a:solidFill>
              </a:rPr>
              <a:t>人為失誤</a:t>
            </a:r>
            <a:r>
              <a:rPr lang="zh-TW" altLang="en-US" dirty="0" smtClean="0"/>
              <a:t>而造成事故。</a:t>
            </a:r>
            <a:endParaRPr lang="en-US" altLang="zh-TW" dirty="0" smtClean="0"/>
          </a:p>
          <a:p>
            <a:pPr lvl="1"/>
            <a:endParaRPr lang="en-US" altLang="zh-TW" sz="800" dirty="0" smtClean="0"/>
          </a:p>
          <a:p>
            <a:pPr lvl="1"/>
            <a:r>
              <a:rPr lang="zh-TW" altLang="en-US" dirty="0" smtClean="0"/>
              <a:t>必須對</a:t>
            </a:r>
            <a:r>
              <a:rPr lang="zh-TW" altLang="en-US" dirty="0" smtClean="0">
                <a:solidFill>
                  <a:srgbClr val="FF0000"/>
                </a:solidFill>
              </a:rPr>
              <a:t>工作人員</a:t>
            </a:r>
            <a:r>
              <a:rPr lang="zh-TW" altLang="en-US" dirty="0" smtClean="0"/>
              <a:t>平常的行為進行防範與教育。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90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標題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杜邦公司的事故比例關係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91</a:t>
            </a:fld>
            <a:endParaRPr lang="zh-TW" altLang="en-US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 l="21836" t="6155"/>
          <a:stretch>
            <a:fillRect/>
          </a:stretch>
        </p:blipFill>
        <p:spPr bwMode="auto">
          <a:xfrm>
            <a:off x="1736645" y="1557312"/>
            <a:ext cx="5670710" cy="43919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rgbClr val="0070C0"/>
                </a:solidFill>
              </a:rPr>
              <a:t>職業安全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pic>
        <p:nvPicPr>
          <p:cNvPr id="4" name="內容版面配置區 3" descr="圖1-21  安全物流會影響物流工作人員的表現(有重複有兩張1-21請注意 )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39552" y="1124744"/>
            <a:ext cx="8136904" cy="479970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rgbClr val="0070C0"/>
                </a:solidFill>
              </a:rPr>
              <a:t>防恐安全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en-US" dirty="0" smtClean="0"/>
              <a:t>近年政府推廣「</a:t>
            </a:r>
            <a:r>
              <a:rPr lang="zh-TW" altLang="en-US" dirty="0" smtClean="0">
                <a:solidFill>
                  <a:srgbClr val="FF0000"/>
                </a:solidFill>
              </a:rPr>
              <a:t>優質企業</a:t>
            </a:r>
            <a:r>
              <a:rPr lang="zh-TW" altLang="en-US" dirty="0" smtClean="0"/>
              <a:t>」</a:t>
            </a:r>
            <a:endParaRPr lang="en-US" altLang="zh-TW" dirty="0" smtClean="0"/>
          </a:p>
          <a:p>
            <a:pPr>
              <a:buNone/>
            </a:pPr>
            <a:r>
              <a:rPr lang="en-US" altLang="zh-TW" sz="2800" dirty="0" smtClean="0"/>
              <a:t>    </a:t>
            </a:r>
            <a:r>
              <a:rPr lang="en-US" altLang="zh-TW" sz="2800" dirty="0" smtClean="0">
                <a:solidFill>
                  <a:srgbClr val="FF0000"/>
                </a:solidFill>
              </a:rPr>
              <a:t>(Authorized Economic Operator, AEO)</a:t>
            </a:r>
          </a:p>
          <a:p>
            <a:pPr>
              <a:buNone/>
            </a:pPr>
            <a:endParaRPr lang="en-US" altLang="zh-TW" sz="800" dirty="0" smtClean="0"/>
          </a:p>
          <a:p>
            <a:r>
              <a:rPr lang="en-US" altLang="zh-TW" dirty="0" smtClean="0"/>
              <a:t>AEO</a:t>
            </a:r>
            <a:r>
              <a:rPr lang="zh-TW" altLang="en-US" dirty="0" smtClean="0"/>
              <a:t>的概念類似美國的海關貿易夥伴反恐計畫機制</a:t>
            </a:r>
            <a:r>
              <a:rPr lang="zh-TW" altLang="en-US" sz="2800" dirty="0" smtClean="0"/>
              <a:t>（</a:t>
            </a:r>
            <a:r>
              <a:rPr lang="en-US" altLang="zh-TW" sz="2800" dirty="0" smtClean="0"/>
              <a:t>Custom-Trading Partner Against Terrorism, C-TPAT</a:t>
            </a:r>
            <a:r>
              <a:rPr lang="zh-TW" altLang="en-US" sz="2800" dirty="0" smtClean="0"/>
              <a:t>）</a:t>
            </a:r>
            <a:endParaRPr lang="en-US" altLang="zh-TW" sz="2800" dirty="0" smtClean="0"/>
          </a:p>
          <a:p>
            <a:endParaRPr lang="en-US" altLang="zh-TW" sz="800" dirty="0" smtClean="0"/>
          </a:p>
          <a:p>
            <a:r>
              <a:rPr lang="zh-TW" altLang="en-US" dirty="0" smtClean="0"/>
              <a:t>以</a:t>
            </a:r>
            <a:r>
              <a:rPr lang="zh-TW" altLang="en-US" dirty="0" smtClean="0">
                <a:solidFill>
                  <a:srgbClr val="FF0000"/>
                </a:solidFill>
              </a:rPr>
              <a:t>維護國際貿易安全與便捷</a:t>
            </a:r>
            <a:r>
              <a:rPr lang="zh-TW" altLang="en-US" dirty="0" smtClean="0"/>
              <a:t>為目標，提供國際安全供應鏈之最低基準與最佳做法。</a:t>
            </a:r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93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防恐安全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en-US" altLang="zh-TW" dirty="0" smtClean="0"/>
              <a:t>AEO</a:t>
            </a:r>
            <a:r>
              <a:rPr lang="zh-TW" altLang="en-US" dirty="0" smtClean="0"/>
              <a:t>可獲得海關提供實質的</a:t>
            </a:r>
            <a:r>
              <a:rPr lang="zh-TW" altLang="en-US" dirty="0" smtClean="0">
                <a:solidFill>
                  <a:srgbClr val="FF0000"/>
                </a:solidFill>
              </a:rPr>
              <a:t>便捷通關優惠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>
              <a:lnSpc>
                <a:spcPct val="150000"/>
              </a:lnSpc>
            </a:pPr>
            <a:r>
              <a:rPr lang="zh-TW" altLang="en-US" dirty="0" smtClean="0"/>
              <a:t>需求條件：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zh-TW" altLang="en-US" dirty="0" smtClean="0">
                <a:solidFill>
                  <a:srgbClr val="008000"/>
                </a:solidFill>
              </a:rPr>
              <a:t>承諾內部作業流程之安全性</a:t>
            </a:r>
            <a:endParaRPr lang="en-US" altLang="zh-TW" dirty="0" smtClean="0">
              <a:solidFill>
                <a:srgbClr val="008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TW" altLang="en-US" dirty="0" smtClean="0">
                <a:solidFill>
                  <a:srgbClr val="008000"/>
                </a:solidFill>
              </a:rPr>
              <a:t>制定自我評估的最適方案</a:t>
            </a:r>
            <a:endParaRPr lang="en-US" altLang="zh-TW" dirty="0" smtClean="0">
              <a:solidFill>
                <a:srgbClr val="008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TW" altLang="en-US" dirty="0" smtClean="0">
                <a:solidFill>
                  <a:srgbClr val="008000"/>
                </a:solidFill>
              </a:rPr>
              <a:t>提供貨物及貨櫃免於危險的預防措施</a:t>
            </a:r>
            <a:endParaRPr lang="en-US" altLang="zh-TW" dirty="0" smtClean="0">
              <a:solidFill>
                <a:srgbClr val="008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TW" altLang="en-US" dirty="0" smtClean="0">
                <a:solidFill>
                  <a:srgbClr val="008000"/>
                </a:solidFill>
              </a:rPr>
              <a:t>引進現代科技，維護貨物與貨櫃的安全完善性</a:t>
            </a:r>
            <a:endParaRPr lang="en-US" altLang="zh-TW" dirty="0" smtClean="0">
              <a:solidFill>
                <a:srgbClr val="008000"/>
              </a:solidFill>
            </a:endParaRP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94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zh-TW" b="1" dirty="0" smtClean="0"/>
              <a:t>防恐安全</a:t>
            </a:r>
            <a:endParaRPr lang="zh-TW" altLang="en-US" b="1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lnSpc>
                <a:spcPct val="150000"/>
              </a:lnSpc>
            </a:pPr>
            <a:r>
              <a:rPr lang="zh-TW" altLang="en-US" dirty="0" smtClean="0"/>
              <a:t>藉由</a:t>
            </a:r>
            <a:r>
              <a:rPr lang="en-US" altLang="zh-TW" dirty="0" smtClean="0"/>
              <a:t>AEO</a:t>
            </a:r>
            <a:r>
              <a:rPr lang="zh-TW" altLang="en-US" dirty="0" smtClean="0"/>
              <a:t>的機制</a:t>
            </a:r>
            <a:endParaRPr lang="en-US" altLang="zh-TW" dirty="0" smtClean="0"/>
          </a:p>
          <a:p>
            <a:pPr lvl="1">
              <a:lnSpc>
                <a:spcPct val="150000"/>
              </a:lnSpc>
            </a:pPr>
            <a:r>
              <a:rPr lang="zh-TW" altLang="en-US" dirty="0" smtClean="0">
                <a:solidFill>
                  <a:srgbClr val="008000"/>
                </a:solidFill>
              </a:rPr>
              <a:t>希望確保物流安全</a:t>
            </a:r>
            <a:endParaRPr lang="en-US" altLang="zh-TW" dirty="0" smtClean="0">
              <a:solidFill>
                <a:srgbClr val="008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TW" altLang="en-US" dirty="0" smtClean="0">
                <a:solidFill>
                  <a:srgbClr val="008000"/>
                </a:solidFill>
              </a:rPr>
              <a:t>兼顧貿易便捷化</a:t>
            </a:r>
            <a:endParaRPr lang="en-US" altLang="zh-TW" dirty="0" smtClean="0">
              <a:solidFill>
                <a:srgbClr val="008000"/>
              </a:solidFill>
            </a:endParaRPr>
          </a:p>
          <a:p>
            <a:pPr lvl="1">
              <a:lnSpc>
                <a:spcPct val="150000"/>
              </a:lnSpc>
            </a:pPr>
            <a:r>
              <a:rPr lang="zh-TW" altLang="en-US" dirty="0" smtClean="0">
                <a:solidFill>
                  <a:srgbClr val="008000"/>
                </a:solidFill>
              </a:rPr>
              <a:t>達到端對端</a:t>
            </a:r>
            <a:r>
              <a:rPr lang="en-US" altLang="zh-TW" dirty="0" smtClean="0">
                <a:solidFill>
                  <a:srgbClr val="008000"/>
                </a:solidFill>
              </a:rPr>
              <a:t>(End-to-End)</a:t>
            </a:r>
            <a:r>
              <a:rPr lang="zh-TW" altLang="en-US" dirty="0" smtClean="0">
                <a:solidFill>
                  <a:srgbClr val="008000"/>
                </a:solidFill>
              </a:rPr>
              <a:t>的供應鏈安全防護，建立全球物流供應鏈安全與便捷化的新思維。</a:t>
            </a:r>
          </a:p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95</a:t>
            </a:fld>
            <a:endParaRPr lang="zh-TW" alt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各</a:t>
            </a:r>
            <a:r>
              <a:rPr lang="en-US" altLang="zh-TW" b="1" dirty="0" smtClean="0">
                <a:solidFill>
                  <a:srgbClr val="0070C0"/>
                </a:solidFill>
              </a:rPr>
              <a:t>AEO</a:t>
            </a:r>
            <a:r>
              <a:rPr lang="zh-TW" altLang="en-US" b="1" dirty="0" smtClean="0">
                <a:solidFill>
                  <a:srgbClr val="0070C0"/>
                </a:solidFill>
              </a:rPr>
              <a:t>業者對全球物流供應鏈</a:t>
            </a:r>
            <a:r>
              <a:rPr lang="en-US" altLang="zh-TW" b="1" dirty="0" smtClean="0">
                <a:solidFill>
                  <a:srgbClr val="0070C0"/>
                </a:solidFill>
              </a:rPr>
              <a:t/>
            </a:r>
            <a:br>
              <a:rPr lang="en-US" altLang="zh-TW" b="1" dirty="0" smtClean="0">
                <a:solidFill>
                  <a:srgbClr val="0070C0"/>
                </a:solidFill>
              </a:rPr>
            </a:br>
            <a:r>
              <a:rPr lang="zh-TW" altLang="en-US" b="1" dirty="0" smtClean="0">
                <a:solidFill>
                  <a:srgbClr val="0070C0"/>
                </a:solidFill>
              </a:rPr>
              <a:t>應擔負的安全責任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sp>
        <p:nvSpPr>
          <p:cNvPr id="3" name="投影片編號版面配置區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28A0DBF-BD6C-4A38-8101-34F7C4C73FCD}" type="slidenum">
              <a:rPr lang="zh-TW" altLang="en-US" smtClean="0"/>
              <a:pPr/>
              <a:t>96</a:t>
            </a:fld>
            <a:endParaRPr lang="zh-TW" altLang="en-US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51520" y="1341288"/>
            <a:ext cx="8640959" cy="551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電子封條監控系統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pic>
        <p:nvPicPr>
          <p:cNvPr id="4" name="內容版面配置區 3" descr="圖1-22  海關的電子封條監控系統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500" y="1427264"/>
            <a:ext cx="8001000" cy="44971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b="1" dirty="0" smtClean="0">
                <a:solidFill>
                  <a:srgbClr val="0070C0"/>
                </a:solidFill>
              </a:rPr>
              <a:t>無線射頻辨識設備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  <p:pic>
        <p:nvPicPr>
          <p:cNvPr id="4" name="內容版面配置區 3" descr="圖1-23  海關的無線射頻辨識設備.JP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571500" y="1427264"/>
            <a:ext cx="8001000" cy="4497185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zh-TW" b="1" dirty="0" smtClean="0"/>
              <a:t>9.  </a:t>
            </a:r>
            <a:r>
              <a:rPr lang="zh-TW" altLang="zh-TW" b="1" dirty="0" smtClean="0"/>
              <a:t>物流管理的新趨勢</a:t>
            </a:r>
            <a:endParaRPr lang="zh-TW" altLang="en-US" dirty="0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zh-TW" altLang="zh-TW" b="1" dirty="0" smtClean="0">
                <a:solidFill>
                  <a:srgbClr val="7030A0"/>
                </a:solidFill>
              </a:rPr>
              <a:t>精實物流</a:t>
            </a:r>
            <a:r>
              <a:rPr lang="en-US" altLang="zh-TW" b="1" dirty="0" smtClean="0">
                <a:solidFill>
                  <a:srgbClr val="7030A0"/>
                </a:solidFill>
              </a:rPr>
              <a:t>(Lean Logistics)</a:t>
            </a:r>
            <a:endParaRPr lang="en-US" altLang="zh-TW" sz="900" b="1" dirty="0" smtClean="0">
              <a:solidFill>
                <a:srgbClr val="7030A0"/>
              </a:solidFill>
            </a:endParaRPr>
          </a:p>
          <a:p>
            <a:r>
              <a:rPr lang="zh-TW" altLang="zh-TW" dirty="0" smtClean="0"/>
              <a:t>追求以最小的投資，</a:t>
            </a:r>
            <a:r>
              <a:rPr lang="zh-TW" altLang="zh-TW" b="1" dirty="0" smtClean="0">
                <a:solidFill>
                  <a:srgbClr val="0070C0"/>
                </a:solidFill>
              </a:rPr>
              <a:t>為客戶創造最大價值</a:t>
            </a:r>
            <a:r>
              <a:rPr lang="zh-TW" altLang="zh-TW" dirty="0" smtClean="0"/>
              <a:t>的思維方式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r>
              <a:rPr lang="zh-TW" altLang="en-US" dirty="0" smtClean="0"/>
              <a:t>精實的兩個關鍵字：</a:t>
            </a:r>
            <a:r>
              <a:rPr lang="zh-TW" altLang="en-US" b="1" dirty="0" smtClean="0">
                <a:solidFill>
                  <a:srgbClr val="FF0000"/>
                </a:solidFill>
              </a:rPr>
              <a:t>價值與浪費</a:t>
            </a:r>
            <a:r>
              <a:rPr lang="zh-TW" altLang="en-US" dirty="0" smtClean="0"/>
              <a:t>，                      </a:t>
            </a:r>
            <a:r>
              <a:rPr lang="zh-TW" altLang="en-US" b="1" dirty="0" smtClean="0">
                <a:solidFill>
                  <a:srgbClr val="FF0000"/>
                </a:solidFill>
              </a:rPr>
              <a:t>不能增加客戶價值的活動，就是浪費。</a:t>
            </a:r>
            <a:endParaRPr lang="en-US" altLang="zh-TW" sz="900" b="1" dirty="0" smtClean="0">
              <a:solidFill>
                <a:srgbClr val="FF0000"/>
              </a:solidFill>
            </a:endParaRPr>
          </a:p>
          <a:p>
            <a:r>
              <a:rPr lang="zh-TW" altLang="en-US" dirty="0" smtClean="0"/>
              <a:t>不</a:t>
            </a:r>
            <a:r>
              <a:rPr lang="zh-TW" altLang="zh-TW" dirty="0" smtClean="0"/>
              <a:t>只著眼於局部的減少浪費及提高效率</a:t>
            </a:r>
            <a:endParaRPr lang="en-US" altLang="zh-TW" dirty="0" smtClean="0"/>
          </a:p>
          <a:p>
            <a:pPr lvl="1"/>
            <a:r>
              <a:rPr lang="zh-TW" altLang="zh-TW" dirty="0" smtClean="0"/>
              <a:t>企業</a:t>
            </a:r>
            <a:r>
              <a:rPr lang="zh-TW" altLang="en-US" dirty="0" smtClean="0"/>
              <a:t>進行</a:t>
            </a:r>
            <a:r>
              <a:rPr lang="zh-TW" altLang="zh-TW" dirty="0" smtClean="0"/>
              <a:t>重新思考，提高</a:t>
            </a:r>
            <a:r>
              <a:rPr lang="zh-TW" altLang="zh-TW" b="1" dirty="0" smtClean="0">
                <a:solidFill>
                  <a:srgbClr val="0070C0"/>
                </a:solidFill>
              </a:rPr>
              <a:t>企業整體</a:t>
            </a:r>
            <a:r>
              <a:rPr lang="zh-TW" altLang="zh-TW" dirty="0" smtClean="0"/>
              <a:t>的營運效率</a:t>
            </a:r>
            <a:r>
              <a:rPr lang="zh-TW" altLang="en-US" dirty="0" smtClean="0"/>
              <a:t>。</a:t>
            </a:r>
            <a:endParaRPr lang="en-US" altLang="zh-TW" dirty="0" smtClean="0"/>
          </a:p>
          <a:p>
            <a:pPr lvl="1"/>
            <a:r>
              <a:rPr lang="zh-TW" altLang="zh-TW" b="1" dirty="0" smtClean="0">
                <a:solidFill>
                  <a:srgbClr val="0070C0"/>
                </a:solidFill>
              </a:rPr>
              <a:t>從客戶端出發來確認價值，避免浪費。</a:t>
            </a:r>
            <a:endParaRPr lang="zh-TW" altLang="en-US" b="1" dirty="0">
              <a:solidFill>
                <a:srgbClr val="0070C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2" val="5b652a47f4fb2a62b19a8e953c2581a63326368"/>
</p:tagLst>
</file>

<file path=ppt/theme/theme1.xml><?xml version="1.0" encoding="utf-8"?>
<a:theme xmlns:a="http://schemas.openxmlformats.org/drawingml/2006/main" name="GLCT2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沉穩">
      <a:maj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微軟正黑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Rockwell"/>
        <a:ea typeface=""/>
        <a:cs typeface=""/>
        <a:font script="Grek" typeface="Cambria"/>
        <a:font script="Cyrl" typeface="Cambria"/>
        <a:font script="Jpan" typeface="HG明朝B"/>
        <a:font script="Hang" typeface="바탕"/>
        <a:font script="Hans" typeface="方正姚体"/>
        <a:font script="Hant" typeface="標楷體"/>
        <a:font script="Arab" typeface="Times New Roman"/>
        <a:font script="Hebr" typeface="David"/>
        <a:font script="Thai" typeface="Jasmine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Waveform</Template>
  <TotalTime>9586</TotalTime>
  <Words>4668</Words>
  <Application>Microsoft Office PowerPoint</Application>
  <PresentationFormat>如螢幕大小 (4:3)</PresentationFormat>
  <Paragraphs>618</Paragraphs>
  <Slides>102</Slides>
  <Notes>101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102</vt:i4>
      </vt:variant>
    </vt:vector>
  </HeadingPairs>
  <TitlesOfParts>
    <vt:vector size="103" baseType="lpstr">
      <vt:lpstr>GLCT2</vt:lpstr>
      <vt:lpstr>第1章 物流與運籌導論</vt:lpstr>
      <vt:lpstr>PowerPoint 簡報</vt:lpstr>
      <vt:lpstr>本章學習目標</vt:lpstr>
      <vt:lpstr>1. 物流的起源及演進</vt:lpstr>
      <vt:lpstr>1-1. 物流起源</vt:lpstr>
      <vt:lpstr>1-1. 物流起源</vt:lpstr>
      <vt:lpstr>1-1. 物流起源</vt:lpstr>
      <vt:lpstr>1-1. 物流起源</vt:lpstr>
      <vt:lpstr>1-1. 物流起源</vt:lpstr>
      <vt:lpstr>1-1. 物流起源</vt:lpstr>
      <vt:lpstr>1-2. 物流的演進</vt:lpstr>
      <vt:lpstr>1-2. 物流的演進</vt:lpstr>
      <vt:lpstr>工作站物流(Workplace Logistics)</vt:lpstr>
      <vt:lpstr>工作站物流</vt:lpstr>
      <vt:lpstr>設施(場所)物流(Facility Logistics)</vt:lpstr>
      <vt:lpstr>設施(場所)物流 (Facility Logistics)</vt:lpstr>
      <vt:lpstr>公司物流(Corporate Logistics)</vt:lpstr>
      <vt:lpstr>供應鏈物流 (Supply Chain Logistics)</vt:lpstr>
      <vt:lpstr>全球運籌(Global Logistics)</vt:lpstr>
      <vt:lpstr>2. 物流的定義</vt:lpstr>
      <vt:lpstr>2. 物流的定義</vt:lpstr>
      <vt:lpstr>2. 物流的定義</vt:lpstr>
      <vt:lpstr>2. 物流的定義</vt:lpstr>
      <vt:lpstr>3. 物流的範圍</vt:lpstr>
      <vt:lpstr>3-1. 依研究對象的範圍劃分</vt:lpstr>
      <vt:lpstr>3-2. 依據物流活動涉及的範圍劃分</vt:lpstr>
      <vt:lpstr>3-3. 依據物流服務對象的範圍劃分</vt:lpstr>
      <vt:lpstr>3-3. 依據物流服務對象的範圍劃分</vt:lpstr>
      <vt:lpstr>企業物流的範圍（廣義的物流）</vt:lpstr>
      <vt:lpstr>物流管理、供應鏈管理 與全球運籌管理的發展過程</vt:lpstr>
      <vt:lpstr>企業物流</vt:lpstr>
      <vt:lpstr>企業物流</vt:lpstr>
      <vt:lpstr>企業物流</vt:lpstr>
      <vt:lpstr>企業物流</vt:lpstr>
      <vt:lpstr>企業物流</vt:lpstr>
      <vt:lpstr>企業物流</vt:lpstr>
      <vt:lpstr>供應鏈管理</vt:lpstr>
      <vt:lpstr>企業物流(供應鏈管理)的服務目標</vt:lpstr>
      <vt:lpstr>4. 物流的功能</vt:lpstr>
      <vt:lpstr>4. 物流的功能</vt:lpstr>
      <vt:lpstr>裝卸搬運功能</vt:lpstr>
      <vt:lpstr>包裝保護功能</vt:lpstr>
      <vt:lpstr>倉儲保管功能</vt:lpstr>
      <vt:lpstr>運輸配送功能</vt:lpstr>
      <vt:lpstr>流通加工功能</vt:lpstr>
      <vt:lpstr>資訊情報功能</vt:lpstr>
      <vt:lpstr>物流的功能</vt:lpstr>
      <vt:lpstr>5. 物流的合作類型</vt:lpstr>
      <vt:lpstr>5. 物流的合作類型</vt:lpstr>
      <vt:lpstr>5. 物流的合作類型</vt:lpstr>
      <vt:lpstr>5. 物流的合作類型</vt:lpstr>
      <vt:lpstr>第三方物流可支援企業物流</vt:lpstr>
      <vt:lpstr>5. 物流的合作類型</vt:lpstr>
      <vt:lpstr>第四方物流示意圖</vt:lpstr>
      <vt:lpstr>6. 物流管理與供應鏈管理的區別</vt:lpstr>
      <vt:lpstr>6. 物流管理與供應鏈管理的區別</vt:lpstr>
      <vt:lpstr>供應鏈管理與物流、行銷和生產管理 之關聯</vt:lpstr>
      <vt:lpstr>物流與供應鏈的區別</vt:lpstr>
      <vt:lpstr>7. 物流在企業的角色 與國家經濟的作用</vt:lpstr>
      <vt:lpstr>7.1  物流在企業的角色</vt:lpstr>
      <vt:lpstr>PowerPoint 簡報</vt:lpstr>
      <vt:lpstr>物流可作為企業各功能的溝通介面</vt:lpstr>
      <vt:lpstr>物流與行銷功能的關係</vt:lpstr>
      <vt:lpstr>7.2  物流在國家經濟的作用</vt:lpstr>
      <vt:lpstr>傳統的物流作業模式</vt:lpstr>
      <vt:lpstr>現代化物流作業模式</vt:lpstr>
      <vt:lpstr>8. 臺灣的物流發展 與人才職能需求</vt:lpstr>
      <vt:lpstr>8.  臺灣的物流發展</vt:lpstr>
      <vt:lpstr>美國SOLE國際物流協會 臺灣分會2009 年成立</vt:lpstr>
      <vt:lpstr>臺灣國際物流發展願景</vt:lpstr>
      <vt:lpstr>外商與本土廠商對「物流與供應鏈管理人才職能需求」重要程度排名</vt:lpstr>
      <vt:lpstr>9. 物流管理的新趨勢</vt:lpstr>
      <vt:lpstr>9.  物流管理的新趨勢</vt:lpstr>
      <vt:lpstr>綠色物流</vt:lpstr>
      <vt:lpstr>綠色物流</vt:lpstr>
      <vt:lpstr>綠色物流</vt:lpstr>
      <vt:lpstr>綠色裝卸搬運功能</vt:lpstr>
      <vt:lpstr>綠色包裝保護功能</vt:lpstr>
      <vt:lpstr>綠色物流</vt:lpstr>
      <vt:lpstr>節能減碳的承諾宣言</vt:lpstr>
      <vt:lpstr>9.  物流管理的新趨勢</vt:lpstr>
      <vt:lpstr>冷鏈</vt:lpstr>
      <vt:lpstr>冷鏈</vt:lpstr>
      <vt:lpstr>冷鏈</vt:lpstr>
      <vt:lpstr>冷鏈</vt:lpstr>
      <vt:lpstr>冷鏈</vt:lpstr>
      <vt:lpstr>冷藏庫作業</vt:lpstr>
      <vt:lpstr>9.  物流管理的新趨勢</vt:lpstr>
      <vt:lpstr>職業安全</vt:lpstr>
      <vt:lpstr>職業安全</vt:lpstr>
      <vt:lpstr>杜邦公司的事故比例關係</vt:lpstr>
      <vt:lpstr>職業安全</vt:lpstr>
      <vt:lpstr>防恐安全</vt:lpstr>
      <vt:lpstr>防恐安全</vt:lpstr>
      <vt:lpstr>防恐安全</vt:lpstr>
      <vt:lpstr>各AEO業者對全球物流供應鏈 應擔負的安全責任</vt:lpstr>
      <vt:lpstr>電子封條監控系統</vt:lpstr>
      <vt:lpstr>無線射頻辨識設備</vt:lpstr>
      <vt:lpstr>9.  物流管理的新趨勢</vt:lpstr>
      <vt:lpstr>日本豐田汽車生產的第一輛轎車</vt:lpstr>
      <vt:lpstr>豐田生產方式的關鍵人物：大野耐一</vt:lpstr>
      <vt:lpstr>本章節學習結束 請準備參加隨堂測驗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第1章 物流概論</dc:title>
  <dc:creator>Cunice</dc:creator>
  <cp:lastModifiedBy>NO.43</cp:lastModifiedBy>
  <cp:revision>553</cp:revision>
  <dcterms:created xsi:type="dcterms:W3CDTF">2013-01-15T06:39:26Z</dcterms:created>
  <dcterms:modified xsi:type="dcterms:W3CDTF">2017-01-10T08:09:55Z</dcterms:modified>
</cp:coreProperties>
</file>