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5" r:id="rId11"/>
    <p:sldId id="267" r:id="rId12"/>
    <p:sldId id="275" r:id="rId13"/>
    <p:sldId id="266" r:id="rId14"/>
    <p:sldId id="269" r:id="rId15"/>
    <p:sldId id="270" r:id="rId16"/>
    <p:sldId id="271" r:id="rId17"/>
    <p:sldId id="272" r:id="rId18"/>
    <p:sldId id="273" r:id="rId19"/>
  </p:sldIdLst>
  <p:sldSz cx="13716000" cy="10287000"/>
  <p:notesSz cx="6858000" cy="9144000"/>
  <p:embeddedFontLst>
    <p:embeddedFont>
      <p:font typeface="芫荽" pitchFamily="2" charset="-120"/>
      <p:regular r:id="rId21"/>
    </p:embeddedFont>
    <p:embeddedFont>
      <p:font typeface="標楷體" panose="03000509000000000000" pitchFamily="49" charset="-12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微軟正黑體" panose="020B0502040504020204" pitchFamily="34" charset="0"/>
      <p:regular r:id="rId29"/>
      <p:bold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DE9"/>
    <a:srgbClr val="00823B"/>
    <a:srgbClr val="CC0000"/>
    <a:srgbClr val="663300"/>
    <a:srgbClr val="007A37"/>
    <a:srgbClr val="021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522" y="43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font" Target="fonts/font6.fntdata" /><Relationship Id="rId3" Type="http://schemas.openxmlformats.org/officeDocument/2006/relationships/slide" Target="slides/slide2.xml" /><Relationship Id="rId21" Type="http://schemas.openxmlformats.org/officeDocument/2006/relationships/font" Target="fonts/font1.fntdata" /><Relationship Id="rId34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font" Target="fonts/font5.fntdata" /><Relationship Id="rId33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notesMaster" Target="notesMasters/notesMaster1.xml" /><Relationship Id="rId29" Type="http://schemas.openxmlformats.org/officeDocument/2006/relationships/font" Target="fonts/font9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4.fntdata" /><Relationship Id="rId32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3.fntdata" /><Relationship Id="rId28" Type="http://schemas.openxmlformats.org/officeDocument/2006/relationships/font" Target="fonts/font8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2.fntdata" /><Relationship Id="rId27" Type="http://schemas.openxmlformats.org/officeDocument/2006/relationships/font" Target="fonts/font7.fntdata" /><Relationship Id="rId30" Type="http://schemas.openxmlformats.org/officeDocument/2006/relationships/font" Target="fonts/font10.fntdata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1E891-350C-46F5-ACAC-67918BCB215F}" type="datetimeFigureOut">
              <a:rPr lang="zh-TW" altLang="en-US" smtClean="0"/>
              <a:t>2023/12/1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CFE09-CE6C-410D-BB52-F4432EA69F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524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CFE09-CE6C-410D-BB52-F4432EA69F4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9511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CFE09-CE6C-410D-BB52-F4432EA69F4C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23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683545"/>
            <a:ext cx="116586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5403057"/>
            <a:ext cx="10287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9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5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547688"/>
            <a:ext cx="2957513" cy="871775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547688"/>
            <a:ext cx="8701088" cy="871775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6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27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2564609"/>
            <a:ext cx="1183005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6884197"/>
            <a:ext cx="1183005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3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738438"/>
            <a:ext cx="5829300" cy="65270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2738438"/>
            <a:ext cx="5829300" cy="65270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85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547690"/>
            <a:ext cx="11830050" cy="198834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2521745"/>
            <a:ext cx="580251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3757613"/>
            <a:ext cx="5802510" cy="552688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2521745"/>
            <a:ext cx="5831087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3757613"/>
            <a:ext cx="5831087" cy="552688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3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9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5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685800"/>
            <a:ext cx="4423767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1481140"/>
            <a:ext cx="6943725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3086100"/>
            <a:ext cx="4423767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63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685800"/>
            <a:ext cx="4423767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1481140"/>
            <a:ext cx="6943725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3086100"/>
            <a:ext cx="4423767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8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547690"/>
            <a:ext cx="1183005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2738438"/>
            <a:ext cx="1183005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9534527"/>
            <a:ext cx="30861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9534527"/>
            <a:ext cx="462915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9534527"/>
            <a:ext cx="30861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F55E701-7F1D-0854-8894-AB4D7E8BEF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077" y="345287"/>
            <a:ext cx="1137896" cy="7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9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 /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 /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8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gif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34.jp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jp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9.svg" /><Relationship Id="rId4" Type="http://schemas.openxmlformats.org/officeDocument/2006/relationships/image" Target="../media/image38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 /><Relationship Id="rId3" Type="http://schemas.openxmlformats.org/officeDocument/2006/relationships/image" Target="../media/image11.jpeg" /><Relationship Id="rId7" Type="http://schemas.openxmlformats.org/officeDocument/2006/relationships/image" Target="../media/image15.jpeg" /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.jpeg" /><Relationship Id="rId5" Type="http://schemas.openxmlformats.org/officeDocument/2006/relationships/image" Target="../media/image13.svg" /><Relationship Id="rId4" Type="http://schemas.openxmlformats.org/officeDocument/2006/relationships/image" Target="../media/image12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12632" cy="10287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02345" cy="10287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17480" y="1741932"/>
            <a:ext cx="6440520" cy="1858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6200" b="1" kern="1200" spc="1350" dirty="0" err="1">
                <a:solidFill>
                  <a:srgbClr val="0082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稻鴨庄鴨耕米</a:t>
            </a:r>
            <a:endParaRPr lang="en-US" sz="6200" b="1" kern="1200" spc="1350" dirty="0">
              <a:solidFill>
                <a:srgbClr val="0082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819"/>
            <a:ext cx="144018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379" y="3665220"/>
            <a:ext cx="380619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7479" y="4077081"/>
            <a:ext cx="5221321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600" b="1" spc="4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行三忠</a:t>
            </a:r>
            <a:r>
              <a:rPr lang="en-US" sz="2600" b="1" spc="4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11012122 </a:t>
            </a:r>
            <a:r>
              <a:rPr lang="en-US" sz="2600" b="1" spc="4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陳羿綺</a:t>
            </a:r>
            <a:endParaRPr lang="en-US" sz="2600" b="1" spc="4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600" b="1" spc="4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600" b="1" spc="4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行三忠</a:t>
            </a:r>
            <a:r>
              <a:rPr lang="en-US" sz="2600" b="1" spc="4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11012136 林雅儀</a:t>
            </a:r>
          </a:p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600" b="1" spc="4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600" b="1" spc="4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行三忠</a:t>
            </a:r>
            <a:r>
              <a:rPr lang="en-US" sz="2600" b="1" spc="4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11012116 </a:t>
            </a:r>
            <a:r>
              <a:rPr lang="en-US" sz="2600" b="1" spc="4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施宜秀</a:t>
            </a:r>
            <a:endParaRPr lang="en-US" sz="2600" b="1" spc="4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600" b="1" spc="4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600" b="1" spc="4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行三忠</a:t>
            </a:r>
            <a:r>
              <a:rPr lang="en-US" sz="2600" b="1" spc="4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11012142 </a:t>
            </a:r>
            <a:r>
              <a:rPr lang="en-US" sz="2600" b="1" spc="4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王鈴粢</a:t>
            </a:r>
            <a:endParaRPr lang="en-US" sz="2600" b="1" spc="4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600" b="1" spc="4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600" b="1" spc="4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行三忠</a:t>
            </a:r>
            <a:r>
              <a:rPr lang="en-US" sz="2600" b="1" spc="4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11012141 </a:t>
            </a:r>
            <a:r>
              <a:rPr lang="en-US" sz="2600" b="1" spc="4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陳宇廷</a:t>
            </a:r>
            <a:endParaRPr lang="en-US" sz="2600" b="1" spc="4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600" b="1" spc="4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600" b="1" spc="4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行三忠</a:t>
            </a:r>
            <a:r>
              <a:rPr lang="en-US" sz="2600" b="1" spc="4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11012128 </a:t>
            </a:r>
            <a:r>
              <a:rPr lang="en-US" sz="2600" b="1" spc="4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林楷閔</a:t>
            </a:r>
            <a:endParaRPr lang="en-US" sz="2600" b="1" spc="4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600" b="1" spc="4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AE4F73E9-6BBF-D73C-C7DD-5273CB6D3332}"/>
              </a:ext>
            </a:extLst>
          </p:cNvPr>
          <p:cNvGrpSpPr/>
          <p:nvPr/>
        </p:nvGrpSpPr>
        <p:grpSpPr>
          <a:xfrm>
            <a:off x="5595129" y="3144485"/>
            <a:ext cx="7899939" cy="5947456"/>
            <a:chOff x="0" y="0"/>
            <a:chExt cx="6377963" cy="472852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898D59B7-1199-EEB0-9E91-708937CC2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9356" b="29356"/>
            <a:stretch>
              <a:fillRect/>
            </a:stretch>
          </p:blipFill>
          <p:spPr>
            <a:xfrm>
              <a:off x="0" y="0"/>
              <a:ext cx="6377963" cy="47285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3D2D45D5-C901-9AC7-C9E6-729C0885C3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400" y="370239"/>
            <a:ext cx="1223800" cy="8108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66135" y="792077"/>
            <a:ext cx="8915400" cy="1924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50"/>
              </a:lnSpc>
            </a:pPr>
            <a:r>
              <a:rPr lang="en-US" sz="6600" b="1" spc="105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創新啟發、工具</a:t>
            </a:r>
            <a:endParaRPr lang="en-US" sz="6600" b="1" spc="1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8400"/>
              </a:lnSpc>
            </a:pPr>
            <a:endParaRPr lang="en-US" sz="4950" b="1" spc="1050" dirty="0">
              <a:solidFill>
                <a:srgbClr val="504C44"/>
              </a:solidFill>
              <a:ea typeface="芫荽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85850" y="2445580"/>
            <a:ext cx="12075971" cy="5385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en-US" sz="4600" dirty="0" err="1">
                <a:solidFill>
                  <a:srgbClr val="008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創意構想啟發</a:t>
            </a:r>
            <a:r>
              <a:rPr lang="en-US" sz="4600" dirty="0">
                <a:solidFill>
                  <a:srgbClr val="008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1028700" lvl="1" indent="-306388">
              <a:buFont typeface="Wingdings" panose="05000000000000000000" pitchFamily="2" charset="2"/>
              <a:buChar char="l"/>
            </a:pPr>
            <a:r>
              <a:rPr lang="en-US" sz="360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缺乏</a:t>
            </a:r>
            <a:r>
              <a:rPr lang="en-US" sz="36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知名度</a:t>
            </a:r>
            <a:r>
              <a:rPr lang="en-US" sz="360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及網路上的</a:t>
            </a:r>
            <a:r>
              <a:rPr lang="en-US" sz="36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曝光度</a:t>
            </a:r>
            <a:endParaRPr lang="en-US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28700" lvl="1" indent="-306388">
              <a:buFont typeface="Wingdings" panose="05000000000000000000" pitchFamily="2" charset="2"/>
              <a:buChar char="l"/>
            </a:pPr>
            <a:r>
              <a:rPr lang="en-US" altLang="zh-TW" sz="360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en-US" sz="360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導入</a:t>
            </a:r>
            <a:r>
              <a:rPr lang="en-US" sz="36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新科技</a:t>
            </a:r>
            <a:r>
              <a:rPr lang="en-US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US" sz="360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增加產品曝光度與銷售金額</a:t>
            </a:r>
            <a:r>
              <a:rPr lang="en-US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endParaRPr lang="en-US" sz="360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999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en-US" sz="4600" dirty="0" err="1">
                <a:solidFill>
                  <a:srgbClr val="008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創意構想工具</a:t>
            </a:r>
            <a:r>
              <a:rPr lang="en-US" altLang="zh-TW" sz="4600" dirty="0">
                <a:solidFill>
                  <a:srgbClr val="008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sz="4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77200" indent="-457200">
              <a:lnSpc>
                <a:spcPts val="4800"/>
              </a:lnSpc>
              <a:buFont typeface="Wingdings" panose="05000000000000000000" pitchFamily="2" charset="2"/>
              <a:buChar char="l"/>
            </a:pPr>
            <a:r>
              <a:rPr lang="en-US" altLang="zh-TW" sz="360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虛擬網紅、VTuber</a:t>
            </a:r>
            <a:r>
              <a:rPr lang="en-US" altLang="zh-TW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網路直播</a:t>
            </a:r>
            <a:endParaRPr lang="en-US" altLang="zh-TW" sz="360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77200" indent="-457200">
              <a:lnSpc>
                <a:spcPts val="4800"/>
              </a:lnSpc>
              <a:buFont typeface="Wingdings" panose="05000000000000000000" pitchFamily="2" charset="2"/>
              <a:buChar char="l"/>
            </a:pPr>
            <a:r>
              <a:rPr lang="en-US" altLang="zh-TW" sz="360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智慧商店</a:t>
            </a:r>
            <a:r>
              <a:rPr lang="zh-TW" altLang="en-US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60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虛擬商店設計</a:t>
            </a:r>
            <a:r>
              <a:rPr lang="zh-TW" altLang="en-US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60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線上導覽展示設計</a:t>
            </a:r>
            <a:endParaRPr lang="en-US" altLang="zh-TW" sz="360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77200" indent="-457200">
              <a:lnSpc>
                <a:spcPts val="4800"/>
              </a:lnSpc>
              <a:buFont typeface="Wingdings" panose="05000000000000000000" pitchFamily="2" charset="2"/>
              <a:buChar char="l"/>
            </a:pPr>
            <a:r>
              <a:rPr lang="en-US" altLang="zh-TW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 QR code </a:t>
            </a:r>
            <a:r>
              <a:rPr lang="en-US" altLang="zh-TW" sz="360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社群整合</a:t>
            </a:r>
            <a:endParaRPr lang="en-US" sz="360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591800" y="7545237"/>
            <a:ext cx="2872196" cy="2525200"/>
          </a:xfrm>
          <a:custGeom>
            <a:avLst/>
            <a:gdLst/>
            <a:ahLst/>
            <a:cxnLst/>
            <a:rect l="l" t="t" r="r" b="b"/>
            <a:pathLst>
              <a:path w="3829594" h="3366933">
                <a:moveTo>
                  <a:pt x="0" y="0"/>
                </a:moveTo>
                <a:lnTo>
                  <a:pt x="3829594" y="0"/>
                </a:lnTo>
                <a:lnTo>
                  <a:pt x="3829594" y="3366933"/>
                </a:lnTo>
                <a:lnTo>
                  <a:pt x="0" y="3366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sz="13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3000" y="3399597"/>
            <a:ext cx="10704240" cy="1919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endParaRPr lang="en-US" sz="4500" dirty="0">
              <a:solidFill>
                <a:srgbClr val="5454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8625" indent="-428625" algn="ctr">
              <a:lnSpc>
                <a:spcPts val="5669"/>
              </a:lnSpc>
              <a:buFont typeface="Wingdings" panose="05000000000000000000" pitchFamily="2" charset="2"/>
              <a:buChar char="l"/>
            </a:pPr>
            <a:endParaRPr lang="en-US" sz="3000" dirty="0">
              <a:solidFill>
                <a:srgbClr val="5454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669"/>
              </a:lnSpc>
              <a:spcBef>
                <a:spcPct val="0"/>
              </a:spcBef>
            </a:pPr>
            <a:endParaRPr lang="en-US" sz="3000" dirty="0">
              <a:solidFill>
                <a:srgbClr val="545454"/>
              </a:solidFill>
              <a:ea typeface="芫荽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997452" y="477842"/>
            <a:ext cx="5721095" cy="1002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5454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商業模式</a:t>
            </a:r>
            <a:endParaRPr lang="en-US" sz="6600" b="1" dirty="0">
              <a:solidFill>
                <a:srgbClr val="5454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D7DDE79-11E2-D81F-F136-55039258690F}"/>
              </a:ext>
            </a:extLst>
          </p:cNvPr>
          <p:cNvSpPr txBox="1"/>
          <p:nvPr/>
        </p:nvSpPr>
        <p:spPr>
          <a:xfrm>
            <a:off x="304800" y="1562100"/>
            <a:ext cx="11914800" cy="5206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28625" indent="-428625">
              <a:lnSpc>
                <a:spcPts val="5100"/>
              </a:lnSpc>
              <a:buFont typeface="Wingdings" panose="05000000000000000000" pitchFamily="2" charset="2"/>
              <a:buChar char="l"/>
            </a:pPr>
            <a:r>
              <a:rPr lang="en-US" altLang="zh-TW" sz="4000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虛擬網紅</a:t>
            </a:r>
            <a:endParaRPr lang="en-US" altLang="zh-TW" sz="4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以稻鴨庄經理設計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版虛擬網紅，設想為帶著鴨子的農夫。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明年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1~3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完成。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8625" indent="-428625">
              <a:lnSpc>
                <a:spcPts val="5100"/>
              </a:lnSpc>
              <a:buFont typeface="Wingdings" panose="05000000000000000000" pitchFamily="2" charset="2"/>
              <a:buChar char="l"/>
            </a:pPr>
            <a:r>
              <a:rPr lang="en-US" altLang="zh-TW" sz="4000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VTuber</a:t>
            </a:r>
            <a:r>
              <a:rPr lang="en-US" altLang="zh-TW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網路直播</a:t>
            </a:r>
            <a:endParaRPr lang="en-US" altLang="zh-TW" sz="4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VTuber</a:t>
            </a: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網路直播讓產品在網路上曝光率增加。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明年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1~3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完成。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100"/>
              </a:lnSpc>
            </a:pPr>
            <a:endParaRPr lang="zh-TW" altLang="en-US" sz="135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F29F25D-32B4-C7F5-9067-492A7605F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848"/>
          <a:stretch/>
        </p:blipFill>
        <p:spPr>
          <a:xfrm>
            <a:off x="7012376" y="6268670"/>
            <a:ext cx="6477000" cy="369175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24031CA-0E4D-6F31-4EB5-B58DE3DD5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t="10823" r="17778" b="15829"/>
          <a:stretch/>
        </p:blipFill>
        <p:spPr>
          <a:xfrm>
            <a:off x="226624" y="6453190"/>
            <a:ext cx="6612002" cy="35072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19907D22-A38C-6144-5F83-91158A470A1D}"/>
              </a:ext>
            </a:extLst>
          </p:cNvPr>
          <p:cNvSpPr txBox="1"/>
          <p:nvPr/>
        </p:nvSpPr>
        <p:spPr>
          <a:xfrm>
            <a:off x="3997452" y="419100"/>
            <a:ext cx="5721095" cy="1002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5454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商業模式</a:t>
            </a:r>
            <a:endParaRPr lang="en-US" sz="6600" b="1" dirty="0">
              <a:solidFill>
                <a:srgbClr val="5454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DE5B977-D255-0B4E-C350-18AB92E60D90}"/>
              </a:ext>
            </a:extLst>
          </p:cNvPr>
          <p:cNvSpPr txBox="1"/>
          <p:nvPr/>
        </p:nvSpPr>
        <p:spPr>
          <a:xfrm>
            <a:off x="0" y="1714500"/>
            <a:ext cx="9220200" cy="5255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>
              <a:lnSpc>
                <a:spcPts val="5100"/>
              </a:lnSpc>
              <a:buFont typeface="Wingdings" panose="05000000000000000000" pitchFamily="2" charset="2"/>
              <a:buChar char="l"/>
            </a:pPr>
            <a:r>
              <a:rPr lang="en-US" altLang="zh-TW" sz="4000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虛擬商店設計</a:t>
            </a:r>
            <a:endParaRPr lang="en-US" altLang="zh-TW" sz="4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在虛擬商店裡導入稻鴨庄所販賣商品。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明年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1~3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完成。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8625" indent="-428625">
              <a:lnSpc>
                <a:spcPts val="5100"/>
              </a:lnSpc>
              <a:buFont typeface="Wingdings" panose="05000000000000000000" pitchFamily="2" charset="2"/>
              <a:buChar char="l"/>
            </a:pPr>
            <a:r>
              <a:rPr lang="en-US" altLang="zh-TW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 QR code </a:t>
            </a:r>
            <a:r>
              <a:rPr lang="en-US" altLang="zh-TW" sz="4000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社群整合</a:t>
            </a:r>
            <a:endParaRPr lang="en-US" altLang="zh-TW" sz="4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設計網頁整合所有社群，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方便消費者查詢資訊。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明年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1~3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完成。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4877B21-6EEA-25C9-ED97-DCD10BF121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776" y="3210126"/>
            <a:ext cx="3536224" cy="696257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85B23C8-59DC-3AC7-0831-33F5339FB2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/>
          <a:stretch/>
        </p:blipFill>
        <p:spPr>
          <a:xfrm>
            <a:off x="6750776" y="3210126"/>
            <a:ext cx="3429000" cy="7076874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76506396-BE35-68FD-80A1-1104C7E21A3F}"/>
              </a:ext>
            </a:extLst>
          </p:cNvPr>
          <p:cNvSpPr/>
          <p:nvPr/>
        </p:nvSpPr>
        <p:spPr>
          <a:xfrm flipH="1">
            <a:off x="304800" y="8191500"/>
            <a:ext cx="2286000" cy="1683502"/>
          </a:xfrm>
          <a:custGeom>
            <a:avLst/>
            <a:gdLst/>
            <a:ahLst/>
            <a:cxnLst/>
            <a:rect l="l" t="t" r="r" b="b"/>
            <a:pathLst>
              <a:path w="3987044" h="2613385">
                <a:moveTo>
                  <a:pt x="0" y="0"/>
                </a:moveTo>
                <a:lnTo>
                  <a:pt x="3987044" y="0"/>
                </a:lnTo>
                <a:lnTo>
                  <a:pt x="3987044" y="2613385"/>
                </a:lnTo>
                <a:lnTo>
                  <a:pt x="0" y="26133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4117478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65AC5D8D-7F29-9C3D-CE77-82FA69DC0D7C}"/>
              </a:ext>
            </a:extLst>
          </p:cNvPr>
          <p:cNvSpPr txBox="1"/>
          <p:nvPr/>
        </p:nvSpPr>
        <p:spPr>
          <a:xfrm>
            <a:off x="7230" y="1513630"/>
            <a:ext cx="10363200" cy="8205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>
              <a:lnSpc>
                <a:spcPts val="6000"/>
              </a:lnSpc>
              <a:buFont typeface="Wingdings" panose="05000000000000000000" pitchFamily="2" charset="2"/>
              <a:buChar char="l"/>
            </a:pPr>
            <a:r>
              <a:rPr lang="en-US" altLang="zh-TW" sz="4000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智慧商店</a:t>
            </a:r>
            <a:endParaRPr lang="en-US" altLang="zh-TW" sz="4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消費者及網路上目標客群可線上觀看及購買產品。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明年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1~3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完成。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8625" indent="-428625">
              <a:lnSpc>
                <a:spcPts val="6000"/>
              </a:lnSpc>
              <a:buFont typeface="Wingdings" panose="05000000000000000000" pitchFamily="2" charset="2"/>
              <a:buChar char="l"/>
            </a:pPr>
            <a:r>
              <a:rPr lang="en-US" altLang="zh-TW" sz="4000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線上導覽展示設計</a:t>
            </a:r>
            <a:endParaRPr lang="en-US" altLang="zh-TW" sz="4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消費者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清楚的知道消費動線。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明年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1~3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完成。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8625" indent="-428625">
              <a:lnSpc>
                <a:spcPts val="6000"/>
              </a:lnSpc>
              <a:buFont typeface="Wingdings" panose="05000000000000000000" pitchFamily="2" charset="2"/>
              <a:buChar char="l"/>
            </a:pPr>
            <a:r>
              <a:rPr lang="en-US" altLang="zh-TW" sz="4000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IG、FB等社群行銷</a:t>
            </a:r>
            <a:endParaRPr lang="en-US" altLang="zh-TW" sz="4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>
              <a:lnSpc>
                <a:spcPts val="5100"/>
              </a:lnSpc>
            </a:pPr>
            <a:r>
              <a:rPr lang="en-US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.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Facebook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Instagram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Line@</a:t>
            </a:r>
          </a:p>
          <a:p>
            <a:pPr marL="720000">
              <a:lnSpc>
                <a:spcPts val="5100"/>
              </a:lnSpc>
            </a:pP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100"/>
              </a:lnSpc>
            </a:pPr>
            <a:endParaRPr lang="en-US" altLang="zh-TW" sz="2800" dirty="0">
              <a:solidFill>
                <a:srgbClr val="5454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90E6DFF-12BF-8E87-FCA8-DDCD1E0CFC6D}"/>
              </a:ext>
            </a:extLst>
          </p:cNvPr>
          <p:cNvSpPr txBox="1"/>
          <p:nvPr/>
        </p:nvSpPr>
        <p:spPr>
          <a:xfrm>
            <a:off x="3429000" y="419100"/>
            <a:ext cx="6858000" cy="1094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altLang="zh-TW" sz="6600" b="1" dirty="0" err="1">
                <a:solidFill>
                  <a:srgbClr val="5454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商業模式</a:t>
            </a:r>
            <a:endParaRPr lang="en-US" altLang="zh-TW" sz="6600" b="1" dirty="0">
              <a:solidFill>
                <a:srgbClr val="54545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FC79594-536B-3DB8-88A1-791E36E127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" b="10497"/>
          <a:stretch/>
        </p:blipFill>
        <p:spPr bwMode="auto">
          <a:xfrm>
            <a:off x="7124779" y="4152900"/>
            <a:ext cx="3334874" cy="6134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3B65FE4-9015-949F-47C0-800FF68CD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863" y="4152900"/>
            <a:ext cx="3303870" cy="6134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05487" y="571500"/>
            <a:ext cx="710502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600" b="1" spc="959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經營團隊</a:t>
            </a:r>
            <a:endParaRPr lang="en-US" sz="6600" b="1" spc="959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9A1193A-2D77-64FD-6747-857F495FA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750148"/>
              </p:ext>
            </p:extLst>
          </p:nvPr>
        </p:nvGraphicFramePr>
        <p:xfrm>
          <a:off x="607750" y="1876500"/>
          <a:ext cx="12500498" cy="66960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338580">
                  <a:extLst>
                    <a:ext uri="{9D8B030D-6E8A-4147-A177-3AD203B41FA5}">
                      <a16:colId xmlns:a16="http://schemas.microsoft.com/office/drawing/2014/main" val="912789386"/>
                    </a:ext>
                  </a:extLst>
                </a:gridCol>
                <a:gridCol w="11161918">
                  <a:extLst>
                    <a:ext uri="{9D8B030D-6E8A-4147-A177-3AD203B41FA5}">
                      <a16:colId xmlns:a16="http://schemas.microsoft.com/office/drawing/2014/main" val="1297673608"/>
                    </a:ext>
                  </a:extLst>
                </a:gridCol>
              </a:tblGrid>
              <a:tr h="879924">
                <a:tc>
                  <a:txBody>
                    <a:bodyPr/>
                    <a:lstStyle/>
                    <a:p>
                      <a:pPr>
                        <a:lnSpc>
                          <a:spcPts val="3360"/>
                        </a:lnSpc>
                      </a:pPr>
                      <a:r>
                        <a:rPr lang="zh-TW" altLang="en-US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60"/>
                        </a:lnSpc>
                      </a:pPr>
                      <a:r>
                        <a:rPr lang="zh-TW" altLang="en-US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負責項目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31875"/>
                  </a:ext>
                </a:extLst>
              </a:tr>
              <a:tr h="922010">
                <a:tc>
                  <a:txBody>
                    <a:bodyPr/>
                    <a:lstStyle/>
                    <a:p>
                      <a:pPr>
                        <a:lnSpc>
                          <a:spcPts val="3360"/>
                        </a:lnSpc>
                      </a:pPr>
                      <a:r>
                        <a:rPr lang="en-US" altLang="zh-TW" sz="28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陳羿綺</a:t>
                      </a:r>
                      <a:endParaRPr lang="zh-TW" alt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ts val="33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VTuber、元宇宙、線上導覽展示設計</a:t>
                      </a:r>
                      <a:endParaRPr lang="en-US" altLang="zh-TW" sz="2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871606"/>
                  </a:ext>
                </a:extLst>
              </a:tr>
              <a:tr h="879924">
                <a:tc>
                  <a:txBody>
                    <a:bodyPr/>
                    <a:lstStyle/>
                    <a:p>
                      <a:pPr>
                        <a:lnSpc>
                          <a:spcPts val="3360"/>
                        </a:lnSpc>
                      </a:pPr>
                      <a:r>
                        <a:rPr lang="en-US" altLang="zh-TW" sz="28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林雅儀</a:t>
                      </a:r>
                      <a:endParaRPr lang="zh-TW" alt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60"/>
                        </a:lnSpc>
                      </a:pPr>
                      <a:r>
                        <a:rPr lang="en-US" altLang="zh-TW" sz="2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ONE QR </a:t>
                      </a:r>
                      <a:r>
                        <a:rPr lang="en-US" altLang="zh-TW" sz="28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code、虛擬商店設計、VTuber</a:t>
                      </a:r>
                      <a:endParaRPr lang="zh-TW" alt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211526"/>
                  </a:ext>
                </a:extLst>
              </a:tr>
              <a:tr h="922010">
                <a:tc>
                  <a:txBody>
                    <a:bodyPr/>
                    <a:lstStyle/>
                    <a:p>
                      <a:pPr>
                        <a:lnSpc>
                          <a:spcPts val="3360"/>
                        </a:lnSpc>
                      </a:pPr>
                      <a:r>
                        <a:rPr lang="en-US" altLang="zh-TW" sz="28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施宜秀</a:t>
                      </a:r>
                      <a:endParaRPr lang="zh-TW" alt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ts val="33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線上導覽展示設計、智慧商店</a:t>
                      </a:r>
                      <a:endParaRPr lang="en-US" altLang="zh-TW" sz="2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64284"/>
                  </a:ext>
                </a:extLst>
              </a:tr>
              <a:tr h="922010">
                <a:tc>
                  <a:txBody>
                    <a:bodyPr/>
                    <a:lstStyle/>
                    <a:p>
                      <a:pPr>
                        <a:lnSpc>
                          <a:spcPts val="3360"/>
                        </a:lnSpc>
                      </a:pPr>
                      <a:r>
                        <a:rPr lang="en-US" altLang="zh-TW" sz="28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王鈴粢</a:t>
                      </a:r>
                      <a:endParaRPr lang="zh-TW" alt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ts val="33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ONE QR </a:t>
                      </a:r>
                      <a:r>
                        <a:rPr lang="en-US" altLang="zh-TW" sz="28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code、智慧商店</a:t>
                      </a:r>
                      <a:endParaRPr lang="en-US" altLang="zh-TW" sz="2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620421"/>
                  </a:ext>
                </a:extLst>
              </a:tr>
              <a:tr h="1248112">
                <a:tc>
                  <a:txBody>
                    <a:bodyPr/>
                    <a:lstStyle/>
                    <a:p>
                      <a:pPr>
                        <a:lnSpc>
                          <a:spcPts val="3360"/>
                        </a:lnSpc>
                      </a:pPr>
                      <a:r>
                        <a:rPr lang="en-US" altLang="zh-TW" sz="28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陳宇廷</a:t>
                      </a:r>
                      <a:endParaRPr lang="zh-TW" alt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ts val="33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ONE QR </a:t>
                      </a:r>
                      <a:r>
                        <a:rPr lang="en-US" altLang="zh-TW" sz="28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code、虛擬商店設計、VTuber、智慧商店</a:t>
                      </a:r>
                      <a:r>
                        <a:rPr lang="zh-TW" altLang="en-US" sz="2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8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IG社群行銷</a:t>
                      </a:r>
                      <a:endParaRPr lang="en-US" altLang="zh-TW" sz="2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360035"/>
                  </a:ext>
                </a:extLst>
              </a:tr>
              <a:tr h="922010">
                <a:tc>
                  <a:txBody>
                    <a:bodyPr/>
                    <a:lstStyle/>
                    <a:p>
                      <a:pPr>
                        <a:lnSpc>
                          <a:spcPts val="3360"/>
                        </a:lnSpc>
                      </a:pPr>
                      <a:r>
                        <a:rPr lang="en-US" altLang="zh-TW" sz="28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林楷閔</a:t>
                      </a:r>
                      <a:endParaRPr lang="zh-TW" altLang="en-US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ts val="33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虛擬商店設計、線上導覽展示設計</a:t>
                      </a:r>
                      <a:endParaRPr lang="en-US" altLang="zh-TW" sz="28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552427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11204251" y="7796574"/>
            <a:ext cx="2483174" cy="2504713"/>
          </a:xfrm>
          <a:custGeom>
            <a:avLst/>
            <a:gdLst/>
            <a:ahLst/>
            <a:cxnLst/>
            <a:rect l="l" t="t" r="r" b="b"/>
            <a:pathLst>
              <a:path w="3514098" h="3484063">
                <a:moveTo>
                  <a:pt x="0" y="0"/>
                </a:moveTo>
                <a:lnTo>
                  <a:pt x="3514098" y="0"/>
                </a:lnTo>
                <a:lnTo>
                  <a:pt x="3514098" y="3484063"/>
                </a:lnTo>
                <a:lnTo>
                  <a:pt x="0" y="34840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sz="13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8981" y="2933700"/>
            <a:ext cx="11198039" cy="511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625" indent="-428625">
              <a:lnSpc>
                <a:spcPts val="6000"/>
              </a:lnSpc>
              <a:buFont typeface="Wingdings" panose="05000000000000000000" pitchFamily="2" charset="2"/>
              <a:buChar char="l"/>
            </a:pPr>
            <a:r>
              <a:rPr lang="en-US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直播等科技預計</a:t>
            </a:r>
            <a:r>
              <a:rPr lang="en-US" altLang="zh-TW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投入</a:t>
            </a:r>
            <a:r>
              <a:rPr 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3000元</a:t>
            </a:r>
          </a:p>
          <a:p>
            <a:pPr marL="428625" indent="-428625">
              <a:lnSpc>
                <a:spcPts val="6000"/>
              </a:lnSpc>
              <a:buFont typeface="Wingdings" panose="05000000000000000000" pitchFamily="2" charset="2"/>
              <a:buChar char="l"/>
            </a:pPr>
            <a:r>
              <a:rPr lang="en-US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場地布置預計與印刷費用預估</a:t>
            </a:r>
            <a:r>
              <a:rPr 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1000元</a:t>
            </a:r>
          </a:p>
          <a:p>
            <a:pPr marL="428625" indent="-428625">
              <a:lnSpc>
                <a:spcPts val="6000"/>
              </a:lnSpc>
              <a:buFont typeface="Wingdings" panose="05000000000000000000" pitchFamily="2" charset="2"/>
              <a:buChar char="l"/>
            </a:pPr>
            <a:r>
              <a:rPr lang="en-US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網路流量增加</a:t>
            </a:r>
            <a:r>
              <a:rPr 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5%</a:t>
            </a:r>
            <a:endParaRPr lang="en-US" sz="360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8625" indent="-428625">
              <a:lnSpc>
                <a:spcPts val="6000"/>
              </a:lnSpc>
              <a:buFont typeface="Wingdings" panose="05000000000000000000" pitchFamily="2" charset="2"/>
              <a:buChar char="l"/>
            </a:pPr>
            <a:r>
              <a:rPr lang="en-US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直播觀眾累計增加</a:t>
            </a:r>
            <a:r>
              <a:rPr 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 人</a:t>
            </a:r>
            <a:endParaRPr lang="en-US" sz="360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8625" indent="-428625">
              <a:lnSpc>
                <a:spcPts val="6000"/>
              </a:lnSpc>
              <a:buFont typeface="Wingdings" panose="05000000000000000000" pitchFamily="2" charset="2"/>
              <a:buChar char="l"/>
            </a:pPr>
            <a:r>
              <a:rPr lang="en-US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產品增加5%銷售量，銷售金額預計增加</a:t>
            </a:r>
            <a:r>
              <a:rPr 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5000元</a:t>
            </a:r>
            <a:endParaRPr lang="en-US" sz="360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8625" indent="-428625">
              <a:lnSpc>
                <a:spcPts val="6000"/>
              </a:lnSpc>
              <a:buFont typeface="Wingdings" panose="05000000000000000000" pitchFamily="2" charset="2"/>
              <a:buChar char="l"/>
            </a:pPr>
            <a:r>
              <a:rPr lang="en-US" sz="360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利潤預計增加</a:t>
            </a:r>
            <a:r>
              <a:rPr 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1000元</a:t>
            </a:r>
          </a:p>
          <a:p>
            <a:pPr>
              <a:lnSpc>
                <a:spcPts val="3853"/>
              </a:lnSpc>
            </a:pPr>
            <a:endParaRPr lang="en-US" sz="3600" dirty="0">
              <a:solidFill>
                <a:srgbClr val="504C44"/>
              </a:solidFill>
              <a:latin typeface="芫荽"/>
              <a:ea typeface="芫荽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73000"/>
          </a:blip>
          <a:srcRect/>
          <a:stretch>
            <a:fillRect/>
          </a:stretch>
        </p:blipFill>
        <p:spPr>
          <a:xfrm>
            <a:off x="11185398" y="2828925"/>
            <a:ext cx="1759077" cy="6172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38593" y="723900"/>
            <a:ext cx="8238813" cy="1777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6600" b="1" spc="1049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財務分析</a:t>
            </a:r>
            <a:endParaRPr lang="en-US" sz="6600" spc="1049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6929"/>
              </a:lnSpc>
            </a:pPr>
            <a:endParaRPr lang="en-US" sz="5249" spc="1049" dirty="0">
              <a:solidFill>
                <a:srgbClr val="504C44"/>
              </a:solidFill>
              <a:ea typeface="芫荽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273961" y="7535520"/>
            <a:ext cx="3442039" cy="2751480"/>
          </a:xfrm>
          <a:custGeom>
            <a:avLst/>
            <a:gdLst/>
            <a:ahLst/>
            <a:cxnLst/>
            <a:rect l="l" t="t" r="r" b="b"/>
            <a:pathLst>
              <a:path w="4589385" h="3668640">
                <a:moveTo>
                  <a:pt x="0" y="0"/>
                </a:moveTo>
                <a:lnTo>
                  <a:pt x="4589385" y="0"/>
                </a:lnTo>
                <a:lnTo>
                  <a:pt x="4589385" y="3668640"/>
                </a:lnTo>
                <a:lnTo>
                  <a:pt x="0" y="36686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sz="135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371599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587751" cy="3428998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57200" y="1368457"/>
            <a:ext cx="6229572" cy="2436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66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風險與問題評析</a:t>
            </a:r>
            <a:endParaRPr lang="en-US" sz="6600" b="1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52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575340" y="4148137"/>
            <a:ext cx="5993292" cy="5419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57175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8625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4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en-US" sz="42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曝光度</a:t>
            </a:r>
            <a:r>
              <a:rPr lang="en-US" sz="4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sz="42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流量</a:t>
            </a:r>
            <a:r>
              <a:rPr lang="en-US" sz="4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人數無法準確控制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8625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8625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4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en-US" sz="42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增加人流</a:t>
            </a:r>
            <a:r>
              <a:rPr lang="en-US" sz="4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到訪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 descr="一張含有 戶外, 樹狀, 湖泊, 水 的圖片&#10;&#10;自動產生的描述">
            <a:extLst>
              <a:ext uri="{FF2B5EF4-FFF2-40B4-BE49-F238E27FC236}">
                <a16:creationId xmlns:a16="http://schemas.microsoft.com/office/drawing/2014/main" id="{5E99BE4D-9F63-3814-9184-CE177094C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1" r="30583"/>
          <a:stretch/>
        </p:blipFill>
        <p:spPr>
          <a:xfrm>
            <a:off x="6858000" y="1"/>
            <a:ext cx="6865678" cy="1028700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7DAE90D-0AB2-886D-5DD1-6E7DA2789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400" y="370239"/>
            <a:ext cx="1223800" cy="81086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220200" y="5158353"/>
            <a:ext cx="4730001" cy="5270197"/>
          </a:xfrm>
          <a:custGeom>
            <a:avLst/>
            <a:gdLst/>
            <a:ahLst/>
            <a:cxnLst/>
            <a:rect l="l" t="t" r="r" b="b"/>
            <a:pathLst>
              <a:path w="6306668" h="7026929">
                <a:moveTo>
                  <a:pt x="0" y="0"/>
                </a:moveTo>
                <a:lnTo>
                  <a:pt x="6306669" y="0"/>
                </a:lnTo>
                <a:lnTo>
                  <a:pt x="6306669" y="7026928"/>
                </a:lnTo>
                <a:lnTo>
                  <a:pt x="0" y="7026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TW" altLang="en-US" sz="1350" dirty="0"/>
          </a:p>
        </p:txBody>
      </p:sp>
      <p:sp>
        <p:nvSpPr>
          <p:cNvPr id="2" name="TextBox 2"/>
          <p:cNvSpPr txBox="1"/>
          <p:nvPr/>
        </p:nvSpPr>
        <p:spPr>
          <a:xfrm>
            <a:off x="3600450" y="816993"/>
            <a:ext cx="6515100" cy="1824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66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預期效益</a:t>
            </a:r>
            <a:endParaRPr lang="en-US" sz="6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6719"/>
              </a:lnSpc>
              <a:spcBef>
                <a:spcPct val="0"/>
              </a:spcBef>
            </a:pPr>
            <a:endParaRPr lang="en-US" sz="7200" dirty="0">
              <a:solidFill>
                <a:srgbClr val="000000"/>
              </a:solidFill>
              <a:ea typeface="芫荽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38200" y="2171700"/>
            <a:ext cx="12496800" cy="6156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ts val="5039"/>
              </a:lnSpc>
              <a:buFont typeface="Wingdings" panose="05000000000000000000" pitchFamily="2" charset="2"/>
              <a:buChar char="l"/>
            </a:pPr>
            <a:r>
              <a:rPr lang="en-US" sz="46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質化效益</a:t>
            </a:r>
            <a:r>
              <a:rPr lang="en-US" sz="4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720000" algn="just">
              <a:lnSpc>
                <a:spcPts val="4619"/>
              </a:lnSpc>
            </a:pPr>
            <a:r>
              <a:rPr lang="en-US" sz="40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新科技導入產品預計可讓消費者更了解產品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algn="just">
              <a:lnSpc>
                <a:spcPts val="4619"/>
              </a:lnSpc>
            </a:pPr>
            <a:endParaRPr lang="en-US" sz="3299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algn="just">
              <a:lnSpc>
                <a:spcPts val="4619"/>
              </a:lnSpc>
            </a:pPr>
            <a:endParaRPr lang="en-US" sz="3299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lnSpc>
                <a:spcPts val="5039"/>
              </a:lnSpc>
              <a:buFont typeface="Wingdings" panose="05000000000000000000" pitchFamily="2" charset="2"/>
              <a:buChar char="l"/>
            </a:pPr>
            <a:r>
              <a:rPr lang="en-US" sz="46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量化效益</a:t>
            </a:r>
            <a:r>
              <a:rPr lang="en-US" sz="4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720000" algn="just">
              <a:lnSpc>
                <a:spcPts val="5000"/>
              </a:lnSpc>
            </a:pPr>
            <a:r>
              <a:rPr lang="en-US" sz="40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本計畫書預計IG及FB官網流量可以來</a:t>
            </a:r>
            <a:endParaRPr lang="en-US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algn="just">
              <a:lnSpc>
                <a:spcPts val="5000"/>
              </a:lnSpc>
            </a:pPr>
            <a:r>
              <a:rPr 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500次</a:t>
            </a:r>
            <a:r>
              <a:rPr 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720000" algn="just">
              <a:lnSpc>
                <a:spcPts val="5000"/>
              </a:lnSpc>
            </a:pPr>
            <a:r>
              <a:rPr 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市集當日可完成</a:t>
            </a:r>
            <a:r>
              <a:rPr 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30筆</a:t>
            </a:r>
            <a:r>
              <a:rPr 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訂單，增加</a:t>
            </a:r>
            <a:r>
              <a:rPr 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10%</a:t>
            </a:r>
          </a:p>
          <a:p>
            <a:pPr marL="720000" algn="just">
              <a:lnSpc>
                <a:spcPts val="5000"/>
              </a:lnSpc>
            </a:pPr>
            <a:r>
              <a:rPr lang="en-US" sz="40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營收獲利潤</a:t>
            </a:r>
            <a:r>
              <a:rPr 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endParaRPr lang="en-US" sz="3299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戶外, 樹狀, 地面, 配件 的圖片&#10;&#10;自動產生的描述">
            <a:extLst>
              <a:ext uri="{FF2B5EF4-FFF2-40B4-BE49-F238E27FC236}">
                <a16:creationId xmlns:a16="http://schemas.microsoft.com/office/drawing/2014/main" id="{FE996F22-8B8A-440B-FFB5-C0A510850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6" r="-513"/>
          <a:stretch/>
        </p:blipFill>
        <p:spPr>
          <a:xfrm>
            <a:off x="-2244603" y="0"/>
            <a:ext cx="17956811" cy="10286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reeform 4"/>
          <p:cNvSpPr/>
          <p:nvPr/>
        </p:nvSpPr>
        <p:spPr>
          <a:xfrm>
            <a:off x="11201400" y="7124700"/>
            <a:ext cx="2495550" cy="3162299"/>
          </a:xfrm>
          <a:custGeom>
            <a:avLst/>
            <a:gdLst/>
            <a:ahLst/>
            <a:cxnLst/>
            <a:rect l="l" t="t" r="r" b="b"/>
            <a:pathLst>
              <a:path w="2383599" h="3151866">
                <a:moveTo>
                  <a:pt x="0" y="0"/>
                </a:moveTo>
                <a:lnTo>
                  <a:pt x="2383599" y="0"/>
                </a:lnTo>
                <a:lnTo>
                  <a:pt x="2383599" y="3151866"/>
                </a:lnTo>
                <a:lnTo>
                  <a:pt x="0" y="315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sz="1350"/>
          </a:p>
        </p:txBody>
      </p:sp>
      <p:sp>
        <p:nvSpPr>
          <p:cNvPr id="5" name="TextBox 5"/>
          <p:cNvSpPr txBox="1"/>
          <p:nvPr/>
        </p:nvSpPr>
        <p:spPr>
          <a:xfrm>
            <a:off x="1582387" y="4065189"/>
            <a:ext cx="10551226" cy="2156619"/>
          </a:xfrm>
          <a:prstGeom prst="roundRect">
            <a:avLst/>
          </a:prstGeom>
          <a:solidFill>
            <a:srgbClr val="F1EDE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66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謝謝聆聽</a:t>
            </a:r>
            <a:r>
              <a:rPr lang="en-US" sz="6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algn="ctr">
              <a:lnSpc>
                <a:spcPts val="756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Thank you for listening！</a:t>
            </a:r>
          </a:p>
        </p:txBody>
      </p:sp>
      <p:sp>
        <p:nvSpPr>
          <p:cNvPr id="3" name="Freeform 3"/>
          <p:cNvSpPr/>
          <p:nvPr/>
        </p:nvSpPr>
        <p:spPr>
          <a:xfrm>
            <a:off x="8991600" y="4229100"/>
            <a:ext cx="1093418" cy="714822"/>
          </a:xfrm>
          <a:custGeom>
            <a:avLst/>
            <a:gdLst/>
            <a:ahLst/>
            <a:cxnLst/>
            <a:rect l="l" t="t" r="r" b="b"/>
            <a:pathLst>
              <a:path w="1457890" h="953096">
                <a:moveTo>
                  <a:pt x="0" y="0"/>
                </a:moveTo>
                <a:lnTo>
                  <a:pt x="1457891" y="0"/>
                </a:lnTo>
                <a:lnTo>
                  <a:pt x="1457891" y="953096"/>
                </a:lnTo>
                <a:lnTo>
                  <a:pt x="0" y="953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26995" y="5934063"/>
            <a:ext cx="3291909" cy="4352937"/>
          </a:xfrm>
          <a:custGeom>
            <a:avLst/>
            <a:gdLst/>
            <a:ahLst/>
            <a:cxnLst/>
            <a:rect l="l" t="t" r="r" b="b"/>
            <a:pathLst>
              <a:path w="4389212" h="5803916">
                <a:moveTo>
                  <a:pt x="0" y="0"/>
                </a:moveTo>
                <a:lnTo>
                  <a:pt x="4389211" y="0"/>
                </a:lnTo>
                <a:lnTo>
                  <a:pt x="4389211" y="5803917"/>
                </a:lnTo>
                <a:lnTo>
                  <a:pt x="0" y="5803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350"/>
          </a:p>
        </p:txBody>
      </p:sp>
      <p:sp>
        <p:nvSpPr>
          <p:cNvPr id="3" name="TextBox 3"/>
          <p:cNvSpPr txBox="1"/>
          <p:nvPr/>
        </p:nvSpPr>
        <p:spPr>
          <a:xfrm>
            <a:off x="1543050" y="3042608"/>
            <a:ext cx="4857750" cy="9082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en-US" sz="4050" dirty="0" err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前言</a:t>
            </a:r>
            <a:endParaRPr lang="en-US" sz="405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05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企業簡述</a:t>
            </a:r>
            <a:endParaRPr lang="en-US" altLang="zh-TW" sz="4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05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品牌故事</a:t>
            </a:r>
            <a:endParaRPr lang="en-US" altLang="zh-TW" sz="4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05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主要產品</a:t>
            </a:r>
            <a:endParaRPr lang="en-US" altLang="zh-TW" sz="4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05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市場分析</a:t>
            </a:r>
            <a:endParaRPr lang="en-US" altLang="zh-TW" sz="4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en-US" altLang="zh-TW" sz="405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4P</a:t>
            </a:r>
            <a:r>
              <a:rPr lang="zh-TW" altLang="en-US" sz="405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</a:t>
            </a:r>
            <a:endParaRPr lang="en-US" altLang="zh-TW" sz="4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410"/>
              </a:lnSpc>
            </a:pPr>
            <a:endParaRPr lang="en-US" altLang="zh-TW" sz="3150" dirty="0">
              <a:solidFill>
                <a:srgbClr val="504C44"/>
              </a:solidFill>
              <a:ea typeface="芫荽"/>
            </a:endParaRPr>
          </a:p>
          <a:p>
            <a:pPr>
              <a:lnSpc>
                <a:spcPts val="4410"/>
              </a:lnSpc>
            </a:pPr>
            <a:endParaRPr lang="en-US" altLang="zh-TW" sz="3150" dirty="0">
              <a:solidFill>
                <a:srgbClr val="504C44"/>
              </a:solidFill>
              <a:ea typeface="芫荽"/>
            </a:endParaRPr>
          </a:p>
          <a:p>
            <a:pPr>
              <a:lnSpc>
                <a:spcPts val="4410"/>
              </a:lnSpc>
            </a:pPr>
            <a:endParaRPr lang="en-US" altLang="zh-TW" sz="3150" dirty="0">
              <a:solidFill>
                <a:srgbClr val="504C44"/>
              </a:solidFill>
              <a:ea typeface="芫荽"/>
            </a:endParaRPr>
          </a:p>
          <a:p>
            <a:pPr>
              <a:lnSpc>
                <a:spcPts val="4410"/>
              </a:lnSpc>
            </a:pPr>
            <a:endParaRPr lang="en-US" altLang="zh-TW" sz="3150" dirty="0">
              <a:solidFill>
                <a:srgbClr val="504C44"/>
              </a:solidFill>
              <a:ea typeface="芫荽"/>
            </a:endParaRPr>
          </a:p>
          <a:p>
            <a:pPr>
              <a:lnSpc>
                <a:spcPts val="4410"/>
              </a:lnSpc>
            </a:pPr>
            <a:endParaRPr lang="en-US" altLang="zh-TW" sz="3150" dirty="0">
              <a:solidFill>
                <a:srgbClr val="504C44"/>
              </a:solidFill>
              <a:ea typeface="芫荽"/>
            </a:endParaRPr>
          </a:p>
          <a:p>
            <a:pPr>
              <a:lnSpc>
                <a:spcPts val="4410"/>
              </a:lnSpc>
            </a:pPr>
            <a:endParaRPr lang="en-US" altLang="zh-TW" sz="31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410"/>
              </a:lnSpc>
            </a:pPr>
            <a:endParaRPr lang="en-US" altLang="zh-TW" sz="31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410"/>
              </a:lnSpc>
            </a:pPr>
            <a:endParaRPr lang="en-US" sz="31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391495" y="1333500"/>
            <a:ext cx="6933009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zh-TW" altLang="en-US" sz="6600" b="1" spc="1079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大綱</a:t>
            </a:r>
            <a:endParaRPr lang="en-US" sz="6600" b="1" spc="1079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9B6CF02-63DC-2003-3096-7984D7E053DF}"/>
              </a:ext>
            </a:extLst>
          </p:cNvPr>
          <p:cNvSpPr txBox="1"/>
          <p:nvPr/>
        </p:nvSpPr>
        <p:spPr>
          <a:xfrm>
            <a:off x="6400800" y="3014033"/>
            <a:ext cx="6629400" cy="584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05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創新啟發工具</a:t>
            </a:r>
            <a:endParaRPr lang="en-US" altLang="zh-TW" sz="4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05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商業模式</a:t>
            </a:r>
            <a:endParaRPr lang="en-US" altLang="zh-TW" sz="4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05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經營團隊</a:t>
            </a:r>
            <a:endParaRPr lang="en-US" altLang="zh-TW" sz="4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05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財務分析</a:t>
            </a:r>
            <a:endParaRPr lang="en-US" altLang="zh-TW" sz="4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05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風險與問題評析</a:t>
            </a:r>
            <a:endParaRPr lang="en-US" altLang="zh-TW" sz="4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050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預期效益</a:t>
            </a:r>
            <a:endParaRPr lang="en-US" altLang="zh-TW" sz="4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0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10650BA-D090-4A23-98E3-B48BBAEA9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5656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 descr="一張含有 草, 戶外, 作物, 領域 的圖片&#10;&#10;自動產生的描述">
            <a:extLst>
              <a:ext uri="{FF2B5EF4-FFF2-40B4-BE49-F238E27FC236}">
                <a16:creationId xmlns:a16="http://schemas.microsoft.com/office/drawing/2014/main" id="{02C134FF-3B7A-B40E-27FF-0AE60CC6E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" r="2" b="2059"/>
          <a:stretch/>
        </p:blipFill>
        <p:spPr>
          <a:xfrm rot="16200000">
            <a:off x="-1860161" y="1855031"/>
            <a:ext cx="10275822" cy="65769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B939B9-73CE-4644-87BB-72AEBF00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0717" y="-9837"/>
            <a:ext cx="7036684" cy="10312148"/>
            <a:chOff x="-9149" y="3725"/>
            <a:chExt cx="6254832" cy="688720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F2A0CF-7879-4629-AC2B-4069D77A3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8645"/>
              <a:ext cx="5933139" cy="6387893"/>
            </a:xfrm>
            <a:custGeom>
              <a:avLst/>
              <a:gdLst>
                <a:gd name="connsiteX0" fmla="*/ 5852909 w 5933139"/>
                <a:gd name="connsiteY0" fmla="*/ 2469528 h 6335678"/>
                <a:gd name="connsiteX1" fmla="*/ 5830799 w 5933139"/>
                <a:gd name="connsiteY1" fmla="*/ 2394015 h 6335678"/>
                <a:gd name="connsiteX2" fmla="*/ 5805878 w 5933139"/>
                <a:gd name="connsiteY2" fmla="*/ 2319439 h 6335678"/>
                <a:gd name="connsiteX3" fmla="*/ 5778708 w 5933139"/>
                <a:gd name="connsiteY3" fmla="*/ 2245800 h 6335678"/>
                <a:gd name="connsiteX4" fmla="*/ 5652978 w 5933139"/>
                <a:gd name="connsiteY4" fmla="*/ 1959675 h 6335678"/>
                <a:gd name="connsiteX5" fmla="*/ 5327691 w 5933139"/>
                <a:gd name="connsiteY5" fmla="*/ 1432958 h 6335678"/>
                <a:gd name="connsiteX6" fmla="*/ 4921458 w 5933139"/>
                <a:gd name="connsiteY6" fmla="*/ 973322 h 6335678"/>
                <a:gd name="connsiteX7" fmla="*/ 4450018 w 5933139"/>
                <a:gd name="connsiteY7" fmla="*/ 586764 h 6335678"/>
                <a:gd name="connsiteX8" fmla="*/ 4193311 w 5933139"/>
                <a:gd name="connsiteY8" fmla="*/ 423558 h 6335678"/>
                <a:gd name="connsiteX9" fmla="*/ 3924237 w 5933139"/>
                <a:gd name="connsiteY9" fmla="*/ 281901 h 6335678"/>
                <a:gd name="connsiteX10" fmla="*/ 3352175 w 5933139"/>
                <a:gd name="connsiteY10" fmla="*/ 75786 h 6335678"/>
                <a:gd name="connsiteX11" fmla="*/ 3051997 w 5933139"/>
                <a:gd name="connsiteY11" fmla="*/ 19011 h 6335678"/>
                <a:gd name="connsiteX12" fmla="*/ 2745823 w 5933139"/>
                <a:gd name="connsiteY12" fmla="*/ 86 h 6335678"/>
                <a:gd name="connsiteX13" fmla="*/ 2141720 w 5933139"/>
                <a:gd name="connsiteY13" fmla="*/ 55550 h 6335678"/>
                <a:gd name="connsiteX14" fmla="*/ 1551295 w 5933139"/>
                <a:gd name="connsiteY14" fmla="*/ 216319 h 6335678"/>
                <a:gd name="connsiteX15" fmla="*/ 1001718 w 5933139"/>
                <a:gd name="connsiteY15" fmla="*/ 498134 h 6335678"/>
                <a:gd name="connsiteX16" fmla="*/ 754755 w 5933139"/>
                <a:gd name="connsiteY16" fmla="*/ 685886 h 6335678"/>
                <a:gd name="connsiteX17" fmla="*/ 533462 w 5933139"/>
                <a:gd name="connsiteY17" fmla="*/ 903056 h 6335678"/>
                <a:gd name="connsiteX18" fmla="*/ 0 w 5933139"/>
                <a:gd name="connsiteY18" fmla="*/ 1646568 h 6335678"/>
                <a:gd name="connsiteX19" fmla="*/ 0 w 5933139"/>
                <a:gd name="connsiteY19" fmla="*/ 4709059 h 6335678"/>
                <a:gd name="connsiteX20" fmla="*/ 120671 w 5933139"/>
                <a:gd name="connsiteY20" fmla="*/ 4907491 h 6335678"/>
                <a:gd name="connsiteX21" fmla="*/ 507979 w 5933139"/>
                <a:gd name="connsiteY21" fmla="*/ 5384178 h 6335678"/>
                <a:gd name="connsiteX22" fmla="*/ 972112 w 5933139"/>
                <a:gd name="connsiteY22" fmla="*/ 5778607 h 6335678"/>
                <a:gd name="connsiteX23" fmla="*/ 1229943 w 5933139"/>
                <a:gd name="connsiteY23" fmla="*/ 5939939 h 6335678"/>
                <a:gd name="connsiteX24" fmla="*/ 1502389 w 5933139"/>
                <a:gd name="connsiteY24" fmla="*/ 6073913 h 6335678"/>
                <a:gd name="connsiteX25" fmla="*/ 2673870 w 5933139"/>
                <a:gd name="connsiteY25" fmla="*/ 6333993 h 6335678"/>
                <a:gd name="connsiteX26" fmla="*/ 2749196 w 5933139"/>
                <a:gd name="connsiteY26" fmla="*/ 6335679 h 6335678"/>
                <a:gd name="connsiteX27" fmla="*/ 2787983 w 5933139"/>
                <a:gd name="connsiteY27" fmla="*/ 6335492 h 6335678"/>
                <a:gd name="connsiteX28" fmla="*/ 2826770 w 5933139"/>
                <a:gd name="connsiteY28" fmla="*/ 6334368 h 6335678"/>
                <a:gd name="connsiteX29" fmla="*/ 2981918 w 5933139"/>
                <a:gd name="connsiteY29" fmla="*/ 6319939 h 6335678"/>
                <a:gd name="connsiteX30" fmla="*/ 3285282 w 5933139"/>
                <a:gd name="connsiteY30" fmla="*/ 6241803 h 6335678"/>
                <a:gd name="connsiteX31" fmla="*/ 3566347 w 5933139"/>
                <a:gd name="connsiteY31" fmla="*/ 6104831 h 6335678"/>
                <a:gd name="connsiteX32" fmla="*/ 3818369 w 5933139"/>
                <a:gd name="connsiteY32" fmla="*/ 5926823 h 6335678"/>
                <a:gd name="connsiteX33" fmla="*/ 4044908 w 5933139"/>
                <a:gd name="connsiteY33" fmla="*/ 5726329 h 6335678"/>
                <a:gd name="connsiteX34" fmla="*/ 4151151 w 5933139"/>
                <a:gd name="connsiteY34" fmla="*/ 5622147 h 6335678"/>
                <a:gd name="connsiteX35" fmla="*/ 4253834 w 5933139"/>
                <a:gd name="connsiteY35" fmla="*/ 5516841 h 6335678"/>
                <a:gd name="connsiteX36" fmla="*/ 4452453 w 5933139"/>
                <a:gd name="connsiteY36" fmla="*/ 5306979 h 6335678"/>
                <a:gd name="connsiteX37" fmla="*/ 4548578 w 5933139"/>
                <a:gd name="connsiteY37" fmla="*/ 5202797 h 6335678"/>
                <a:gd name="connsiteX38" fmla="*/ 4596546 w 5933139"/>
                <a:gd name="connsiteY38" fmla="*/ 5151456 h 6335678"/>
                <a:gd name="connsiteX39" fmla="*/ 4643016 w 5933139"/>
                <a:gd name="connsiteY39" fmla="*/ 5103300 h 6335678"/>
                <a:gd name="connsiteX40" fmla="*/ 4739515 w 5933139"/>
                <a:gd name="connsiteY40" fmla="*/ 5013172 h 6335678"/>
                <a:gd name="connsiteX41" fmla="*/ 4842198 w 5933139"/>
                <a:gd name="connsiteY41" fmla="*/ 4930164 h 6335678"/>
                <a:gd name="connsiteX42" fmla="*/ 5071360 w 5933139"/>
                <a:gd name="connsiteY42" fmla="*/ 4780449 h 6335678"/>
                <a:gd name="connsiteX43" fmla="*/ 5332001 w 5933139"/>
                <a:gd name="connsiteY43" fmla="*/ 4615932 h 6335678"/>
                <a:gd name="connsiteX44" fmla="*/ 5397396 w 5933139"/>
                <a:gd name="connsiteY44" fmla="*/ 4563655 h 6335678"/>
                <a:gd name="connsiteX45" fmla="*/ 5459417 w 5933139"/>
                <a:gd name="connsiteY45" fmla="*/ 4505380 h 6335678"/>
                <a:gd name="connsiteX46" fmla="*/ 5567159 w 5933139"/>
                <a:gd name="connsiteY46" fmla="*/ 4374029 h 6335678"/>
                <a:gd name="connsiteX47" fmla="*/ 5651292 w 5933139"/>
                <a:gd name="connsiteY47" fmla="*/ 4231810 h 6335678"/>
                <a:gd name="connsiteX48" fmla="*/ 5716686 w 5933139"/>
                <a:gd name="connsiteY48" fmla="*/ 4085655 h 6335678"/>
                <a:gd name="connsiteX49" fmla="*/ 5820681 w 5933139"/>
                <a:gd name="connsiteY49" fmla="*/ 3791848 h 6335678"/>
                <a:gd name="connsiteX50" fmla="*/ 5898629 w 5933139"/>
                <a:gd name="connsiteY50" fmla="*/ 3487922 h 6335678"/>
                <a:gd name="connsiteX51" fmla="*/ 5932170 w 5933139"/>
                <a:gd name="connsiteY51" fmla="*/ 3174066 h 6335678"/>
                <a:gd name="connsiteX52" fmla="*/ 5872209 w 5933139"/>
                <a:gd name="connsiteY52" fmla="*/ 2545978 h 6335678"/>
                <a:gd name="connsiteX53" fmla="*/ 5852909 w 5933139"/>
                <a:gd name="connsiteY53" fmla="*/ 2469528 h 6335678"/>
                <a:gd name="connsiteX54" fmla="*/ 5507386 w 5933139"/>
                <a:gd name="connsiteY54" fmla="*/ 3724580 h 6335678"/>
                <a:gd name="connsiteX55" fmla="*/ 5453609 w 5933139"/>
                <a:gd name="connsiteY55" fmla="*/ 3989906 h 6335678"/>
                <a:gd name="connsiteX56" fmla="*/ 5344181 w 5933139"/>
                <a:gd name="connsiteY56" fmla="*/ 4220380 h 6335678"/>
                <a:gd name="connsiteX57" fmla="*/ 5171419 w 5933139"/>
                <a:gd name="connsiteY57" fmla="*/ 4388644 h 6335678"/>
                <a:gd name="connsiteX58" fmla="*/ 5057868 w 5933139"/>
                <a:gd name="connsiteY58" fmla="*/ 4453851 h 6335678"/>
                <a:gd name="connsiteX59" fmla="*/ 4930265 w 5933139"/>
                <a:gd name="connsiteY59" fmla="*/ 4516810 h 6335678"/>
                <a:gd name="connsiteX60" fmla="*/ 4660067 w 5933139"/>
                <a:gd name="connsiteY60" fmla="*/ 4664276 h 6335678"/>
                <a:gd name="connsiteX61" fmla="*/ 4408794 w 5933139"/>
                <a:gd name="connsiteY61" fmla="*/ 4857836 h 6335678"/>
                <a:gd name="connsiteX62" fmla="*/ 4352207 w 5933139"/>
                <a:gd name="connsiteY62" fmla="*/ 4911988 h 6335678"/>
                <a:gd name="connsiteX63" fmla="*/ 4299366 w 5933139"/>
                <a:gd name="connsiteY63" fmla="*/ 4965390 h 6335678"/>
                <a:gd name="connsiteX64" fmla="*/ 4197621 w 5933139"/>
                <a:gd name="connsiteY64" fmla="*/ 5074257 h 6335678"/>
                <a:gd name="connsiteX65" fmla="*/ 4008744 w 5933139"/>
                <a:gd name="connsiteY65" fmla="*/ 5297985 h 6335678"/>
                <a:gd name="connsiteX66" fmla="*/ 3917304 w 5933139"/>
                <a:gd name="connsiteY66" fmla="*/ 5409100 h 6335678"/>
                <a:gd name="connsiteX67" fmla="*/ 3826052 w 5933139"/>
                <a:gd name="connsiteY67" fmla="*/ 5518153 h 6335678"/>
                <a:gd name="connsiteX68" fmla="*/ 3637925 w 5933139"/>
                <a:gd name="connsiteY68" fmla="*/ 5725017 h 6335678"/>
                <a:gd name="connsiteX69" fmla="*/ 3433497 w 5933139"/>
                <a:gd name="connsiteY69" fmla="*/ 5906586 h 6335678"/>
                <a:gd name="connsiteX70" fmla="*/ 3204522 w 5933139"/>
                <a:gd name="connsiteY70" fmla="*/ 6046744 h 6335678"/>
                <a:gd name="connsiteX71" fmla="*/ 2950439 w 5933139"/>
                <a:gd name="connsiteY71" fmla="*/ 6129190 h 6335678"/>
                <a:gd name="connsiteX72" fmla="*/ 2816839 w 5933139"/>
                <a:gd name="connsiteY72" fmla="*/ 6146428 h 6335678"/>
                <a:gd name="connsiteX73" fmla="*/ 2749009 w 5933139"/>
                <a:gd name="connsiteY73" fmla="*/ 6149051 h 6335678"/>
                <a:gd name="connsiteX74" fmla="*/ 2678930 w 5933139"/>
                <a:gd name="connsiteY74" fmla="*/ 6148677 h 6335678"/>
                <a:gd name="connsiteX75" fmla="*/ 2125793 w 5933139"/>
                <a:gd name="connsiteY75" fmla="*/ 6065481 h 6335678"/>
                <a:gd name="connsiteX76" fmla="*/ 1610506 w 5933139"/>
                <a:gd name="connsiteY76" fmla="*/ 5851310 h 6335678"/>
                <a:gd name="connsiteX77" fmla="*/ 1373099 w 5933139"/>
                <a:gd name="connsiteY77" fmla="*/ 5706279 h 6335678"/>
                <a:gd name="connsiteX78" fmla="*/ 1315949 w 5933139"/>
                <a:gd name="connsiteY78" fmla="*/ 5666743 h 6335678"/>
                <a:gd name="connsiteX79" fmla="*/ 1259923 w 5933139"/>
                <a:gd name="connsiteY79" fmla="*/ 5625894 h 6335678"/>
                <a:gd name="connsiteX80" fmla="*/ 1204647 w 5933139"/>
                <a:gd name="connsiteY80" fmla="*/ 5583922 h 6335678"/>
                <a:gd name="connsiteX81" fmla="*/ 1150308 w 5933139"/>
                <a:gd name="connsiteY81" fmla="*/ 5540826 h 6335678"/>
                <a:gd name="connsiteX82" fmla="*/ 751569 w 5933139"/>
                <a:gd name="connsiteY82" fmla="*/ 5158015 h 6335678"/>
                <a:gd name="connsiteX83" fmla="*/ 663315 w 5933139"/>
                <a:gd name="connsiteY83" fmla="*/ 5052146 h 6335678"/>
                <a:gd name="connsiteX84" fmla="*/ 580869 w 5933139"/>
                <a:gd name="connsiteY84" fmla="*/ 4942718 h 6335678"/>
                <a:gd name="connsiteX85" fmla="*/ 432279 w 5933139"/>
                <a:gd name="connsiteY85" fmla="*/ 4713369 h 6335678"/>
                <a:gd name="connsiteX86" fmla="*/ 205553 w 5933139"/>
                <a:gd name="connsiteY86" fmla="*/ 4219443 h 6335678"/>
                <a:gd name="connsiteX87" fmla="*/ 79448 w 5933139"/>
                <a:gd name="connsiteY87" fmla="*/ 3693850 h 6335678"/>
                <a:gd name="connsiteX88" fmla="*/ 53590 w 5933139"/>
                <a:gd name="connsiteY88" fmla="*/ 3425339 h 6335678"/>
                <a:gd name="connsiteX89" fmla="*/ 49655 w 5933139"/>
                <a:gd name="connsiteY89" fmla="*/ 3155890 h 6335678"/>
                <a:gd name="connsiteX90" fmla="*/ 67830 w 5933139"/>
                <a:gd name="connsiteY90" fmla="*/ 2886817 h 6335678"/>
                <a:gd name="connsiteX91" fmla="*/ 108679 w 5933139"/>
                <a:gd name="connsiteY91" fmla="*/ 2619992 h 6335678"/>
                <a:gd name="connsiteX92" fmla="*/ 263077 w 5933139"/>
                <a:gd name="connsiteY92" fmla="*/ 2101520 h 6335678"/>
                <a:gd name="connsiteX93" fmla="*/ 837575 w 5933139"/>
                <a:gd name="connsiteY93" fmla="*/ 1186370 h 6335678"/>
                <a:gd name="connsiteX94" fmla="*/ 1031698 w 5933139"/>
                <a:gd name="connsiteY94" fmla="*/ 996932 h 6335678"/>
                <a:gd name="connsiteX95" fmla="*/ 1236688 w 5933139"/>
                <a:gd name="connsiteY95" fmla="*/ 819298 h 6335678"/>
                <a:gd name="connsiteX96" fmla="*/ 1687143 w 5933139"/>
                <a:gd name="connsiteY96" fmla="*/ 511438 h 6335678"/>
                <a:gd name="connsiteX97" fmla="*/ 2196246 w 5933139"/>
                <a:gd name="connsiteY97" fmla="*/ 300639 h 6335678"/>
                <a:gd name="connsiteX98" fmla="*/ 2745823 w 5933139"/>
                <a:gd name="connsiteY98" fmla="*/ 229248 h 6335678"/>
                <a:gd name="connsiteX99" fmla="*/ 3019206 w 5933139"/>
                <a:gd name="connsiteY99" fmla="*/ 252108 h 6335678"/>
                <a:gd name="connsiteX100" fmla="*/ 3288092 w 5933139"/>
                <a:gd name="connsiteY100" fmla="*/ 313006 h 6335678"/>
                <a:gd name="connsiteX101" fmla="*/ 3548172 w 5933139"/>
                <a:gd name="connsiteY101" fmla="*/ 407069 h 6335678"/>
                <a:gd name="connsiteX102" fmla="*/ 3611505 w 5933139"/>
                <a:gd name="connsiteY102" fmla="*/ 435176 h 6335678"/>
                <a:gd name="connsiteX103" fmla="*/ 3674089 w 5933139"/>
                <a:gd name="connsiteY103" fmla="*/ 464968 h 6335678"/>
                <a:gd name="connsiteX104" fmla="*/ 3735736 w 5933139"/>
                <a:gd name="connsiteY104" fmla="*/ 496823 h 6335678"/>
                <a:gd name="connsiteX105" fmla="*/ 3796634 w 5933139"/>
                <a:gd name="connsiteY105" fmla="*/ 530176 h 6335678"/>
                <a:gd name="connsiteX106" fmla="*/ 4251585 w 5933139"/>
                <a:gd name="connsiteY106" fmla="*/ 847405 h 6335678"/>
                <a:gd name="connsiteX107" fmla="*/ 4644515 w 5933139"/>
                <a:gd name="connsiteY107" fmla="*/ 1236775 h 6335678"/>
                <a:gd name="connsiteX108" fmla="*/ 4816527 w 5933139"/>
                <a:gd name="connsiteY108" fmla="*/ 1451883 h 6335678"/>
                <a:gd name="connsiteX109" fmla="*/ 4970738 w 5933139"/>
                <a:gd name="connsiteY109" fmla="*/ 1678610 h 6335678"/>
                <a:gd name="connsiteX110" fmla="*/ 5223885 w 5933139"/>
                <a:gd name="connsiteY110" fmla="*/ 2159232 h 6335678"/>
                <a:gd name="connsiteX111" fmla="*/ 5395709 w 5933139"/>
                <a:gd name="connsiteY111" fmla="*/ 2666087 h 6335678"/>
                <a:gd name="connsiteX112" fmla="*/ 5458855 w 5933139"/>
                <a:gd name="connsiteY112" fmla="*/ 2924292 h 6335678"/>
                <a:gd name="connsiteX113" fmla="*/ 5499142 w 5933139"/>
                <a:gd name="connsiteY113" fmla="*/ 3186995 h 6335678"/>
                <a:gd name="connsiteX114" fmla="*/ 5516755 w 5933139"/>
                <a:gd name="connsiteY114" fmla="*/ 3454007 h 6335678"/>
                <a:gd name="connsiteX115" fmla="*/ 5507386 w 5933139"/>
                <a:gd name="connsiteY115" fmla="*/ 3724580 h 633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933139" h="6335678">
                  <a:moveTo>
                    <a:pt x="5852909" y="2469528"/>
                  </a:moveTo>
                  <a:lnTo>
                    <a:pt x="5830799" y="2394015"/>
                  </a:lnTo>
                  <a:lnTo>
                    <a:pt x="5805878" y="2319439"/>
                  </a:lnTo>
                  <a:cubicBezTo>
                    <a:pt x="5797446" y="2294705"/>
                    <a:pt x="5787890" y="2270346"/>
                    <a:pt x="5778708" y="2245800"/>
                  </a:cubicBezTo>
                  <a:cubicBezTo>
                    <a:pt x="5740858" y="2148364"/>
                    <a:pt x="5699073" y="2052614"/>
                    <a:pt x="5652978" y="1959675"/>
                  </a:cubicBezTo>
                  <a:cubicBezTo>
                    <a:pt x="5559664" y="1773985"/>
                    <a:pt x="5450986" y="1597663"/>
                    <a:pt x="5327691" y="1432958"/>
                  </a:cubicBezTo>
                  <a:cubicBezTo>
                    <a:pt x="5204960" y="1268067"/>
                    <a:pt x="5068362" y="1114980"/>
                    <a:pt x="4921458" y="973322"/>
                  </a:cubicBezTo>
                  <a:cubicBezTo>
                    <a:pt x="4774742" y="831665"/>
                    <a:pt x="4616408" y="703125"/>
                    <a:pt x="4450018" y="586764"/>
                  </a:cubicBezTo>
                  <a:cubicBezTo>
                    <a:pt x="4366822" y="528489"/>
                    <a:pt x="4281003" y="474337"/>
                    <a:pt x="4193311" y="423558"/>
                  </a:cubicBezTo>
                  <a:cubicBezTo>
                    <a:pt x="4105806" y="372404"/>
                    <a:pt x="4015865" y="325560"/>
                    <a:pt x="3924237" y="281901"/>
                  </a:cubicBezTo>
                  <a:cubicBezTo>
                    <a:pt x="3740983" y="195333"/>
                    <a:pt x="3549483" y="125067"/>
                    <a:pt x="3352175" y="75786"/>
                  </a:cubicBezTo>
                  <a:cubicBezTo>
                    <a:pt x="3253428" y="51240"/>
                    <a:pt x="3153368" y="31565"/>
                    <a:pt x="3051997" y="19011"/>
                  </a:cubicBezTo>
                  <a:cubicBezTo>
                    <a:pt x="2950814" y="5895"/>
                    <a:pt x="2848506" y="-851"/>
                    <a:pt x="2745823" y="86"/>
                  </a:cubicBezTo>
                  <a:cubicBezTo>
                    <a:pt x="2543643" y="1585"/>
                    <a:pt x="2341838" y="20135"/>
                    <a:pt x="2141720" y="55550"/>
                  </a:cubicBezTo>
                  <a:cubicBezTo>
                    <a:pt x="1941976" y="91339"/>
                    <a:pt x="1743356" y="143055"/>
                    <a:pt x="1551295" y="216319"/>
                  </a:cubicBezTo>
                  <a:cubicBezTo>
                    <a:pt x="1359233" y="289396"/>
                    <a:pt x="1173917" y="383459"/>
                    <a:pt x="1001718" y="498134"/>
                  </a:cubicBezTo>
                  <a:cubicBezTo>
                    <a:pt x="915712" y="555659"/>
                    <a:pt x="832141" y="617119"/>
                    <a:pt x="754755" y="685886"/>
                  </a:cubicBezTo>
                  <a:cubicBezTo>
                    <a:pt x="677555" y="754841"/>
                    <a:pt x="604666" y="828293"/>
                    <a:pt x="533462" y="903056"/>
                  </a:cubicBezTo>
                  <a:cubicBezTo>
                    <a:pt x="323413" y="1125660"/>
                    <a:pt x="143906" y="1376370"/>
                    <a:pt x="0" y="1646568"/>
                  </a:cubicBezTo>
                  <a:lnTo>
                    <a:pt x="0" y="4709059"/>
                  </a:lnTo>
                  <a:cubicBezTo>
                    <a:pt x="37850" y="4776702"/>
                    <a:pt x="78136" y="4843033"/>
                    <a:pt x="120671" y="4907491"/>
                  </a:cubicBezTo>
                  <a:cubicBezTo>
                    <a:pt x="234034" y="5078941"/>
                    <a:pt x="365198" y="5239336"/>
                    <a:pt x="507979" y="5384178"/>
                  </a:cubicBezTo>
                  <a:cubicBezTo>
                    <a:pt x="650948" y="5529395"/>
                    <a:pt x="805909" y="5662059"/>
                    <a:pt x="972112" y="5778607"/>
                  </a:cubicBezTo>
                  <a:cubicBezTo>
                    <a:pt x="1055308" y="5836881"/>
                    <a:pt x="1141314" y="5890846"/>
                    <a:pt x="1229943" y="5939939"/>
                  </a:cubicBezTo>
                  <a:cubicBezTo>
                    <a:pt x="1318385" y="5989406"/>
                    <a:pt x="1409450" y="6033815"/>
                    <a:pt x="1502389" y="6073913"/>
                  </a:cubicBezTo>
                  <a:cubicBezTo>
                    <a:pt x="1874145" y="6233559"/>
                    <a:pt x="2272884" y="6320689"/>
                    <a:pt x="2673870" y="6333993"/>
                  </a:cubicBezTo>
                  <a:lnTo>
                    <a:pt x="2749196" y="6335679"/>
                  </a:lnTo>
                  <a:lnTo>
                    <a:pt x="2787983" y="6335492"/>
                  </a:lnTo>
                  <a:lnTo>
                    <a:pt x="2826770" y="6334368"/>
                  </a:lnTo>
                  <a:cubicBezTo>
                    <a:pt x="2878486" y="6332494"/>
                    <a:pt x="2930390" y="6327247"/>
                    <a:pt x="2981918" y="6319939"/>
                  </a:cubicBezTo>
                  <a:cubicBezTo>
                    <a:pt x="3085163" y="6304949"/>
                    <a:pt x="3187096" y="6278529"/>
                    <a:pt x="3285282" y="6241803"/>
                  </a:cubicBezTo>
                  <a:cubicBezTo>
                    <a:pt x="3383467" y="6205265"/>
                    <a:pt x="3477530" y="6158608"/>
                    <a:pt x="3566347" y="6104831"/>
                  </a:cubicBezTo>
                  <a:cubicBezTo>
                    <a:pt x="3655164" y="6051053"/>
                    <a:pt x="3739109" y="5990905"/>
                    <a:pt x="3818369" y="5926823"/>
                  </a:cubicBezTo>
                  <a:cubicBezTo>
                    <a:pt x="3897630" y="5862739"/>
                    <a:pt x="3973143" y="5795471"/>
                    <a:pt x="4044908" y="5726329"/>
                  </a:cubicBezTo>
                  <a:cubicBezTo>
                    <a:pt x="4080884" y="5691852"/>
                    <a:pt x="4116299" y="5656999"/>
                    <a:pt x="4151151" y="5622147"/>
                  </a:cubicBezTo>
                  <a:cubicBezTo>
                    <a:pt x="4185816" y="5586920"/>
                    <a:pt x="4220106" y="5552068"/>
                    <a:pt x="4253834" y="5516841"/>
                  </a:cubicBezTo>
                  <a:cubicBezTo>
                    <a:pt x="4321289" y="5446388"/>
                    <a:pt x="4387808" y="5376871"/>
                    <a:pt x="4452453" y="5306979"/>
                  </a:cubicBezTo>
                  <a:lnTo>
                    <a:pt x="4548578" y="5202797"/>
                  </a:lnTo>
                  <a:lnTo>
                    <a:pt x="4596546" y="5151456"/>
                  </a:lnTo>
                  <a:cubicBezTo>
                    <a:pt x="4612661" y="5134592"/>
                    <a:pt x="4627276" y="5119040"/>
                    <a:pt x="4643016" y="5103300"/>
                  </a:cubicBezTo>
                  <a:cubicBezTo>
                    <a:pt x="4674308" y="5072196"/>
                    <a:pt x="4706162" y="5041841"/>
                    <a:pt x="4739515" y="5013172"/>
                  </a:cubicBezTo>
                  <a:cubicBezTo>
                    <a:pt x="4772493" y="4984128"/>
                    <a:pt x="4806596" y="4956397"/>
                    <a:pt x="4842198" y="4930164"/>
                  </a:cubicBezTo>
                  <a:cubicBezTo>
                    <a:pt x="4913026" y="4876949"/>
                    <a:pt x="4988914" y="4828980"/>
                    <a:pt x="5071360" y="4780449"/>
                  </a:cubicBezTo>
                  <a:cubicBezTo>
                    <a:pt x="5153243" y="4731544"/>
                    <a:pt x="5243372" y="4682076"/>
                    <a:pt x="5332001" y="4615932"/>
                  </a:cubicBezTo>
                  <a:cubicBezTo>
                    <a:pt x="5354111" y="4599443"/>
                    <a:pt x="5376035" y="4582205"/>
                    <a:pt x="5397396" y="4563655"/>
                  </a:cubicBezTo>
                  <a:cubicBezTo>
                    <a:pt x="5418757" y="4545104"/>
                    <a:pt x="5439368" y="4525617"/>
                    <a:pt x="5459417" y="4505380"/>
                  </a:cubicBezTo>
                  <a:cubicBezTo>
                    <a:pt x="5499329" y="4464719"/>
                    <a:pt x="5535493" y="4420311"/>
                    <a:pt x="5567159" y="4374029"/>
                  </a:cubicBezTo>
                  <a:cubicBezTo>
                    <a:pt x="5599388" y="4328121"/>
                    <a:pt x="5626558" y="4279965"/>
                    <a:pt x="5651292" y="4231810"/>
                  </a:cubicBezTo>
                  <a:cubicBezTo>
                    <a:pt x="5675651" y="4183466"/>
                    <a:pt x="5697012" y="4134561"/>
                    <a:pt x="5716686" y="4085655"/>
                  </a:cubicBezTo>
                  <a:cubicBezTo>
                    <a:pt x="5756223" y="3987845"/>
                    <a:pt x="5789576" y="3891158"/>
                    <a:pt x="5820681" y="3791848"/>
                  </a:cubicBezTo>
                  <a:cubicBezTo>
                    <a:pt x="5851972" y="3692726"/>
                    <a:pt x="5878955" y="3591167"/>
                    <a:pt x="5898629" y="3487922"/>
                  </a:cubicBezTo>
                  <a:cubicBezTo>
                    <a:pt x="5918116" y="3384490"/>
                    <a:pt x="5929172" y="3279372"/>
                    <a:pt x="5932170" y="3174066"/>
                  </a:cubicBezTo>
                  <a:cubicBezTo>
                    <a:pt x="5937604" y="2963454"/>
                    <a:pt x="5920552" y="2750968"/>
                    <a:pt x="5872209" y="2545978"/>
                  </a:cubicBezTo>
                  <a:cubicBezTo>
                    <a:pt x="5865838" y="2520307"/>
                    <a:pt x="5860029" y="2494637"/>
                    <a:pt x="5852909" y="2469528"/>
                  </a:cubicBezTo>
                  <a:close/>
                  <a:moveTo>
                    <a:pt x="5507386" y="3724580"/>
                  </a:moveTo>
                  <a:cubicBezTo>
                    <a:pt x="5497830" y="3814521"/>
                    <a:pt x="5480591" y="3905586"/>
                    <a:pt x="5453609" y="3989906"/>
                  </a:cubicBezTo>
                  <a:cubicBezTo>
                    <a:pt x="5426439" y="4074413"/>
                    <a:pt x="5390088" y="4152924"/>
                    <a:pt x="5344181" y="4220380"/>
                  </a:cubicBezTo>
                  <a:cubicBezTo>
                    <a:pt x="5297898" y="4287835"/>
                    <a:pt x="5241311" y="4342549"/>
                    <a:pt x="5171419" y="4388644"/>
                  </a:cubicBezTo>
                  <a:cubicBezTo>
                    <a:pt x="5136755" y="4411879"/>
                    <a:pt x="5098342" y="4433052"/>
                    <a:pt x="5057868" y="4453851"/>
                  </a:cubicBezTo>
                  <a:cubicBezTo>
                    <a:pt x="5017395" y="4474837"/>
                    <a:pt x="4974298" y="4495449"/>
                    <a:pt x="4930265" y="4516810"/>
                  </a:cubicBezTo>
                  <a:cubicBezTo>
                    <a:pt x="4841823" y="4559719"/>
                    <a:pt x="4748696" y="4607126"/>
                    <a:pt x="4660067" y="4664276"/>
                  </a:cubicBezTo>
                  <a:cubicBezTo>
                    <a:pt x="4571251" y="4721238"/>
                    <a:pt x="4486181" y="4786071"/>
                    <a:pt x="4408794" y="4857836"/>
                  </a:cubicBezTo>
                  <a:cubicBezTo>
                    <a:pt x="4389682" y="4875637"/>
                    <a:pt x="4370008" y="4894375"/>
                    <a:pt x="4352207" y="4911988"/>
                  </a:cubicBezTo>
                  <a:lnTo>
                    <a:pt x="4299366" y="4965390"/>
                  </a:lnTo>
                  <a:cubicBezTo>
                    <a:pt x="4264514" y="5001179"/>
                    <a:pt x="4230599" y="5037531"/>
                    <a:pt x="4197621" y="5074257"/>
                  </a:cubicBezTo>
                  <a:cubicBezTo>
                    <a:pt x="4131664" y="5147896"/>
                    <a:pt x="4070204" y="5223784"/>
                    <a:pt x="4008744" y="5297985"/>
                  </a:cubicBezTo>
                  <a:lnTo>
                    <a:pt x="3917304" y="5409100"/>
                  </a:lnTo>
                  <a:cubicBezTo>
                    <a:pt x="3886949" y="5446013"/>
                    <a:pt x="3856782" y="5482364"/>
                    <a:pt x="3826052" y="5518153"/>
                  </a:cubicBezTo>
                  <a:cubicBezTo>
                    <a:pt x="3764592" y="5589544"/>
                    <a:pt x="3702758" y="5659435"/>
                    <a:pt x="3637925" y="5725017"/>
                  </a:cubicBezTo>
                  <a:cubicBezTo>
                    <a:pt x="3573093" y="5790412"/>
                    <a:pt x="3505637" y="5852059"/>
                    <a:pt x="3433497" y="5906586"/>
                  </a:cubicBezTo>
                  <a:cubicBezTo>
                    <a:pt x="3361544" y="5961112"/>
                    <a:pt x="3285469" y="6009268"/>
                    <a:pt x="3204522" y="6046744"/>
                  </a:cubicBezTo>
                  <a:cubicBezTo>
                    <a:pt x="3123763" y="6084594"/>
                    <a:pt x="3038506" y="6112513"/>
                    <a:pt x="2950439" y="6129190"/>
                  </a:cubicBezTo>
                  <a:cubicBezTo>
                    <a:pt x="2906405" y="6137809"/>
                    <a:pt x="2861810" y="6143055"/>
                    <a:pt x="2816839" y="6146428"/>
                  </a:cubicBezTo>
                  <a:cubicBezTo>
                    <a:pt x="2794354" y="6147927"/>
                    <a:pt x="2771681" y="6148677"/>
                    <a:pt x="2749009" y="6149051"/>
                  </a:cubicBezTo>
                  <a:lnTo>
                    <a:pt x="2678930" y="6148677"/>
                  </a:lnTo>
                  <a:cubicBezTo>
                    <a:pt x="2491927" y="6144367"/>
                    <a:pt x="2305675" y="6116260"/>
                    <a:pt x="2125793" y="6065481"/>
                  </a:cubicBezTo>
                  <a:cubicBezTo>
                    <a:pt x="1945911" y="6014515"/>
                    <a:pt x="1773524" y="5940501"/>
                    <a:pt x="1610506" y="5851310"/>
                  </a:cubicBezTo>
                  <a:cubicBezTo>
                    <a:pt x="1528997" y="5806714"/>
                    <a:pt x="1449924" y="5757808"/>
                    <a:pt x="1373099" y="5706279"/>
                  </a:cubicBezTo>
                  <a:lnTo>
                    <a:pt x="1315949" y="5666743"/>
                  </a:lnTo>
                  <a:lnTo>
                    <a:pt x="1259923" y="5625894"/>
                  </a:lnTo>
                  <a:lnTo>
                    <a:pt x="1204647" y="5583922"/>
                  </a:lnTo>
                  <a:cubicBezTo>
                    <a:pt x="1186284" y="5569869"/>
                    <a:pt x="1168483" y="5555066"/>
                    <a:pt x="1150308" y="5540826"/>
                  </a:cubicBezTo>
                  <a:cubicBezTo>
                    <a:pt x="1006402" y="5424839"/>
                    <a:pt x="872615" y="5296860"/>
                    <a:pt x="751569" y="5158015"/>
                  </a:cubicBezTo>
                  <a:cubicBezTo>
                    <a:pt x="721214" y="5123350"/>
                    <a:pt x="691983" y="5087935"/>
                    <a:pt x="663315" y="5052146"/>
                  </a:cubicBezTo>
                  <a:cubicBezTo>
                    <a:pt x="635021" y="5016170"/>
                    <a:pt x="607289" y="4980006"/>
                    <a:pt x="580869" y="4942718"/>
                  </a:cubicBezTo>
                  <a:cubicBezTo>
                    <a:pt x="527654" y="4868517"/>
                    <a:pt x="478186" y="4791880"/>
                    <a:pt x="432279" y="4713369"/>
                  </a:cubicBezTo>
                  <a:cubicBezTo>
                    <a:pt x="340651" y="4556159"/>
                    <a:pt x="264764" y="4390330"/>
                    <a:pt x="205553" y="4219443"/>
                  </a:cubicBezTo>
                  <a:cubicBezTo>
                    <a:pt x="146154" y="4048555"/>
                    <a:pt x="104369" y="3872045"/>
                    <a:pt x="79448" y="3693850"/>
                  </a:cubicBezTo>
                  <a:cubicBezTo>
                    <a:pt x="67268" y="3604659"/>
                    <a:pt x="58087" y="3515092"/>
                    <a:pt x="53590" y="3425339"/>
                  </a:cubicBezTo>
                  <a:cubicBezTo>
                    <a:pt x="47969" y="3335585"/>
                    <a:pt x="47406" y="3245644"/>
                    <a:pt x="49655" y="3155890"/>
                  </a:cubicBezTo>
                  <a:cubicBezTo>
                    <a:pt x="52278" y="3066137"/>
                    <a:pt x="58274" y="2976383"/>
                    <a:pt x="67830" y="2886817"/>
                  </a:cubicBezTo>
                  <a:cubicBezTo>
                    <a:pt x="77761" y="2797438"/>
                    <a:pt x="91253" y="2708246"/>
                    <a:pt x="108679" y="2619992"/>
                  </a:cubicBezTo>
                  <a:cubicBezTo>
                    <a:pt x="143906" y="2443108"/>
                    <a:pt x="195809" y="2269409"/>
                    <a:pt x="263077" y="2101520"/>
                  </a:cubicBezTo>
                  <a:cubicBezTo>
                    <a:pt x="397614" y="1765740"/>
                    <a:pt x="593048" y="1453382"/>
                    <a:pt x="837575" y="1186370"/>
                  </a:cubicBezTo>
                  <a:cubicBezTo>
                    <a:pt x="898473" y="1119289"/>
                    <a:pt x="964242" y="1056893"/>
                    <a:pt x="1031698" y="996932"/>
                  </a:cubicBezTo>
                  <a:cubicBezTo>
                    <a:pt x="1099154" y="936784"/>
                    <a:pt x="1166235" y="876261"/>
                    <a:pt x="1236688" y="819298"/>
                  </a:cubicBezTo>
                  <a:cubicBezTo>
                    <a:pt x="1377221" y="704999"/>
                    <a:pt x="1526935" y="600442"/>
                    <a:pt x="1687143" y="511438"/>
                  </a:cubicBezTo>
                  <a:cubicBezTo>
                    <a:pt x="1847163" y="422621"/>
                    <a:pt x="2017676" y="348795"/>
                    <a:pt x="2196246" y="300639"/>
                  </a:cubicBezTo>
                  <a:cubicBezTo>
                    <a:pt x="2374629" y="251921"/>
                    <a:pt x="2560320" y="227749"/>
                    <a:pt x="2745823" y="229248"/>
                  </a:cubicBezTo>
                  <a:cubicBezTo>
                    <a:pt x="2837076" y="230372"/>
                    <a:pt x="2928516" y="238055"/>
                    <a:pt x="3019206" y="252108"/>
                  </a:cubicBezTo>
                  <a:cubicBezTo>
                    <a:pt x="3109710" y="266724"/>
                    <a:pt x="3199650" y="286773"/>
                    <a:pt x="3288092" y="313006"/>
                  </a:cubicBezTo>
                  <a:cubicBezTo>
                    <a:pt x="3376347" y="339426"/>
                    <a:pt x="3463477" y="370343"/>
                    <a:pt x="3548172" y="407069"/>
                  </a:cubicBezTo>
                  <a:cubicBezTo>
                    <a:pt x="3569345" y="416438"/>
                    <a:pt x="3590519" y="425432"/>
                    <a:pt x="3611505" y="435176"/>
                  </a:cubicBezTo>
                  <a:lnTo>
                    <a:pt x="3674089" y="464968"/>
                  </a:lnTo>
                  <a:lnTo>
                    <a:pt x="3735736" y="496823"/>
                  </a:lnTo>
                  <a:cubicBezTo>
                    <a:pt x="3756160" y="507690"/>
                    <a:pt x="3776397" y="519120"/>
                    <a:pt x="3796634" y="530176"/>
                  </a:cubicBezTo>
                  <a:cubicBezTo>
                    <a:pt x="3957965" y="621054"/>
                    <a:pt x="4110303" y="728046"/>
                    <a:pt x="4251585" y="847405"/>
                  </a:cubicBezTo>
                  <a:cubicBezTo>
                    <a:pt x="4393242" y="966390"/>
                    <a:pt x="4524781" y="1096991"/>
                    <a:pt x="4644515" y="1236775"/>
                  </a:cubicBezTo>
                  <a:cubicBezTo>
                    <a:pt x="4704663" y="1306479"/>
                    <a:pt x="4762375" y="1378057"/>
                    <a:pt x="4816527" y="1451883"/>
                  </a:cubicBezTo>
                  <a:cubicBezTo>
                    <a:pt x="4870679" y="1525897"/>
                    <a:pt x="4922020" y="1601598"/>
                    <a:pt x="4970738" y="1678610"/>
                  </a:cubicBezTo>
                  <a:cubicBezTo>
                    <a:pt x="5067799" y="1833008"/>
                    <a:pt x="5152494" y="1993965"/>
                    <a:pt x="5223885" y="2159232"/>
                  </a:cubicBezTo>
                  <a:cubicBezTo>
                    <a:pt x="5295275" y="2324686"/>
                    <a:pt x="5349615" y="2495199"/>
                    <a:pt x="5395709" y="2666087"/>
                  </a:cubicBezTo>
                  <a:cubicBezTo>
                    <a:pt x="5418757" y="2751718"/>
                    <a:pt x="5440680" y="2837537"/>
                    <a:pt x="5458855" y="2924292"/>
                  </a:cubicBezTo>
                  <a:cubicBezTo>
                    <a:pt x="5477406" y="3011048"/>
                    <a:pt x="5490522" y="3098740"/>
                    <a:pt x="5499142" y="3186995"/>
                  </a:cubicBezTo>
                  <a:cubicBezTo>
                    <a:pt x="5507761" y="3275250"/>
                    <a:pt x="5513944" y="3364254"/>
                    <a:pt x="5516755" y="3454007"/>
                  </a:cubicBezTo>
                  <a:cubicBezTo>
                    <a:pt x="5518629" y="3543761"/>
                    <a:pt x="5516755" y="3634264"/>
                    <a:pt x="5507386" y="372458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7E50BFD-51AC-4ACE-820C-A285E6672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41478"/>
              <a:ext cx="5953893" cy="6434152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317011 w 5953893"/>
                <a:gd name="connsiteY8" fmla="*/ 3797009 h 6434152"/>
                <a:gd name="connsiteX9" fmla="*/ 5176478 w 5953893"/>
                <a:gd name="connsiteY9" fmla="*/ 4100747 h 6434152"/>
                <a:gd name="connsiteX10" fmla="*/ 4942257 w 5953893"/>
                <a:gd name="connsiteY10" fmla="*/ 4250274 h 6434152"/>
                <a:gd name="connsiteX11" fmla="*/ 4216171 w 5953893"/>
                <a:gd name="connsiteY11" fmla="*/ 4773243 h 6434152"/>
                <a:gd name="connsiteX12" fmla="*/ 3905125 w 5953893"/>
                <a:gd name="connsiteY12" fmla="*/ 5105837 h 6434152"/>
                <a:gd name="connsiteX13" fmla="*/ 3308329 w 5953893"/>
                <a:gd name="connsiteY13" fmla="*/ 5682022 h 6434152"/>
                <a:gd name="connsiteX14" fmla="*/ 2739452 w 5953893"/>
                <a:gd name="connsiteY14" fmla="*/ 5870898 h 6434152"/>
                <a:gd name="connsiteX15" fmla="*/ 1647419 w 5953893"/>
                <a:gd name="connsiteY15" fmla="*/ 5625809 h 6434152"/>
                <a:gd name="connsiteX16" fmla="*/ 781175 w 5953893"/>
                <a:gd name="connsiteY16" fmla="*/ 4960620 h 6434152"/>
                <a:gd name="connsiteX17" fmla="*/ 312545 w 5953893"/>
                <a:gd name="connsiteY17" fmla="*/ 4165205 h 6434152"/>
                <a:gd name="connsiteX18" fmla="*/ 142032 w 5953893"/>
                <a:gd name="connsiteY18" fmla="*/ 3217451 h 6434152"/>
                <a:gd name="connsiteX19" fmla="*/ 347210 w 5953893"/>
                <a:gd name="connsiteY19" fmla="*/ 2181444 h 6434152"/>
                <a:gd name="connsiteX20" fmla="*/ 906155 w 5953893"/>
                <a:gd name="connsiteY20" fmla="*/ 1337497 h 6434152"/>
                <a:gd name="connsiteX21" fmla="*/ 2739265 w 5953893"/>
                <a:gd name="connsiteY21" fmla="*/ 563818 h 6434152"/>
                <a:gd name="connsiteX22" fmla="*/ 3849849 w 5953893"/>
                <a:gd name="connsiteY22" fmla="*/ 881796 h 6434152"/>
                <a:gd name="connsiteX23" fmla="*/ 4834515 w 5953893"/>
                <a:gd name="connsiteY23" fmla="*/ 1742419 h 6434152"/>
                <a:gd name="connsiteX24" fmla="*/ 5325256 w 5953893"/>
                <a:gd name="connsiteY24" fmla="*/ 2742076 h 6434152"/>
                <a:gd name="connsiteX25" fmla="*/ 5317011 w 5953893"/>
                <a:gd name="connsiteY25" fmla="*/ 3797009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317011" y="3797009"/>
                  </a:moveTo>
                  <a:cubicBezTo>
                    <a:pt x="5275976" y="3943538"/>
                    <a:pt x="5228756" y="4045658"/>
                    <a:pt x="5176478" y="4100747"/>
                  </a:cubicBezTo>
                  <a:cubicBezTo>
                    <a:pt x="5131883" y="4147591"/>
                    <a:pt x="5061991" y="4186004"/>
                    <a:pt x="4942257" y="4250274"/>
                  </a:cubicBezTo>
                  <a:cubicBezTo>
                    <a:pt x="4753381" y="4351458"/>
                    <a:pt x="4494613" y="4489929"/>
                    <a:pt x="4216171" y="4773243"/>
                  </a:cubicBezTo>
                  <a:cubicBezTo>
                    <a:pt x="4106555" y="4884733"/>
                    <a:pt x="4004247" y="4997159"/>
                    <a:pt x="3905125" y="5105837"/>
                  </a:cubicBezTo>
                  <a:cubicBezTo>
                    <a:pt x="3701071" y="5329753"/>
                    <a:pt x="3508260" y="5541302"/>
                    <a:pt x="3308329" y="5682022"/>
                  </a:cubicBezTo>
                  <a:cubicBezTo>
                    <a:pt x="3122826" y="5812624"/>
                    <a:pt x="2947441" y="5870898"/>
                    <a:pt x="2739452" y="5870898"/>
                  </a:cubicBezTo>
                  <a:cubicBezTo>
                    <a:pt x="2357765" y="5870898"/>
                    <a:pt x="1990319" y="5788452"/>
                    <a:pt x="1647419" y="5625809"/>
                  </a:cubicBezTo>
                  <a:cubicBezTo>
                    <a:pt x="1319509" y="5470286"/>
                    <a:pt x="1019893" y="5240187"/>
                    <a:pt x="781175" y="4960620"/>
                  </a:cubicBezTo>
                  <a:cubicBezTo>
                    <a:pt x="579370" y="4724151"/>
                    <a:pt x="421598" y="4456576"/>
                    <a:pt x="312545" y="4165205"/>
                  </a:cubicBezTo>
                  <a:cubicBezTo>
                    <a:pt x="199369" y="3863153"/>
                    <a:pt x="142032" y="3544237"/>
                    <a:pt x="142032" y="3217451"/>
                  </a:cubicBezTo>
                  <a:cubicBezTo>
                    <a:pt x="142032" y="2857688"/>
                    <a:pt x="211174" y="2509166"/>
                    <a:pt x="347210" y="2181444"/>
                  </a:cubicBezTo>
                  <a:cubicBezTo>
                    <a:pt x="478561" y="1865339"/>
                    <a:pt x="666688" y="1581275"/>
                    <a:pt x="906155" y="1337497"/>
                  </a:cubicBezTo>
                  <a:cubicBezTo>
                    <a:pt x="1396334" y="838512"/>
                    <a:pt x="2047469" y="563818"/>
                    <a:pt x="2739265" y="563818"/>
                  </a:cubicBezTo>
                  <a:cubicBezTo>
                    <a:pt x="3094157" y="563818"/>
                    <a:pt x="3478280" y="673808"/>
                    <a:pt x="3849849" y="881796"/>
                  </a:cubicBezTo>
                  <a:cubicBezTo>
                    <a:pt x="4226851" y="1092783"/>
                    <a:pt x="4567316" y="1390338"/>
                    <a:pt x="4834515" y="1742419"/>
                  </a:cubicBezTo>
                  <a:cubicBezTo>
                    <a:pt x="5070798" y="2053653"/>
                    <a:pt x="5240374" y="2399363"/>
                    <a:pt x="5325256" y="2742076"/>
                  </a:cubicBezTo>
                  <a:cubicBezTo>
                    <a:pt x="5414634" y="3102964"/>
                    <a:pt x="5411824" y="3458044"/>
                    <a:pt x="5317011" y="379700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394888-C50F-41C1-92D4-0E2B4315A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31462"/>
              <a:ext cx="5953893" cy="6444167"/>
            </a:xfrm>
            <a:custGeom>
              <a:avLst/>
              <a:gdLst>
                <a:gd name="connsiteX0" fmla="*/ 2739452 w 5953893"/>
                <a:gd name="connsiteY0" fmla="*/ 0 h 6434152"/>
                <a:gd name="connsiteX1" fmla="*/ 0 w 5953893"/>
                <a:gd name="connsiteY1" fmla="*/ 1610693 h 6434152"/>
                <a:gd name="connsiteX2" fmla="*/ 0 w 5953893"/>
                <a:gd name="connsiteY2" fmla="*/ 4823273 h 6434152"/>
                <a:gd name="connsiteX3" fmla="*/ 352456 w 5953893"/>
                <a:gd name="connsiteY3" fmla="*/ 5326193 h 6434152"/>
                <a:gd name="connsiteX4" fmla="*/ 2739452 w 5953893"/>
                <a:gd name="connsiteY4" fmla="*/ 6434153 h 6434152"/>
                <a:gd name="connsiteX5" fmla="*/ 4618282 w 5953893"/>
                <a:gd name="connsiteY5" fmla="*/ 5167859 h 6434152"/>
                <a:gd name="connsiteX6" fmla="*/ 5860029 w 5953893"/>
                <a:gd name="connsiteY6" fmla="*/ 3948409 h 6434152"/>
                <a:gd name="connsiteX7" fmla="*/ 2739452 w 5953893"/>
                <a:gd name="connsiteY7" fmla="*/ 0 h 6434152"/>
                <a:gd name="connsiteX8" fmla="*/ 5208520 w 5953893"/>
                <a:gd name="connsiteY8" fmla="*/ 3766654 h 6434152"/>
                <a:gd name="connsiteX9" fmla="*/ 5094782 w 5953893"/>
                <a:gd name="connsiteY9" fmla="*/ 4022985 h 6434152"/>
                <a:gd name="connsiteX10" fmla="*/ 4888855 w 5953893"/>
                <a:gd name="connsiteY10" fmla="*/ 4150777 h 6434152"/>
                <a:gd name="connsiteX11" fmla="*/ 4135411 w 5953893"/>
                <a:gd name="connsiteY11" fmla="*/ 4694170 h 6434152"/>
                <a:gd name="connsiteX12" fmla="*/ 3821555 w 5953893"/>
                <a:gd name="connsiteY12" fmla="*/ 5029762 h 6434152"/>
                <a:gd name="connsiteX13" fmla="*/ 2739265 w 5953893"/>
                <a:gd name="connsiteY13" fmla="*/ 5758097 h 6434152"/>
                <a:gd name="connsiteX14" fmla="*/ 1695575 w 5953893"/>
                <a:gd name="connsiteY14" fmla="*/ 5523876 h 6434152"/>
                <a:gd name="connsiteX15" fmla="*/ 866619 w 5953893"/>
                <a:gd name="connsiteY15" fmla="*/ 4887356 h 6434152"/>
                <a:gd name="connsiteX16" fmla="*/ 417851 w 5953893"/>
                <a:gd name="connsiteY16" fmla="*/ 4125481 h 6434152"/>
                <a:gd name="connsiteX17" fmla="*/ 254645 w 5953893"/>
                <a:gd name="connsiteY17" fmla="*/ 3217264 h 6434152"/>
                <a:gd name="connsiteX18" fmla="*/ 451204 w 5953893"/>
                <a:gd name="connsiteY18" fmla="*/ 2224540 h 6434152"/>
                <a:gd name="connsiteX19" fmla="*/ 986540 w 5953893"/>
                <a:gd name="connsiteY19" fmla="*/ 1416383 h 6434152"/>
                <a:gd name="connsiteX20" fmla="*/ 2739452 w 5953893"/>
                <a:gd name="connsiteY20" fmla="*/ 676244 h 6434152"/>
                <a:gd name="connsiteX21" fmla="*/ 3794947 w 5953893"/>
                <a:gd name="connsiteY21" fmla="*/ 979795 h 6434152"/>
                <a:gd name="connsiteX22" fmla="*/ 4744762 w 5953893"/>
                <a:gd name="connsiteY22" fmla="*/ 1810250 h 6434152"/>
                <a:gd name="connsiteX23" fmla="*/ 5215827 w 5953893"/>
                <a:gd name="connsiteY23" fmla="*/ 2768871 h 6434152"/>
                <a:gd name="connsiteX24" fmla="*/ 5208520 w 5953893"/>
                <a:gd name="connsiteY24" fmla="*/ 3766654 h 64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53893" h="6434152">
                  <a:moveTo>
                    <a:pt x="2739452" y="0"/>
                  </a:moveTo>
                  <a:cubicBezTo>
                    <a:pt x="1568346" y="0"/>
                    <a:pt x="546204" y="647950"/>
                    <a:pt x="0" y="1610693"/>
                  </a:cubicBezTo>
                  <a:lnTo>
                    <a:pt x="0" y="4823273"/>
                  </a:lnTo>
                  <a:cubicBezTo>
                    <a:pt x="101746" y="5002593"/>
                    <a:pt x="219793" y="5171045"/>
                    <a:pt x="352456" y="5326193"/>
                  </a:cubicBezTo>
                  <a:cubicBezTo>
                    <a:pt x="932013" y="6005060"/>
                    <a:pt x="1786453" y="6434153"/>
                    <a:pt x="2739452" y="6434153"/>
                  </a:cubicBezTo>
                  <a:cubicBezTo>
                    <a:pt x="3612442" y="6434153"/>
                    <a:pt x="4046220" y="5750227"/>
                    <a:pt x="4618282" y="5167859"/>
                  </a:cubicBezTo>
                  <a:cubicBezTo>
                    <a:pt x="5190344" y="4585679"/>
                    <a:pt x="5621311" y="4803036"/>
                    <a:pt x="5860029" y="3948409"/>
                  </a:cubicBezTo>
                  <a:cubicBezTo>
                    <a:pt x="6403423" y="2003810"/>
                    <a:pt x="4485244" y="0"/>
                    <a:pt x="2739452" y="0"/>
                  </a:cubicBezTo>
                  <a:close/>
                  <a:moveTo>
                    <a:pt x="5208520" y="3766654"/>
                  </a:moveTo>
                  <a:cubicBezTo>
                    <a:pt x="5173667" y="3891634"/>
                    <a:pt x="5133194" y="3982699"/>
                    <a:pt x="5094782" y="4022985"/>
                  </a:cubicBezTo>
                  <a:cubicBezTo>
                    <a:pt x="5060492" y="4058962"/>
                    <a:pt x="4984792" y="4099435"/>
                    <a:pt x="4888855" y="4150777"/>
                  </a:cubicBezTo>
                  <a:cubicBezTo>
                    <a:pt x="4693420" y="4255333"/>
                    <a:pt x="4426033" y="4398489"/>
                    <a:pt x="4135411" y="4694170"/>
                  </a:cubicBezTo>
                  <a:cubicBezTo>
                    <a:pt x="4024297" y="4807158"/>
                    <a:pt x="3921239" y="4920334"/>
                    <a:pt x="3821555" y="5029762"/>
                  </a:cubicBezTo>
                  <a:cubicBezTo>
                    <a:pt x="3385341" y="5508324"/>
                    <a:pt x="3138940" y="5758097"/>
                    <a:pt x="2739265" y="5758097"/>
                  </a:cubicBezTo>
                  <a:cubicBezTo>
                    <a:pt x="2374442" y="5758097"/>
                    <a:pt x="2023297" y="5679211"/>
                    <a:pt x="1695575" y="5523876"/>
                  </a:cubicBezTo>
                  <a:cubicBezTo>
                    <a:pt x="1381906" y="5375098"/>
                    <a:pt x="1095219" y="5154930"/>
                    <a:pt x="866619" y="4887356"/>
                  </a:cubicBezTo>
                  <a:cubicBezTo>
                    <a:pt x="673246" y="4661005"/>
                    <a:pt x="522220" y="4404673"/>
                    <a:pt x="417851" y="4125481"/>
                  </a:cubicBezTo>
                  <a:cubicBezTo>
                    <a:pt x="309547" y="3836171"/>
                    <a:pt x="254645" y="3530558"/>
                    <a:pt x="254645" y="3217264"/>
                  </a:cubicBezTo>
                  <a:cubicBezTo>
                    <a:pt x="254645" y="2872490"/>
                    <a:pt x="320790" y="2538585"/>
                    <a:pt x="451204" y="2224540"/>
                  </a:cubicBezTo>
                  <a:cubicBezTo>
                    <a:pt x="577121" y="1921739"/>
                    <a:pt x="757191" y="1649855"/>
                    <a:pt x="986540" y="1416383"/>
                  </a:cubicBezTo>
                  <a:cubicBezTo>
                    <a:pt x="1455357" y="939134"/>
                    <a:pt x="2078011" y="676244"/>
                    <a:pt x="2739452" y="676244"/>
                  </a:cubicBezTo>
                  <a:cubicBezTo>
                    <a:pt x="3075232" y="676244"/>
                    <a:pt x="3440243" y="781175"/>
                    <a:pt x="3794947" y="979795"/>
                  </a:cubicBezTo>
                  <a:cubicBezTo>
                    <a:pt x="4158459" y="1183286"/>
                    <a:pt x="4486931" y="1470348"/>
                    <a:pt x="4744762" y="1810250"/>
                  </a:cubicBezTo>
                  <a:cubicBezTo>
                    <a:pt x="4971862" y="2109491"/>
                    <a:pt x="5134693" y="2440961"/>
                    <a:pt x="5215827" y="2768871"/>
                  </a:cubicBezTo>
                  <a:cubicBezTo>
                    <a:pt x="5300334" y="3110834"/>
                    <a:pt x="5297898" y="3446614"/>
                    <a:pt x="5208520" y="376665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2C906F-48B7-4ABF-B36E-0C0A056A5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3725"/>
              <a:ext cx="5855313" cy="6880645"/>
            </a:xfrm>
            <a:custGeom>
              <a:avLst/>
              <a:gdLst>
                <a:gd name="connsiteX0" fmla="*/ 5855313 w 5855313"/>
                <a:gd name="connsiteY0" fmla="*/ 4717843 h 6880645"/>
                <a:gd name="connsiteX1" fmla="*/ 5855313 w 5855313"/>
                <a:gd name="connsiteY1" fmla="*/ 6880645 h 6880645"/>
                <a:gd name="connsiteX2" fmla="*/ 0 w 5855313"/>
                <a:gd name="connsiteY2" fmla="*/ 6880645 h 6880645"/>
                <a:gd name="connsiteX3" fmla="*/ 0 w 5855313"/>
                <a:gd name="connsiteY3" fmla="*/ 5268859 h 6880645"/>
                <a:gd name="connsiteX4" fmla="*/ 36130 w 5855313"/>
                <a:gd name="connsiteY4" fmla="*/ 5327430 h 6880645"/>
                <a:gd name="connsiteX5" fmla="*/ 2782721 w 5855313"/>
                <a:gd name="connsiteY5" fmla="*/ 6765687 h 6880645"/>
                <a:gd name="connsiteX6" fmla="*/ 5834702 w 5855313"/>
                <a:gd name="connsiteY6" fmla="*/ 4773305 h 6880645"/>
                <a:gd name="connsiteX7" fmla="*/ 9148 w 5855313"/>
                <a:gd name="connsiteY7" fmla="*/ 0 h 6880645"/>
                <a:gd name="connsiteX8" fmla="*/ 5855312 w 5855313"/>
                <a:gd name="connsiteY8" fmla="*/ 0 h 6880645"/>
                <a:gd name="connsiteX9" fmla="*/ 5855312 w 5855313"/>
                <a:gd name="connsiteY9" fmla="*/ 96759 h 6880645"/>
                <a:gd name="connsiteX10" fmla="*/ 5855313 w 5855313"/>
                <a:gd name="connsiteY10" fmla="*/ 96759 h 6880645"/>
                <a:gd name="connsiteX11" fmla="*/ 5855313 w 5855313"/>
                <a:gd name="connsiteY11" fmla="*/ 2289203 h 6880645"/>
                <a:gd name="connsiteX12" fmla="*/ 5834702 w 5855313"/>
                <a:gd name="connsiteY12" fmla="*/ 2233742 h 6880645"/>
                <a:gd name="connsiteX13" fmla="*/ 2782721 w 5855313"/>
                <a:gd name="connsiteY13" fmla="*/ 241359 h 6880645"/>
                <a:gd name="connsiteX14" fmla="*/ 36130 w 5855313"/>
                <a:gd name="connsiteY14" fmla="*/ 1679616 h 6880645"/>
                <a:gd name="connsiteX15" fmla="*/ 0 w 5855313"/>
                <a:gd name="connsiteY15" fmla="*/ 1738187 h 6880645"/>
                <a:gd name="connsiteX16" fmla="*/ 0 w 5855313"/>
                <a:gd name="connsiteY16" fmla="*/ 96759 h 6880645"/>
                <a:gd name="connsiteX17" fmla="*/ 9148 w 5855313"/>
                <a:gd name="connsiteY17" fmla="*/ 96759 h 68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55313" h="6880645">
                  <a:moveTo>
                    <a:pt x="5855313" y="4717843"/>
                  </a:moveTo>
                  <a:lnTo>
                    <a:pt x="5855313" y="6880645"/>
                  </a:lnTo>
                  <a:lnTo>
                    <a:pt x="0" y="6880645"/>
                  </a:lnTo>
                  <a:lnTo>
                    <a:pt x="0" y="5268859"/>
                  </a:lnTo>
                  <a:lnTo>
                    <a:pt x="36130" y="5327430"/>
                  </a:lnTo>
                  <a:cubicBezTo>
                    <a:pt x="631370" y="6195172"/>
                    <a:pt x="1639396" y="6765687"/>
                    <a:pt x="2782721" y="6765687"/>
                  </a:cubicBezTo>
                  <a:cubicBezTo>
                    <a:pt x="4154711" y="6765687"/>
                    <a:pt x="5331871" y="5944145"/>
                    <a:pt x="5834702" y="4773305"/>
                  </a:cubicBezTo>
                  <a:close/>
                  <a:moveTo>
                    <a:pt x="9148" y="0"/>
                  </a:moveTo>
                  <a:lnTo>
                    <a:pt x="5855312" y="0"/>
                  </a:lnTo>
                  <a:lnTo>
                    <a:pt x="5855312" y="96759"/>
                  </a:lnTo>
                  <a:lnTo>
                    <a:pt x="5855313" y="96759"/>
                  </a:lnTo>
                  <a:lnTo>
                    <a:pt x="5855313" y="2289203"/>
                  </a:lnTo>
                  <a:lnTo>
                    <a:pt x="5834702" y="2233742"/>
                  </a:lnTo>
                  <a:cubicBezTo>
                    <a:pt x="5331871" y="1062902"/>
                    <a:pt x="4154711" y="241359"/>
                    <a:pt x="2782721" y="241359"/>
                  </a:cubicBezTo>
                  <a:cubicBezTo>
                    <a:pt x="1639396" y="241359"/>
                    <a:pt x="631370" y="811875"/>
                    <a:pt x="36130" y="1679616"/>
                  </a:cubicBezTo>
                  <a:lnTo>
                    <a:pt x="0" y="1738187"/>
                  </a:lnTo>
                  <a:lnTo>
                    <a:pt x="0" y="96759"/>
                  </a:lnTo>
                  <a:lnTo>
                    <a:pt x="9148" y="967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ABE2AA-A788-450F-94A8-AED4B698F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9149" y="26370"/>
              <a:ext cx="6254832" cy="6864558"/>
            </a:xfrm>
            <a:custGeom>
              <a:avLst/>
              <a:gdLst>
                <a:gd name="connsiteX0" fmla="*/ 2766060 w 6254832"/>
                <a:gd name="connsiteY0" fmla="*/ 0 h 6864558"/>
                <a:gd name="connsiteX1" fmla="*/ 0 w 6254832"/>
                <a:gd name="connsiteY1" fmla="*/ 1340683 h 6864558"/>
                <a:gd name="connsiteX2" fmla="*/ 0 w 6254832"/>
                <a:gd name="connsiteY2" fmla="*/ 2201306 h 6864558"/>
                <a:gd name="connsiteX3" fmla="*/ 1312 w 6254832"/>
                <a:gd name="connsiteY3" fmla="*/ 2197746 h 6864558"/>
                <a:gd name="connsiteX4" fmla="*/ 612723 w 6254832"/>
                <a:gd name="connsiteY4" fmla="*/ 1201649 h 6864558"/>
                <a:gd name="connsiteX5" fmla="*/ 1571344 w 6254832"/>
                <a:gd name="connsiteY5" fmla="*/ 483245 h 6864558"/>
                <a:gd name="connsiteX6" fmla="*/ 1641235 w 6254832"/>
                <a:gd name="connsiteY6" fmla="*/ 452328 h 6864558"/>
                <a:gd name="connsiteX7" fmla="*/ 1711502 w 6254832"/>
                <a:gd name="connsiteY7" fmla="*/ 422348 h 6864558"/>
                <a:gd name="connsiteX8" fmla="*/ 1783080 w 6254832"/>
                <a:gd name="connsiteY8" fmla="*/ 395178 h 6864558"/>
                <a:gd name="connsiteX9" fmla="*/ 1855220 w 6254832"/>
                <a:gd name="connsiteY9" fmla="*/ 369133 h 6864558"/>
                <a:gd name="connsiteX10" fmla="*/ 1928297 w 6254832"/>
                <a:gd name="connsiteY10" fmla="*/ 345711 h 6864558"/>
                <a:gd name="connsiteX11" fmla="*/ 2001749 w 6254832"/>
                <a:gd name="connsiteY11" fmla="*/ 323600 h 6864558"/>
                <a:gd name="connsiteX12" fmla="*/ 2076138 w 6254832"/>
                <a:gd name="connsiteY12" fmla="*/ 304300 h 6864558"/>
                <a:gd name="connsiteX13" fmla="*/ 2113426 w 6254832"/>
                <a:gd name="connsiteY13" fmla="*/ 294744 h 6864558"/>
                <a:gd name="connsiteX14" fmla="*/ 2132163 w 6254832"/>
                <a:gd name="connsiteY14" fmla="*/ 290060 h 6864558"/>
                <a:gd name="connsiteX15" fmla="*/ 2151089 w 6254832"/>
                <a:gd name="connsiteY15" fmla="*/ 286312 h 6864558"/>
                <a:gd name="connsiteX16" fmla="*/ 2763249 w 6254832"/>
                <a:gd name="connsiteY16" fmla="*/ 218482 h 6864558"/>
                <a:gd name="connsiteX17" fmla="*/ 3372225 w 6254832"/>
                <a:gd name="connsiteY17" fmla="*/ 301302 h 6864558"/>
                <a:gd name="connsiteX18" fmla="*/ 3663596 w 6254832"/>
                <a:gd name="connsiteY18" fmla="*/ 398364 h 6864558"/>
                <a:gd name="connsiteX19" fmla="*/ 3941663 w 6254832"/>
                <a:gd name="connsiteY19" fmla="*/ 526717 h 6864558"/>
                <a:gd name="connsiteX20" fmla="*/ 4204366 w 6254832"/>
                <a:gd name="connsiteY20" fmla="*/ 681678 h 6864558"/>
                <a:gd name="connsiteX21" fmla="*/ 4450018 w 6254832"/>
                <a:gd name="connsiteY21" fmla="*/ 860061 h 6864558"/>
                <a:gd name="connsiteX22" fmla="*/ 4678992 w 6254832"/>
                <a:gd name="connsiteY22" fmla="*/ 1057181 h 6864558"/>
                <a:gd name="connsiteX23" fmla="*/ 4889791 w 6254832"/>
                <a:gd name="connsiteY23" fmla="*/ 1271166 h 6864558"/>
                <a:gd name="connsiteX24" fmla="*/ 5083164 w 6254832"/>
                <a:gd name="connsiteY24" fmla="*/ 1498642 h 6864558"/>
                <a:gd name="connsiteX25" fmla="*/ 5257987 w 6254832"/>
                <a:gd name="connsiteY25" fmla="*/ 1738484 h 6864558"/>
                <a:gd name="connsiteX26" fmla="*/ 5413510 w 6254832"/>
                <a:gd name="connsiteY26" fmla="*/ 1989195 h 6864558"/>
                <a:gd name="connsiteX27" fmla="*/ 5548609 w 6254832"/>
                <a:gd name="connsiteY27" fmla="*/ 2249462 h 6864558"/>
                <a:gd name="connsiteX28" fmla="*/ 5747791 w 6254832"/>
                <a:gd name="connsiteY28" fmla="*/ 2795666 h 6864558"/>
                <a:gd name="connsiteX29" fmla="*/ 5806814 w 6254832"/>
                <a:gd name="connsiteY29" fmla="*/ 3078980 h 6864558"/>
                <a:gd name="connsiteX30" fmla="*/ 5816933 w 6254832"/>
                <a:gd name="connsiteY30" fmla="*/ 3150558 h 6864558"/>
                <a:gd name="connsiteX31" fmla="*/ 5825178 w 6254832"/>
                <a:gd name="connsiteY31" fmla="*/ 3222323 h 6864558"/>
                <a:gd name="connsiteX32" fmla="*/ 5831923 w 6254832"/>
                <a:gd name="connsiteY32" fmla="*/ 3294276 h 6864558"/>
                <a:gd name="connsiteX33" fmla="*/ 5836233 w 6254832"/>
                <a:gd name="connsiteY33" fmla="*/ 3366416 h 6864558"/>
                <a:gd name="connsiteX34" fmla="*/ 5833047 w 6254832"/>
                <a:gd name="connsiteY34" fmla="*/ 3655726 h 6864558"/>
                <a:gd name="connsiteX35" fmla="*/ 5827426 w 6254832"/>
                <a:gd name="connsiteY35" fmla="*/ 3728054 h 6864558"/>
                <a:gd name="connsiteX36" fmla="*/ 5819556 w 6254832"/>
                <a:gd name="connsiteY36" fmla="*/ 3800194 h 6864558"/>
                <a:gd name="connsiteX37" fmla="*/ 5809063 w 6254832"/>
                <a:gd name="connsiteY37" fmla="*/ 3872147 h 6864558"/>
                <a:gd name="connsiteX38" fmla="*/ 5796696 w 6254832"/>
                <a:gd name="connsiteY38" fmla="*/ 3943912 h 6864558"/>
                <a:gd name="connsiteX39" fmla="*/ 5725305 w 6254832"/>
                <a:gd name="connsiteY39" fmla="*/ 4225165 h 6864558"/>
                <a:gd name="connsiteX40" fmla="*/ 5605384 w 6254832"/>
                <a:gd name="connsiteY40" fmla="*/ 4478312 h 6864558"/>
                <a:gd name="connsiteX41" fmla="*/ 5412573 w 6254832"/>
                <a:gd name="connsiteY41" fmla="*/ 4677306 h 6864558"/>
                <a:gd name="connsiteX42" fmla="*/ 5155867 w 6254832"/>
                <a:gd name="connsiteY42" fmla="*/ 4834703 h 6864558"/>
                <a:gd name="connsiteX43" fmla="*/ 4645452 w 6254832"/>
                <a:gd name="connsiteY43" fmla="*/ 5207396 h 6864558"/>
                <a:gd name="connsiteX44" fmla="*/ 4536211 w 6254832"/>
                <a:gd name="connsiteY44" fmla="*/ 5319072 h 6864558"/>
                <a:gd name="connsiteX45" fmla="*/ 4430343 w 6254832"/>
                <a:gd name="connsiteY45" fmla="*/ 5432061 h 6864558"/>
                <a:gd name="connsiteX46" fmla="*/ 4220668 w 6254832"/>
                <a:gd name="connsiteY46" fmla="*/ 5657663 h 6864558"/>
                <a:gd name="connsiteX47" fmla="*/ 4115174 w 6254832"/>
                <a:gd name="connsiteY47" fmla="*/ 5768777 h 6864558"/>
                <a:gd name="connsiteX48" fmla="*/ 4007245 w 6254832"/>
                <a:gd name="connsiteY48" fmla="*/ 5876707 h 6864558"/>
                <a:gd name="connsiteX49" fmla="*/ 3781081 w 6254832"/>
                <a:gd name="connsiteY49" fmla="*/ 6078887 h 6864558"/>
                <a:gd name="connsiteX50" fmla="*/ 3534493 w 6254832"/>
                <a:gd name="connsiteY50" fmla="*/ 6249775 h 6864558"/>
                <a:gd name="connsiteX51" fmla="*/ 3265232 w 6254832"/>
                <a:gd name="connsiteY51" fmla="*/ 6373068 h 6864558"/>
                <a:gd name="connsiteX52" fmla="*/ 3194779 w 6254832"/>
                <a:gd name="connsiteY52" fmla="*/ 6394804 h 6864558"/>
                <a:gd name="connsiteX53" fmla="*/ 3123575 w 6254832"/>
                <a:gd name="connsiteY53" fmla="*/ 6412792 h 6864558"/>
                <a:gd name="connsiteX54" fmla="*/ 3051435 w 6254832"/>
                <a:gd name="connsiteY54" fmla="*/ 6426471 h 6864558"/>
                <a:gd name="connsiteX55" fmla="*/ 2978733 w 6254832"/>
                <a:gd name="connsiteY55" fmla="*/ 6436214 h 6864558"/>
                <a:gd name="connsiteX56" fmla="*/ 2905656 w 6254832"/>
                <a:gd name="connsiteY56" fmla="*/ 6442211 h 6864558"/>
                <a:gd name="connsiteX57" fmla="*/ 2832204 w 6254832"/>
                <a:gd name="connsiteY57" fmla="*/ 6444459 h 6864558"/>
                <a:gd name="connsiteX58" fmla="*/ 2758565 w 6254832"/>
                <a:gd name="connsiteY58" fmla="*/ 6443335 h 6864558"/>
                <a:gd name="connsiteX59" fmla="*/ 2683239 w 6254832"/>
                <a:gd name="connsiteY59" fmla="*/ 6438463 h 6864558"/>
                <a:gd name="connsiteX60" fmla="*/ 2091503 w 6254832"/>
                <a:gd name="connsiteY60" fmla="*/ 6343275 h 6864558"/>
                <a:gd name="connsiteX61" fmla="*/ 1948347 w 6254832"/>
                <a:gd name="connsiteY61" fmla="*/ 6301490 h 6864558"/>
                <a:gd name="connsiteX62" fmla="*/ 1807626 w 6254832"/>
                <a:gd name="connsiteY62" fmla="*/ 6252585 h 6864558"/>
                <a:gd name="connsiteX63" fmla="*/ 1738297 w 6254832"/>
                <a:gd name="connsiteY63" fmla="*/ 6225790 h 6864558"/>
                <a:gd name="connsiteX64" fmla="*/ 1669529 w 6254832"/>
                <a:gd name="connsiteY64" fmla="*/ 6197684 h 6864558"/>
                <a:gd name="connsiteX65" fmla="*/ 1635239 w 6254832"/>
                <a:gd name="connsiteY65" fmla="*/ 6183630 h 6864558"/>
                <a:gd name="connsiteX66" fmla="*/ 1601699 w 6254832"/>
                <a:gd name="connsiteY66" fmla="*/ 6167891 h 6864558"/>
                <a:gd name="connsiteX67" fmla="*/ 1534618 w 6254832"/>
                <a:gd name="connsiteY67" fmla="*/ 6136411 h 6864558"/>
                <a:gd name="connsiteX68" fmla="*/ 592299 w 6254832"/>
                <a:gd name="connsiteY68" fmla="*/ 5443116 h 6864558"/>
                <a:gd name="connsiteX69" fmla="*/ 0 w 6254832"/>
                <a:gd name="connsiteY69" fmla="*/ 4496675 h 6864558"/>
                <a:gd name="connsiteX70" fmla="*/ 0 w 6254832"/>
                <a:gd name="connsiteY70" fmla="*/ 5523875 h 6864558"/>
                <a:gd name="connsiteX71" fmla="*/ 2766060 w 6254832"/>
                <a:gd name="connsiteY71" fmla="*/ 6864559 h 6864558"/>
                <a:gd name="connsiteX72" fmla="*/ 6254833 w 6254832"/>
                <a:gd name="connsiteY72" fmla="*/ 3432373 h 6864558"/>
                <a:gd name="connsiteX73" fmla="*/ 2766060 w 6254832"/>
                <a:gd name="connsiteY73" fmla="*/ 0 h 686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54832" h="6864558">
                  <a:moveTo>
                    <a:pt x="2766060" y="0"/>
                  </a:moveTo>
                  <a:cubicBezTo>
                    <a:pt x="1639549" y="0"/>
                    <a:pt x="637831" y="525405"/>
                    <a:pt x="0" y="1340683"/>
                  </a:cubicBezTo>
                  <a:lnTo>
                    <a:pt x="0" y="2201306"/>
                  </a:lnTo>
                  <a:cubicBezTo>
                    <a:pt x="375" y="2200181"/>
                    <a:pt x="937" y="2198870"/>
                    <a:pt x="1312" y="2197746"/>
                  </a:cubicBezTo>
                  <a:cubicBezTo>
                    <a:pt x="142969" y="1837045"/>
                    <a:pt x="347959" y="1497143"/>
                    <a:pt x="612723" y="1201649"/>
                  </a:cubicBezTo>
                  <a:cubicBezTo>
                    <a:pt x="876550" y="906155"/>
                    <a:pt x="1201836" y="655258"/>
                    <a:pt x="1571344" y="483245"/>
                  </a:cubicBezTo>
                  <a:lnTo>
                    <a:pt x="1641235" y="452328"/>
                  </a:lnTo>
                  <a:cubicBezTo>
                    <a:pt x="1664658" y="442210"/>
                    <a:pt x="1687518" y="430967"/>
                    <a:pt x="1711502" y="422348"/>
                  </a:cubicBezTo>
                  <a:lnTo>
                    <a:pt x="1783080" y="395178"/>
                  </a:lnTo>
                  <a:cubicBezTo>
                    <a:pt x="1807064" y="386372"/>
                    <a:pt x="1830674" y="376441"/>
                    <a:pt x="1855220" y="369133"/>
                  </a:cubicBezTo>
                  <a:lnTo>
                    <a:pt x="1928297" y="345711"/>
                  </a:lnTo>
                  <a:cubicBezTo>
                    <a:pt x="1952656" y="338028"/>
                    <a:pt x="1976828" y="329409"/>
                    <a:pt x="2001749" y="323600"/>
                  </a:cubicBezTo>
                  <a:lnTo>
                    <a:pt x="2076138" y="304300"/>
                  </a:lnTo>
                  <a:lnTo>
                    <a:pt x="2113426" y="294744"/>
                  </a:lnTo>
                  <a:lnTo>
                    <a:pt x="2132163" y="290060"/>
                  </a:lnTo>
                  <a:lnTo>
                    <a:pt x="2151089" y="286312"/>
                  </a:lnTo>
                  <a:cubicBezTo>
                    <a:pt x="2351395" y="241716"/>
                    <a:pt x="2557322" y="219044"/>
                    <a:pt x="2763249" y="218482"/>
                  </a:cubicBezTo>
                  <a:cubicBezTo>
                    <a:pt x="2968802" y="218294"/>
                    <a:pt x="3174167" y="247900"/>
                    <a:pt x="3372225" y="301302"/>
                  </a:cubicBezTo>
                  <a:cubicBezTo>
                    <a:pt x="3471347" y="327910"/>
                    <a:pt x="3568596" y="360513"/>
                    <a:pt x="3663596" y="398364"/>
                  </a:cubicBezTo>
                  <a:cubicBezTo>
                    <a:pt x="3758784" y="435652"/>
                    <a:pt x="3851348" y="479311"/>
                    <a:pt x="3941663" y="526717"/>
                  </a:cubicBezTo>
                  <a:cubicBezTo>
                    <a:pt x="4031979" y="573936"/>
                    <a:pt x="4119297" y="626402"/>
                    <a:pt x="4204366" y="681678"/>
                  </a:cubicBezTo>
                  <a:cubicBezTo>
                    <a:pt x="4289060" y="737516"/>
                    <a:pt x="4370944" y="797289"/>
                    <a:pt x="4450018" y="860061"/>
                  </a:cubicBezTo>
                  <a:cubicBezTo>
                    <a:pt x="4529091" y="922832"/>
                    <a:pt x="4605540" y="988601"/>
                    <a:pt x="4678992" y="1057181"/>
                  </a:cubicBezTo>
                  <a:cubicBezTo>
                    <a:pt x="4752444" y="1125574"/>
                    <a:pt x="4822335" y="1197527"/>
                    <a:pt x="4889791" y="1271166"/>
                  </a:cubicBezTo>
                  <a:cubicBezTo>
                    <a:pt x="4957247" y="1344805"/>
                    <a:pt x="5021705" y="1420693"/>
                    <a:pt x="5083164" y="1498642"/>
                  </a:cubicBezTo>
                  <a:cubicBezTo>
                    <a:pt x="5144062" y="1576965"/>
                    <a:pt x="5202899" y="1656601"/>
                    <a:pt x="5257987" y="1738484"/>
                  </a:cubicBezTo>
                  <a:cubicBezTo>
                    <a:pt x="5313076" y="1820368"/>
                    <a:pt x="5365354" y="1903751"/>
                    <a:pt x="5413510" y="1989195"/>
                  </a:cubicBezTo>
                  <a:cubicBezTo>
                    <a:pt x="5462041" y="2074451"/>
                    <a:pt x="5507011" y="2161207"/>
                    <a:pt x="5548609" y="2249462"/>
                  </a:cubicBezTo>
                  <a:cubicBezTo>
                    <a:pt x="5631430" y="2426158"/>
                    <a:pt x="5698323" y="2608851"/>
                    <a:pt x="5747791" y="2795666"/>
                  </a:cubicBezTo>
                  <a:cubicBezTo>
                    <a:pt x="5771963" y="2889167"/>
                    <a:pt x="5791825" y="2983792"/>
                    <a:pt x="5806814" y="3078980"/>
                  </a:cubicBezTo>
                  <a:cubicBezTo>
                    <a:pt x="5810562" y="3102777"/>
                    <a:pt x="5814497" y="3126574"/>
                    <a:pt x="5816933" y="3150558"/>
                  </a:cubicBezTo>
                  <a:cubicBezTo>
                    <a:pt x="5819556" y="3174542"/>
                    <a:pt x="5823304" y="3198339"/>
                    <a:pt x="5825178" y="3222323"/>
                  </a:cubicBezTo>
                  <a:cubicBezTo>
                    <a:pt x="5827426" y="3246308"/>
                    <a:pt x="5830050" y="3270292"/>
                    <a:pt x="5831923" y="3294276"/>
                  </a:cubicBezTo>
                  <a:lnTo>
                    <a:pt x="5836233" y="3366416"/>
                  </a:lnTo>
                  <a:cubicBezTo>
                    <a:pt x="5839981" y="3462728"/>
                    <a:pt x="5839981" y="3559227"/>
                    <a:pt x="5833047" y="3655726"/>
                  </a:cubicBezTo>
                  <a:cubicBezTo>
                    <a:pt x="5830986" y="3679711"/>
                    <a:pt x="5830237" y="3704069"/>
                    <a:pt x="5827426" y="3728054"/>
                  </a:cubicBezTo>
                  <a:lnTo>
                    <a:pt x="5819556" y="3800194"/>
                  </a:lnTo>
                  <a:lnTo>
                    <a:pt x="5809063" y="3872147"/>
                  </a:lnTo>
                  <a:cubicBezTo>
                    <a:pt x="5805690" y="3896131"/>
                    <a:pt x="5800818" y="3919928"/>
                    <a:pt x="5796696" y="3943912"/>
                  </a:cubicBezTo>
                  <a:cubicBezTo>
                    <a:pt x="5778708" y="4039287"/>
                    <a:pt x="5755848" y="4134662"/>
                    <a:pt x="5725305" y="4225165"/>
                  </a:cubicBezTo>
                  <a:cubicBezTo>
                    <a:pt x="5694763" y="4315669"/>
                    <a:pt x="5656726" y="4402237"/>
                    <a:pt x="5605384" y="4478312"/>
                  </a:cubicBezTo>
                  <a:cubicBezTo>
                    <a:pt x="5554980" y="4555324"/>
                    <a:pt x="5489960" y="4620718"/>
                    <a:pt x="5412573" y="4677306"/>
                  </a:cubicBezTo>
                  <a:cubicBezTo>
                    <a:pt x="5335374" y="4734269"/>
                    <a:pt x="5245995" y="4782987"/>
                    <a:pt x="5155867" y="4834703"/>
                  </a:cubicBezTo>
                  <a:cubicBezTo>
                    <a:pt x="4973924" y="4936261"/>
                    <a:pt x="4794791" y="5058806"/>
                    <a:pt x="4645452" y="5207396"/>
                  </a:cubicBezTo>
                  <a:cubicBezTo>
                    <a:pt x="4607414" y="5244497"/>
                    <a:pt x="4571813" y="5281597"/>
                    <a:pt x="4536211" y="5319072"/>
                  </a:cubicBezTo>
                  <a:lnTo>
                    <a:pt x="4430343" y="5432061"/>
                  </a:lnTo>
                  <a:cubicBezTo>
                    <a:pt x="4360264" y="5507574"/>
                    <a:pt x="4290934" y="5583087"/>
                    <a:pt x="4220668" y="5657663"/>
                  </a:cubicBezTo>
                  <a:cubicBezTo>
                    <a:pt x="4185628" y="5694951"/>
                    <a:pt x="4150589" y="5732052"/>
                    <a:pt x="4115174" y="5768777"/>
                  </a:cubicBezTo>
                  <a:cubicBezTo>
                    <a:pt x="4079573" y="5805316"/>
                    <a:pt x="4043597" y="5841292"/>
                    <a:pt x="4007245" y="5876707"/>
                  </a:cubicBezTo>
                  <a:cubicBezTo>
                    <a:pt x="3934543" y="5947723"/>
                    <a:pt x="3859405" y="6015740"/>
                    <a:pt x="3781081" y="6078887"/>
                  </a:cubicBezTo>
                  <a:cubicBezTo>
                    <a:pt x="3702945" y="6142220"/>
                    <a:pt x="3620312" y="6199557"/>
                    <a:pt x="3534493" y="6249775"/>
                  </a:cubicBezTo>
                  <a:cubicBezTo>
                    <a:pt x="3448300" y="6299429"/>
                    <a:pt x="3358359" y="6341589"/>
                    <a:pt x="3265232" y="6373068"/>
                  </a:cubicBezTo>
                  <a:cubicBezTo>
                    <a:pt x="3241998" y="6381313"/>
                    <a:pt x="3218201" y="6387497"/>
                    <a:pt x="3194779" y="6394804"/>
                  </a:cubicBezTo>
                  <a:cubicBezTo>
                    <a:pt x="3171169" y="6401175"/>
                    <a:pt x="3147185" y="6406797"/>
                    <a:pt x="3123575" y="6412792"/>
                  </a:cubicBezTo>
                  <a:cubicBezTo>
                    <a:pt x="3099404" y="6417477"/>
                    <a:pt x="3075420" y="6422161"/>
                    <a:pt x="3051435" y="6426471"/>
                  </a:cubicBezTo>
                  <a:cubicBezTo>
                    <a:pt x="3027076" y="6429657"/>
                    <a:pt x="3002904" y="6433591"/>
                    <a:pt x="2978733" y="6436214"/>
                  </a:cubicBezTo>
                  <a:cubicBezTo>
                    <a:pt x="2954374" y="6438088"/>
                    <a:pt x="2930015" y="6440899"/>
                    <a:pt x="2905656" y="6442211"/>
                  </a:cubicBezTo>
                  <a:cubicBezTo>
                    <a:pt x="2881109" y="6442960"/>
                    <a:pt x="2856751" y="6444272"/>
                    <a:pt x="2832204" y="6444459"/>
                  </a:cubicBezTo>
                  <a:cubicBezTo>
                    <a:pt x="2807658" y="6444084"/>
                    <a:pt x="2783298" y="6444084"/>
                    <a:pt x="2758565" y="6443335"/>
                  </a:cubicBezTo>
                  <a:lnTo>
                    <a:pt x="2683239" y="6438463"/>
                  </a:lnTo>
                  <a:cubicBezTo>
                    <a:pt x="2482559" y="6425909"/>
                    <a:pt x="2284126" y="6393492"/>
                    <a:pt x="2091503" y="6343275"/>
                  </a:cubicBezTo>
                  <a:lnTo>
                    <a:pt x="1948347" y="6301490"/>
                  </a:lnTo>
                  <a:cubicBezTo>
                    <a:pt x="1901127" y="6286126"/>
                    <a:pt x="1854658" y="6268699"/>
                    <a:pt x="1807626" y="6252585"/>
                  </a:cubicBezTo>
                  <a:cubicBezTo>
                    <a:pt x="1784017" y="6245090"/>
                    <a:pt x="1761344" y="6234972"/>
                    <a:pt x="1738297" y="6225790"/>
                  </a:cubicBezTo>
                  <a:lnTo>
                    <a:pt x="1669529" y="6197684"/>
                  </a:lnTo>
                  <a:lnTo>
                    <a:pt x="1635239" y="6183630"/>
                  </a:lnTo>
                  <a:lnTo>
                    <a:pt x="1601699" y="6167891"/>
                  </a:lnTo>
                  <a:lnTo>
                    <a:pt x="1534618" y="6136411"/>
                  </a:lnTo>
                  <a:cubicBezTo>
                    <a:pt x="1179164" y="5964961"/>
                    <a:pt x="857250" y="5729616"/>
                    <a:pt x="592299" y="5443116"/>
                  </a:cubicBezTo>
                  <a:cubicBezTo>
                    <a:pt x="336904" y="5166173"/>
                    <a:pt x="137160" y="4842573"/>
                    <a:pt x="0" y="4496675"/>
                  </a:cubicBezTo>
                  <a:lnTo>
                    <a:pt x="0" y="5523875"/>
                  </a:lnTo>
                  <a:cubicBezTo>
                    <a:pt x="637831" y="6338966"/>
                    <a:pt x="1639549" y="6864559"/>
                    <a:pt x="2766060" y="6864559"/>
                  </a:cubicBezTo>
                  <a:cubicBezTo>
                    <a:pt x="4692858" y="6864559"/>
                    <a:pt x="6254833" y="5327879"/>
                    <a:pt x="6254833" y="3432373"/>
                  </a:cubicBezTo>
                  <a:cubicBezTo>
                    <a:pt x="6254833" y="1536679"/>
                    <a:pt x="4692858" y="0"/>
                    <a:pt x="2766060" y="0"/>
                  </a:cubicBezTo>
                  <a:close/>
                </a:path>
              </a:pathLst>
            </a:custGeom>
            <a:ln w="18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8763000" y="347100"/>
            <a:ext cx="5600223" cy="2181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8800" dirty="0" err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前言</a:t>
            </a:r>
            <a:endParaRPr lang="en-US" sz="88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943600" y="2705100"/>
            <a:ext cx="7467600" cy="6535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520100" indent="-5715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42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  <a:r>
              <a:rPr lang="en-US" sz="4200" dirty="0" err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需求增加</a:t>
            </a:r>
            <a:r>
              <a:rPr lang="en-US" sz="4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720000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42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0100" indent="-5715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農作物面積4,034公頃，米面積</a:t>
            </a:r>
            <a:r>
              <a:rPr lang="zh-TW" altLang="en-US" sz="4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占</a:t>
            </a:r>
            <a:r>
              <a:rPr lang="en-US" sz="4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34％</a:t>
            </a:r>
            <a:r>
              <a:rPr lang="en-US" sz="4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720000" indent="-2286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42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0100" indent="-571500" defTabSz="9144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zh-TW" altLang="en-US" sz="4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米</a:t>
            </a:r>
            <a:r>
              <a:rPr lang="en-US" sz="4200" dirty="0" err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高於</a:t>
            </a:r>
            <a:r>
              <a:rPr lang="zh-TW" altLang="en-US" sz="4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一般米</a:t>
            </a:r>
            <a:r>
              <a:rPr lang="en-US" sz="4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市價</a:t>
            </a:r>
            <a:r>
              <a:rPr lang="en-US" sz="4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1.5倍</a:t>
            </a:r>
            <a:r>
              <a:rPr lang="zh-TW" altLang="en-US" sz="42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sz="42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254FDFA-37FF-7A84-397D-ADA780B2F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400" y="370239"/>
            <a:ext cx="1223800" cy="8108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2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430000" y="7755910"/>
            <a:ext cx="2074283" cy="2492990"/>
          </a:xfrm>
          <a:custGeom>
            <a:avLst/>
            <a:gdLst/>
            <a:ahLst/>
            <a:cxnLst/>
            <a:rect l="l" t="t" r="r" b="b"/>
            <a:pathLst>
              <a:path w="2156110" h="2621410">
                <a:moveTo>
                  <a:pt x="0" y="0"/>
                </a:moveTo>
                <a:lnTo>
                  <a:pt x="2156110" y="0"/>
                </a:lnTo>
                <a:lnTo>
                  <a:pt x="2156110" y="2621410"/>
                </a:lnTo>
                <a:lnTo>
                  <a:pt x="0" y="2621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sz="1350" dirty="0"/>
          </a:p>
        </p:txBody>
      </p:sp>
      <p:sp>
        <p:nvSpPr>
          <p:cNvPr id="4" name="TextBox 4"/>
          <p:cNvSpPr txBox="1"/>
          <p:nvPr/>
        </p:nvSpPr>
        <p:spPr>
          <a:xfrm>
            <a:off x="6129683" y="4533900"/>
            <a:ext cx="8515349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spc="749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創立</a:t>
            </a:r>
            <a:r>
              <a:rPr lang="zh-TW" altLang="en-US" sz="4400" spc="749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4400" spc="749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sz="4400" spc="749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en-US" altLang="zh-TW" sz="4400" spc="749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sz="4400" spc="749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</a:p>
          <a:p>
            <a:pPr marL="514350" indent="-51435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spc="749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創辦人李清彰</a:t>
            </a:r>
            <a:endParaRPr lang="en-US" sz="4400" spc="749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spc="749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苗栗縣</a:t>
            </a:r>
            <a:r>
              <a:rPr lang="zh-TW" altLang="en-US" sz="4400" spc="749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苑裡</a:t>
            </a:r>
            <a:r>
              <a:rPr lang="en-US" sz="4400" spc="749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鎮</a:t>
            </a:r>
          </a:p>
          <a:p>
            <a:pPr marL="514350" indent="-51435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spc="749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有機</a:t>
            </a:r>
            <a:r>
              <a:rPr lang="zh-TW" altLang="en-US" sz="4400" spc="74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鴨耕米</a:t>
            </a:r>
            <a:r>
              <a:rPr lang="zh-TW" altLang="en-US" sz="4400" spc="749" dirty="0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sz="4400" spc="749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米食加工</a:t>
            </a:r>
            <a:endParaRPr lang="en-US" sz="4400" spc="749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736479" y="1257300"/>
            <a:ext cx="4243042" cy="1098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449"/>
              </a:lnSpc>
            </a:pPr>
            <a:r>
              <a:rPr lang="en-US" sz="6600" spc="135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企業簡述</a:t>
            </a:r>
            <a:endParaRPr lang="en-US" sz="6600" spc="135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31A7EBC-857C-0923-F907-5725DCEFB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229100"/>
            <a:ext cx="4725451" cy="31309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3715998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7C2B2D-9BA9-0600-9DB3-D02B3B4D0872}"/>
              </a:ext>
            </a:extLst>
          </p:cNvPr>
          <p:cNvSpPr txBox="1"/>
          <p:nvPr/>
        </p:nvSpPr>
        <p:spPr>
          <a:xfrm>
            <a:off x="4457696" y="180225"/>
            <a:ext cx="4800600" cy="2027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6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品牌故事</a:t>
            </a:r>
          </a:p>
        </p:txBody>
      </p:sp>
      <p:pic>
        <p:nvPicPr>
          <p:cNvPr id="10" name="圖片 9" descr="一張含有 鳥類, 戶外, 喙, 家禽 的圖片&#10;&#10;自動產生的描述">
            <a:extLst>
              <a:ext uri="{FF2B5EF4-FFF2-40B4-BE49-F238E27FC236}">
                <a16:creationId xmlns:a16="http://schemas.microsoft.com/office/drawing/2014/main" id="{8FEA4A2E-DC3B-BFD9-3635-40481ADC7B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53" r="34532"/>
          <a:stretch/>
        </p:blipFill>
        <p:spPr>
          <a:xfrm>
            <a:off x="3" y="1"/>
            <a:ext cx="4157661" cy="10287002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2"/>
          <p:cNvSpPr txBox="1"/>
          <p:nvPr/>
        </p:nvSpPr>
        <p:spPr>
          <a:xfrm>
            <a:off x="3962400" y="2226483"/>
            <a:ext cx="6248964" cy="6151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indent="-571500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u"/>
            </a:pPr>
            <a:r>
              <a:rPr lang="zh-TW" altLang="en-US" sz="4600" dirty="0">
                <a:solidFill>
                  <a:srgbClr val="008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耕作環境</a:t>
            </a:r>
            <a:r>
              <a:rPr lang="en-US" altLang="zh-TW" sz="4600" dirty="0">
                <a:solidFill>
                  <a:srgbClr val="008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720000" indent="-171450">
              <a:lnSpc>
                <a:spcPts val="342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zh-TW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位於苗栗縣苑裡鎮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indent="-171450">
              <a:lnSpc>
                <a:spcPts val="342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zh-TW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台梗九號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indent="-171450">
              <a:lnSpc>
                <a:spcPts val="342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zh-TW" sz="36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鴨稻共生</a:t>
            </a:r>
            <a:endParaRPr lang="en-US" altLang="zh-TW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indent="-171450">
              <a:lnSpc>
                <a:spcPts val="342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zh-TW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慈心</a:t>
            </a:r>
            <a:r>
              <a:rPr lang="en-US" altLang="zh-TW" sz="36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有機</a:t>
            </a:r>
            <a:r>
              <a:rPr lang="en-US" altLang="zh-TW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驗證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8625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lnSpc>
                <a:spcPct val="90000"/>
              </a:lnSpc>
              <a:spcAft>
                <a:spcPts val="450"/>
              </a:spcAft>
              <a:buFont typeface="Wingdings" panose="05000000000000000000" pitchFamily="2" charset="2"/>
              <a:buChar char="u"/>
            </a:pPr>
            <a:r>
              <a:rPr lang="en-US" altLang="zh-TW" sz="4600" dirty="0" err="1">
                <a:solidFill>
                  <a:srgbClr val="008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品牌故事</a:t>
            </a:r>
            <a:r>
              <a:rPr lang="en-US" altLang="zh-TW" sz="4600" dirty="0">
                <a:solidFill>
                  <a:srgbClr val="008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720000" indent="-171450">
              <a:lnSpc>
                <a:spcPts val="384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zh-TW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李清彰對農業充滿興趣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indent="-171450">
              <a:lnSpc>
                <a:spcPts val="384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zh-TW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傳統農業對環境造成負擔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indent="-171450">
              <a:lnSpc>
                <a:spcPts val="384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尋找方法</a:t>
            </a:r>
          </a:p>
          <a:p>
            <a:pPr marL="720000" indent="-171450">
              <a:lnSpc>
                <a:spcPts val="384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有機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鴨耕米</a:t>
            </a:r>
            <a:endParaRPr lang="en-US" altLang="zh-TW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圖片 5" descr="一張含有 戶外, 鳥類, 水鳥, 水 的圖片&#10;&#10;自動產生的描述">
            <a:extLst>
              <a:ext uri="{FF2B5EF4-FFF2-40B4-BE49-F238E27FC236}">
                <a16:creationId xmlns:a16="http://schemas.microsoft.com/office/drawing/2014/main" id="{5EC1C6D9-DD47-7C11-3B5C-C16F2BBEF0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9" r="28585"/>
          <a:stretch/>
        </p:blipFill>
        <p:spPr>
          <a:xfrm>
            <a:off x="9653025" y="10"/>
            <a:ext cx="4062975" cy="10286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086CB26-3FBF-4CE7-E5F8-5359DCF2F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1" y="370238"/>
            <a:ext cx="1066800" cy="7068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1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2E911A3A-A706-723F-A174-30F2AB8C4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1" y="7168112"/>
            <a:ext cx="4872320" cy="3654241"/>
          </a:xfrm>
          <a:prstGeom prst="ellipse">
            <a:avLst/>
          </a:prstGeom>
          <a:blipFill dpi="0" rotWithShape="1">
            <a:blip r:embed="rId4">
              <a:alphaModFix amt="9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203200"/>
          </a:effectLst>
        </p:spPr>
      </p:pic>
      <p:sp>
        <p:nvSpPr>
          <p:cNvPr id="5" name="Freeform 5"/>
          <p:cNvSpPr/>
          <p:nvPr/>
        </p:nvSpPr>
        <p:spPr>
          <a:xfrm>
            <a:off x="152400" y="286156"/>
            <a:ext cx="2590800" cy="1885543"/>
          </a:xfrm>
          <a:custGeom>
            <a:avLst/>
            <a:gdLst/>
            <a:ahLst/>
            <a:cxnLst/>
            <a:rect l="l" t="t" r="r" b="b"/>
            <a:pathLst>
              <a:path w="4152706" h="3164520">
                <a:moveTo>
                  <a:pt x="0" y="0"/>
                </a:moveTo>
                <a:lnTo>
                  <a:pt x="4152706" y="0"/>
                </a:lnTo>
                <a:lnTo>
                  <a:pt x="4152706" y="3164521"/>
                </a:lnTo>
                <a:lnTo>
                  <a:pt x="0" y="31645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sz="1350" dirty="0"/>
          </a:p>
        </p:txBody>
      </p:sp>
      <p:sp>
        <p:nvSpPr>
          <p:cNvPr id="6" name="TextBox 6"/>
          <p:cNvSpPr txBox="1"/>
          <p:nvPr/>
        </p:nvSpPr>
        <p:spPr>
          <a:xfrm>
            <a:off x="4399168" y="800100"/>
            <a:ext cx="4204349" cy="1002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600" b="1" spc="120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主要產品</a:t>
            </a:r>
            <a:endParaRPr lang="en-US" sz="6600" b="1" spc="120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AAD6C40-8D0D-DD9E-DE7D-0F784AF816AD}"/>
              </a:ext>
            </a:extLst>
          </p:cNvPr>
          <p:cNvGrpSpPr/>
          <p:nvPr/>
        </p:nvGrpSpPr>
        <p:grpSpPr>
          <a:xfrm>
            <a:off x="758525" y="3486150"/>
            <a:ext cx="3559335" cy="4003827"/>
            <a:chOff x="290813" y="3101953"/>
            <a:chExt cx="1814359" cy="2261375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9521090-6199-6420-49C4-4C8F6034F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13" y="3101953"/>
              <a:ext cx="1533281" cy="16229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內容版面配置區 2">
              <a:extLst>
                <a:ext uri="{FF2B5EF4-FFF2-40B4-BE49-F238E27FC236}">
                  <a16:creationId xmlns:a16="http://schemas.microsoft.com/office/drawing/2014/main" id="{E193D7AB-313C-B49C-257B-CBF78F18F6B8}"/>
                </a:ext>
              </a:extLst>
            </p:cNvPr>
            <p:cNvSpPr txBox="1">
              <a:spLocks/>
            </p:cNvSpPr>
            <p:nvPr/>
          </p:nvSpPr>
          <p:spPr>
            <a:xfrm>
              <a:off x="290813" y="5003288"/>
              <a:ext cx="1814359" cy="36004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sz="3300" dirty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鴨耕米</a:t>
              </a:r>
              <a:r>
                <a:rPr lang="en-US" altLang="zh-TW" sz="3300" dirty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1KG</a:t>
              </a:r>
              <a:r>
                <a:rPr lang="zh-TW" altLang="en-US" sz="3300" dirty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經典包</a:t>
              </a:r>
              <a:endParaRPr lang="en-US" altLang="zh-TW" sz="3300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7BF2CD9-BBE4-2EA9-DEA0-E7B7E26D8AD6}"/>
              </a:ext>
            </a:extLst>
          </p:cNvPr>
          <p:cNvGrpSpPr/>
          <p:nvPr/>
        </p:nvGrpSpPr>
        <p:grpSpPr>
          <a:xfrm>
            <a:off x="5039815" y="3486150"/>
            <a:ext cx="4816649" cy="4003827"/>
            <a:chOff x="194983" y="1268760"/>
            <a:chExt cx="2842378" cy="2456678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629A447-B9B8-7FEC-D638-B4C2C8909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13" y="1268760"/>
              <a:ext cx="1533280" cy="17611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內容版面配置區 2">
              <a:extLst>
                <a:ext uri="{FF2B5EF4-FFF2-40B4-BE49-F238E27FC236}">
                  <a16:creationId xmlns:a16="http://schemas.microsoft.com/office/drawing/2014/main" id="{3D539145-A149-A13B-2140-6D6679BFAF2E}"/>
                </a:ext>
              </a:extLst>
            </p:cNvPr>
            <p:cNvSpPr txBox="1">
              <a:spLocks/>
            </p:cNvSpPr>
            <p:nvPr/>
          </p:nvSpPr>
          <p:spPr>
            <a:xfrm>
              <a:off x="194983" y="3321167"/>
              <a:ext cx="2842378" cy="40427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sz="3300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鴨耕米</a:t>
              </a:r>
              <a:r>
                <a:rPr lang="en-US" altLang="zh-TW" sz="3300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2KG</a:t>
              </a:r>
              <a:r>
                <a:rPr lang="zh-TW" altLang="en-US" sz="3300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家庭號</a:t>
              </a:r>
              <a:endParaRPr lang="en-US" altLang="zh-TW" sz="33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D57E19B-90B2-578A-CF51-1F6526B3C9B2}"/>
              </a:ext>
            </a:extLst>
          </p:cNvPr>
          <p:cNvGrpSpPr/>
          <p:nvPr/>
        </p:nvGrpSpPr>
        <p:grpSpPr>
          <a:xfrm>
            <a:off x="9372601" y="3455893"/>
            <a:ext cx="3285101" cy="3911851"/>
            <a:chOff x="8447858" y="3212973"/>
            <a:chExt cx="2525227" cy="2565812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3B4A776-4DF6-E136-19B0-86ADE597C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7858" y="3212973"/>
              <a:ext cx="2349565" cy="188315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內容版面配置區 2">
              <a:extLst>
                <a:ext uri="{FF2B5EF4-FFF2-40B4-BE49-F238E27FC236}">
                  <a16:creationId xmlns:a16="http://schemas.microsoft.com/office/drawing/2014/main" id="{EF2444EC-04DF-F176-7961-88924D9DB119}"/>
                </a:ext>
              </a:extLst>
            </p:cNvPr>
            <p:cNvSpPr txBox="1">
              <a:spLocks/>
            </p:cNvSpPr>
            <p:nvPr/>
          </p:nvSpPr>
          <p:spPr>
            <a:xfrm>
              <a:off x="8518733" y="5407435"/>
              <a:ext cx="2454352" cy="37135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sz="3300" dirty="0">
                  <a:solidFill>
                    <a:schemeClr val="bg2">
                      <a:lumMod val="2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鴨耕米分享禮盒</a:t>
              </a:r>
              <a:endParaRPr lang="en-US" altLang="zh-TW" sz="3300" dirty="0">
                <a:solidFill>
                  <a:schemeClr val="bg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70394" y="634219"/>
            <a:ext cx="814888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 err="1">
                <a:solidFill>
                  <a:srgbClr val="504C4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SWOT分析</a:t>
            </a:r>
            <a:endParaRPr lang="en-US" sz="6600" dirty="0">
              <a:solidFill>
                <a:srgbClr val="504C4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D1D33E3A-513A-54E4-6632-8E78DEF2B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12417"/>
              </p:ext>
            </p:extLst>
          </p:nvPr>
        </p:nvGraphicFramePr>
        <p:xfrm>
          <a:off x="770394" y="2171700"/>
          <a:ext cx="12031206" cy="779000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257333">
                  <a:extLst>
                    <a:ext uri="{9D8B030D-6E8A-4147-A177-3AD203B41FA5}">
                      <a16:colId xmlns:a16="http://schemas.microsoft.com/office/drawing/2014/main" val="1411039277"/>
                    </a:ext>
                  </a:extLst>
                </a:gridCol>
                <a:gridCol w="4025730">
                  <a:extLst>
                    <a:ext uri="{9D8B030D-6E8A-4147-A177-3AD203B41FA5}">
                      <a16:colId xmlns:a16="http://schemas.microsoft.com/office/drawing/2014/main" val="1174190949"/>
                    </a:ext>
                  </a:extLst>
                </a:gridCol>
                <a:gridCol w="3748143">
                  <a:extLst>
                    <a:ext uri="{9D8B030D-6E8A-4147-A177-3AD203B41FA5}">
                      <a16:colId xmlns:a16="http://schemas.microsoft.com/office/drawing/2014/main" val="3507382915"/>
                    </a:ext>
                  </a:extLst>
                </a:gridCol>
              </a:tblGrid>
              <a:tr h="27922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2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0" kern="1200" dirty="0" err="1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外部機會</a:t>
                      </a:r>
                      <a:r>
                        <a:rPr lang="en-US" altLang="zh-TW" sz="24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(O)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endParaRPr lang="en-US" altLang="zh-TW" sz="2400" b="0" kern="12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0" kern="1200" dirty="0">
                          <a:solidFill>
                            <a:srgbClr val="666D37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O1  </a:t>
                      </a:r>
                      <a:r>
                        <a:rPr lang="en-US" altLang="zh-TW" sz="2400" b="0" kern="1200" dirty="0" err="1">
                          <a:solidFill>
                            <a:srgbClr val="666D37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台灣農產品市場的成長</a:t>
                      </a:r>
                      <a:endParaRPr lang="en-US" altLang="zh-TW" sz="2400" b="0" kern="12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0" kern="1200" dirty="0">
                          <a:solidFill>
                            <a:srgbClr val="666D37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O2  </a:t>
                      </a:r>
                      <a:r>
                        <a:rPr lang="en-US" altLang="zh-TW" sz="2400" b="0" kern="1200" dirty="0" err="1">
                          <a:solidFill>
                            <a:srgbClr val="666D37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網路零售的普及</a:t>
                      </a:r>
                      <a:endParaRPr lang="en-US" altLang="zh-TW" sz="2400" b="0" kern="12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0" kern="1200" dirty="0">
                          <a:solidFill>
                            <a:srgbClr val="666D37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O3  </a:t>
                      </a:r>
                      <a:r>
                        <a:rPr lang="en-US" altLang="zh-TW" sz="2400" b="0" kern="1200" dirty="0" err="1">
                          <a:solidFill>
                            <a:srgbClr val="666D37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新興零售業態的崛起</a:t>
                      </a:r>
                      <a:endParaRPr lang="en-US" altLang="zh-TW" sz="24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kern="1200" dirty="0" err="1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外部威脅</a:t>
                      </a:r>
                      <a:r>
                        <a:rPr lang="en-US" altLang="zh-TW" sz="2400" b="0" kern="12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(T)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b="0" kern="12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0" kern="1200" dirty="0">
                          <a:solidFill>
                            <a:srgbClr val="666D37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T1   </a:t>
                      </a:r>
                      <a:r>
                        <a:rPr lang="en-US" altLang="zh-TW" sz="2400" b="0" kern="1200" dirty="0" err="1">
                          <a:solidFill>
                            <a:srgbClr val="666D37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網路零售巨頭的競爭</a:t>
                      </a:r>
                      <a:endParaRPr lang="en-US" altLang="zh-TW" sz="2400" b="0" kern="12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0" kern="1200" dirty="0">
                          <a:solidFill>
                            <a:srgbClr val="666D37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T2   </a:t>
                      </a:r>
                      <a:r>
                        <a:rPr lang="en-US" altLang="zh-TW" sz="2400" b="0" kern="1200" dirty="0" err="1">
                          <a:solidFill>
                            <a:srgbClr val="666D37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國際農產品的競爭</a:t>
                      </a:r>
                      <a:endParaRPr lang="en-US" altLang="zh-TW" sz="2400" b="0" kern="12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0" kern="1200" dirty="0">
                          <a:solidFill>
                            <a:srgbClr val="666D37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T3   </a:t>
                      </a:r>
                      <a:r>
                        <a:rPr lang="en-US" altLang="zh-TW" sz="2400" b="0" kern="1200" dirty="0" err="1">
                          <a:solidFill>
                            <a:srgbClr val="666D37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消費者需求的多元化</a:t>
                      </a:r>
                      <a:endParaRPr lang="en-US" altLang="zh-TW" sz="2400" b="0" kern="12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46381542"/>
                  </a:ext>
                </a:extLst>
              </a:tr>
              <a:tr h="22054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err="1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內部優勢</a:t>
                      </a:r>
                      <a:r>
                        <a:rPr lang="en-US" altLang="zh-TW" sz="24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S1  </a:t>
                      </a:r>
                      <a:r>
                        <a:rPr lang="en-US" altLang="zh-TW" sz="2400" dirty="0" err="1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優質的農產品</a:t>
                      </a:r>
                      <a:endParaRPr lang="en-US" altLang="zh-TW" sz="2400" dirty="0">
                        <a:solidFill>
                          <a:srgbClr val="504C44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S2 </a:t>
                      </a:r>
                      <a:r>
                        <a:rPr lang="en-US" altLang="zh-TW" sz="2400" dirty="0" err="1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多元化的產品線</a:t>
                      </a:r>
                      <a:endParaRPr lang="en-US" altLang="zh-TW" sz="2400" dirty="0">
                        <a:solidFill>
                          <a:srgbClr val="504C44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S3  </a:t>
                      </a:r>
                      <a:r>
                        <a:rPr lang="en-US" altLang="zh-TW" sz="2400" dirty="0" err="1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良好的品牌形象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1.利用稻鴨主題吸引遊客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2.提高知名度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3.創新產品及服務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1.休閒農場市場成長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2.農村體驗興起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3.推廣在地食材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29718689"/>
                  </a:ext>
                </a:extLst>
              </a:tr>
              <a:tr h="27922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err="1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內部劣勢</a:t>
                      </a:r>
                      <a:r>
                        <a:rPr lang="en-US" altLang="zh-TW" sz="24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W1  </a:t>
                      </a:r>
                      <a:r>
                        <a:rPr lang="en-US" altLang="zh-TW" sz="2400" dirty="0" err="1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實體店面數量有限</a:t>
                      </a:r>
                      <a:endParaRPr lang="en-US" altLang="zh-TW" sz="2400" dirty="0">
                        <a:solidFill>
                          <a:srgbClr val="504C44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W2  </a:t>
                      </a:r>
                      <a:r>
                        <a:rPr lang="en-US" altLang="zh-TW" sz="2400" dirty="0" err="1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網路銷售渠道不完善</a:t>
                      </a:r>
                      <a:endParaRPr lang="en-US" altLang="zh-TW" sz="2400" dirty="0">
                        <a:solidFill>
                          <a:srgbClr val="504C44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W3  </a:t>
                      </a:r>
                      <a:r>
                        <a:rPr lang="en-US" altLang="zh-TW" sz="2400" dirty="0" err="1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價格價格</a:t>
                      </a:r>
                      <a:endParaRPr lang="en-US" altLang="zh-TW" sz="2400" dirty="0">
                        <a:solidFill>
                          <a:srgbClr val="504C44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1.加強交通接駁服務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2.價強行銷力度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3.提升競爭力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400" dirty="0">
                        <a:solidFill>
                          <a:srgbClr val="666D37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1.加強與其他休閒農場合作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2.降低農村人口減少的影響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2400" dirty="0">
                          <a:solidFill>
                            <a:srgbClr val="504C4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3.降低氣候變遷的風險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00723383"/>
                  </a:ext>
                </a:extLst>
              </a:tr>
            </a:tbl>
          </a:graphicData>
        </a:graphic>
      </p:graphicFrame>
      <p:pic>
        <p:nvPicPr>
          <p:cNvPr id="7" name="圖形 6" descr="鴨子 外框">
            <a:extLst>
              <a:ext uri="{FF2B5EF4-FFF2-40B4-BE49-F238E27FC236}">
                <a16:creationId xmlns:a16="http://schemas.microsoft.com/office/drawing/2014/main" id="{C02FE281-A064-7D83-6642-DE7AAA579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494" y="2799747"/>
            <a:ext cx="2343753" cy="2343753"/>
          </a:xfrm>
          <a:prstGeom prst="rect">
            <a:avLst/>
          </a:prstGeom>
        </p:spPr>
      </p:pic>
      <p:pic>
        <p:nvPicPr>
          <p:cNvPr id="8" name="圖形 7" descr="鴨子 外框">
            <a:extLst>
              <a:ext uri="{FF2B5EF4-FFF2-40B4-BE49-F238E27FC236}">
                <a16:creationId xmlns:a16="http://schemas.microsoft.com/office/drawing/2014/main" id="{3917B08A-7308-138C-3BEE-0C09C3671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67000" y="3619500"/>
            <a:ext cx="1371600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1139" y="5629273"/>
            <a:ext cx="3702248" cy="367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4P分析</a:t>
            </a:r>
          </a:p>
        </p:txBody>
      </p:sp>
      <p:pic>
        <p:nvPicPr>
          <p:cNvPr id="7" name="圖片 6" descr="一張含有 草, 農業, 戶外, 作物 的圖片&#10;&#10;自動產生的描述">
            <a:extLst>
              <a:ext uri="{FF2B5EF4-FFF2-40B4-BE49-F238E27FC236}">
                <a16:creationId xmlns:a16="http://schemas.microsoft.com/office/drawing/2014/main" id="{699697B3-D221-2654-79EB-B6D1775B0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7" b="19489"/>
          <a:stretch/>
        </p:blipFill>
        <p:spPr>
          <a:xfrm>
            <a:off x="20" y="10"/>
            <a:ext cx="13715980" cy="527683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Box 3"/>
          <p:cNvSpPr txBox="1"/>
          <p:nvPr/>
        </p:nvSpPr>
        <p:spPr>
          <a:xfrm>
            <a:off x="2906241" y="5667373"/>
            <a:ext cx="11021421" cy="3679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057275" indent="-571500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u"/>
            </a:pPr>
            <a:r>
              <a:rPr lang="en-US" sz="4000" dirty="0" err="1">
                <a:solidFill>
                  <a:srgbClr val="008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產品策略</a:t>
            </a:r>
            <a:endParaRPr lang="en-US" sz="4000" dirty="0">
              <a:solidFill>
                <a:srgbClr val="00823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77200"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品質：「</a:t>
            </a:r>
            <a:r>
              <a:rPr lang="zh-TW" altLang="en-US" sz="34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有機</a:t>
            </a:r>
            <a:r>
              <a:rPr lang="zh-TW" altLang="en-US" sz="3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」、「</a:t>
            </a:r>
            <a:r>
              <a:rPr lang="zh-TW" altLang="en-US" sz="34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健康</a:t>
            </a:r>
            <a:r>
              <a:rPr lang="zh-TW" altLang="en-US" sz="3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」、「</a:t>
            </a:r>
            <a:r>
              <a:rPr lang="zh-TW" altLang="en-US" sz="34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美味</a:t>
            </a:r>
            <a:r>
              <a:rPr lang="zh-TW" altLang="en-US" sz="3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</a:p>
          <a:p>
            <a:pPr marL="1177200"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包裝：簡潔明瞭，突出產品特色，易於識別。</a:t>
            </a:r>
          </a:p>
          <a:p>
            <a:pPr marL="1177200"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市場定位：健康與環保的消費者。</a:t>
            </a:r>
            <a:endParaRPr lang="en-US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57275" indent="-571500"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u"/>
            </a:pPr>
            <a:r>
              <a:rPr lang="en-US" sz="4000" dirty="0" err="1">
                <a:solidFill>
                  <a:srgbClr val="008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定價策略</a:t>
            </a:r>
            <a:endParaRPr lang="en-US" sz="4000" dirty="0">
              <a:solidFill>
                <a:srgbClr val="00823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772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成本導向：</a:t>
            </a:r>
            <a:r>
              <a:rPr lang="zh-TW" altLang="en-US" sz="3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稻鴨共作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方式，不使用農藥、化肥。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772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競爭導向：與其他有機品牌競爭。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772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利潤導向：產品市場價值，以合理價格獲取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48600" defTabSz="914400">
              <a:lnSpc>
                <a:spcPct val="90000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一定利潤。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F8BF0B8-0E8A-0873-C5EB-D99E13E5E7B8}"/>
              </a:ext>
            </a:extLst>
          </p:cNvPr>
          <p:cNvSpPr txBox="1"/>
          <p:nvPr/>
        </p:nvSpPr>
        <p:spPr>
          <a:xfrm>
            <a:off x="990600" y="1941217"/>
            <a:ext cx="11374464" cy="3980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8675" indent="-5715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u"/>
            </a:pPr>
            <a:r>
              <a:rPr lang="zh-TW" altLang="en-US" sz="4600" dirty="0">
                <a:solidFill>
                  <a:srgbClr val="008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通路策略</a:t>
            </a:r>
            <a:endParaRPr lang="en-US" altLang="zh-TW" sz="4600" dirty="0">
              <a:solidFill>
                <a:srgbClr val="00823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77200" indent="-457200" algn="just">
              <a:lnSpc>
                <a:spcPts val="3400"/>
              </a:lnSpc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l"/>
            </a:pPr>
            <a:r>
              <a:rPr lang="zh-TW" altLang="zh-TW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實體通路：</a:t>
            </a:r>
            <a:r>
              <a:rPr lang="zh-TW" altLang="en-US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稻鴨庄、</a:t>
            </a:r>
            <a:r>
              <a:rPr lang="zh-TW" altLang="zh-TW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愛情果園</a:t>
            </a:r>
            <a:r>
              <a:rPr lang="zh-TW" altLang="en-US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、農會</a:t>
            </a:r>
            <a:endParaRPr lang="zh-TW" altLang="zh-TW" sz="3600" kern="1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177200" marR="0" indent="-457200" algn="just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TW" altLang="zh-TW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線上通路：</a:t>
            </a:r>
            <a:r>
              <a:rPr lang="zh-TW" altLang="en-US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自營</a:t>
            </a:r>
            <a:r>
              <a:rPr lang="zh-TW" altLang="zh-TW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官網、台灣好農</a:t>
            </a:r>
            <a:endParaRPr lang="en-US" altLang="zh-TW" sz="3600" kern="1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zh-TW" sz="44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28675" indent="-5715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u"/>
            </a:pPr>
            <a:r>
              <a:rPr lang="zh-TW" altLang="en-US" sz="4600" dirty="0">
                <a:solidFill>
                  <a:srgbClr val="008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銷售促進策略</a:t>
            </a:r>
            <a:endParaRPr lang="en-US" altLang="zh-TW" sz="4600" dirty="0">
              <a:solidFill>
                <a:srgbClr val="00823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77200" marR="0" lvl="2" indent="-457200" algn="just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TW" altLang="zh-TW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社群行銷：</a:t>
            </a:r>
            <a:r>
              <a:rPr lang="en-US" altLang="zh-TW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Facebook(</a:t>
            </a:r>
            <a:r>
              <a:rPr lang="zh-TW" altLang="en-US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臉書</a:t>
            </a:r>
            <a:r>
              <a:rPr lang="en-US" altLang="zh-TW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altLang="zh-TW" sz="3600" kern="1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177200" marR="0" lvl="2" indent="-457200" algn="just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TW" altLang="en-US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人員直接銷售：</a:t>
            </a:r>
            <a:r>
              <a:rPr lang="zh-TW" altLang="zh-TW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展攤</a:t>
            </a:r>
            <a:r>
              <a:rPr lang="zh-TW" altLang="en-US" sz="3600" kern="1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、市集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A8CE19-B047-2606-98E5-B12CB653F70C}"/>
              </a:ext>
            </a:extLst>
          </p:cNvPr>
          <p:cNvSpPr txBox="1"/>
          <p:nvPr/>
        </p:nvSpPr>
        <p:spPr>
          <a:xfrm>
            <a:off x="990600" y="571500"/>
            <a:ext cx="6858000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4P分析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F07F494-085E-FC56-D406-BE066C181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88" y="6284569"/>
            <a:ext cx="7840825" cy="3679033"/>
          </a:xfrm>
          <a:prstGeom prst="rect">
            <a:avLst/>
          </a:prstGeom>
          <a:noFill/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1032B01-66E7-9388-CF55-067E49FCC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1"/>
          <a:stretch/>
        </p:blipFill>
        <p:spPr bwMode="auto">
          <a:xfrm>
            <a:off x="9944100" y="3660626"/>
            <a:ext cx="3581400" cy="6642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CDABBAE-F0E0-B879-D181-39BC0A616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800" y="1577929"/>
            <a:ext cx="1508392" cy="188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26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</TotalTime>
  <Words>597</Words>
  <Application>Microsoft Office PowerPoint</Application>
  <PresentationFormat>自訂</PresentationFormat>
  <Paragraphs>199</Paragraphs>
  <Slides>18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Minimalist Beige Cream Brand Proposal Presentation</dc:title>
  <dc:creator>蔡依玲</dc:creator>
  <cp:lastModifiedBy>cyiqi58@gmail.com</cp:lastModifiedBy>
  <cp:revision>15</cp:revision>
  <dcterms:created xsi:type="dcterms:W3CDTF">2006-08-16T00:00:00Z</dcterms:created>
  <dcterms:modified xsi:type="dcterms:W3CDTF">2023-12-01T06:20:44Z</dcterms:modified>
  <dc:identifier>DAFyUnySmc0</dc:identifier>
</cp:coreProperties>
</file>