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4" r:id="rId9"/>
    <p:sldId id="265" r:id="rId10"/>
    <p:sldId id="272" r:id="rId11"/>
    <p:sldId id="270" r:id="rId12"/>
    <p:sldId id="273" r:id="rId13"/>
    <p:sldId id="274" r:id="rId14"/>
    <p:sldId id="266" r:id="rId15"/>
    <p:sldId id="267" r:id="rId16"/>
    <p:sldId id="268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400" autoAdjust="0"/>
  </p:normalViewPr>
  <p:slideViewPr>
    <p:cSldViewPr snapToGrid="0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卡通, 黃色, 動畫卡通, 圖解 的圖片&#10;&#10;自動產生的描述">
            <a:extLst>
              <a:ext uri="{FF2B5EF4-FFF2-40B4-BE49-F238E27FC236}">
                <a16:creationId xmlns:a16="http://schemas.microsoft.com/office/drawing/2014/main" id="{83DB0556-1D06-2C95-6330-5BC3CE5E81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25A20A7-BEF2-D6BC-18BC-1BC4C584E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6662" y="4390706"/>
            <a:ext cx="6543716" cy="1780819"/>
          </a:xfrm>
        </p:spPr>
        <p:txBody>
          <a:bodyPr/>
          <a:lstStyle/>
          <a:p>
            <a:r>
              <a:rPr kumimoji="1" lang="zh-TW" altLang="en-US" sz="5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蜂蜜從心</a:t>
            </a:r>
            <a:r>
              <a:rPr kumimoji="1" lang="en-US" altLang="zh-TW" sz="5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kumimoji="1" lang="en-US" altLang="zh-TW" sz="5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1" lang="en-US" altLang="zh-TW" sz="5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kumimoji="1" lang="zh-TW" altLang="en-US" sz="5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從蜂巢到您的心</a:t>
            </a:r>
          </a:p>
        </p:txBody>
      </p:sp>
    </p:spTree>
    <p:extLst>
      <p:ext uri="{BB962C8B-B14F-4D97-AF65-F5344CB8AC3E}">
        <p14:creationId xmlns:p14="http://schemas.microsoft.com/office/powerpoint/2010/main" val="346546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黃色 的圖片&#10;&#10;自動產生的描述">
            <a:extLst>
              <a:ext uri="{FF2B5EF4-FFF2-40B4-BE49-F238E27FC236}">
                <a16:creationId xmlns:a16="http://schemas.microsoft.com/office/drawing/2014/main" id="{5258045E-DBEE-69E9-AEF0-B15ECA216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B733169-44D4-C770-0F39-E03B6C3E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706" y="401525"/>
            <a:ext cx="10099657" cy="1178199"/>
          </a:xfrm>
        </p:spPr>
        <p:txBody>
          <a:bodyPr>
            <a:normAutofit/>
          </a:bodyPr>
          <a:lstStyle/>
          <a:p>
            <a:r>
              <a:rPr kumimoji="1" lang="en-US" altLang="zh-TW" sz="6000" dirty="0">
                <a:latin typeface="+mn-ea"/>
              </a:rPr>
              <a:t>STP</a:t>
            </a:r>
            <a:r>
              <a:rPr kumimoji="1" lang="zh-TW" altLang="en-US" sz="6000" dirty="0">
                <a:latin typeface="+mn-ea"/>
              </a:rPr>
              <a:t>分析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207673C-A619-F09E-E4EB-D4A37F5CA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854547"/>
              </p:ext>
            </p:extLst>
          </p:nvPr>
        </p:nvGraphicFramePr>
        <p:xfrm>
          <a:off x="1018988" y="1981247"/>
          <a:ext cx="1009965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3788">
                  <a:extLst>
                    <a:ext uri="{9D8B030D-6E8A-4147-A177-3AD203B41FA5}">
                      <a16:colId xmlns:a16="http://schemas.microsoft.com/office/drawing/2014/main" val="2368391417"/>
                    </a:ext>
                  </a:extLst>
                </a:gridCol>
                <a:gridCol w="7505870">
                  <a:extLst>
                    <a:ext uri="{9D8B030D-6E8A-4147-A177-3AD203B41FA5}">
                      <a16:colId xmlns:a16="http://schemas.microsoft.com/office/drawing/2014/main" val="2217717305"/>
                    </a:ext>
                  </a:extLst>
                </a:gridCol>
              </a:tblGrid>
              <a:tr h="929325">
                <a:tc>
                  <a:txBody>
                    <a:bodyPr/>
                    <a:lstStyle/>
                    <a:p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市場區隔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(Segmentation)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消費者、觀光客、盤商</a:t>
                      </a:r>
                      <a:endParaRPr lang="en-US" altLang="zh-TW" sz="24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原物料</a:t>
                      </a:r>
                      <a:endParaRPr lang="en-US" altLang="zh-TW" sz="24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天然、有機食品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502507"/>
                  </a:ext>
                </a:extLst>
              </a:tr>
              <a:tr h="929325"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目標市場選擇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(Targeting)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健康意識高的族群</a:t>
                      </a: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有機食品市場</a:t>
                      </a: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烹飪愛好者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816793"/>
                  </a:ext>
                </a:extLst>
              </a:tr>
              <a:tr h="929325"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市場定位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(Positioning)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天然且有機，營養價值高</a:t>
                      </a: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有三種不同的花粉種類，分別是</a:t>
                      </a:r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龍眼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荔枝和百合</a:t>
                      </a: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榮獲</a:t>
                      </a:r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年苗栗縣特等獎之評鑑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404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83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黃色 的圖片&#10;&#10;自動產生的描述">
            <a:extLst>
              <a:ext uri="{FF2B5EF4-FFF2-40B4-BE49-F238E27FC236}">
                <a16:creationId xmlns:a16="http://schemas.microsoft.com/office/drawing/2014/main" id="{5258045E-DBEE-69E9-AEF0-B15ECA216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B733169-44D4-C770-0F39-E03B6C3E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35" y="235447"/>
            <a:ext cx="10058400" cy="1371600"/>
          </a:xfrm>
        </p:spPr>
        <p:txBody>
          <a:bodyPr/>
          <a:lstStyle/>
          <a:p>
            <a:r>
              <a:rPr kumimoji="1" lang="zh-TW" altLang="en-US" dirty="0"/>
              <a:t>五力分析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87FDA4E-5993-BDFC-0AC0-EDAF887608F2}"/>
              </a:ext>
            </a:extLst>
          </p:cNvPr>
          <p:cNvSpPr txBox="1"/>
          <p:nvPr/>
        </p:nvSpPr>
        <p:spPr>
          <a:xfrm>
            <a:off x="806335" y="1742741"/>
            <a:ext cx="107899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dirty="0">
                <a:highlight>
                  <a:srgbClr val="00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（一）現有</a:t>
            </a:r>
            <a:r>
              <a:rPr kumimoji="1" lang="zh-TW" altLang="en-US" sz="2800" dirty="0" smtClean="0">
                <a:highlight>
                  <a:srgbClr val="00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競爭者</a:t>
            </a:r>
            <a:endParaRPr kumimoji="1" lang="zh-TW" altLang="en-US" sz="2800" dirty="0">
              <a:highlight>
                <a:srgbClr val="00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包括</a:t>
            </a: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地區性競爭者、蜂蜜進口商、保健品公司、大型零售商等。</a:t>
            </a:r>
          </a:p>
          <a:p>
            <a:endParaRPr kumimoji="1" lang="en-US" altLang="zh-TW" sz="2800" dirty="0">
              <a:highlight>
                <a:srgbClr val="00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800" dirty="0">
                <a:highlight>
                  <a:srgbClr val="00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（二）潛在進入</a:t>
            </a:r>
            <a:r>
              <a:rPr kumimoji="1" lang="zh-TW" altLang="en-US" sz="2800" dirty="0" smtClean="0">
                <a:highlight>
                  <a:srgbClr val="00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endParaRPr kumimoji="1" lang="zh-TW" altLang="en-US" sz="2800" dirty="0">
              <a:highlight>
                <a:srgbClr val="00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蜂</a:t>
            </a: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農行業進入門檻較低，但需注意蜜源植物供應有限，對潛在進入者形成一定阻礙。</a:t>
            </a:r>
          </a:p>
          <a:p>
            <a:endParaRPr kumimoji="1" lang="en-US" altLang="zh-TW" sz="2800" dirty="0">
              <a:highlight>
                <a:srgbClr val="00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800" dirty="0">
                <a:highlight>
                  <a:srgbClr val="00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（三）</a:t>
            </a:r>
            <a:r>
              <a:rPr kumimoji="1" lang="zh-TW" altLang="en-US" sz="2800" dirty="0" smtClean="0">
                <a:highlight>
                  <a:srgbClr val="00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替代品</a:t>
            </a:r>
            <a:endParaRPr kumimoji="1" lang="zh-TW" altLang="en-US" sz="2800" dirty="0">
              <a:highlight>
                <a:srgbClr val="00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蜂蜜</a:t>
            </a: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替代品主要有糖漿、人工甜味劑等，但其口感和營養價值無法與蜂蜜相比，對蜂蜜行業的威脅相對較小。</a:t>
            </a:r>
          </a:p>
        </p:txBody>
      </p:sp>
    </p:spTree>
    <p:extLst>
      <p:ext uri="{BB962C8B-B14F-4D97-AF65-F5344CB8AC3E}">
        <p14:creationId xmlns:p14="http://schemas.microsoft.com/office/powerpoint/2010/main" val="206588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黃色 的圖片&#10;&#10;自動產生的描述">
            <a:extLst>
              <a:ext uri="{FF2B5EF4-FFF2-40B4-BE49-F238E27FC236}">
                <a16:creationId xmlns:a16="http://schemas.microsoft.com/office/drawing/2014/main" id="{5258045E-DBEE-69E9-AEF0-B15ECA216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B733169-44D4-C770-0F39-E03B6C3E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68" y="368275"/>
            <a:ext cx="10058400" cy="1371600"/>
          </a:xfrm>
        </p:spPr>
        <p:txBody>
          <a:bodyPr/>
          <a:lstStyle/>
          <a:p>
            <a:r>
              <a:rPr kumimoji="1" lang="zh-TW" altLang="en-US" dirty="0"/>
              <a:t>五力分析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0409EBF-A7A1-C3AD-F0B3-5F4310C0203B}"/>
              </a:ext>
            </a:extLst>
          </p:cNvPr>
          <p:cNvSpPr txBox="1"/>
          <p:nvPr/>
        </p:nvSpPr>
        <p:spPr>
          <a:xfrm>
            <a:off x="784168" y="1739875"/>
            <a:ext cx="1082445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dirty="0">
                <a:solidFill>
                  <a:srgbClr val="002060"/>
                </a:solidFill>
                <a:highlight>
                  <a:srgbClr val="00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（四）</a:t>
            </a:r>
            <a:r>
              <a:rPr kumimoji="1" lang="zh-TW" altLang="en-US" sz="2800" dirty="0" smtClean="0">
                <a:solidFill>
                  <a:srgbClr val="002060"/>
                </a:solidFill>
                <a:highlight>
                  <a:srgbClr val="00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供應商</a:t>
            </a:r>
            <a:endParaRPr kumimoji="1" lang="zh-TW" altLang="en-US" sz="2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蜂蜜</a:t>
            </a:r>
            <a:r>
              <a:rPr kumimoji="1"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行業的供應商包括蜜源植物種植戶和養蜂設備供應商。蜜源植物戶對議價有較高影響，因其是生產蜂蜜的關鍵原材料。養蜂設備供應商則因設備種類眾多，議價能力相對較低。</a:t>
            </a:r>
          </a:p>
          <a:p>
            <a:endParaRPr kumimoji="1" lang="en-US" altLang="zh-TW" sz="2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800" dirty="0">
                <a:solidFill>
                  <a:srgbClr val="002060"/>
                </a:solidFill>
                <a:highlight>
                  <a:srgbClr val="00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（五）</a:t>
            </a:r>
            <a:r>
              <a:rPr kumimoji="1" lang="zh-TW" altLang="en-US" sz="2800" dirty="0" smtClean="0">
                <a:solidFill>
                  <a:srgbClr val="002060"/>
                </a:solidFill>
                <a:highlight>
                  <a:srgbClr val="00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客戶</a:t>
            </a:r>
            <a:endParaRPr kumimoji="1" lang="zh-TW" altLang="en-US" sz="2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蜂蜜</a:t>
            </a:r>
            <a:r>
              <a:rPr kumimoji="1"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的客戶主要包括消費者和食品加工企業。消費者需求主要源自蜂蜜的天然、健康特性，而食品加工企業則看中其作為原材料的價值。</a:t>
            </a:r>
          </a:p>
          <a:p>
            <a:endParaRPr kumimoji="1" lang="zh-TW" altLang="en-US" sz="2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zh-TW" altLang="en-US" sz="2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zh-TW" altLang="en-US" sz="2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zh-TW" altLang="en-US" sz="2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zh-TW" altLang="en-US" sz="2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67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黃色 的圖片&#10;&#10;自動產生的描述">
            <a:extLst>
              <a:ext uri="{FF2B5EF4-FFF2-40B4-BE49-F238E27FC236}">
                <a16:creationId xmlns:a16="http://schemas.microsoft.com/office/drawing/2014/main" id="{5258045E-DBEE-69E9-AEF0-B15ECA216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B733169-44D4-C770-0F39-E03B6C3E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249360"/>
            <a:ext cx="10058400" cy="1371600"/>
          </a:xfrm>
        </p:spPr>
        <p:txBody>
          <a:bodyPr/>
          <a:lstStyle/>
          <a:p>
            <a:r>
              <a:rPr kumimoji="1" lang="en-US" altLang="zh-TW" dirty="0"/>
              <a:t>PEST</a:t>
            </a:r>
            <a:r>
              <a:rPr kumimoji="1" lang="zh-TW" altLang="en-US" dirty="0"/>
              <a:t>分析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73412ECA-5B41-5415-1B90-729D78E09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477167"/>
              </p:ext>
            </p:extLst>
          </p:nvPr>
        </p:nvGraphicFramePr>
        <p:xfrm>
          <a:off x="613754" y="1554480"/>
          <a:ext cx="11414762" cy="4348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538">
                  <a:extLst>
                    <a:ext uri="{9D8B030D-6E8A-4147-A177-3AD203B41FA5}">
                      <a16:colId xmlns:a16="http://schemas.microsoft.com/office/drawing/2014/main" val="3272778466"/>
                    </a:ext>
                  </a:extLst>
                </a:gridCol>
                <a:gridCol w="7928224">
                  <a:extLst>
                    <a:ext uri="{9D8B030D-6E8A-4147-A177-3AD203B41FA5}">
                      <a16:colId xmlns:a16="http://schemas.microsoft.com/office/drawing/2014/main" val="3122517102"/>
                    </a:ext>
                  </a:extLst>
                </a:gridCol>
              </a:tblGrid>
              <a:tr h="10871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政治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Political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‧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政府對蜂蜜的生產和銷售實行一定的管制，包括質量和安全的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要求。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‧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政府鼓勵有機農業的發展，對蜂蜜產業帶來正面影響。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941162"/>
                  </a:ext>
                </a:extLst>
              </a:tr>
              <a:tr h="1087115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經濟</a:t>
                      </a:r>
                      <a:r>
                        <a:rPr lang="zh-TW" altLang="zh-TW" sz="20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（</a:t>
                      </a:r>
                      <a:r>
                        <a:rPr lang="en-US" altLang="zh-TW" sz="20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Economic</a:t>
                      </a:r>
                      <a:r>
                        <a:rPr lang="zh-TW" altLang="zh-TW" sz="20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）</a:t>
                      </a:r>
                      <a:r>
                        <a:rPr lang="zh-TW" alt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‧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人們健康意識提高，推動蜂蜜需求增加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‧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經濟發展和收入水平提高，也促進了對蜂蜜的需求。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8528474"/>
                  </a:ext>
                </a:extLst>
              </a:tr>
              <a:tr h="1087115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社會（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Social</a:t>
                      </a:r>
                      <a:r>
                        <a:rPr lang="zh-TW" altLang="zh-TW" sz="20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）</a:t>
                      </a:r>
                      <a:r>
                        <a:rPr lang="zh-TW" alt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‧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消費者對蜂蜜的認知度和接受度提高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‧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消費者對蜂蜜產品的需求多樣化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482453"/>
                  </a:ext>
                </a:extLst>
              </a:tr>
              <a:tr h="1087115">
                <a:tc>
                  <a:txBody>
                    <a:bodyPr/>
                    <a:lstStyle/>
                    <a:p>
                      <a:pPr algn="ctr"/>
                      <a:endParaRPr lang="en-US" altLang="zh-TW" sz="2000" kern="12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科技</a:t>
                      </a:r>
                      <a:r>
                        <a:rPr lang="zh-TW" altLang="zh-TW" sz="20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（</a:t>
                      </a:r>
                      <a:r>
                        <a:rPr lang="en-US" altLang="zh-TW" sz="20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Technological</a:t>
                      </a:r>
                      <a:r>
                        <a:rPr lang="zh-TW" altLang="zh-TW" sz="20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）</a:t>
                      </a:r>
                      <a:r>
                        <a:rPr lang="zh-TW" alt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‧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養蜂技術的發展，可以提高蜂蜜的產量和品質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‧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蜂蜜產品加工技術的發展，可以提高蜂蜜的附加值。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2182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2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黃色 的圖片&#10;&#10;自動產生的描述">
            <a:extLst>
              <a:ext uri="{FF2B5EF4-FFF2-40B4-BE49-F238E27FC236}">
                <a16:creationId xmlns:a16="http://schemas.microsoft.com/office/drawing/2014/main" id="{5258045E-DBEE-69E9-AEF0-B15ECA216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B733169-44D4-C770-0F39-E03B6C3E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186" y="217926"/>
            <a:ext cx="10058400" cy="1371600"/>
          </a:xfrm>
        </p:spPr>
        <p:txBody>
          <a:bodyPr>
            <a:normAutofit/>
          </a:bodyPr>
          <a:lstStyle/>
          <a:p>
            <a:r>
              <a:rPr kumimoji="1"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市場分析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538EF26-8EDA-AF84-013D-047A1B60B3D2}"/>
              </a:ext>
            </a:extLst>
          </p:cNvPr>
          <p:cNvSpPr txBox="1"/>
          <p:nvPr/>
        </p:nvSpPr>
        <p:spPr>
          <a:xfrm>
            <a:off x="892232" y="1589526"/>
            <a:ext cx="110448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>
                <a:solidFill>
                  <a:schemeClr val="bg1"/>
                </a:solidFill>
                <a:highlight>
                  <a:srgbClr val="0000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一、產業環境</a:t>
            </a:r>
            <a:endParaRPr kumimoji="1"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台灣主要蜜源為龍眼和荔枝，產期由南往北開花，以龍眼蜜為主。茶花粉是主要</a:t>
            </a:r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花粉</a:t>
            </a:r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kumimoji="1"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年產值約</a:t>
            </a:r>
            <a:r>
              <a:rPr kumimoji="1"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8-10</a:t>
            </a:r>
            <a:r>
              <a:rPr kumimoji="1"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億元。</a:t>
            </a:r>
          </a:p>
          <a:p>
            <a:r>
              <a:rPr kumimoji="1" lang="zh-TW" altLang="en-US" sz="2400" dirty="0">
                <a:solidFill>
                  <a:schemeClr val="bg1"/>
                </a:solidFill>
                <a:highlight>
                  <a:srgbClr val="0000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二、客戶分析</a:t>
            </a:r>
            <a:endParaRPr kumimoji="1"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民眾主要在蜂農直購（</a:t>
            </a:r>
            <a:r>
              <a:rPr kumimoji="1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45%</a:t>
            </a:r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）、傳統市場（</a:t>
            </a:r>
            <a:r>
              <a:rPr kumimoji="1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38%</a:t>
            </a:r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）、超市（</a:t>
            </a:r>
            <a:r>
              <a:rPr kumimoji="1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12%</a:t>
            </a:r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）等地購買蜂產品。</a:t>
            </a:r>
            <a:endParaRPr kumimoji="1" lang="en-US" altLang="zh-TW" sz="2400" dirty="0">
              <a:highlight>
                <a:srgbClr val="0000FF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400" dirty="0">
                <a:solidFill>
                  <a:schemeClr val="bg1"/>
                </a:solidFill>
                <a:highlight>
                  <a:srgbClr val="0000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三、競爭者分析</a:t>
            </a:r>
            <a:endParaRPr kumimoji="1"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虛構蜂蜜問題是行業主要問題之一，影響價格、文案、包裝等。計畫以直接販賣給消費者解決問題。</a:t>
            </a:r>
            <a:endParaRPr kumimoji="1" lang="en-US" altLang="zh-TW" sz="2400" dirty="0">
              <a:highlight>
                <a:srgbClr val="0000FF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400" dirty="0">
                <a:solidFill>
                  <a:schemeClr val="bg1"/>
                </a:solidFill>
                <a:highlight>
                  <a:srgbClr val="0000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四、市場定位</a:t>
            </a:r>
            <a:endParaRPr kumimoji="1"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隨著生活水平提高，蜂產品在保健領域受歡迎。蜂蜜應用廣泛，具有改善血液、促進心腦血管功能、殺菌、改善睡眠等功效。</a:t>
            </a:r>
          </a:p>
        </p:txBody>
      </p:sp>
    </p:spTree>
    <p:extLst>
      <p:ext uri="{BB962C8B-B14F-4D97-AF65-F5344CB8AC3E}">
        <p14:creationId xmlns:p14="http://schemas.microsoft.com/office/powerpoint/2010/main" val="220827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黃色 的圖片&#10;&#10;自動產生的描述">
            <a:extLst>
              <a:ext uri="{FF2B5EF4-FFF2-40B4-BE49-F238E27FC236}">
                <a16:creationId xmlns:a16="http://schemas.microsoft.com/office/drawing/2014/main" id="{5258045E-DBEE-69E9-AEF0-B15ECA216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B733169-44D4-C770-0F39-E03B6C3E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43" y="321297"/>
            <a:ext cx="10058400" cy="1371600"/>
          </a:xfrm>
        </p:spPr>
        <p:txBody>
          <a:bodyPr/>
          <a:lstStyle/>
          <a:p>
            <a:r>
              <a:rPr kumimoji="1"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市場分析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395C88B-544B-76DE-F90A-32D63EE37C17}"/>
              </a:ext>
            </a:extLst>
          </p:cNvPr>
          <p:cNvSpPr txBox="1"/>
          <p:nvPr/>
        </p:nvSpPr>
        <p:spPr>
          <a:xfrm>
            <a:off x="892232" y="2014194"/>
            <a:ext cx="108619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>
                <a:solidFill>
                  <a:schemeClr val="bg1"/>
                </a:solidFill>
                <a:highlight>
                  <a:srgbClr val="0000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五、競爭優勢</a:t>
            </a:r>
            <a:endParaRPr kumimoji="1"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蜂蜜生產區域固定，使用主要出口國市場集中度、貿易額佔全球總額比例、出口及進口單價等指標進行競爭優勢分析。</a:t>
            </a:r>
            <a:endParaRPr kumimoji="1" lang="en-US" altLang="zh-TW" sz="2400" dirty="0">
              <a:highlight>
                <a:srgbClr val="0000FF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400" dirty="0">
                <a:solidFill>
                  <a:schemeClr val="bg1"/>
                </a:solidFill>
                <a:highlight>
                  <a:srgbClr val="0000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六、市場潛力</a:t>
            </a:r>
            <a:endParaRPr kumimoji="1"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蜂蜜隨收入提升和保健意識增加而增長，在醫藥、美容等領域的應用價值逐漸擴大。</a:t>
            </a:r>
            <a:endParaRPr kumimoji="1" lang="en-US" altLang="zh-TW" sz="2400" dirty="0">
              <a:highlight>
                <a:srgbClr val="0000FF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400" dirty="0">
                <a:solidFill>
                  <a:schemeClr val="bg1"/>
                </a:solidFill>
                <a:highlight>
                  <a:srgbClr val="0000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七、未來展望</a:t>
            </a:r>
            <a:endParaRPr kumimoji="1"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蜂蜜營養豐富，應用價值廣泛。未來將著重於行銷策略，運用最新的行銷工具和技術提升品牌曝光度和市場競爭力。</a:t>
            </a:r>
          </a:p>
        </p:txBody>
      </p:sp>
    </p:spTree>
    <p:extLst>
      <p:ext uri="{BB962C8B-B14F-4D97-AF65-F5344CB8AC3E}">
        <p14:creationId xmlns:p14="http://schemas.microsoft.com/office/powerpoint/2010/main" val="370880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黃色 的圖片&#10;&#10;自動產生的描述">
            <a:extLst>
              <a:ext uri="{FF2B5EF4-FFF2-40B4-BE49-F238E27FC236}">
                <a16:creationId xmlns:a16="http://schemas.microsoft.com/office/drawing/2014/main" id="{5258045E-DBEE-69E9-AEF0-B15ECA216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8313"/>
            <a:ext cx="12191999" cy="68580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B733169-44D4-C770-0F39-E03B6C3E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578" y="343875"/>
            <a:ext cx="10058400" cy="1371600"/>
          </a:xfrm>
        </p:spPr>
        <p:txBody>
          <a:bodyPr>
            <a:normAutofit/>
          </a:bodyPr>
          <a:lstStyle/>
          <a:p>
            <a:r>
              <a:rPr lang="zh-TW" altLang="zh-TW" sz="60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風險與問題評析</a:t>
            </a:r>
            <a:endParaRPr kumimoji="1"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C0A391B-DB19-5CCA-D414-B772D5D1CE42}"/>
              </a:ext>
            </a:extLst>
          </p:cNvPr>
          <p:cNvSpPr txBox="1"/>
          <p:nvPr/>
        </p:nvSpPr>
        <p:spPr>
          <a:xfrm>
            <a:off x="880533" y="2059350"/>
            <a:ext cx="98664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>
                <a:highlight>
                  <a:srgbClr val="FF00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一、產品</a:t>
            </a:r>
            <a:endParaRPr kumimoji="1"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蜂蜜產品風險：原材料品質、可追溯性、製程衛生安全。消費者需求變動可能影響市場競爭。</a:t>
            </a:r>
            <a:endParaRPr kumimoji="1"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en-US" altLang="zh-TW" sz="2400" dirty="0">
              <a:highlight>
                <a:srgbClr val="FF00FF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400" dirty="0">
                <a:highlight>
                  <a:srgbClr val="FF00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二、市場經營</a:t>
            </a:r>
            <a:endParaRPr kumimoji="1"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蜂蜜市場風險：競爭激烈、價格波動、原材料成本波動、法規不確定性。天候變化可能影響生態，需透過監測市場、強化供應鏈管理和適應法規降低風險。</a:t>
            </a:r>
          </a:p>
        </p:txBody>
      </p:sp>
      <p:pic>
        <p:nvPicPr>
          <p:cNvPr id="6" name="圖片 5" descr="一張含有 卡通, 玩具 的圖片&#10;&#10;自動產生的描述">
            <a:extLst>
              <a:ext uri="{FF2B5EF4-FFF2-40B4-BE49-F238E27FC236}">
                <a16:creationId xmlns:a16="http://schemas.microsoft.com/office/drawing/2014/main" id="{06B0340C-E678-4FF1-072B-96CE6BAB0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889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8863" y="492010"/>
            <a:ext cx="1669265" cy="166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黃色 的圖片&#10;&#10;自動產生的描述">
            <a:extLst>
              <a:ext uri="{FF2B5EF4-FFF2-40B4-BE49-F238E27FC236}">
                <a16:creationId xmlns:a16="http://schemas.microsoft.com/office/drawing/2014/main" id="{5258045E-DBEE-69E9-AEF0-B15ECA216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B733169-44D4-C770-0F39-E03B6C3E4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0409EBF-A7A1-C3AD-F0B3-5F4310C0203B}"/>
              </a:ext>
            </a:extLst>
          </p:cNvPr>
          <p:cNvSpPr txBox="1"/>
          <p:nvPr/>
        </p:nvSpPr>
        <p:spPr>
          <a:xfrm>
            <a:off x="3433313" y="2767280"/>
            <a:ext cx="6553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8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感謝聆聽～</a:t>
            </a:r>
          </a:p>
        </p:txBody>
      </p:sp>
    </p:spTree>
    <p:extLst>
      <p:ext uri="{BB962C8B-B14F-4D97-AF65-F5344CB8AC3E}">
        <p14:creationId xmlns:p14="http://schemas.microsoft.com/office/powerpoint/2010/main" val="60736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黃色 的圖片&#10;&#10;自動產生的描述">
            <a:extLst>
              <a:ext uri="{FF2B5EF4-FFF2-40B4-BE49-F238E27FC236}">
                <a16:creationId xmlns:a16="http://schemas.microsoft.com/office/drawing/2014/main" id="{5258045E-DBEE-69E9-AEF0-B15ECA216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B733169-44D4-C770-0F39-E03B6C3E4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前言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99FAA33-67EA-8BC6-67F2-98F8C4311480}"/>
              </a:ext>
            </a:extLst>
          </p:cNvPr>
          <p:cNvSpPr txBox="1"/>
          <p:nvPr/>
        </p:nvSpPr>
        <p:spPr>
          <a:xfrm>
            <a:off x="1528483" y="2405047"/>
            <a:ext cx="95967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本計畫團隊服務對象是一家位於苑裡鎮的「晶綵蜂業」，我們透過實際訪談了解到該養蜂場過去使用的行銷通路，主要採取店面、口耳相傳、參加市集等線下實體店面方式來做銷售，並沒有其他的行銷方式。因此本團隊想要運用新零售服務的模式，協助蜂農推動蜂蜜產品的銷售。</a:t>
            </a:r>
          </a:p>
        </p:txBody>
      </p:sp>
    </p:spTree>
    <p:extLst>
      <p:ext uri="{BB962C8B-B14F-4D97-AF65-F5344CB8AC3E}">
        <p14:creationId xmlns:p14="http://schemas.microsoft.com/office/powerpoint/2010/main" val="245996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黃色 的圖片&#10;&#10;自動產生的描述">
            <a:extLst>
              <a:ext uri="{FF2B5EF4-FFF2-40B4-BE49-F238E27FC236}">
                <a16:creationId xmlns:a16="http://schemas.microsoft.com/office/drawing/2014/main" id="{5258045E-DBEE-69E9-AEF0-B15ECA216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B733169-44D4-C770-0F39-E03B6C3E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837" y="625968"/>
            <a:ext cx="10058400" cy="1371600"/>
          </a:xfrm>
        </p:spPr>
        <p:txBody>
          <a:bodyPr>
            <a:noAutofit/>
          </a:bodyPr>
          <a:lstStyle/>
          <a:p>
            <a:r>
              <a:rPr kumimoji="1"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創新性構想與目標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ED131C4-3574-ECEE-161A-BD8DD50C6150}"/>
              </a:ext>
            </a:extLst>
          </p:cNvPr>
          <p:cNvSpPr txBox="1"/>
          <p:nvPr/>
        </p:nvSpPr>
        <p:spPr>
          <a:xfrm>
            <a:off x="878480" y="3075057"/>
            <a:ext cx="330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FF0000"/>
                </a:solidFill>
                <a:latin typeface="+mn-ea"/>
              </a:rPr>
              <a:t>建立線上平台</a:t>
            </a:r>
          </a:p>
        </p:txBody>
      </p:sp>
      <p:pic>
        <p:nvPicPr>
          <p:cNvPr id="27" name="圖片 26" descr="一張含有 標誌, 符號, 圖形, 字型 的圖片&#10;&#10;自動產生的描述">
            <a:extLst>
              <a:ext uri="{FF2B5EF4-FFF2-40B4-BE49-F238E27FC236}">
                <a16:creationId xmlns:a16="http://schemas.microsoft.com/office/drawing/2014/main" id="{99FF21EF-0284-8EC3-E4E2-82E3F9E21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244" y="2298063"/>
            <a:ext cx="5489993" cy="27673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5194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黃色 的圖片&#10;&#10;自動產生的描述">
            <a:extLst>
              <a:ext uri="{FF2B5EF4-FFF2-40B4-BE49-F238E27FC236}">
                <a16:creationId xmlns:a16="http://schemas.microsoft.com/office/drawing/2014/main" id="{5258045E-DBEE-69E9-AEF0-B15ECA216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B733169-44D4-C770-0F39-E03B6C3E4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創新性構想與目標</a:t>
            </a:r>
            <a:endParaRPr kumimoji="1" lang="zh-TW" altLang="en-US" sz="60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5197B84-FB72-BCB2-8B56-E57F6AC09C23}"/>
              </a:ext>
            </a:extLst>
          </p:cNvPr>
          <p:cNvSpPr txBox="1"/>
          <p:nvPr/>
        </p:nvSpPr>
        <p:spPr>
          <a:xfrm>
            <a:off x="1163782" y="2967336"/>
            <a:ext cx="578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FF0000"/>
                </a:solidFill>
                <a:latin typeface="+mn-ea"/>
              </a:rPr>
              <a:t>設計</a:t>
            </a:r>
            <a:r>
              <a:rPr kumimoji="1" lang="en-US" altLang="zh-TW" sz="4000" b="1" dirty="0">
                <a:solidFill>
                  <a:srgbClr val="FF0000"/>
                </a:solidFill>
                <a:latin typeface="+mn-ea"/>
              </a:rPr>
              <a:t>logo</a:t>
            </a:r>
            <a:r>
              <a:rPr kumimoji="1" lang="zh-TW" altLang="en-US" sz="4000" b="1" dirty="0">
                <a:solidFill>
                  <a:srgbClr val="FF0000"/>
                </a:solidFill>
                <a:latin typeface="+mn-ea"/>
              </a:rPr>
              <a:t>提高品牌知名度</a:t>
            </a:r>
          </a:p>
        </p:txBody>
      </p:sp>
      <p:pic>
        <p:nvPicPr>
          <p:cNvPr id="6" name="圖片 5" descr="一張含有 符號, 標誌, 象徵物, 設計 的圖片&#10;&#10;自動產生的描述">
            <a:extLst>
              <a:ext uri="{FF2B5EF4-FFF2-40B4-BE49-F238E27FC236}">
                <a16:creationId xmlns:a16="http://schemas.microsoft.com/office/drawing/2014/main" id="{F73751AB-3A2C-3E10-881C-85098D194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7031" y="2046781"/>
            <a:ext cx="3256881" cy="32568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9649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黃色 的圖片&#10;&#10;自動產生的描述">
            <a:extLst>
              <a:ext uri="{FF2B5EF4-FFF2-40B4-BE49-F238E27FC236}">
                <a16:creationId xmlns:a16="http://schemas.microsoft.com/office/drawing/2014/main" id="{5258045E-DBEE-69E9-AEF0-B15ECA216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B733169-44D4-C770-0F39-E03B6C3E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828" y="544483"/>
            <a:ext cx="10058400" cy="1371600"/>
          </a:xfrm>
        </p:spPr>
        <p:txBody>
          <a:bodyPr>
            <a:normAutofit/>
          </a:bodyPr>
          <a:lstStyle/>
          <a:p>
            <a:r>
              <a:rPr kumimoji="1"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創新性構想與目標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5B8AB30-5C19-6177-F7B1-69C9E95FB76A}"/>
              </a:ext>
            </a:extLst>
          </p:cNvPr>
          <p:cNvSpPr txBox="1"/>
          <p:nvPr/>
        </p:nvSpPr>
        <p:spPr>
          <a:xfrm>
            <a:off x="795865" y="3167390"/>
            <a:ext cx="4399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FF0000"/>
                </a:solidFill>
                <a:latin typeface="+mn-ea"/>
              </a:rPr>
              <a:t>創建社交媒體宣傳</a:t>
            </a:r>
          </a:p>
        </p:txBody>
      </p:sp>
      <p:pic>
        <p:nvPicPr>
          <p:cNvPr id="6" name="圖片 5" descr="一張含有 文字, 螢幕擷取畫面, 食物 的圖片&#10;&#10;自動產生的描述">
            <a:extLst>
              <a:ext uri="{FF2B5EF4-FFF2-40B4-BE49-F238E27FC236}">
                <a16:creationId xmlns:a16="http://schemas.microsoft.com/office/drawing/2014/main" id="{477E183A-CBF3-FEA6-5540-96BC2CF805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218"/>
          <a:stretch/>
        </p:blipFill>
        <p:spPr>
          <a:xfrm>
            <a:off x="9168938" y="2119745"/>
            <a:ext cx="2330477" cy="26268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圖片 7" descr="一張含有 文字, 網站, 網頁, 網路廣告 的圖片&#10;&#10;自動產生的描述">
            <a:extLst>
              <a:ext uri="{FF2B5EF4-FFF2-40B4-BE49-F238E27FC236}">
                <a16:creationId xmlns:a16="http://schemas.microsoft.com/office/drawing/2014/main" id="{BD1B387F-9052-F922-A09E-CB96CB5EEC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91" b="48687"/>
          <a:stretch/>
        </p:blipFill>
        <p:spPr>
          <a:xfrm>
            <a:off x="5730028" y="2460566"/>
            <a:ext cx="2422653" cy="22194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27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黃色 的圖片&#10;&#10;自動產生的描述">
            <a:extLst>
              <a:ext uri="{FF2B5EF4-FFF2-40B4-BE49-F238E27FC236}">
                <a16:creationId xmlns:a16="http://schemas.microsoft.com/office/drawing/2014/main" id="{5258045E-DBEE-69E9-AEF0-B15ECA216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B733169-44D4-C770-0F39-E03B6C3E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62" y="387405"/>
            <a:ext cx="10058400" cy="1371600"/>
          </a:xfrm>
        </p:spPr>
        <p:txBody>
          <a:bodyPr>
            <a:normAutofit/>
          </a:bodyPr>
          <a:lstStyle/>
          <a:p>
            <a:r>
              <a:rPr kumimoji="1"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主要產品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95AD915-CD03-55CE-EF3D-D4CB5C0A011A}"/>
              </a:ext>
            </a:extLst>
          </p:cNvPr>
          <p:cNvSpPr txBox="1"/>
          <p:nvPr/>
        </p:nvSpPr>
        <p:spPr>
          <a:xfrm>
            <a:off x="1064420" y="1759005"/>
            <a:ext cx="4314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純蜂蜜</a:t>
            </a: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：高品質的原生蜂蜜，提供產地特色。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B4E5C06-0750-3C57-149A-082451A7E92F}"/>
              </a:ext>
            </a:extLst>
          </p:cNvPr>
          <p:cNvSpPr txBox="1"/>
          <p:nvPr/>
        </p:nvSpPr>
        <p:spPr>
          <a:xfrm>
            <a:off x="6443664" y="1777357"/>
            <a:ext cx="5129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蜂王乳</a:t>
            </a: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：幫助循環暢通 調理特殊時期、維持青春美麗。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68" y="2854575"/>
            <a:ext cx="2008792" cy="3571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327" y="2854575"/>
            <a:ext cx="2034146" cy="36162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1715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黃色 的圖片&#10;&#10;自動產生的描述">
            <a:extLst>
              <a:ext uri="{FF2B5EF4-FFF2-40B4-BE49-F238E27FC236}">
                <a16:creationId xmlns:a16="http://schemas.microsoft.com/office/drawing/2014/main" id="{5258045E-DBEE-69E9-AEF0-B15ECA216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B733169-44D4-C770-0F39-E03B6C3E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170" y="335023"/>
            <a:ext cx="10058400" cy="1371600"/>
          </a:xfrm>
        </p:spPr>
        <p:txBody>
          <a:bodyPr>
            <a:normAutofit/>
          </a:bodyPr>
          <a:lstStyle/>
          <a:p>
            <a:r>
              <a:rPr kumimoji="1"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商業模式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8F93866-06BC-CF49-D745-7245EDBAC21D}"/>
              </a:ext>
            </a:extLst>
          </p:cNvPr>
          <p:cNvSpPr txBox="1"/>
          <p:nvPr/>
        </p:nvSpPr>
        <p:spPr>
          <a:xfrm>
            <a:off x="1088231" y="2041646"/>
            <a:ext cx="1001553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dirty="0">
                <a:highlight>
                  <a:srgbClr val="FF00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社群行銷</a:t>
            </a:r>
            <a:endParaRPr kumimoji="1"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為提升商品知名度，建議在社交媒體上建立品牌社群帳號，推送商品資訊、新品動態和優惠消息。同時透過社交媒體廣告，引起公眾關注。</a:t>
            </a:r>
            <a:endParaRPr kumimoji="1"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800" dirty="0">
                <a:highlight>
                  <a:srgbClr val="FF00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傳統零售業</a:t>
            </a:r>
            <a:endParaRPr kumimoji="1" lang="en-US" altLang="zh-TW" sz="2800" dirty="0">
              <a:highlight>
                <a:srgbClr val="FF00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提供試吃服務，協助顧客挑選心水蜂蜜。建立員工專業產品知識和建議，提升消費者購物體驗。</a:t>
            </a:r>
          </a:p>
          <a:p>
            <a:endParaRPr kumimoji="1" lang="zh-TW" altLang="en-US" sz="2800" dirty="0">
              <a:highlight>
                <a:srgbClr val="FF00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zh-TW" altLang="en-US" sz="2800" dirty="0">
              <a:highlight>
                <a:srgbClr val="FF00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zh-TW" altLang="en-US" sz="2800" dirty="0">
              <a:highlight>
                <a:srgbClr val="FF00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zh-TW" altLang="en-US" sz="2800" dirty="0">
              <a:highlight>
                <a:srgbClr val="FF00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zh-TW" altLang="en-US" sz="2800" dirty="0">
              <a:highlight>
                <a:srgbClr val="FF00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zh-TW" altLang="en-US" sz="2800" dirty="0">
              <a:highlight>
                <a:srgbClr val="FF00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033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黃色 的圖片&#10;&#10;自動產生的描述">
            <a:extLst>
              <a:ext uri="{FF2B5EF4-FFF2-40B4-BE49-F238E27FC236}">
                <a16:creationId xmlns:a16="http://schemas.microsoft.com/office/drawing/2014/main" id="{5258045E-DBEE-69E9-AEF0-B15ECA216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B733169-44D4-C770-0F39-E03B6C3E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608" y="550334"/>
            <a:ext cx="10058400" cy="1371600"/>
          </a:xfrm>
        </p:spPr>
        <p:txBody>
          <a:bodyPr>
            <a:normAutofit/>
          </a:bodyPr>
          <a:lstStyle/>
          <a:p>
            <a:r>
              <a:rPr kumimoji="1"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商業模式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CC86C5A-9B26-D7AE-891F-EDBB5898BCA4}"/>
              </a:ext>
            </a:extLst>
          </p:cNvPr>
          <p:cNvSpPr txBox="1"/>
          <p:nvPr/>
        </p:nvSpPr>
        <p:spPr>
          <a:xfrm>
            <a:off x="1033652" y="2189634"/>
            <a:ext cx="97423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dirty="0">
                <a:highlight>
                  <a:srgbClr val="FF00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直播行銷</a:t>
            </a:r>
            <a:endParaRPr kumimoji="1" lang="en-US" altLang="zh-TW" sz="2800" dirty="0">
              <a:highlight>
                <a:srgbClr val="FF00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經營網路直播，擴大曝光機會以吸引新顧客群。即時互動建立親密感，展示產品特點、回答問題，提高受眾參與度和品牌忠誠度。</a:t>
            </a:r>
          </a:p>
          <a:p>
            <a:endParaRPr kumimoji="1"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800" dirty="0">
                <a:highlight>
                  <a:srgbClr val="FF00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虛擬網紅</a:t>
            </a:r>
            <a:endParaRPr kumimoji="1" lang="en-US" altLang="zh-TW" sz="2800" dirty="0">
              <a:highlight>
                <a:srgbClr val="FF00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設計虛擬網紅全天候宣傳品牌，塑造品牌形象，提高吸引力。</a:t>
            </a:r>
          </a:p>
          <a:p>
            <a:endParaRPr kumimoji="1" lang="zh-TW" altLang="en-US" sz="2800" dirty="0">
              <a:highlight>
                <a:srgbClr val="FF00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zh-TW" altLang="en-US" sz="2800" dirty="0">
              <a:highlight>
                <a:srgbClr val="FF00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72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黃色 的圖片&#10;&#10;自動產生的描述">
            <a:extLst>
              <a:ext uri="{FF2B5EF4-FFF2-40B4-BE49-F238E27FC236}">
                <a16:creationId xmlns:a16="http://schemas.microsoft.com/office/drawing/2014/main" id="{5258045E-DBEE-69E9-AEF0-B15ECA216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B733169-44D4-C770-0F39-E03B6C3E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706" y="401525"/>
            <a:ext cx="10099657" cy="1178199"/>
          </a:xfrm>
        </p:spPr>
        <p:txBody>
          <a:bodyPr>
            <a:normAutofit/>
          </a:bodyPr>
          <a:lstStyle/>
          <a:p>
            <a:r>
              <a:rPr kumimoji="1" lang="en-US" altLang="zh-TW" sz="6000" dirty="0">
                <a:latin typeface="+mn-ea"/>
              </a:rPr>
              <a:t>SWOT</a:t>
            </a:r>
            <a:r>
              <a:rPr kumimoji="1" lang="zh-TW" altLang="en-US" sz="6000" dirty="0">
                <a:latin typeface="+mn-ea"/>
              </a:rPr>
              <a:t>分析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1F9FF92-B896-AE3C-874D-8DD702031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372379"/>
              </p:ext>
            </p:extLst>
          </p:nvPr>
        </p:nvGraphicFramePr>
        <p:xfrm>
          <a:off x="914706" y="1579724"/>
          <a:ext cx="9466423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7200">
                  <a:extLst>
                    <a:ext uri="{9D8B030D-6E8A-4147-A177-3AD203B41FA5}">
                      <a16:colId xmlns:a16="http://schemas.microsoft.com/office/drawing/2014/main" val="3566258354"/>
                    </a:ext>
                  </a:extLst>
                </a:gridCol>
                <a:gridCol w="4769223">
                  <a:extLst>
                    <a:ext uri="{9D8B030D-6E8A-4147-A177-3AD203B41FA5}">
                      <a16:colId xmlns:a16="http://schemas.microsoft.com/office/drawing/2014/main" val="4271848517"/>
                    </a:ext>
                  </a:extLst>
                </a:gridCol>
              </a:tblGrid>
              <a:tr h="516927">
                <a:tc>
                  <a:txBody>
                    <a:bodyPr/>
                    <a:lstStyle/>
                    <a:p>
                      <a:r>
                        <a:rPr lang="zh-TW" altLang="zh-TW" sz="2800" b="1" kern="1200" dirty="0">
                          <a:solidFill>
                            <a:schemeClr val="l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優勢（</a:t>
                      </a:r>
                      <a:r>
                        <a:rPr lang="en-US" altLang="zh-TW" sz="2800" b="0" kern="1200" dirty="0">
                          <a:solidFill>
                            <a:schemeClr val="l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Strengths</a:t>
                      </a:r>
                      <a:r>
                        <a:rPr lang="zh-TW" altLang="zh-TW" sz="2800" b="1" kern="1200" dirty="0">
                          <a:solidFill>
                            <a:schemeClr val="l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）</a:t>
                      </a:r>
                      <a:r>
                        <a:rPr lang="zh-TW" altLang="zh-TW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2800" b="1" kern="1200" dirty="0">
                          <a:solidFill>
                            <a:schemeClr val="l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劣勢（</a:t>
                      </a:r>
                      <a:r>
                        <a:rPr lang="en-US" altLang="zh-TW" sz="2800" b="0" kern="1200" dirty="0">
                          <a:solidFill>
                            <a:schemeClr val="l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Weaknesses</a:t>
                      </a:r>
                      <a:r>
                        <a:rPr lang="zh-TW" altLang="zh-TW" sz="2800" b="1" kern="1200" dirty="0">
                          <a:solidFill>
                            <a:schemeClr val="l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）</a:t>
                      </a:r>
                      <a:r>
                        <a:rPr lang="zh-TW" altLang="zh-TW" sz="2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994200"/>
                  </a:ext>
                </a:extLst>
              </a:tr>
              <a:tr h="220909">
                <a:tc>
                  <a:txBody>
                    <a:bodyPr/>
                    <a:lstStyle/>
                    <a:p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天然資源 </a:t>
                      </a:r>
                    </a:p>
                    <a:p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lang="zh-TW" altLang="zh-TW" sz="2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榮獲</a:t>
                      </a:r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112</a:t>
                      </a:r>
                      <a:r>
                        <a:rPr lang="zh-TW" altLang="zh-TW" sz="2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年苗栗縣特等獎之評鑑</a:t>
                      </a:r>
                      <a:r>
                        <a:rPr lang="zh-TW" altLang="zh-TW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價格較高</a:t>
                      </a:r>
                    </a:p>
                    <a:p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lang="zh-TW" altLang="zh-TW" sz="2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通路小</a:t>
                      </a:r>
                    </a:p>
                    <a:p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lang="zh-TW" altLang="zh-TW" sz="2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易受環境因素影響</a:t>
                      </a:r>
                    </a:p>
                    <a:p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3.</a:t>
                      </a:r>
                      <a:r>
                        <a:rPr lang="zh-TW" altLang="zh-TW" sz="2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勞動密集且成本高</a:t>
                      </a:r>
                      <a:r>
                        <a:rPr lang="zh-TW" altLang="zh-TW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90522"/>
                  </a:ext>
                </a:extLst>
              </a:tr>
              <a:tr h="220909">
                <a:tc>
                  <a:txBody>
                    <a:bodyPr/>
                    <a:lstStyle/>
                    <a:p>
                      <a:r>
                        <a:rPr lang="zh-TW" altLang="zh-TW" sz="2800" kern="12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機會（</a:t>
                      </a:r>
                      <a:r>
                        <a:rPr lang="en-US" altLang="zh-TW" sz="2800" kern="12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Opportunities</a:t>
                      </a:r>
                      <a:r>
                        <a:rPr lang="zh-TW" altLang="zh-TW" sz="2800" kern="12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）</a:t>
                      </a:r>
                      <a:r>
                        <a:rPr lang="zh-TW" altLang="zh-TW" sz="28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zh-TW" altLang="en-US" sz="28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2800" kern="12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威脅（</a:t>
                      </a:r>
                      <a:r>
                        <a:rPr lang="en-US" altLang="zh-TW" sz="2800" kern="12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Threats</a:t>
                      </a:r>
                      <a:r>
                        <a:rPr lang="zh-TW" altLang="zh-TW" sz="2800" kern="12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）</a:t>
                      </a:r>
                      <a:r>
                        <a:rPr lang="zh-TW" altLang="zh-TW" sz="28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zh-TW" altLang="en-US" sz="280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64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消費者健康意識抬頭</a:t>
                      </a:r>
                    </a:p>
                    <a:p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lang="zh-TW" altLang="zh-TW" sz="2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可發展多樣化產品</a:t>
                      </a:r>
                    </a:p>
                    <a:p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3.</a:t>
                      </a:r>
                      <a:r>
                        <a:rPr lang="zh-TW" altLang="zh-TW" sz="2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新興市場，發展潛力高</a:t>
                      </a:r>
                    </a:p>
                    <a:p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4.</a:t>
                      </a:r>
                      <a:r>
                        <a:rPr lang="zh-TW" altLang="zh-TW" sz="2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科技進步</a:t>
                      </a:r>
                      <a:endParaRPr lang="en-US" altLang="zh-TW" sz="2400" kern="12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假冒劣質蜂蜜</a:t>
                      </a:r>
                    </a:p>
                    <a:p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lang="zh-TW" altLang="zh-TW" sz="2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容易受到自然災害影響</a:t>
                      </a:r>
                    </a:p>
                    <a:p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3.</a:t>
                      </a:r>
                      <a:r>
                        <a:rPr lang="zh-TW" altLang="zh-TW" sz="2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進入門檻較低且競爭激烈</a:t>
                      </a:r>
                    </a:p>
                    <a:p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4.</a:t>
                      </a:r>
                      <a:r>
                        <a:rPr lang="zh-TW" altLang="zh-TW" sz="2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政府管制</a:t>
                      </a:r>
                      <a:r>
                        <a:rPr lang="zh-TW" altLang="zh-TW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979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肥皂</Template>
  <TotalTime>209</TotalTime>
  <Words>1101</Words>
  <Application>Microsoft Office PowerPoint</Application>
  <PresentationFormat>寬螢幕</PresentationFormat>
  <Paragraphs>115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新細明體</vt:lpstr>
      <vt:lpstr>標楷體</vt:lpstr>
      <vt:lpstr>Century Gothic</vt:lpstr>
      <vt:lpstr>Garamond</vt:lpstr>
      <vt:lpstr>Times New Roman</vt:lpstr>
      <vt:lpstr>肥皂</vt:lpstr>
      <vt:lpstr>蜂蜜從心 —從蜂巢到您的心</vt:lpstr>
      <vt:lpstr>前言</vt:lpstr>
      <vt:lpstr>創新性構想與目標</vt:lpstr>
      <vt:lpstr>創新性構想與目標</vt:lpstr>
      <vt:lpstr>創新性構想與目標</vt:lpstr>
      <vt:lpstr>主要產品</vt:lpstr>
      <vt:lpstr>商業模式</vt:lpstr>
      <vt:lpstr>商業模式</vt:lpstr>
      <vt:lpstr>SWOT分析</vt:lpstr>
      <vt:lpstr>STP分析</vt:lpstr>
      <vt:lpstr>五力分析</vt:lpstr>
      <vt:lpstr>五力分析</vt:lpstr>
      <vt:lpstr>PEST分析</vt:lpstr>
      <vt:lpstr>市場分析</vt:lpstr>
      <vt:lpstr>市場分析</vt:lpstr>
      <vt:lpstr>風險與問題評析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蜂蜜從心 —從蜂巢到您的心</dc:title>
  <dc:creator>office</dc:creator>
  <cp:lastModifiedBy>USER</cp:lastModifiedBy>
  <cp:revision>23</cp:revision>
  <dcterms:created xsi:type="dcterms:W3CDTF">2023-12-01T16:22:38Z</dcterms:created>
  <dcterms:modified xsi:type="dcterms:W3CDTF">2023-12-02T15:23:39Z</dcterms:modified>
</cp:coreProperties>
</file>