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3"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8288000" cy="10287000"/>
  <p:notesSz cx="6858000" cy="9144000"/>
  <p:embeddedFontLst>
    <p:embeddedFont>
      <p:font typeface="Ballpoint" panose="02020500000000000000" charset="0"/>
      <p:regular r:id="rId20"/>
    </p:embeddedFont>
    <p:embeddedFont>
      <p:font typeface="標楷體" panose="03000509000000000000" pitchFamily="65" charset="-120"/>
      <p:regular r:id="rId21"/>
    </p:embeddedFont>
    <p:embeddedFont>
      <p:font typeface="Itim" panose="02020500000000000000" charset="-34"/>
      <p:regular r:id="rId22"/>
    </p:embeddedFont>
    <p:embeddedFont>
      <p:font typeface="Calibri" panose="020F0502020204030204" pitchFamily="34" charset="0"/>
      <p:regular r:id="rId23"/>
      <p:bold r:id="rId24"/>
      <p:italic r:id="rId25"/>
      <p:boldItalic r:id="rId26"/>
    </p:embeddedFont>
    <p:embeddedFont>
      <p:font typeface="Dekko" panose="02020500000000000000" charset="0"/>
      <p:regular r:id="rId27"/>
    </p:embeddedFont>
    <p:embeddedFont>
      <p:font typeface="Childos Arabic" panose="02020500000000000000" charset="-78"/>
      <p:regular r:id="rId28"/>
    </p:embeddedFont>
    <p:embeddedFont>
      <p:font typeface="A Day Without Sun Text Bold" panose="02020500000000000000"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6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zh-TW" altLang="en-US" b="1" dirty="0" smtClean="0">
                <a:solidFill>
                  <a:schemeClr val="tx1"/>
                </a:solidFill>
              </a:rPr>
              <a:t>彩紅糯米玉米營養技術</a:t>
            </a:r>
            <a:endParaRPr lang="zh-TW" altLang="en-US" b="1" dirty="0">
              <a:solidFill>
                <a:schemeClr val="tx1"/>
              </a:solidFill>
            </a:endParaRPr>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zh-TW"/>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D3E576-0183-4EAB-B18D-5B94F042EF6B}" type="doc">
      <dgm:prSet loTypeId="urn:microsoft.com/office/officeart/2005/8/layout/radial6" loCatId="cycle" qsTypeId="urn:microsoft.com/office/officeart/2005/8/quickstyle/simple2" qsCatId="simple" csTypeId="urn:microsoft.com/office/officeart/2005/8/colors/accent0_1" csCatId="mainScheme" phldr="1"/>
      <dgm:spPr/>
      <dgm:t>
        <a:bodyPr/>
        <a:lstStyle/>
        <a:p>
          <a:endParaRPr lang="zh-TW" altLang="en-US"/>
        </a:p>
      </dgm:t>
    </dgm:pt>
    <dgm:pt modelId="{75D93C32-C41F-4472-BC83-04B31E39FBAC}">
      <dgm:prSet phldrT="[文字]" custT="1"/>
      <dgm:spPr/>
      <dgm:t>
        <a:bodyPr/>
        <a:lstStyle/>
        <a:p>
          <a:r>
            <a:rPr lang="zh-TW" altLang="en-US" sz="2800" dirty="0" smtClean="0"/>
            <a:t>彩虹糯米玉米技術</a:t>
          </a:r>
          <a:endParaRPr lang="zh-TW" altLang="en-US" sz="2800" dirty="0"/>
        </a:p>
      </dgm:t>
    </dgm:pt>
    <dgm:pt modelId="{277085E0-E40B-4D5C-96FA-BB6B7DF130FE}" type="parTrans" cxnId="{A7702F19-035E-4E48-8190-C81D1D47C7E6}">
      <dgm:prSet/>
      <dgm:spPr/>
      <dgm:t>
        <a:bodyPr/>
        <a:lstStyle/>
        <a:p>
          <a:endParaRPr lang="zh-TW" altLang="en-US" sz="2800"/>
        </a:p>
      </dgm:t>
    </dgm:pt>
    <dgm:pt modelId="{AF850B66-C4EE-47AB-94AD-42D9B898686C}" type="sibTrans" cxnId="{A7702F19-035E-4E48-8190-C81D1D47C7E6}">
      <dgm:prSet/>
      <dgm:spPr/>
      <dgm:t>
        <a:bodyPr/>
        <a:lstStyle/>
        <a:p>
          <a:endParaRPr lang="zh-TW" altLang="en-US" sz="2800"/>
        </a:p>
      </dgm:t>
    </dgm:pt>
    <dgm:pt modelId="{16C1F025-8904-4CDE-A2A6-E6F07780BD63}">
      <dgm:prSet phldrT="[文字]" custT="1"/>
      <dgm:spPr/>
      <dgm:t>
        <a:bodyPr/>
        <a:lstStyle/>
        <a:p>
          <a:r>
            <a:rPr lang="en-US" altLang="zh-TW" sz="2800" dirty="0" smtClean="0"/>
            <a:t>70%</a:t>
          </a:r>
          <a:r>
            <a:rPr lang="zh-TW" altLang="en-US" sz="2800" dirty="0" smtClean="0"/>
            <a:t>花青素</a:t>
          </a:r>
          <a:endParaRPr lang="zh-TW" altLang="en-US" sz="2800" dirty="0"/>
        </a:p>
      </dgm:t>
    </dgm:pt>
    <dgm:pt modelId="{290E186A-9988-45BD-B73A-A68DC2CE26C7}" type="parTrans" cxnId="{64D71535-9C9F-4612-A5E7-C385B8DB7A46}">
      <dgm:prSet/>
      <dgm:spPr/>
      <dgm:t>
        <a:bodyPr/>
        <a:lstStyle/>
        <a:p>
          <a:endParaRPr lang="zh-TW" altLang="en-US" sz="2800"/>
        </a:p>
      </dgm:t>
    </dgm:pt>
    <dgm:pt modelId="{94BEE945-1EA1-452C-906D-B8D9356F214C}" type="sibTrans" cxnId="{64D71535-9C9F-4612-A5E7-C385B8DB7A46}">
      <dgm:prSet/>
      <dgm:spPr/>
      <dgm:t>
        <a:bodyPr/>
        <a:lstStyle/>
        <a:p>
          <a:endParaRPr lang="zh-TW" altLang="en-US" sz="2800"/>
        </a:p>
      </dgm:t>
    </dgm:pt>
    <dgm:pt modelId="{B1E03889-85FA-406C-8CE0-76ACA07B868A}">
      <dgm:prSet phldrT="[文字]" custT="1"/>
      <dgm:spPr/>
      <dgm:t>
        <a:bodyPr/>
        <a:lstStyle/>
        <a:p>
          <a:r>
            <a:rPr lang="en-US" sz="2800" dirty="0" smtClean="0">
              <a:latin typeface="Dekko"/>
              <a:ea typeface="Dekko"/>
            </a:rPr>
            <a:t>10%蛋白質</a:t>
          </a:r>
          <a:endParaRPr lang="zh-TW" altLang="en-US" sz="2800" dirty="0"/>
        </a:p>
      </dgm:t>
    </dgm:pt>
    <dgm:pt modelId="{200C0F5F-A706-46B2-A316-174CE706A2A0}" type="parTrans" cxnId="{ED805409-CE0F-4874-9022-6578211F04A8}">
      <dgm:prSet/>
      <dgm:spPr/>
      <dgm:t>
        <a:bodyPr/>
        <a:lstStyle/>
        <a:p>
          <a:endParaRPr lang="zh-TW" altLang="en-US" sz="2800"/>
        </a:p>
      </dgm:t>
    </dgm:pt>
    <dgm:pt modelId="{A59528AA-3F4C-44C1-AADD-9C04CA02C0DC}" type="sibTrans" cxnId="{ED805409-CE0F-4874-9022-6578211F04A8}">
      <dgm:prSet/>
      <dgm:spPr/>
      <dgm:t>
        <a:bodyPr/>
        <a:lstStyle/>
        <a:p>
          <a:endParaRPr lang="zh-TW" altLang="en-US" sz="2800"/>
        </a:p>
      </dgm:t>
    </dgm:pt>
    <dgm:pt modelId="{4E312B59-CE3F-4E06-B6C8-682B30E480B2}">
      <dgm:prSet phldrT="[文字]" custT="1"/>
      <dgm:spPr/>
      <dgm:t>
        <a:bodyPr/>
        <a:lstStyle/>
        <a:p>
          <a:r>
            <a:rPr lang="en-US" sz="2800" smtClean="0">
              <a:latin typeface="Dekko"/>
              <a:ea typeface="Dekko"/>
            </a:rPr>
            <a:t>5%脂肪</a:t>
          </a:r>
          <a:endParaRPr lang="zh-TW" altLang="en-US" sz="2800" dirty="0"/>
        </a:p>
      </dgm:t>
    </dgm:pt>
    <dgm:pt modelId="{FBD26FA7-AC40-4A4C-9247-D047FD571278}" type="parTrans" cxnId="{6C7A6B36-1C34-4A5D-9577-108249EE09FC}">
      <dgm:prSet/>
      <dgm:spPr/>
      <dgm:t>
        <a:bodyPr/>
        <a:lstStyle/>
        <a:p>
          <a:endParaRPr lang="zh-TW" altLang="en-US" sz="2800"/>
        </a:p>
      </dgm:t>
    </dgm:pt>
    <dgm:pt modelId="{55B52691-2245-4388-8AFD-4149916B7F45}" type="sibTrans" cxnId="{6C7A6B36-1C34-4A5D-9577-108249EE09FC}">
      <dgm:prSet/>
      <dgm:spPr/>
      <dgm:t>
        <a:bodyPr/>
        <a:lstStyle/>
        <a:p>
          <a:endParaRPr lang="zh-TW" altLang="en-US" sz="2800"/>
        </a:p>
      </dgm:t>
    </dgm:pt>
    <dgm:pt modelId="{452E0411-42B7-49A5-85D6-880EA5F167D9}">
      <dgm:prSet phldrT="[文字]" custT="1"/>
      <dgm:spPr/>
      <dgm:t>
        <a:bodyPr/>
        <a:lstStyle/>
        <a:p>
          <a:r>
            <a:rPr lang="zh-TW" altLang="en-US" sz="2400" smtClean="0">
              <a:latin typeface="Dekko"/>
              <a:ea typeface="Dekko"/>
            </a:rPr>
            <a:t>多種</a:t>
          </a:r>
          <a:r>
            <a:rPr lang="en-US" sz="2400" smtClean="0">
              <a:latin typeface="Dekko"/>
              <a:ea typeface="Dekko"/>
            </a:rPr>
            <a:t>維生素</a:t>
          </a:r>
          <a:endParaRPr lang="zh-TW" altLang="en-US" sz="2400" dirty="0"/>
        </a:p>
      </dgm:t>
    </dgm:pt>
    <dgm:pt modelId="{56F975DF-C592-4367-8783-2A770F74C80F}" type="parTrans" cxnId="{1F0DA134-8D5C-4689-B684-1D1685826B6C}">
      <dgm:prSet/>
      <dgm:spPr/>
      <dgm:t>
        <a:bodyPr/>
        <a:lstStyle/>
        <a:p>
          <a:endParaRPr lang="zh-TW" altLang="en-US" sz="2800"/>
        </a:p>
      </dgm:t>
    </dgm:pt>
    <dgm:pt modelId="{A68F616E-6CDD-47C2-A492-A60305E8426E}" type="sibTrans" cxnId="{1F0DA134-8D5C-4689-B684-1D1685826B6C}">
      <dgm:prSet/>
      <dgm:spPr/>
      <dgm:t>
        <a:bodyPr/>
        <a:lstStyle/>
        <a:p>
          <a:endParaRPr lang="zh-TW" altLang="en-US" sz="2800"/>
        </a:p>
      </dgm:t>
    </dgm:pt>
    <dgm:pt modelId="{07D34822-AC44-45A2-9272-587A80D0B7AA}">
      <dgm:prSet/>
      <dgm:spPr/>
    </dgm:pt>
    <dgm:pt modelId="{72E0385B-18A5-46AC-BEB1-F65A3828E03B}" type="parTrans" cxnId="{E88D63DA-ADA8-45D8-B031-0DA2B99BEB44}">
      <dgm:prSet/>
      <dgm:spPr/>
      <dgm:t>
        <a:bodyPr/>
        <a:lstStyle/>
        <a:p>
          <a:endParaRPr lang="zh-TW" altLang="en-US" sz="2800"/>
        </a:p>
      </dgm:t>
    </dgm:pt>
    <dgm:pt modelId="{29F3885A-2619-43F0-B601-D5F6D5E27835}" type="sibTrans" cxnId="{E88D63DA-ADA8-45D8-B031-0DA2B99BEB44}">
      <dgm:prSet/>
      <dgm:spPr/>
      <dgm:t>
        <a:bodyPr/>
        <a:lstStyle/>
        <a:p>
          <a:endParaRPr lang="zh-TW" altLang="en-US" sz="2800"/>
        </a:p>
      </dgm:t>
    </dgm:pt>
    <dgm:pt modelId="{C84AC3FE-71E1-4BE4-81B2-466F8CC7500D}">
      <dgm:prSet custT="1"/>
      <dgm:spPr/>
      <dgm:t>
        <a:bodyPr/>
        <a:lstStyle/>
        <a:p>
          <a:r>
            <a:rPr lang="en-US" altLang="en-US" sz="2800" dirty="0" smtClean="0"/>
            <a:t>7</a:t>
          </a:r>
          <a:r>
            <a:rPr lang="en-US" altLang="zh-TW" sz="2800" dirty="0" smtClean="0"/>
            <a:t>0</a:t>
          </a:r>
          <a:r>
            <a:rPr lang="en-US" altLang="en-US" sz="2800" dirty="0" smtClean="0"/>
            <a:t>%</a:t>
          </a:r>
          <a:r>
            <a:rPr lang="zh-TW" altLang="en-US" sz="2800" dirty="0" smtClean="0"/>
            <a:t>葉黃素</a:t>
          </a:r>
          <a:endParaRPr lang="zh-TW" altLang="en-US" sz="2800" dirty="0"/>
        </a:p>
      </dgm:t>
    </dgm:pt>
    <dgm:pt modelId="{D3F007C7-81C6-4317-B66F-3D296D6314F0}" type="parTrans" cxnId="{C9EA912F-C5EB-4CFB-848A-D5804A787007}">
      <dgm:prSet/>
      <dgm:spPr/>
      <dgm:t>
        <a:bodyPr/>
        <a:lstStyle/>
        <a:p>
          <a:endParaRPr lang="zh-TW" altLang="en-US" sz="2800"/>
        </a:p>
      </dgm:t>
    </dgm:pt>
    <dgm:pt modelId="{435B6FB7-6F0B-407A-B7A1-A80168C6C0A2}" type="sibTrans" cxnId="{C9EA912F-C5EB-4CFB-848A-D5804A787007}">
      <dgm:prSet/>
      <dgm:spPr/>
      <dgm:t>
        <a:bodyPr/>
        <a:lstStyle/>
        <a:p>
          <a:endParaRPr lang="zh-TW" altLang="en-US" sz="2800"/>
        </a:p>
      </dgm:t>
    </dgm:pt>
    <dgm:pt modelId="{0A053F2C-493C-44CF-8ED5-E96E700A5DC7}" type="pres">
      <dgm:prSet presAssocID="{6DD3E576-0183-4EAB-B18D-5B94F042EF6B}" presName="Name0" presStyleCnt="0">
        <dgm:presLayoutVars>
          <dgm:chMax val="1"/>
          <dgm:dir/>
          <dgm:animLvl val="ctr"/>
          <dgm:resizeHandles val="exact"/>
        </dgm:presLayoutVars>
      </dgm:prSet>
      <dgm:spPr/>
    </dgm:pt>
    <dgm:pt modelId="{1DF6094C-6819-4BA4-9411-D5FED5FA3BEC}" type="pres">
      <dgm:prSet presAssocID="{75D93C32-C41F-4472-BC83-04B31E39FBAC}" presName="centerShape" presStyleLbl="node0" presStyleIdx="0" presStyleCnt="1"/>
      <dgm:spPr/>
      <dgm:t>
        <a:bodyPr/>
        <a:lstStyle/>
        <a:p>
          <a:endParaRPr lang="zh-TW" altLang="en-US"/>
        </a:p>
      </dgm:t>
    </dgm:pt>
    <dgm:pt modelId="{CFE46129-9298-4F35-911A-2C9BA4FBA69D}" type="pres">
      <dgm:prSet presAssocID="{16C1F025-8904-4CDE-A2A6-E6F07780BD63}" presName="node" presStyleLbl="node1" presStyleIdx="0" presStyleCnt="5">
        <dgm:presLayoutVars>
          <dgm:bulletEnabled val="1"/>
        </dgm:presLayoutVars>
      </dgm:prSet>
      <dgm:spPr/>
    </dgm:pt>
    <dgm:pt modelId="{325421BC-0FDF-43B9-B841-8ECC0A74EAD8}" type="pres">
      <dgm:prSet presAssocID="{16C1F025-8904-4CDE-A2A6-E6F07780BD63}" presName="dummy" presStyleCnt="0"/>
      <dgm:spPr/>
    </dgm:pt>
    <dgm:pt modelId="{CE47635C-F50C-4702-8423-C82CDF8A5DC4}" type="pres">
      <dgm:prSet presAssocID="{94BEE945-1EA1-452C-906D-B8D9356F214C}" presName="sibTrans" presStyleLbl="sibTrans2D1" presStyleIdx="0" presStyleCnt="5"/>
      <dgm:spPr/>
    </dgm:pt>
    <dgm:pt modelId="{02CACE7D-F9E1-4755-8141-4E3989B63A7E}" type="pres">
      <dgm:prSet presAssocID="{B1E03889-85FA-406C-8CE0-76ACA07B868A}" presName="node" presStyleLbl="node1" presStyleIdx="1" presStyleCnt="5">
        <dgm:presLayoutVars>
          <dgm:bulletEnabled val="1"/>
        </dgm:presLayoutVars>
      </dgm:prSet>
      <dgm:spPr/>
      <dgm:t>
        <a:bodyPr/>
        <a:lstStyle/>
        <a:p>
          <a:endParaRPr lang="zh-TW" altLang="en-US"/>
        </a:p>
      </dgm:t>
    </dgm:pt>
    <dgm:pt modelId="{CFA7A5B0-00C5-4BE2-988F-F4857D2EEEFF}" type="pres">
      <dgm:prSet presAssocID="{B1E03889-85FA-406C-8CE0-76ACA07B868A}" presName="dummy" presStyleCnt="0"/>
      <dgm:spPr/>
    </dgm:pt>
    <dgm:pt modelId="{9037289A-E68D-4552-8729-C204FD0CE878}" type="pres">
      <dgm:prSet presAssocID="{A59528AA-3F4C-44C1-AADD-9C04CA02C0DC}" presName="sibTrans" presStyleLbl="sibTrans2D1" presStyleIdx="1" presStyleCnt="5"/>
      <dgm:spPr/>
    </dgm:pt>
    <dgm:pt modelId="{34138D69-88BC-4CEB-B66C-6E96474520B3}" type="pres">
      <dgm:prSet presAssocID="{C84AC3FE-71E1-4BE4-81B2-466F8CC7500D}" presName="node" presStyleLbl="node1" presStyleIdx="2" presStyleCnt="5">
        <dgm:presLayoutVars>
          <dgm:bulletEnabled val="1"/>
        </dgm:presLayoutVars>
      </dgm:prSet>
      <dgm:spPr/>
      <dgm:t>
        <a:bodyPr/>
        <a:lstStyle/>
        <a:p>
          <a:endParaRPr lang="zh-TW" altLang="en-US"/>
        </a:p>
      </dgm:t>
    </dgm:pt>
    <dgm:pt modelId="{79387AAD-CB93-4A21-947E-95CAE62481B0}" type="pres">
      <dgm:prSet presAssocID="{C84AC3FE-71E1-4BE4-81B2-466F8CC7500D}" presName="dummy" presStyleCnt="0"/>
      <dgm:spPr/>
    </dgm:pt>
    <dgm:pt modelId="{7A500CEF-505A-4F07-AA52-6E247E2CCE13}" type="pres">
      <dgm:prSet presAssocID="{435B6FB7-6F0B-407A-B7A1-A80168C6C0A2}" presName="sibTrans" presStyleLbl="sibTrans2D1" presStyleIdx="2" presStyleCnt="5"/>
      <dgm:spPr/>
    </dgm:pt>
    <dgm:pt modelId="{446B1DEE-2DFB-4444-A46A-D6B2757FD9DD}" type="pres">
      <dgm:prSet presAssocID="{4E312B59-CE3F-4E06-B6C8-682B30E480B2}" presName="node" presStyleLbl="node1" presStyleIdx="3" presStyleCnt="5">
        <dgm:presLayoutVars>
          <dgm:bulletEnabled val="1"/>
        </dgm:presLayoutVars>
      </dgm:prSet>
      <dgm:spPr/>
      <dgm:t>
        <a:bodyPr/>
        <a:lstStyle/>
        <a:p>
          <a:endParaRPr lang="zh-TW" altLang="en-US"/>
        </a:p>
      </dgm:t>
    </dgm:pt>
    <dgm:pt modelId="{57BF95D1-3E8A-4456-A89B-0E26314F0CF1}" type="pres">
      <dgm:prSet presAssocID="{4E312B59-CE3F-4E06-B6C8-682B30E480B2}" presName="dummy" presStyleCnt="0"/>
      <dgm:spPr/>
    </dgm:pt>
    <dgm:pt modelId="{B8AD7FC7-1824-4598-ACB4-ECB957F3BCBB}" type="pres">
      <dgm:prSet presAssocID="{55B52691-2245-4388-8AFD-4149916B7F45}" presName="sibTrans" presStyleLbl="sibTrans2D1" presStyleIdx="3" presStyleCnt="5"/>
      <dgm:spPr/>
    </dgm:pt>
    <dgm:pt modelId="{324165F2-F9A7-4B6C-BE47-D37EAB04B386}" type="pres">
      <dgm:prSet presAssocID="{452E0411-42B7-49A5-85D6-880EA5F167D9}" presName="node" presStyleLbl="node1" presStyleIdx="4" presStyleCnt="5">
        <dgm:presLayoutVars>
          <dgm:bulletEnabled val="1"/>
        </dgm:presLayoutVars>
      </dgm:prSet>
      <dgm:spPr/>
      <dgm:t>
        <a:bodyPr/>
        <a:lstStyle/>
        <a:p>
          <a:endParaRPr lang="zh-TW" altLang="en-US"/>
        </a:p>
      </dgm:t>
    </dgm:pt>
    <dgm:pt modelId="{8E133B7F-317C-4D72-BE8D-758825C35510}" type="pres">
      <dgm:prSet presAssocID="{452E0411-42B7-49A5-85D6-880EA5F167D9}" presName="dummy" presStyleCnt="0"/>
      <dgm:spPr/>
    </dgm:pt>
    <dgm:pt modelId="{E51A7F8A-D76B-45A7-A7EB-D0B0F07D1268}" type="pres">
      <dgm:prSet presAssocID="{A68F616E-6CDD-47C2-A492-A60305E8426E}" presName="sibTrans" presStyleLbl="sibTrans2D1" presStyleIdx="4" presStyleCnt="5"/>
      <dgm:spPr/>
    </dgm:pt>
  </dgm:ptLst>
  <dgm:cxnLst>
    <dgm:cxn modelId="{FF9F2569-FD5D-4343-ABBE-14E0A7AE175A}" type="presOf" srcId="{A68F616E-6CDD-47C2-A492-A60305E8426E}" destId="{E51A7F8A-D76B-45A7-A7EB-D0B0F07D1268}" srcOrd="0" destOrd="0" presId="urn:microsoft.com/office/officeart/2005/8/layout/radial6"/>
    <dgm:cxn modelId="{FCCAF3ED-663B-4527-82A2-6CD41A70FB8A}" type="presOf" srcId="{16C1F025-8904-4CDE-A2A6-E6F07780BD63}" destId="{CFE46129-9298-4F35-911A-2C9BA4FBA69D}" srcOrd="0" destOrd="0" presId="urn:microsoft.com/office/officeart/2005/8/layout/radial6"/>
    <dgm:cxn modelId="{ED805409-CE0F-4874-9022-6578211F04A8}" srcId="{75D93C32-C41F-4472-BC83-04B31E39FBAC}" destId="{B1E03889-85FA-406C-8CE0-76ACA07B868A}" srcOrd="1" destOrd="0" parTransId="{200C0F5F-A706-46B2-A316-174CE706A2A0}" sibTransId="{A59528AA-3F4C-44C1-AADD-9C04CA02C0DC}"/>
    <dgm:cxn modelId="{9261B345-48F1-4198-94A9-54044AA7AAE9}" type="presOf" srcId="{4E312B59-CE3F-4E06-B6C8-682B30E480B2}" destId="{446B1DEE-2DFB-4444-A46A-D6B2757FD9DD}" srcOrd="0" destOrd="0" presId="urn:microsoft.com/office/officeart/2005/8/layout/radial6"/>
    <dgm:cxn modelId="{1F0DA134-8D5C-4689-B684-1D1685826B6C}" srcId="{75D93C32-C41F-4472-BC83-04B31E39FBAC}" destId="{452E0411-42B7-49A5-85D6-880EA5F167D9}" srcOrd="4" destOrd="0" parTransId="{56F975DF-C592-4367-8783-2A770F74C80F}" sibTransId="{A68F616E-6CDD-47C2-A492-A60305E8426E}"/>
    <dgm:cxn modelId="{F6541AEB-9CC4-4CEA-A6F2-F6CD48D16327}" type="presOf" srcId="{6DD3E576-0183-4EAB-B18D-5B94F042EF6B}" destId="{0A053F2C-493C-44CF-8ED5-E96E700A5DC7}" srcOrd="0" destOrd="0" presId="urn:microsoft.com/office/officeart/2005/8/layout/radial6"/>
    <dgm:cxn modelId="{66727C16-B3A5-40C0-8D0E-4D91B224C231}" type="presOf" srcId="{452E0411-42B7-49A5-85D6-880EA5F167D9}" destId="{324165F2-F9A7-4B6C-BE47-D37EAB04B386}" srcOrd="0" destOrd="0" presId="urn:microsoft.com/office/officeart/2005/8/layout/radial6"/>
    <dgm:cxn modelId="{E88D63DA-ADA8-45D8-B031-0DA2B99BEB44}" srcId="{6DD3E576-0183-4EAB-B18D-5B94F042EF6B}" destId="{07D34822-AC44-45A2-9272-587A80D0B7AA}" srcOrd="1" destOrd="0" parTransId="{72E0385B-18A5-46AC-BEB1-F65A3828E03B}" sibTransId="{29F3885A-2619-43F0-B601-D5F6D5E27835}"/>
    <dgm:cxn modelId="{6C7A6B36-1C34-4A5D-9577-108249EE09FC}" srcId="{75D93C32-C41F-4472-BC83-04B31E39FBAC}" destId="{4E312B59-CE3F-4E06-B6C8-682B30E480B2}" srcOrd="3" destOrd="0" parTransId="{FBD26FA7-AC40-4A4C-9247-D047FD571278}" sibTransId="{55B52691-2245-4388-8AFD-4149916B7F45}"/>
    <dgm:cxn modelId="{E1749E80-785E-426F-804D-871305CE639C}" type="presOf" srcId="{75D93C32-C41F-4472-BC83-04B31E39FBAC}" destId="{1DF6094C-6819-4BA4-9411-D5FED5FA3BEC}" srcOrd="0" destOrd="0" presId="urn:microsoft.com/office/officeart/2005/8/layout/radial6"/>
    <dgm:cxn modelId="{64D71535-9C9F-4612-A5E7-C385B8DB7A46}" srcId="{75D93C32-C41F-4472-BC83-04B31E39FBAC}" destId="{16C1F025-8904-4CDE-A2A6-E6F07780BD63}" srcOrd="0" destOrd="0" parTransId="{290E186A-9988-45BD-B73A-A68DC2CE26C7}" sibTransId="{94BEE945-1EA1-452C-906D-B8D9356F214C}"/>
    <dgm:cxn modelId="{FD8CF55D-C8A0-46E9-AF15-43BB91E0B534}" type="presOf" srcId="{B1E03889-85FA-406C-8CE0-76ACA07B868A}" destId="{02CACE7D-F9E1-4755-8141-4E3989B63A7E}" srcOrd="0" destOrd="0" presId="urn:microsoft.com/office/officeart/2005/8/layout/radial6"/>
    <dgm:cxn modelId="{C9EA912F-C5EB-4CFB-848A-D5804A787007}" srcId="{75D93C32-C41F-4472-BC83-04B31E39FBAC}" destId="{C84AC3FE-71E1-4BE4-81B2-466F8CC7500D}" srcOrd="2" destOrd="0" parTransId="{D3F007C7-81C6-4317-B66F-3D296D6314F0}" sibTransId="{435B6FB7-6F0B-407A-B7A1-A80168C6C0A2}"/>
    <dgm:cxn modelId="{A7702F19-035E-4E48-8190-C81D1D47C7E6}" srcId="{6DD3E576-0183-4EAB-B18D-5B94F042EF6B}" destId="{75D93C32-C41F-4472-BC83-04B31E39FBAC}" srcOrd="0" destOrd="0" parTransId="{277085E0-E40B-4D5C-96FA-BB6B7DF130FE}" sibTransId="{AF850B66-C4EE-47AB-94AD-42D9B898686C}"/>
    <dgm:cxn modelId="{BE3BC377-B73D-4345-8E9B-027040E1F2DD}" type="presOf" srcId="{A59528AA-3F4C-44C1-AADD-9C04CA02C0DC}" destId="{9037289A-E68D-4552-8729-C204FD0CE878}" srcOrd="0" destOrd="0" presId="urn:microsoft.com/office/officeart/2005/8/layout/radial6"/>
    <dgm:cxn modelId="{3373BFC3-9FE4-42C5-A15E-1F9B81954C9B}" type="presOf" srcId="{94BEE945-1EA1-452C-906D-B8D9356F214C}" destId="{CE47635C-F50C-4702-8423-C82CDF8A5DC4}" srcOrd="0" destOrd="0" presId="urn:microsoft.com/office/officeart/2005/8/layout/radial6"/>
    <dgm:cxn modelId="{289DF0A8-4705-4B35-9925-EDFB45BC3043}" type="presOf" srcId="{C84AC3FE-71E1-4BE4-81B2-466F8CC7500D}" destId="{34138D69-88BC-4CEB-B66C-6E96474520B3}" srcOrd="0" destOrd="0" presId="urn:microsoft.com/office/officeart/2005/8/layout/radial6"/>
    <dgm:cxn modelId="{582BC4E9-E142-43F1-BD47-0F02CA3EBB96}" type="presOf" srcId="{55B52691-2245-4388-8AFD-4149916B7F45}" destId="{B8AD7FC7-1824-4598-ACB4-ECB957F3BCBB}" srcOrd="0" destOrd="0" presId="urn:microsoft.com/office/officeart/2005/8/layout/radial6"/>
    <dgm:cxn modelId="{99C2EBB8-4DEB-4313-AD17-DC5AF438509B}" type="presOf" srcId="{435B6FB7-6F0B-407A-B7A1-A80168C6C0A2}" destId="{7A500CEF-505A-4F07-AA52-6E247E2CCE13}" srcOrd="0" destOrd="0" presId="urn:microsoft.com/office/officeart/2005/8/layout/radial6"/>
    <dgm:cxn modelId="{3FD2DCBE-C8B8-4750-87A3-9100AF0AF7B8}" type="presParOf" srcId="{0A053F2C-493C-44CF-8ED5-E96E700A5DC7}" destId="{1DF6094C-6819-4BA4-9411-D5FED5FA3BEC}" srcOrd="0" destOrd="0" presId="urn:microsoft.com/office/officeart/2005/8/layout/radial6"/>
    <dgm:cxn modelId="{F92E4480-F6B4-4F5F-9C6D-1436E59BE72E}" type="presParOf" srcId="{0A053F2C-493C-44CF-8ED5-E96E700A5DC7}" destId="{CFE46129-9298-4F35-911A-2C9BA4FBA69D}" srcOrd="1" destOrd="0" presId="urn:microsoft.com/office/officeart/2005/8/layout/radial6"/>
    <dgm:cxn modelId="{C40C7B9E-1FA8-4BAB-9EE2-A074DB6CCB97}" type="presParOf" srcId="{0A053F2C-493C-44CF-8ED5-E96E700A5DC7}" destId="{325421BC-0FDF-43B9-B841-8ECC0A74EAD8}" srcOrd="2" destOrd="0" presId="urn:microsoft.com/office/officeart/2005/8/layout/radial6"/>
    <dgm:cxn modelId="{AC580AF8-7848-4F53-94BF-518DCFB0F73E}" type="presParOf" srcId="{0A053F2C-493C-44CF-8ED5-E96E700A5DC7}" destId="{CE47635C-F50C-4702-8423-C82CDF8A5DC4}" srcOrd="3" destOrd="0" presId="urn:microsoft.com/office/officeart/2005/8/layout/radial6"/>
    <dgm:cxn modelId="{00330F14-5287-40DB-B8A2-1E597650227D}" type="presParOf" srcId="{0A053F2C-493C-44CF-8ED5-E96E700A5DC7}" destId="{02CACE7D-F9E1-4755-8141-4E3989B63A7E}" srcOrd="4" destOrd="0" presId="urn:microsoft.com/office/officeart/2005/8/layout/radial6"/>
    <dgm:cxn modelId="{FF6569F1-0B2B-40E2-AF4E-8BE92CBC70D7}" type="presParOf" srcId="{0A053F2C-493C-44CF-8ED5-E96E700A5DC7}" destId="{CFA7A5B0-00C5-4BE2-988F-F4857D2EEEFF}" srcOrd="5" destOrd="0" presId="urn:microsoft.com/office/officeart/2005/8/layout/radial6"/>
    <dgm:cxn modelId="{81D3B092-8625-46B0-9514-B7BF036066A9}" type="presParOf" srcId="{0A053F2C-493C-44CF-8ED5-E96E700A5DC7}" destId="{9037289A-E68D-4552-8729-C204FD0CE878}" srcOrd="6" destOrd="0" presId="urn:microsoft.com/office/officeart/2005/8/layout/radial6"/>
    <dgm:cxn modelId="{EBC0FD5B-C7AA-48E5-9CC0-04CEB9AB6926}" type="presParOf" srcId="{0A053F2C-493C-44CF-8ED5-E96E700A5DC7}" destId="{34138D69-88BC-4CEB-B66C-6E96474520B3}" srcOrd="7" destOrd="0" presId="urn:microsoft.com/office/officeart/2005/8/layout/radial6"/>
    <dgm:cxn modelId="{156472E7-B29D-4BC5-BE7D-956B29251FEB}" type="presParOf" srcId="{0A053F2C-493C-44CF-8ED5-E96E700A5DC7}" destId="{79387AAD-CB93-4A21-947E-95CAE62481B0}" srcOrd="8" destOrd="0" presId="urn:microsoft.com/office/officeart/2005/8/layout/radial6"/>
    <dgm:cxn modelId="{EE0C4C84-74EF-4626-B196-33D441C1140D}" type="presParOf" srcId="{0A053F2C-493C-44CF-8ED5-E96E700A5DC7}" destId="{7A500CEF-505A-4F07-AA52-6E247E2CCE13}" srcOrd="9" destOrd="0" presId="urn:microsoft.com/office/officeart/2005/8/layout/radial6"/>
    <dgm:cxn modelId="{93325D1D-61CC-465F-9B97-74DF634289AE}" type="presParOf" srcId="{0A053F2C-493C-44CF-8ED5-E96E700A5DC7}" destId="{446B1DEE-2DFB-4444-A46A-D6B2757FD9DD}" srcOrd="10" destOrd="0" presId="urn:microsoft.com/office/officeart/2005/8/layout/radial6"/>
    <dgm:cxn modelId="{8CAECD7C-8E47-49AD-AF4B-A69AAD5CD9CA}" type="presParOf" srcId="{0A053F2C-493C-44CF-8ED5-E96E700A5DC7}" destId="{57BF95D1-3E8A-4456-A89B-0E26314F0CF1}" srcOrd="11" destOrd="0" presId="urn:microsoft.com/office/officeart/2005/8/layout/radial6"/>
    <dgm:cxn modelId="{7907B795-AEB5-4E20-A135-3013BA8ABBFC}" type="presParOf" srcId="{0A053F2C-493C-44CF-8ED5-E96E700A5DC7}" destId="{B8AD7FC7-1824-4598-ACB4-ECB957F3BCBB}" srcOrd="12" destOrd="0" presId="urn:microsoft.com/office/officeart/2005/8/layout/radial6"/>
    <dgm:cxn modelId="{62A06984-F34E-4113-9C26-3F7DA44FCBAC}" type="presParOf" srcId="{0A053F2C-493C-44CF-8ED5-E96E700A5DC7}" destId="{324165F2-F9A7-4B6C-BE47-D37EAB04B386}" srcOrd="13" destOrd="0" presId="urn:microsoft.com/office/officeart/2005/8/layout/radial6"/>
    <dgm:cxn modelId="{7764EEAF-6542-4E15-8C7A-B1A86C0D4D9E}" type="presParOf" srcId="{0A053F2C-493C-44CF-8ED5-E96E700A5DC7}" destId="{8E133B7F-317C-4D72-BE8D-758825C35510}" srcOrd="14" destOrd="0" presId="urn:microsoft.com/office/officeart/2005/8/layout/radial6"/>
    <dgm:cxn modelId="{9E449C95-11C6-47FB-B0D9-05CBB2586568}" type="presParOf" srcId="{0A053F2C-493C-44CF-8ED5-E96E700A5DC7}" destId="{E51A7F8A-D76B-45A7-A7EB-D0B0F07D1268}" srcOrd="15"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A7F8A-D76B-45A7-A7EB-D0B0F07D1268}">
      <dsp:nvSpPr>
        <dsp:cNvPr id="0" name=""/>
        <dsp:cNvSpPr/>
      </dsp:nvSpPr>
      <dsp:spPr>
        <a:xfrm>
          <a:off x="1912818" y="698824"/>
          <a:ext cx="4670826" cy="4670826"/>
        </a:xfrm>
        <a:prstGeom prst="blockArc">
          <a:avLst>
            <a:gd name="adj1" fmla="val 11880000"/>
            <a:gd name="adj2" fmla="val 16200000"/>
            <a:gd name="adj3" fmla="val 4638"/>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8AD7FC7-1824-4598-ACB4-ECB957F3BCBB}">
      <dsp:nvSpPr>
        <dsp:cNvPr id="0" name=""/>
        <dsp:cNvSpPr/>
      </dsp:nvSpPr>
      <dsp:spPr>
        <a:xfrm>
          <a:off x="1912818" y="698824"/>
          <a:ext cx="4670826" cy="4670826"/>
        </a:xfrm>
        <a:prstGeom prst="blockArc">
          <a:avLst>
            <a:gd name="adj1" fmla="val 7560000"/>
            <a:gd name="adj2" fmla="val 11880000"/>
            <a:gd name="adj3" fmla="val 4638"/>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A500CEF-505A-4F07-AA52-6E247E2CCE13}">
      <dsp:nvSpPr>
        <dsp:cNvPr id="0" name=""/>
        <dsp:cNvSpPr/>
      </dsp:nvSpPr>
      <dsp:spPr>
        <a:xfrm>
          <a:off x="1912818" y="698824"/>
          <a:ext cx="4670826" cy="4670826"/>
        </a:xfrm>
        <a:prstGeom prst="blockArc">
          <a:avLst>
            <a:gd name="adj1" fmla="val 3240000"/>
            <a:gd name="adj2" fmla="val 7560000"/>
            <a:gd name="adj3" fmla="val 4638"/>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037289A-E68D-4552-8729-C204FD0CE878}">
      <dsp:nvSpPr>
        <dsp:cNvPr id="0" name=""/>
        <dsp:cNvSpPr/>
      </dsp:nvSpPr>
      <dsp:spPr>
        <a:xfrm>
          <a:off x="1912818" y="698824"/>
          <a:ext cx="4670826" cy="4670826"/>
        </a:xfrm>
        <a:prstGeom prst="blockArc">
          <a:avLst>
            <a:gd name="adj1" fmla="val 20520000"/>
            <a:gd name="adj2" fmla="val 3240000"/>
            <a:gd name="adj3" fmla="val 4638"/>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E47635C-F50C-4702-8423-C82CDF8A5DC4}">
      <dsp:nvSpPr>
        <dsp:cNvPr id="0" name=""/>
        <dsp:cNvSpPr/>
      </dsp:nvSpPr>
      <dsp:spPr>
        <a:xfrm>
          <a:off x="1912818" y="698824"/>
          <a:ext cx="4670826" cy="4670826"/>
        </a:xfrm>
        <a:prstGeom prst="blockArc">
          <a:avLst>
            <a:gd name="adj1" fmla="val 16200000"/>
            <a:gd name="adj2" fmla="val 20520000"/>
            <a:gd name="adj3" fmla="val 4638"/>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DF6094C-6819-4BA4-9411-D5FED5FA3BEC}">
      <dsp:nvSpPr>
        <dsp:cNvPr id="0" name=""/>
        <dsp:cNvSpPr/>
      </dsp:nvSpPr>
      <dsp:spPr>
        <a:xfrm>
          <a:off x="3173728" y="1959733"/>
          <a:ext cx="2149007" cy="2149007"/>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kern="1200" dirty="0" smtClean="0"/>
            <a:t>彩虹糯米玉米技術</a:t>
          </a:r>
          <a:endParaRPr lang="zh-TW" altLang="en-US" sz="2800" kern="1200" dirty="0"/>
        </a:p>
      </dsp:txBody>
      <dsp:txXfrm>
        <a:off x="3488443" y="2274448"/>
        <a:ext cx="1519577" cy="1519577"/>
      </dsp:txXfrm>
    </dsp:sp>
    <dsp:sp modelId="{CFE46129-9298-4F35-911A-2C9BA4FBA69D}">
      <dsp:nvSpPr>
        <dsp:cNvPr id="0" name=""/>
        <dsp:cNvSpPr/>
      </dsp:nvSpPr>
      <dsp:spPr>
        <a:xfrm>
          <a:off x="3496079" y="826"/>
          <a:ext cx="1504305" cy="1504305"/>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TW" sz="2800" kern="1200" dirty="0" smtClean="0"/>
            <a:t>70%</a:t>
          </a:r>
          <a:r>
            <a:rPr lang="zh-TW" altLang="en-US" sz="2800" kern="1200" dirty="0" smtClean="0"/>
            <a:t>花青素</a:t>
          </a:r>
          <a:endParaRPr lang="zh-TW" altLang="en-US" sz="2800" kern="1200" dirty="0"/>
        </a:p>
      </dsp:txBody>
      <dsp:txXfrm>
        <a:off x="3716379" y="221126"/>
        <a:ext cx="1063705" cy="1063705"/>
      </dsp:txXfrm>
    </dsp:sp>
    <dsp:sp modelId="{02CACE7D-F9E1-4755-8141-4E3989B63A7E}">
      <dsp:nvSpPr>
        <dsp:cNvPr id="0" name=""/>
        <dsp:cNvSpPr/>
      </dsp:nvSpPr>
      <dsp:spPr>
        <a:xfrm>
          <a:off x="5665684" y="1577137"/>
          <a:ext cx="1504305" cy="1504305"/>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Dekko"/>
              <a:ea typeface="Dekko"/>
            </a:rPr>
            <a:t>10%蛋白質</a:t>
          </a:r>
          <a:endParaRPr lang="zh-TW" altLang="en-US" sz="2800" kern="1200" dirty="0"/>
        </a:p>
      </dsp:txBody>
      <dsp:txXfrm>
        <a:off x="5885984" y="1797437"/>
        <a:ext cx="1063705" cy="1063705"/>
      </dsp:txXfrm>
    </dsp:sp>
    <dsp:sp modelId="{34138D69-88BC-4CEB-B66C-6E96474520B3}">
      <dsp:nvSpPr>
        <dsp:cNvPr id="0" name=""/>
        <dsp:cNvSpPr/>
      </dsp:nvSpPr>
      <dsp:spPr>
        <a:xfrm>
          <a:off x="4836969" y="4127661"/>
          <a:ext cx="1504305" cy="1504305"/>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en-US" sz="2800" kern="1200" dirty="0" smtClean="0"/>
            <a:t>7</a:t>
          </a:r>
          <a:r>
            <a:rPr lang="en-US" altLang="zh-TW" sz="2800" kern="1200" dirty="0" smtClean="0"/>
            <a:t>0</a:t>
          </a:r>
          <a:r>
            <a:rPr lang="en-US" altLang="en-US" sz="2800" kern="1200" dirty="0" smtClean="0"/>
            <a:t>%</a:t>
          </a:r>
          <a:r>
            <a:rPr lang="zh-TW" altLang="en-US" sz="2800" kern="1200" dirty="0" smtClean="0"/>
            <a:t>葉黃素</a:t>
          </a:r>
          <a:endParaRPr lang="zh-TW" altLang="en-US" sz="2800" kern="1200" dirty="0"/>
        </a:p>
      </dsp:txBody>
      <dsp:txXfrm>
        <a:off x="5057269" y="4347961"/>
        <a:ext cx="1063705" cy="1063705"/>
      </dsp:txXfrm>
    </dsp:sp>
    <dsp:sp modelId="{446B1DEE-2DFB-4444-A46A-D6B2757FD9DD}">
      <dsp:nvSpPr>
        <dsp:cNvPr id="0" name=""/>
        <dsp:cNvSpPr/>
      </dsp:nvSpPr>
      <dsp:spPr>
        <a:xfrm>
          <a:off x="2155189" y="4127661"/>
          <a:ext cx="1504305" cy="1504305"/>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smtClean="0">
              <a:latin typeface="Dekko"/>
              <a:ea typeface="Dekko"/>
            </a:rPr>
            <a:t>5%脂肪</a:t>
          </a:r>
          <a:endParaRPr lang="zh-TW" altLang="en-US" sz="2800" kern="1200" dirty="0"/>
        </a:p>
      </dsp:txBody>
      <dsp:txXfrm>
        <a:off x="2375489" y="4347961"/>
        <a:ext cx="1063705" cy="1063705"/>
      </dsp:txXfrm>
    </dsp:sp>
    <dsp:sp modelId="{324165F2-F9A7-4B6C-BE47-D37EAB04B386}">
      <dsp:nvSpPr>
        <dsp:cNvPr id="0" name=""/>
        <dsp:cNvSpPr/>
      </dsp:nvSpPr>
      <dsp:spPr>
        <a:xfrm>
          <a:off x="1326473" y="1577137"/>
          <a:ext cx="1504305" cy="1504305"/>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kern="1200" smtClean="0">
              <a:latin typeface="Dekko"/>
              <a:ea typeface="Dekko"/>
            </a:rPr>
            <a:t>多種</a:t>
          </a:r>
          <a:r>
            <a:rPr lang="en-US" sz="2400" kern="1200" smtClean="0">
              <a:latin typeface="Dekko"/>
              <a:ea typeface="Dekko"/>
            </a:rPr>
            <a:t>維生素</a:t>
          </a:r>
          <a:endParaRPr lang="zh-TW" altLang="en-US" sz="2400" kern="1200" dirty="0"/>
        </a:p>
      </dsp:txBody>
      <dsp:txXfrm>
        <a:off x="1546773" y="1797437"/>
        <a:ext cx="1063705" cy="106370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44.svg"/><Relationship Id="rId4" Type="http://schemas.openxmlformats.org/officeDocument/2006/relationships/image" Target="../media/image27.pn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2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7.svg"/><Relationship Id="rId4" Type="http://schemas.openxmlformats.org/officeDocument/2006/relationships/image" Target="../media/image33.png"/><Relationship Id="rId9"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27.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39.png"/><Relationship Id="rId10" Type="http://schemas.openxmlformats.org/officeDocument/2006/relationships/image" Target="../media/image16.svg"/><Relationship Id="rId4" Type="http://schemas.openxmlformats.org/officeDocument/2006/relationships/image" Target="../media/image13.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png"/><Relationship Id="rId7"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27.svg"/><Relationship Id="rId4" Type="http://schemas.openxmlformats.org/officeDocument/2006/relationships/image" Target="../media/image9.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10" Type="http://schemas.openxmlformats.org/officeDocument/2006/relationships/image" Target="../media/image17.jpg"/><Relationship Id="rId4" Type="http://schemas.openxmlformats.org/officeDocument/2006/relationships/image" Target="../media/image16.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2.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35.svg"/><Relationship Id="rId12"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image" Target="../media/image24.png"/><Relationship Id="rId10" Type="http://schemas.openxmlformats.org/officeDocument/2006/relationships/image" Target="../media/image25.png"/><Relationship Id="rId4" Type="http://schemas.openxmlformats.org/officeDocument/2006/relationships/image" Target="../media/image32.svg"/><Relationship Id="rId9" Type="http://schemas.openxmlformats.org/officeDocument/2006/relationships/image" Target="../media/image16.svg"/><Relationship Id="rId14" Type="http://schemas.openxmlformats.org/officeDocument/2006/relationships/image" Target="../media/image57.sv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chart" Target="../charts/chart1.xml"/><Relationship Id="rId12"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diagramColors" Target="../diagrams/colors1.xml"/><Relationship Id="rId5" Type="http://schemas.openxmlformats.org/officeDocument/2006/relationships/image" Target="../media/image14.png"/><Relationship Id="rId10" Type="http://schemas.openxmlformats.org/officeDocument/2006/relationships/diagramQuickStyle" Target="../diagrams/quickStyle1.xml"/><Relationship Id="rId4" Type="http://schemas.openxmlformats.org/officeDocument/2006/relationships/image" Target="../media/image13.png"/><Relationship Id="rId9" Type="http://schemas.openxmlformats.org/officeDocument/2006/relationships/diagramLayout" Target="../diagrams/layout1.xml"/><Relationship Id="rId14" Type="http://schemas.openxmlformats.org/officeDocument/2006/relationships/image" Target="../media/image4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976154">
            <a:off x="3179887" y="-2087389"/>
            <a:ext cx="11386258" cy="14461778"/>
          </a:xfrm>
          <a:custGeom>
            <a:avLst/>
            <a:gdLst/>
            <a:ahLst/>
            <a:cxnLst/>
            <a:rect l="l" t="t" r="r" b="b"/>
            <a:pathLst>
              <a:path w="11386258" h="14461778">
                <a:moveTo>
                  <a:pt x="0" y="0"/>
                </a:moveTo>
                <a:lnTo>
                  <a:pt x="11386258" y="0"/>
                </a:lnTo>
                <a:lnTo>
                  <a:pt x="11386258" y="14461778"/>
                </a:lnTo>
                <a:lnTo>
                  <a:pt x="0" y="14461778"/>
                </a:lnTo>
                <a:lnTo>
                  <a:pt x="0" y="0"/>
                </a:lnTo>
                <a:close/>
              </a:path>
            </a:pathLst>
          </a:custGeom>
          <a:blipFill>
            <a:blip r:embed="rId3"/>
            <a:stretch>
              <a:fillRect/>
            </a:stretch>
          </a:blipFill>
        </p:spPr>
      </p:sp>
      <p:sp>
        <p:nvSpPr>
          <p:cNvPr id="4" name="TextBox 4"/>
          <p:cNvSpPr txBox="1"/>
          <p:nvPr/>
        </p:nvSpPr>
        <p:spPr>
          <a:xfrm>
            <a:off x="2023055" y="5038725"/>
            <a:ext cx="14508709" cy="1665351"/>
          </a:xfrm>
          <a:prstGeom prst="rect">
            <a:avLst/>
          </a:prstGeom>
        </p:spPr>
        <p:txBody>
          <a:bodyPr lIns="0" tIns="0" rIns="0" bIns="0" rtlCol="0" anchor="t">
            <a:spAutoFit/>
          </a:bodyPr>
          <a:lstStyle/>
          <a:p>
            <a:pPr algn="ctr">
              <a:lnSpc>
                <a:spcPts val="6672"/>
              </a:lnSpc>
            </a:pPr>
            <a:r>
              <a:rPr lang="en-US" sz="4800" spc="-62">
                <a:solidFill>
                  <a:srgbClr val="000000"/>
                </a:solidFill>
                <a:latin typeface="A Day Without Sun Text Bold"/>
                <a:ea typeface="A Day Without Sun Text Bold"/>
              </a:rPr>
              <a:t>企畫名稱:苑裡小農的虛實整合直播創新---</a:t>
            </a:r>
          </a:p>
          <a:p>
            <a:pPr algn="ctr">
              <a:lnSpc>
                <a:spcPts val="6672"/>
              </a:lnSpc>
            </a:pPr>
            <a:r>
              <a:rPr lang="en-US" sz="4800" spc="-62">
                <a:solidFill>
                  <a:srgbClr val="000000"/>
                </a:solidFill>
                <a:ea typeface="A Day Without Sun Text Bold"/>
              </a:rPr>
              <a:t>彩虹玉米</a:t>
            </a:r>
          </a:p>
        </p:txBody>
      </p:sp>
      <p:sp>
        <p:nvSpPr>
          <p:cNvPr id="5" name="TextBox 5"/>
          <p:cNvSpPr txBox="1"/>
          <p:nvPr/>
        </p:nvSpPr>
        <p:spPr>
          <a:xfrm>
            <a:off x="4762837" y="3673845"/>
            <a:ext cx="9029145" cy="769601"/>
          </a:xfrm>
          <a:prstGeom prst="rect">
            <a:avLst/>
          </a:prstGeom>
        </p:spPr>
        <p:txBody>
          <a:bodyPr lIns="0" tIns="0" rIns="0" bIns="0" rtlCol="0" anchor="t">
            <a:spAutoFit/>
          </a:bodyPr>
          <a:lstStyle/>
          <a:p>
            <a:pPr algn="ctr">
              <a:lnSpc>
                <a:spcPts val="5698"/>
              </a:lnSpc>
              <a:spcBef>
                <a:spcPct val="0"/>
              </a:spcBef>
            </a:pPr>
            <a:r>
              <a:rPr lang="en-US" sz="4070" spc="44">
                <a:solidFill>
                  <a:srgbClr val="000000"/>
                </a:solidFill>
                <a:latin typeface="Ballpoint"/>
                <a:ea typeface="Ballpoint"/>
              </a:rPr>
              <a:t>2023僑光盃青年培力暨四創競賽企劃書</a:t>
            </a:r>
          </a:p>
        </p:txBody>
      </p:sp>
      <p:sp>
        <p:nvSpPr>
          <p:cNvPr id="6" name="Freeform 6"/>
          <p:cNvSpPr/>
          <p:nvPr/>
        </p:nvSpPr>
        <p:spPr>
          <a:xfrm rot="1060722" flipH="1">
            <a:off x="463004" y="1247520"/>
            <a:ext cx="3663767" cy="3685319"/>
          </a:xfrm>
          <a:custGeom>
            <a:avLst/>
            <a:gdLst/>
            <a:ahLst/>
            <a:cxnLst/>
            <a:rect l="l" t="t" r="r" b="b"/>
            <a:pathLst>
              <a:path w="3663767" h="3685319">
                <a:moveTo>
                  <a:pt x="3663767" y="0"/>
                </a:moveTo>
                <a:lnTo>
                  <a:pt x="0" y="0"/>
                </a:lnTo>
                <a:lnTo>
                  <a:pt x="0" y="3685319"/>
                </a:lnTo>
                <a:lnTo>
                  <a:pt x="3663767" y="3685319"/>
                </a:lnTo>
                <a:lnTo>
                  <a:pt x="3663767" y="0"/>
                </a:lnTo>
                <a:close/>
              </a:path>
            </a:pathLst>
          </a:custGeom>
          <a:blipFill>
            <a:blip r:embed="rId4"/>
            <a:stretch>
              <a:fillRect/>
            </a:stretch>
          </a:blipFill>
        </p:spPr>
      </p:sp>
      <p:sp>
        <p:nvSpPr>
          <p:cNvPr id="7" name="Freeform 7"/>
          <p:cNvSpPr/>
          <p:nvPr/>
        </p:nvSpPr>
        <p:spPr>
          <a:xfrm rot="671662">
            <a:off x="1265726" y="2105926"/>
            <a:ext cx="2058324" cy="1968507"/>
          </a:xfrm>
          <a:custGeom>
            <a:avLst/>
            <a:gdLst/>
            <a:ahLst/>
            <a:cxnLst/>
            <a:rect l="l" t="t" r="r" b="b"/>
            <a:pathLst>
              <a:path w="2058324" h="1968507">
                <a:moveTo>
                  <a:pt x="0" y="0"/>
                </a:moveTo>
                <a:lnTo>
                  <a:pt x="2058324" y="0"/>
                </a:lnTo>
                <a:lnTo>
                  <a:pt x="2058324" y="1968507"/>
                </a:lnTo>
                <a:lnTo>
                  <a:pt x="0" y="196850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98986" flipH="1">
            <a:off x="14620618" y="5460901"/>
            <a:ext cx="3144614" cy="3163112"/>
          </a:xfrm>
          <a:custGeom>
            <a:avLst/>
            <a:gdLst/>
            <a:ahLst/>
            <a:cxnLst/>
            <a:rect l="l" t="t" r="r" b="b"/>
            <a:pathLst>
              <a:path w="3144614" h="3163112">
                <a:moveTo>
                  <a:pt x="3144614" y="0"/>
                </a:moveTo>
                <a:lnTo>
                  <a:pt x="0" y="0"/>
                </a:lnTo>
                <a:lnTo>
                  <a:pt x="0" y="3163112"/>
                </a:lnTo>
                <a:lnTo>
                  <a:pt x="3144614" y="3163112"/>
                </a:lnTo>
                <a:lnTo>
                  <a:pt x="3144614" y="0"/>
                </a:lnTo>
                <a:close/>
              </a:path>
            </a:pathLst>
          </a:custGeom>
          <a:blipFill>
            <a:blip r:embed="rId4"/>
            <a:stretch>
              <a:fillRect/>
            </a:stretch>
          </a:blipFill>
        </p:spPr>
      </p:sp>
      <p:sp>
        <p:nvSpPr>
          <p:cNvPr id="9" name="Freeform 9"/>
          <p:cNvSpPr/>
          <p:nvPr/>
        </p:nvSpPr>
        <p:spPr>
          <a:xfrm>
            <a:off x="15403850" y="6276337"/>
            <a:ext cx="1578150" cy="1532240"/>
          </a:xfrm>
          <a:custGeom>
            <a:avLst/>
            <a:gdLst/>
            <a:ahLst/>
            <a:cxnLst/>
            <a:rect l="l" t="t" r="r" b="b"/>
            <a:pathLst>
              <a:path w="1578150" h="1532240">
                <a:moveTo>
                  <a:pt x="0" y="0"/>
                </a:moveTo>
                <a:lnTo>
                  <a:pt x="1578150" y="0"/>
                </a:lnTo>
                <a:lnTo>
                  <a:pt x="1578150" y="1532240"/>
                </a:lnTo>
                <a:lnTo>
                  <a:pt x="0" y="15322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3459258" flipH="1">
            <a:off x="14048395" y="-399462"/>
            <a:ext cx="2506725" cy="3905663"/>
          </a:xfrm>
          <a:custGeom>
            <a:avLst/>
            <a:gdLst/>
            <a:ahLst/>
            <a:cxnLst/>
            <a:rect l="l" t="t" r="r" b="b"/>
            <a:pathLst>
              <a:path w="2506725" h="3905663">
                <a:moveTo>
                  <a:pt x="2506725" y="0"/>
                </a:moveTo>
                <a:lnTo>
                  <a:pt x="0" y="0"/>
                </a:lnTo>
                <a:lnTo>
                  <a:pt x="0" y="3905663"/>
                </a:lnTo>
                <a:lnTo>
                  <a:pt x="2506725" y="3905663"/>
                </a:lnTo>
                <a:lnTo>
                  <a:pt x="2506725"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4245636" flipH="1">
            <a:off x="2579731" y="5973413"/>
            <a:ext cx="1705687" cy="3374560"/>
          </a:xfrm>
          <a:custGeom>
            <a:avLst/>
            <a:gdLst/>
            <a:ahLst/>
            <a:cxnLst/>
            <a:rect l="l" t="t" r="r" b="b"/>
            <a:pathLst>
              <a:path w="1705687" h="3374560">
                <a:moveTo>
                  <a:pt x="1705687" y="0"/>
                </a:moveTo>
                <a:lnTo>
                  <a:pt x="0" y="0"/>
                </a:lnTo>
                <a:lnTo>
                  <a:pt x="0" y="3374560"/>
                </a:lnTo>
                <a:lnTo>
                  <a:pt x="1705687" y="3374560"/>
                </a:lnTo>
                <a:lnTo>
                  <a:pt x="1705687"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488334">
            <a:off x="7249819" y="6540791"/>
            <a:ext cx="3788362" cy="737009"/>
          </a:xfrm>
          <a:custGeom>
            <a:avLst/>
            <a:gdLst/>
            <a:ahLst/>
            <a:cxnLst/>
            <a:rect l="l" t="t" r="r" b="b"/>
            <a:pathLst>
              <a:path w="3788362" h="737009">
                <a:moveTo>
                  <a:pt x="0" y="0"/>
                </a:moveTo>
                <a:lnTo>
                  <a:pt x="3788362" y="0"/>
                </a:lnTo>
                <a:lnTo>
                  <a:pt x="3788362" y="737009"/>
                </a:lnTo>
                <a:lnTo>
                  <a:pt x="0" y="7370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114411">
            <a:off x="696085" y="1031577"/>
            <a:ext cx="9498257" cy="13605495"/>
          </a:xfrm>
          <a:custGeom>
            <a:avLst/>
            <a:gdLst/>
            <a:ahLst/>
            <a:cxnLst/>
            <a:rect l="l" t="t" r="r" b="b"/>
            <a:pathLst>
              <a:path w="9498257" h="13605495">
                <a:moveTo>
                  <a:pt x="0" y="0"/>
                </a:moveTo>
                <a:lnTo>
                  <a:pt x="9498256" y="0"/>
                </a:lnTo>
                <a:lnTo>
                  <a:pt x="9498256" y="13605495"/>
                </a:lnTo>
                <a:lnTo>
                  <a:pt x="0" y="13605495"/>
                </a:lnTo>
                <a:lnTo>
                  <a:pt x="0" y="0"/>
                </a:lnTo>
                <a:close/>
              </a:path>
            </a:pathLst>
          </a:custGeom>
          <a:blipFill>
            <a:blip r:embed="rId3"/>
            <a:stretch>
              <a:fillRect b="-8932"/>
            </a:stretch>
          </a:blipFill>
        </p:spPr>
      </p:sp>
      <p:sp>
        <p:nvSpPr>
          <p:cNvPr id="4" name="Freeform 4"/>
          <p:cNvSpPr/>
          <p:nvPr/>
        </p:nvSpPr>
        <p:spPr>
          <a:xfrm rot="-5325812">
            <a:off x="5313067" y="824261"/>
            <a:ext cx="667579" cy="5321282"/>
          </a:xfrm>
          <a:custGeom>
            <a:avLst/>
            <a:gdLst/>
            <a:ahLst/>
            <a:cxnLst/>
            <a:rect l="l" t="t" r="r" b="b"/>
            <a:pathLst>
              <a:path w="667579" h="5321282">
                <a:moveTo>
                  <a:pt x="0" y="0"/>
                </a:moveTo>
                <a:lnTo>
                  <a:pt x="667579" y="0"/>
                </a:lnTo>
                <a:lnTo>
                  <a:pt x="667579" y="5321282"/>
                </a:lnTo>
                <a:lnTo>
                  <a:pt x="0" y="53212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67921">
            <a:off x="12370931" y="5244042"/>
            <a:ext cx="3649665" cy="4675339"/>
          </a:xfrm>
          <a:custGeom>
            <a:avLst/>
            <a:gdLst/>
            <a:ahLst/>
            <a:cxnLst/>
            <a:rect l="l" t="t" r="r" b="b"/>
            <a:pathLst>
              <a:path w="3649665" h="4675339">
                <a:moveTo>
                  <a:pt x="0" y="0"/>
                </a:moveTo>
                <a:lnTo>
                  <a:pt x="3649665" y="0"/>
                </a:lnTo>
                <a:lnTo>
                  <a:pt x="3649665" y="4675338"/>
                </a:lnTo>
                <a:lnTo>
                  <a:pt x="0" y="4675338"/>
                </a:lnTo>
                <a:lnTo>
                  <a:pt x="0" y="0"/>
                </a:lnTo>
                <a:close/>
              </a:path>
            </a:pathLst>
          </a:custGeom>
          <a:blipFill>
            <a:blip r:embed="rId6"/>
            <a:stretch>
              <a:fillRect t="-2070" b="-2070"/>
            </a:stretch>
          </a:blipFill>
        </p:spPr>
      </p:sp>
      <p:sp>
        <p:nvSpPr>
          <p:cNvPr id="6" name="TextBox 6"/>
          <p:cNvSpPr txBox="1"/>
          <p:nvPr/>
        </p:nvSpPr>
        <p:spPr>
          <a:xfrm>
            <a:off x="2253196" y="3855856"/>
            <a:ext cx="6281204" cy="2115964"/>
          </a:xfrm>
          <a:prstGeom prst="rect">
            <a:avLst/>
          </a:prstGeom>
        </p:spPr>
        <p:txBody>
          <a:bodyPr wrap="square" lIns="0" tIns="0" rIns="0" bIns="0" rtlCol="0" anchor="t">
            <a:spAutoFit/>
          </a:bodyPr>
          <a:lstStyle/>
          <a:p>
            <a:pPr algn="ctr">
              <a:lnSpc>
                <a:spcPts val="5510"/>
              </a:lnSpc>
            </a:pPr>
            <a:r>
              <a:rPr lang="en-US" sz="3723" dirty="0">
                <a:solidFill>
                  <a:srgbClr val="000000"/>
                </a:solidFill>
                <a:latin typeface="Dekko"/>
                <a:ea typeface="Dekko"/>
              </a:rPr>
              <a:t>1.社群媒體平臺(IG)</a:t>
            </a:r>
          </a:p>
          <a:p>
            <a:pPr algn="ctr">
              <a:lnSpc>
                <a:spcPts val="5510"/>
              </a:lnSpc>
            </a:pPr>
            <a:r>
              <a:rPr lang="en-US" sz="3723" dirty="0">
                <a:solidFill>
                  <a:srgbClr val="000000"/>
                </a:solidFill>
                <a:latin typeface="Dekko"/>
                <a:ea typeface="Dekko"/>
              </a:rPr>
              <a:t>2.海報設計</a:t>
            </a:r>
          </a:p>
          <a:p>
            <a:pPr algn="ctr">
              <a:lnSpc>
                <a:spcPts val="5510"/>
              </a:lnSpc>
            </a:pPr>
            <a:r>
              <a:rPr lang="en-US" sz="3723" dirty="0">
                <a:solidFill>
                  <a:srgbClr val="000000"/>
                </a:solidFill>
                <a:latin typeface="Dekko"/>
                <a:ea typeface="Dekko"/>
              </a:rPr>
              <a:t>3.提袋設計</a:t>
            </a:r>
          </a:p>
        </p:txBody>
      </p:sp>
      <p:sp>
        <p:nvSpPr>
          <p:cNvPr id="7" name="TextBox 7"/>
          <p:cNvSpPr txBox="1"/>
          <p:nvPr/>
        </p:nvSpPr>
        <p:spPr>
          <a:xfrm>
            <a:off x="1387563" y="2175339"/>
            <a:ext cx="8115300" cy="1162020"/>
          </a:xfrm>
          <a:prstGeom prst="rect">
            <a:avLst/>
          </a:prstGeom>
        </p:spPr>
        <p:txBody>
          <a:bodyPr lIns="0" tIns="0" rIns="0" bIns="0" rtlCol="0" anchor="t">
            <a:spAutoFit/>
          </a:bodyPr>
          <a:lstStyle/>
          <a:p>
            <a:pPr algn="ctr">
              <a:lnSpc>
                <a:spcPts val="8401"/>
              </a:lnSpc>
              <a:spcBef>
                <a:spcPct val="0"/>
              </a:spcBef>
            </a:pPr>
            <a:r>
              <a:rPr lang="en-US" sz="6001">
                <a:solidFill>
                  <a:srgbClr val="000000"/>
                </a:solidFill>
                <a:latin typeface="Ballpoint"/>
                <a:ea typeface="Ballpoint"/>
              </a:rPr>
              <a:t>創新(創意)重點、特色</a:t>
            </a:r>
          </a:p>
        </p:txBody>
      </p:sp>
      <p:sp>
        <p:nvSpPr>
          <p:cNvPr id="8" name="Freeform 8"/>
          <p:cNvSpPr/>
          <p:nvPr/>
        </p:nvSpPr>
        <p:spPr>
          <a:xfrm rot="-8492632">
            <a:off x="15988791" y="4702134"/>
            <a:ext cx="429719" cy="1750707"/>
          </a:xfrm>
          <a:custGeom>
            <a:avLst/>
            <a:gdLst/>
            <a:ahLst/>
            <a:cxnLst/>
            <a:rect l="l" t="t" r="r" b="b"/>
            <a:pathLst>
              <a:path w="429719" h="1750707">
                <a:moveTo>
                  <a:pt x="0" y="0"/>
                </a:moveTo>
                <a:lnTo>
                  <a:pt x="429719" y="0"/>
                </a:lnTo>
                <a:lnTo>
                  <a:pt x="429719" y="1750707"/>
                </a:lnTo>
                <a:lnTo>
                  <a:pt x="0" y="17507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437633">
            <a:off x="11311992" y="1062891"/>
            <a:ext cx="5414476" cy="4061773"/>
          </a:xfrm>
          <a:custGeom>
            <a:avLst/>
            <a:gdLst/>
            <a:ahLst/>
            <a:cxnLst/>
            <a:rect l="l" t="t" r="r" b="b"/>
            <a:pathLst>
              <a:path w="5414476" h="4061773">
                <a:moveTo>
                  <a:pt x="0" y="0"/>
                </a:moveTo>
                <a:lnTo>
                  <a:pt x="5414476" y="0"/>
                </a:lnTo>
                <a:lnTo>
                  <a:pt x="5414476" y="4061773"/>
                </a:lnTo>
                <a:lnTo>
                  <a:pt x="0" y="4061773"/>
                </a:lnTo>
                <a:lnTo>
                  <a:pt x="0" y="0"/>
                </a:lnTo>
                <a:close/>
              </a:path>
            </a:pathLst>
          </a:custGeom>
          <a:blipFill>
            <a:blip r:embed="rId9"/>
            <a:stretch>
              <a:fillRect/>
            </a:stretch>
          </a:blipFill>
        </p:spPr>
      </p:sp>
      <p:sp>
        <p:nvSpPr>
          <p:cNvPr id="10" name="Freeform 10"/>
          <p:cNvSpPr/>
          <p:nvPr/>
        </p:nvSpPr>
        <p:spPr>
          <a:xfrm rot="-10440318">
            <a:off x="13217845" y="153347"/>
            <a:ext cx="429719" cy="1750707"/>
          </a:xfrm>
          <a:custGeom>
            <a:avLst/>
            <a:gdLst/>
            <a:ahLst/>
            <a:cxnLst/>
            <a:rect l="l" t="t" r="r" b="b"/>
            <a:pathLst>
              <a:path w="429719" h="1750707">
                <a:moveTo>
                  <a:pt x="0" y="0"/>
                </a:moveTo>
                <a:lnTo>
                  <a:pt x="429719" y="0"/>
                </a:lnTo>
                <a:lnTo>
                  <a:pt x="429719" y="1750706"/>
                </a:lnTo>
                <a:lnTo>
                  <a:pt x="0" y="17507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155002">
            <a:off x="1037562" y="599925"/>
            <a:ext cx="8696304" cy="8704174"/>
          </a:xfrm>
          <a:custGeom>
            <a:avLst/>
            <a:gdLst/>
            <a:ahLst/>
            <a:cxnLst/>
            <a:rect l="l" t="t" r="r" b="b"/>
            <a:pathLst>
              <a:path w="8696304" h="8704174">
                <a:moveTo>
                  <a:pt x="0" y="0"/>
                </a:moveTo>
                <a:lnTo>
                  <a:pt x="8696305" y="0"/>
                </a:lnTo>
                <a:lnTo>
                  <a:pt x="8696305" y="8704174"/>
                </a:lnTo>
                <a:lnTo>
                  <a:pt x="0" y="8704174"/>
                </a:lnTo>
                <a:lnTo>
                  <a:pt x="0" y="0"/>
                </a:lnTo>
                <a:close/>
              </a:path>
            </a:pathLst>
          </a:custGeom>
          <a:blipFill>
            <a:blip r:embed="rId3"/>
            <a:stretch>
              <a:fillRect/>
            </a:stretch>
          </a:blipFill>
        </p:spPr>
      </p:sp>
      <p:graphicFrame>
        <p:nvGraphicFramePr>
          <p:cNvPr id="4" name="Table 4"/>
          <p:cNvGraphicFramePr>
            <a:graphicFrameLocks noGrp="1"/>
          </p:cNvGraphicFramePr>
          <p:nvPr>
            <p:extLst>
              <p:ext uri="{D42A27DB-BD31-4B8C-83A1-F6EECF244321}">
                <p14:modId xmlns:p14="http://schemas.microsoft.com/office/powerpoint/2010/main" val="716738712"/>
              </p:ext>
            </p:extLst>
          </p:nvPr>
        </p:nvGraphicFramePr>
        <p:xfrm>
          <a:off x="10412497" y="728513"/>
          <a:ext cx="6273467" cy="9395718"/>
        </p:xfrm>
        <a:graphic>
          <a:graphicData uri="http://schemas.openxmlformats.org/drawingml/2006/table">
            <a:tbl>
              <a:tblPr/>
              <a:tblGrid>
                <a:gridCol w="2284867">
                  <a:extLst>
                    <a:ext uri="{9D8B030D-6E8A-4147-A177-3AD203B41FA5}">
                      <a16:colId xmlns:a16="http://schemas.microsoft.com/office/drawing/2014/main" val="20000"/>
                    </a:ext>
                  </a:extLst>
                </a:gridCol>
                <a:gridCol w="3988600">
                  <a:extLst>
                    <a:ext uri="{9D8B030D-6E8A-4147-A177-3AD203B41FA5}">
                      <a16:colId xmlns:a16="http://schemas.microsoft.com/office/drawing/2014/main" val="20001"/>
                    </a:ext>
                  </a:extLst>
                </a:gridCol>
              </a:tblGrid>
              <a:tr h="2683103">
                <a:tc>
                  <a:txBody>
                    <a:bodyPr/>
                    <a:lstStyle/>
                    <a:p>
                      <a:pPr algn="l">
                        <a:lnSpc>
                          <a:spcPts val="2520"/>
                        </a:lnSpc>
                        <a:defRPr/>
                      </a:pPr>
                      <a:endParaRPr lang="en-US" sz="2800" dirty="0"/>
                    </a:p>
                    <a:p>
                      <a:pPr>
                        <a:lnSpc>
                          <a:spcPts val="2520"/>
                        </a:lnSpc>
                      </a:pPr>
                      <a:r>
                        <a:rPr lang="en-US" sz="2800" dirty="0">
                          <a:solidFill>
                            <a:srgbClr val="000000"/>
                          </a:solidFill>
                          <a:latin typeface="Itim"/>
                          <a:ea typeface="Itim"/>
                        </a:rPr>
                        <a:t>  </a:t>
                      </a:r>
                      <a:r>
                        <a:rPr lang="en-US" sz="2800" dirty="0" err="1">
                          <a:solidFill>
                            <a:srgbClr val="000000"/>
                          </a:solidFill>
                          <a:latin typeface="Itim"/>
                          <a:ea typeface="Itim"/>
                        </a:rPr>
                        <a:t>產品</a:t>
                      </a:r>
                      <a:r>
                        <a:rPr lang="en-US" sz="2800" dirty="0">
                          <a:solidFill>
                            <a:srgbClr val="000000"/>
                          </a:solidFill>
                          <a:latin typeface="Itim"/>
                          <a:ea typeface="Itim"/>
                        </a:rPr>
                        <a:t>(Product) </a:t>
                      </a:r>
                    </a:p>
                    <a:p>
                      <a:pPr>
                        <a:lnSpc>
                          <a:spcPts val="2520"/>
                        </a:lnSpc>
                      </a:pPr>
                      <a:r>
                        <a:rPr lang="en-US" sz="2800" dirty="0">
                          <a:solidFill>
                            <a:srgbClr val="000000"/>
                          </a:solidFill>
                          <a:latin typeface="Itim"/>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tc>
                  <a:txBody>
                    <a:bodyPr/>
                    <a:lstStyle/>
                    <a:p>
                      <a:pPr>
                        <a:lnSpc>
                          <a:spcPts val="2520"/>
                        </a:lnSpc>
                      </a:pPr>
                      <a:endParaRPr lang="en-US" sz="2700" dirty="0" smtClean="0">
                        <a:solidFill>
                          <a:srgbClr val="000000"/>
                        </a:solidFill>
                        <a:latin typeface="Itim"/>
                      </a:endParaRPr>
                    </a:p>
                    <a:p>
                      <a:pPr>
                        <a:lnSpc>
                          <a:spcPts val="2520"/>
                        </a:lnSpc>
                      </a:pPr>
                      <a:r>
                        <a:rPr lang="en-US" sz="2700" dirty="0" smtClean="0">
                          <a:solidFill>
                            <a:srgbClr val="000000"/>
                          </a:solidFill>
                          <a:latin typeface="Itim"/>
                        </a:rPr>
                        <a:t>1.</a:t>
                      </a:r>
                      <a:r>
                        <a:rPr lang="en-US" sz="2700" dirty="0" smtClean="0">
                          <a:solidFill>
                            <a:srgbClr val="000000"/>
                          </a:solidFill>
                          <a:latin typeface="Itim"/>
                          <a:ea typeface="Itim"/>
                        </a:rPr>
                        <a:t>自產自銷或是銷至農會</a:t>
                      </a:r>
                    </a:p>
                    <a:p>
                      <a:pPr>
                        <a:lnSpc>
                          <a:spcPts val="2520"/>
                        </a:lnSpc>
                      </a:pPr>
                      <a:endParaRPr lang="en-US" sz="2700" dirty="0" smtClean="0">
                        <a:solidFill>
                          <a:srgbClr val="000000"/>
                        </a:solidFill>
                        <a:latin typeface="Itim"/>
                        <a:ea typeface="Itim"/>
                      </a:endParaRPr>
                    </a:p>
                    <a:p>
                      <a:pPr>
                        <a:lnSpc>
                          <a:spcPts val="2520"/>
                        </a:lnSpc>
                      </a:pPr>
                      <a:r>
                        <a:rPr lang="en-US" sz="2700" dirty="0" smtClean="0">
                          <a:solidFill>
                            <a:srgbClr val="000000"/>
                          </a:solidFill>
                          <a:latin typeface="Itim"/>
                        </a:rPr>
                        <a:t>2.</a:t>
                      </a:r>
                      <a:r>
                        <a:rPr lang="en-US" sz="2700" dirty="0" smtClean="0">
                          <a:solidFill>
                            <a:srgbClr val="000000"/>
                          </a:solidFill>
                          <a:latin typeface="Itim"/>
                          <a:ea typeface="Itim"/>
                        </a:rPr>
                        <a:t>指種植彩虹玉米</a:t>
                      </a:r>
                      <a:r>
                        <a:rPr lang="en-US" sz="2700" dirty="0">
                          <a:solidFill>
                            <a:srgbClr val="000000"/>
                          </a:solidFill>
                          <a:latin typeface="Itim"/>
                          <a:ea typeface="Itim"/>
                        </a:rPr>
                        <a:t>，品種是台農黑糯玉米</a:t>
                      </a:r>
                    </a:p>
                    <a:p>
                      <a:pPr>
                        <a:lnSpc>
                          <a:spcPts val="2520"/>
                        </a:lnSpc>
                      </a:pPr>
                      <a:r>
                        <a:rPr lang="en-US" sz="2700" dirty="0">
                          <a:solidFill>
                            <a:srgbClr val="000000"/>
                          </a:solidFill>
                          <a:latin typeface="Itim"/>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extLst>
                  <a:ext uri="{0D108BD9-81ED-4DB2-BD59-A6C34878D82A}">
                    <a16:rowId xmlns:a16="http://schemas.microsoft.com/office/drawing/2014/main" val="10000"/>
                  </a:ext>
                </a:extLst>
              </a:tr>
              <a:tr h="1740784">
                <a:tc>
                  <a:txBody>
                    <a:bodyPr/>
                    <a:lstStyle/>
                    <a:p>
                      <a:pPr algn="l">
                        <a:lnSpc>
                          <a:spcPts val="2520"/>
                        </a:lnSpc>
                        <a:defRPr/>
                      </a:pPr>
                      <a:endParaRPr lang="en-US" sz="2800" dirty="0"/>
                    </a:p>
                    <a:p>
                      <a:pPr>
                        <a:lnSpc>
                          <a:spcPts val="2520"/>
                        </a:lnSpc>
                      </a:pPr>
                      <a:r>
                        <a:rPr lang="en-US" sz="2800" dirty="0">
                          <a:solidFill>
                            <a:srgbClr val="000000"/>
                          </a:solidFill>
                          <a:latin typeface="Itim"/>
                          <a:ea typeface="Itim"/>
                        </a:rPr>
                        <a:t>  </a:t>
                      </a:r>
                      <a:r>
                        <a:rPr lang="en-US" sz="2800" dirty="0" err="1">
                          <a:solidFill>
                            <a:srgbClr val="000000"/>
                          </a:solidFill>
                          <a:latin typeface="Itim"/>
                          <a:ea typeface="Itim"/>
                        </a:rPr>
                        <a:t>價格</a:t>
                      </a:r>
                      <a:r>
                        <a:rPr lang="en-US" sz="2800" dirty="0">
                          <a:solidFill>
                            <a:srgbClr val="000000"/>
                          </a:solidFill>
                          <a:latin typeface="Itim"/>
                          <a:ea typeface="Itim"/>
                        </a:rPr>
                        <a:t>(Price) </a:t>
                      </a:r>
                    </a:p>
                    <a:p>
                      <a:pPr>
                        <a:lnSpc>
                          <a:spcPts val="2520"/>
                        </a:lnSpc>
                      </a:pPr>
                      <a:r>
                        <a:rPr lang="en-US" sz="2800" dirty="0">
                          <a:solidFill>
                            <a:srgbClr val="000000"/>
                          </a:solidFill>
                          <a:latin typeface="Itim"/>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tc>
                  <a:txBody>
                    <a:bodyPr/>
                    <a:lstStyle/>
                    <a:p>
                      <a:pPr>
                        <a:lnSpc>
                          <a:spcPts val="2520"/>
                        </a:lnSpc>
                      </a:pPr>
                      <a:r>
                        <a:rPr lang="en-US" sz="2700" dirty="0" smtClean="0">
                          <a:solidFill>
                            <a:srgbClr val="000000"/>
                          </a:solidFill>
                          <a:latin typeface="Itim"/>
                          <a:ea typeface="Itim"/>
                        </a:rPr>
                        <a:t>1</a:t>
                      </a:r>
                      <a:r>
                        <a:rPr lang="en-US" sz="2700" dirty="0">
                          <a:solidFill>
                            <a:srgbClr val="000000"/>
                          </a:solidFill>
                          <a:latin typeface="Itim"/>
                          <a:ea typeface="Itim"/>
                        </a:rPr>
                        <a:t>.</a:t>
                      </a:r>
                      <a:r>
                        <a:rPr lang="en-US" sz="2700" dirty="0" smtClean="0">
                          <a:solidFill>
                            <a:srgbClr val="000000"/>
                          </a:solidFill>
                          <a:latin typeface="Itim"/>
                          <a:ea typeface="Itim"/>
                        </a:rPr>
                        <a:t>以時價為主</a:t>
                      </a:r>
                      <a:endParaRPr lang="en-US" sz="2700" dirty="0">
                        <a:solidFill>
                          <a:srgbClr val="000000"/>
                        </a:solidFill>
                        <a:latin typeface="Itim"/>
                        <a:ea typeface="Itim"/>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extLst>
                  <a:ext uri="{0D108BD9-81ED-4DB2-BD59-A6C34878D82A}">
                    <a16:rowId xmlns:a16="http://schemas.microsoft.com/office/drawing/2014/main" val="10001"/>
                  </a:ext>
                </a:extLst>
              </a:tr>
              <a:tr h="3003331">
                <a:tc>
                  <a:txBody>
                    <a:bodyPr/>
                    <a:lstStyle/>
                    <a:p>
                      <a:pPr algn="l">
                        <a:lnSpc>
                          <a:spcPts val="2520"/>
                        </a:lnSpc>
                        <a:defRPr/>
                      </a:pPr>
                      <a:endParaRPr lang="en-US" sz="2800" dirty="0"/>
                    </a:p>
                    <a:p>
                      <a:pPr>
                        <a:lnSpc>
                          <a:spcPts val="2520"/>
                        </a:lnSpc>
                      </a:pPr>
                      <a:r>
                        <a:rPr lang="en-US" sz="2800" dirty="0">
                          <a:solidFill>
                            <a:srgbClr val="000000"/>
                          </a:solidFill>
                          <a:latin typeface="Itim"/>
                          <a:ea typeface="Itim"/>
                        </a:rPr>
                        <a:t>  </a:t>
                      </a:r>
                      <a:r>
                        <a:rPr lang="en-US" sz="2800" dirty="0" err="1">
                          <a:solidFill>
                            <a:srgbClr val="000000"/>
                          </a:solidFill>
                          <a:latin typeface="Itim"/>
                          <a:ea typeface="Itim"/>
                        </a:rPr>
                        <a:t>通路</a:t>
                      </a:r>
                      <a:r>
                        <a:rPr lang="en-US" sz="2800" dirty="0">
                          <a:solidFill>
                            <a:srgbClr val="000000"/>
                          </a:solidFill>
                          <a:latin typeface="Itim"/>
                          <a:ea typeface="Itim"/>
                        </a:rPr>
                        <a:t>(Place) </a:t>
                      </a:r>
                    </a:p>
                    <a:p>
                      <a:pPr>
                        <a:lnSpc>
                          <a:spcPts val="2520"/>
                        </a:lnSpc>
                      </a:pPr>
                      <a:r>
                        <a:rPr lang="en-US" sz="2800" dirty="0">
                          <a:solidFill>
                            <a:srgbClr val="000000"/>
                          </a:solidFill>
                          <a:latin typeface="Itim"/>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tc>
                  <a:txBody>
                    <a:bodyPr/>
                    <a:lstStyle/>
                    <a:p>
                      <a:pPr>
                        <a:lnSpc>
                          <a:spcPts val="2520"/>
                        </a:lnSpc>
                      </a:pPr>
                      <a:endParaRPr lang="en-US" sz="2700" dirty="0">
                        <a:solidFill>
                          <a:schemeClr val="tx1"/>
                        </a:solidFill>
                        <a:latin typeface="+mn-lt"/>
                      </a:endParaRPr>
                    </a:p>
                    <a:p>
                      <a:pPr>
                        <a:lnSpc>
                          <a:spcPts val="2520"/>
                        </a:lnSpc>
                      </a:pPr>
                      <a:r>
                        <a:rPr lang="en-US" sz="2700" dirty="0" smtClean="0">
                          <a:solidFill>
                            <a:srgbClr val="000000"/>
                          </a:solidFill>
                          <a:latin typeface="Itim"/>
                        </a:rPr>
                        <a:t>1.</a:t>
                      </a:r>
                      <a:r>
                        <a:rPr lang="en-US" sz="2700" dirty="0" smtClean="0">
                          <a:solidFill>
                            <a:srgbClr val="000000"/>
                          </a:solidFill>
                          <a:latin typeface="Itim"/>
                          <a:ea typeface="Itim"/>
                        </a:rPr>
                        <a:t>無實體店面 </a:t>
                      </a:r>
                      <a:endParaRPr lang="en-US" sz="2700" dirty="0">
                        <a:solidFill>
                          <a:srgbClr val="000000"/>
                        </a:solidFill>
                        <a:latin typeface="Itim"/>
                        <a:ea typeface="Itim"/>
                      </a:endParaRPr>
                    </a:p>
                    <a:p>
                      <a:pPr>
                        <a:lnSpc>
                          <a:spcPts val="2520"/>
                        </a:lnSpc>
                      </a:pPr>
                      <a:r>
                        <a:rPr lang="en-US" sz="2700" dirty="0">
                          <a:solidFill>
                            <a:srgbClr val="000000"/>
                          </a:solidFill>
                          <a:latin typeface="Itim"/>
                        </a:rPr>
                        <a:t>  </a:t>
                      </a:r>
                      <a:endParaRPr lang="en-US" sz="2700" dirty="0" smtClean="0">
                        <a:solidFill>
                          <a:srgbClr val="000000"/>
                        </a:solidFill>
                        <a:latin typeface="Itim"/>
                      </a:endParaRPr>
                    </a:p>
                    <a:p>
                      <a:pPr>
                        <a:lnSpc>
                          <a:spcPts val="2520"/>
                        </a:lnSpc>
                      </a:pPr>
                      <a:r>
                        <a:rPr lang="en-US" sz="2700" dirty="0" smtClean="0">
                          <a:solidFill>
                            <a:srgbClr val="000000"/>
                          </a:solidFill>
                          <a:latin typeface="Itim"/>
                        </a:rPr>
                        <a:t>2.</a:t>
                      </a:r>
                      <a:r>
                        <a:rPr lang="en-US" sz="2700" dirty="0" smtClean="0">
                          <a:solidFill>
                            <a:srgbClr val="000000"/>
                          </a:solidFill>
                          <a:latin typeface="Itim"/>
                          <a:ea typeface="Itim"/>
                        </a:rPr>
                        <a:t>農會販售商品 </a:t>
                      </a:r>
                      <a:endParaRPr lang="en-US" sz="2700" dirty="0">
                        <a:solidFill>
                          <a:srgbClr val="000000"/>
                        </a:solidFill>
                        <a:latin typeface="Itim"/>
                        <a:ea typeface="Itim"/>
                      </a:endParaRPr>
                    </a:p>
                    <a:p>
                      <a:pPr>
                        <a:lnSpc>
                          <a:spcPts val="2520"/>
                        </a:lnSpc>
                      </a:pPr>
                      <a:r>
                        <a:rPr lang="en-US" sz="2700" dirty="0">
                          <a:solidFill>
                            <a:srgbClr val="000000"/>
                          </a:solidFill>
                          <a:latin typeface="Itim"/>
                        </a:rPr>
                        <a:t>  </a:t>
                      </a:r>
                      <a:endParaRPr lang="en-US" sz="2700" dirty="0" smtClean="0">
                        <a:solidFill>
                          <a:srgbClr val="000000"/>
                        </a:solidFill>
                        <a:latin typeface="Itim"/>
                      </a:endParaRPr>
                    </a:p>
                    <a:p>
                      <a:pPr>
                        <a:lnSpc>
                          <a:spcPts val="2520"/>
                        </a:lnSpc>
                      </a:pPr>
                      <a:r>
                        <a:rPr lang="en-US" sz="2700" dirty="0" smtClean="0">
                          <a:solidFill>
                            <a:srgbClr val="000000"/>
                          </a:solidFill>
                          <a:latin typeface="Itim"/>
                        </a:rPr>
                        <a:t>3.</a:t>
                      </a:r>
                      <a:r>
                        <a:rPr lang="en-US" sz="2700" dirty="0" smtClean="0">
                          <a:solidFill>
                            <a:srgbClr val="000000"/>
                          </a:solidFill>
                          <a:latin typeface="Itim"/>
                          <a:ea typeface="Itim"/>
                        </a:rPr>
                        <a:t>電話預約 </a:t>
                      </a:r>
                      <a:endParaRPr lang="en-US" sz="2700" dirty="0">
                        <a:solidFill>
                          <a:srgbClr val="000000"/>
                        </a:solidFill>
                        <a:latin typeface="Itim"/>
                        <a:ea typeface="Itim"/>
                      </a:endParaRPr>
                    </a:p>
                    <a:p>
                      <a:pPr>
                        <a:lnSpc>
                          <a:spcPts val="2520"/>
                        </a:lnSpc>
                      </a:pPr>
                      <a:r>
                        <a:rPr lang="en-US" sz="2700" dirty="0">
                          <a:solidFill>
                            <a:srgbClr val="000000"/>
                          </a:solidFill>
                          <a:latin typeface="Itim"/>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extLst>
                  <a:ext uri="{0D108BD9-81ED-4DB2-BD59-A6C34878D82A}">
                    <a16:rowId xmlns:a16="http://schemas.microsoft.com/office/drawing/2014/main" val="10002"/>
                  </a:ext>
                </a:extLst>
              </a:tr>
              <a:tr h="1740784">
                <a:tc>
                  <a:txBody>
                    <a:bodyPr/>
                    <a:lstStyle/>
                    <a:p>
                      <a:pPr algn="l">
                        <a:lnSpc>
                          <a:spcPts val="2520"/>
                        </a:lnSpc>
                        <a:defRPr/>
                      </a:pPr>
                      <a:endParaRPr lang="en-US" sz="2800" dirty="0"/>
                    </a:p>
                    <a:p>
                      <a:pPr>
                        <a:lnSpc>
                          <a:spcPts val="2520"/>
                        </a:lnSpc>
                      </a:pPr>
                      <a:r>
                        <a:rPr lang="en-US" sz="2800" dirty="0">
                          <a:solidFill>
                            <a:srgbClr val="000000"/>
                          </a:solidFill>
                          <a:latin typeface="Itim"/>
                          <a:ea typeface="Itim"/>
                        </a:rPr>
                        <a:t>  </a:t>
                      </a:r>
                      <a:r>
                        <a:rPr lang="en-US" sz="2800" dirty="0" err="1">
                          <a:solidFill>
                            <a:srgbClr val="000000"/>
                          </a:solidFill>
                          <a:latin typeface="Itim"/>
                          <a:ea typeface="Itim"/>
                        </a:rPr>
                        <a:t>推廣</a:t>
                      </a:r>
                      <a:endParaRPr lang="en-US" sz="2800" dirty="0">
                        <a:solidFill>
                          <a:srgbClr val="000000"/>
                        </a:solidFill>
                        <a:latin typeface="Itim"/>
                        <a:ea typeface="Itim"/>
                      </a:endParaRPr>
                    </a:p>
                    <a:p>
                      <a:pPr>
                        <a:lnSpc>
                          <a:spcPts val="2520"/>
                        </a:lnSpc>
                      </a:pPr>
                      <a:r>
                        <a:rPr lang="en-US" sz="2800" dirty="0">
                          <a:solidFill>
                            <a:srgbClr val="000000"/>
                          </a:solidFill>
                          <a:latin typeface="Itim"/>
                        </a:rPr>
                        <a:t>  (Promotion) </a:t>
                      </a:r>
                    </a:p>
                    <a:p>
                      <a:pPr>
                        <a:lnSpc>
                          <a:spcPts val="2520"/>
                        </a:lnSpc>
                      </a:pPr>
                      <a:r>
                        <a:rPr lang="en-US" sz="2800" dirty="0">
                          <a:solidFill>
                            <a:srgbClr val="000000"/>
                          </a:solidFill>
                          <a:latin typeface="Itim"/>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tc>
                  <a:txBody>
                    <a:bodyPr/>
                    <a:lstStyle/>
                    <a:p>
                      <a:pPr algn="l">
                        <a:lnSpc>
                          <a:spcPts val="2520"/>
                        </a:lnSpc>
                        <a:defRPr/>
                      </a:pPr>
                      <a:endParaRPr lang="en-US" sz="2700" dirty="0"/>
                    </a:p>
                    <a:p>
                      <a:pPr>
                        <a:lnSpc>
                          <a:spcPts val="2520"/>
                        </a:lnSpc>
                      </a:pPr>
                      <a:r>
                        <a:rPr lang="en-US" sz="2700" dirty="0" err="1" smtClean="0">
                          <a:solidFill>
                            <a:srgbClr val="000000"/>
                          </a:solidFill>
                          <a:latin typeface="Itim"/>
                          <a:ea typeface="Itim"/>
                        </a:rPr>
                        <a:t>與學校合作</a:t>
                      </a:r>
                      <a:r>
                        <a:rPr lang="en-US" sz="2700" dirty="0" err="1">
                          <a:solidFill>
                            <a:srgbClr val="000000"/>
                          </a:solidFill>
                          <a:latin typeface="Itim"/>
                          <a:ea typeface="Itim"/>
                        </a:rPr>
                        <a:t>，推廣自家產品</a:t>
                      </a:r>
                      <a:endParaRPr lang="en-US" sz="2700" dirty="0">
                        <a:solidFill>
                          <a:srgbClr val="000000"/>
                        </a:solidFill>
                        <a:latin typeface="Itim"/>
                        <a:ea typeface="Itim"/>
                      </a:endParaRPr>
                    </a:p>
                    <a:p>
                      <a:pPr>
                        <a:lnSpc>
                          <a:spcPts val="2520"/>
                        </a:lnSpc>
                      </a:pPr>
                      <a:r>
                        <a:rPr lang="en-US" sz="2700" dirty="0">
                          <a:solidFill>
                            <a:srgbClr val="000000"/>
                          </a:solidFill>
                          <a:latin typeface="Itim"/>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extLst>
                  <a:ext uri="{0D108BD9-81ED-4DB2-BD59-A6C34878D82A}">
                    <a16:rowId xmlns:a16="http://schemas.microsoft.com/office/drawing/2014/main" val="10003"/>
                  </a:ext>
                </a:extLst>
              </a:tr>
            </a:tbl>
          </a:graphicData>
        </a:graphic>
      </p:graphicFrame>
      <p:sp>
        <p:nvSpPr>
          <p:cNvPr id="5" name="Freeform 5"/>
          <p:cNvSpPr/>
          <p:nvPr/>
        </p:nvSpPr>
        <p:spPr>
          <a:xfrm rot="-8781507">
            <a:off x="16277768" y="21076"/>
            <a:ext cx="424459" cy="1729276"/>
          </a:xfrm>
          <a:custGeom>
            <a:avLst/>
            <a:gdLst/>
            <a:ahLst/>
            <a:cxnLst/>
            <a:rect l="l" t="t" r="r" b="b"/>
            <a:pathLst>
              <a:path w="424459" h="1729276">
                <a:moveTo>
                  <a:pt x="0" y="0"/>
                </a:moveTo>
                <a:lnTo>
                  <a:pt x="424459" y="0"/>
                </a:lnTo>
                <a:lnTo>
                  <a:pt x="424459" y="1729276"/>
                </a:lnTo>
                <a:lnTo>
                  <a:pt x="0" y="17292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2073527" y="4136744"/>
            <a:ext cx="7315200" cy="288178"/>
            <a:chOff x="0" y="0"/>
            <a:chExt cx="9753600" cy="384238"/>
          </a:xfrm>
        </p:grpSpPr>
        <p:sp>
          <p:nvSpPr>
            <p:cNvPr id="7" name="Freeform 7"/>
            <p:cNvSpPr/>
            <p:nvPr/>
          </p:nvSpPr>
          <p:spPr>
            <a:xfrm>
              <a:off x="0" y="0"/>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685043" y="212806"/>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9" name="Freeform 9"/>
          <p:cNvSpPr/>
          <p:nvPr/>
        </p:nvSpPr>
        <p:spPr>
          <a:xfrm rot="-8253166">
            <a:off x="8597475" y="4754777"/>
            <a:ext cx="1048719" cy="1667038"/>
          </a:xfrm>
          <a:custGeom>
            <a:avLst/>
            <a:gdLst/>
            <a:ahLst/>
            <a:cxnLst/>
            <a:rect l="l" t="t" r="r" b="b"/>
            <a:pathLst>
              <a:path w="1048719" h="1667038">
                <a:moveTo>
                  <a:pt x="0" y="0"/>
                </a:moveTo>
                <a:lnTo>
                  <a:pt x="1048718" y="0"/>
                </a:lnTo>
                <a:lnTo>
                  <a:pt x="1048718" y="1667039"/>
                </a:lnTo>
                <a:lnTo>
                  <a:pt x="0" y="16670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2444795" y="3196161"/>
            <a:ext cx="6572665" cy="940583"/>
          </a:xfrm>
          <a:prstGeom prst="rect">
            <a:avLst/>
          </a:prstGeom>
        </p:spPr>
        <p:txBody>
          <a:bodyPr lIns="0" tIns="0" rIns="0" bIns="0" rtlCol="0" anchor="t">
            <a:spAutoFit/>
          </a:bodyPr>
          <a:lstStyle/>
          <a:p>
            <a:pPr algn="ctr">
              <a:lnSpc>
                <a:spcPts val="6804"/>
              </a:lnSpc>
              <a:spcBef>
                <a:spcPct val="0"/>
              </a:spcBef>
            </a:pPr>
            <a:r>
              <a:rPr lang="en-US" sz="4860" dirty="0" err="1">
                <a:solidFill>
                  <a:srgbClr val="000000"/>
                </a:solidFill>
                <a:ea typeface="Ballpoint"/>
              </a:rPr>
              <a:t>商業模式</a:t>
            </a:r>
            <a:endParaRPr lang="en-US" sz="4860" dirty="0">
              <a:solidFill>
                <a:srgbClr val="000000"/>
              </a:solidFill>
              <a:ea typeface="Ballpoint"/>
            </a:endParaRPr>
          </a:p>
        </p:txBody>
      </p:sp>
      <p:sp>
        <p:nvSpPr>
          <p:cNvPr id="11" name="TextBox 11"/>
          <p:cNvSpPr txBox="1"/>
          <p:nvPr/>
        </p:nvSpPr>
        <p:spPr>
          <a:xfrm>
            <a:off x="3600855" y="5426372"/>
            <a:ext cx="4571503" cy="784201"/>
          </a:xfrm>
          <a:prstGeom prst="rect">
            <a:avLst/>
          </a:prstGeom>
        </p:spPr>
        <p:txBody>
          <a:bodyPr lIns="0" tIns="0" rIns="0" bIns="0" rtlCol="0" anchor="t">
            <a:spAutoFit/>
          </a:bodyPr>
          <a:lstStyle/>
          <a:p>
            <a:pPr>
              <a:lnSpc>
                <a:spcPts val="5805"/>
              </a:lnSpc>
            </a:pPr>
            <a:r>
              <a:rPr lang="en-US" sz="4146" spc="99" dirty="0" err="1">
                <a:solidFill>
                  <a:srgbClr val="000000"/>
                </a:solidFill>
                <a:ea typeface="Ballpoint"/>
              </a:rPr>
              <a:t>小農目前營運現況</a:t>
            </a:r>
            <a:endParaRPr lang="en-US" sz="4146" spc="99" dirty="0">
              <a:solidFill>
                <a:srgbClr val="000000"/>
              </a:solidFill>
              <a:ea typeface="Ballpoin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1106722" flipH="1">
            <a:off x="-532289" y="298528"/>
            <a:ext cx="5107357" cy="5137400"/>
          </a:xfrm>
          <a:custGeom>
            <a:avLst/>
            <a:gdLst/>
            <a:ahLst/>
            <a:cxnLst/>
            <a:rect l="l" t="t" r="r" b="b"/>
            <a:pathLst>
              <a:path w="5107357" h="5137400">
                <a:moveTo>
                  <a:pt x="5107357" y="0"/>
                </a:moveTo>
                <a:lnTo>
                  <a:pt x="0" y="0"/>
                </a:lnTo>
                <a:lnTo>
                  <a:pt x="0" y="5137400"/>
                </a:lnTo>
                <a:lnTo>
                  <a:pt x="5107357" y="5137400"/>
                </a:lnTo>
                <a:lnTo>
                  <a:pt x="5107357" y="0"/>
                </a:lnTo>
                <a:close/>
              </a:path>
            </a:pathLst>
          </a:custGeom>
          <a:blipFill>
            <a:blip r:embed="rId3"/>
            <a:stretch>
              <a:fillRect/>
            </a:stretch>
          </a:blipFill>
        </p:spPr>
      </p:sp>
      <p:sp>
        <p:nvSpPr>
          <p:cNvPr id="4" name="Freeform 4"/>
          <p:cNvSpPr/>
          <p:nvPr/>
        </p:nvSpPr>
        <p:spPr>
          <a:xfrm rot="1161473" flipH="1">
            <a:off x="9061362" y="109664"/>
            <a:ext cx="4642176" cy="4669483"/>
          </a:xfrm>
          <a:custGeom>
            <a:avLst/>
            <a:gdLst/>
            <a:ahLst/>
            <a:cxnLst/>
            <a:rect l="l" t="t" r="r" b="b"/>
            <a:pathLst>
              <a:path w="4642176" h="4669483">
                <a:moveTo>
                  <a:pt x="4642176" y="0"/>
                </a:moveTo>
                <a:lnTo>
                  <a:pt x="0" y="0"/>
                </a:lnTo>
                <a:lnTo>
                  <a:pt x="0" y="4669483"/>
                </a:lnTo>
                <a:lnTo>
                  <a:pt x="4642176" y="4669483"/>
                </a:lnTo>
                <a:lnTo>
                  <a:pt x="4642176" y="0"/>
                </a:lnTo>
                <a:close/>
              </a:path>
            </a:pathLst>
          </a:custGeom>
          <a:blipFill>
            <a:blip r:embed="rId3"/>
            <a:stretch>
              <a:fillRect/>
            </a:stretch>
          </a:blipFill>
        </p:spPr>
      </p:sp>
      <p:sp>
        <p:nvSpPr>
          <p:cNvPr id="5" name="Freeform 5"/>
          <p:cNvSpPr/>
          <p:nvPr/>
        </p:nvSpPr>
        <p:spPr>
          <a:xfrm rot="-75633" flipH="1">
            <a:off x="6554137" y="4987898"/>
            <a:ext cx="6730844" cy="6770437"/>
          </a:xfrm>
          <a:custGeom>
            <a:avLst/>
            <a:gdLst/>
            <a:ahLst/>
            <a:cxnLst/>
            <a:rect l="l" t="t" r="r" b="b"/>
            <a:pathLst>
              <a:path w="6730844" h="6770437">
                <a:moveTo>
                  <a:pt x="6730844" y="0"/>
                </a:moveTo>
                <a:lnTo>
                  <a:pt x="0" y="0"/>
                </a:lnTo>
                <a:lnTo>
                  <a:pt x="0" y="6770437"/>
                </a:lnTo>
                <a:lnTo>
                  <a:pt x="6730844" y="6770437"/>
                </a:lnTo>
                <a:lnTo>
                  <a:pt x="6730844" y="0"/>
                </a:lnTo>
                <a:close/>
              </a:path>
            </a:pathLst>
          </a:custGeom>
          <a:blipFill>
            <a:blip r:embed="rId3"/>
            <a:stretch>
              <a:fillRect/>
            </a:stretch>
          </a:blipFill>
        </p:spPr>
      </p:sp>
      <p:sp>
        <p:nvSpPr>
          <p:cNvPr id="6" name="Freeform 6"/>
          <p:cNvSpPr/>
          <p:nvPr/>
        </p:nvSpPr>
        <p:spPr>
          <a:xfrm rot="-1200297">
            <a:off x="4585278" y="788544"/>
            <a:ext cx="4677617" cy="4663999"/>
          </a:xfrm>
          <a:custGeom>
            <a:avLst/>
            <a:gdLst/>
            <a:ahLst/>
            <a:cxnLst/>
            <a:rect l="l" t="t" r="r" b="b"/>
            <a:pathLst>
              <a:path w="4677617" h="4663999">
                <a:moveTo>
                  <a:pt x="0" y="0"/>
                </a:moveTo>
                <a:lnTo>
                  <a:pt x="4677617" y="0"/>
                </a:lnTo>
                <a:lnTo>
                  <a:pt x="4677617" y="4664000"/>
                </a:lnTo>
                <a:lnTo>
                  <a:pt x="0" y="4664000"/>
                </a:lnTo>
                <a:lnTo>
                  <a:pt x="0" y="0"/>
                </a:lnTo>
                <a:close/>
              </a:path>
            </a:pathLst>
          </a:custGeom>
          <a:blipFill>
            <a:blip r:embed="rId4"/>
            <a:stretch>
              <a:fillRect/>
            </a:stretch>
          </a:blipFill>
        </p:spPr>
      </p:sp>
      <p:sp>
        <p:nvSpPr>
          <p:cNvPr id="7" name="Freeform 7"/>
          <p:cNvSpPr/>
          <p:nvPr/>
        </p:nvSpPr>
        <p:spPr>
          <a:xfrm rot="-86635">
            <a:off x="463870" y="5228024"/>
            <a:ext cx="5641683" cy="5625259"/>
          </a:xfrm>
          <a:custGeom>
            <a:avLst/>
            <a:gdLst/>
            <a:ahLst/>
            <a:cxnLst/>
            <a:rect l="l" t="t" r="r" b="b"/>
            <a:pathLst>
              <a:path w="5641683" h="5625259">
                <a:moveTo>
                  <a:pt x="0" y="0"/>
                </a:moveTo>
                <a:lnTo>
                  <a:pt x="5641684" y="0"/>
                </a:lnTo>
                <a:lnTo>
                  <a:pt x="5641684" y="5625259"/>
                </a:lnTo>
                <a:lnTo>
                  <a:pt x="0" y="5625259"/>
                </a:lnTo>
                <a:lnTo>
                  <a:pt x="0" y="0"/>
                </a:lnTo>
                <a:close/>
              </a:path>
            </a:pathLst>
          </a:custGeom>
          <a:blipFill>
            <a:blip r:embed="rId4"/>
            <a:stretch>
              <a:fillRect/>
            </a:stretch>
          </a:blipFill>
        </p:spPr>
      </p:sp>
      <p:sp>
        <p:nvSpPr>
          <p:cNvPr id="8" name="Freeform 8"/>
          <p:cNvSpPr/>
          <p:nvPr/>
        </p:nvSpPr>
        <p:spPr>
          <a:xfrm rot="253273" flipH="1">
            <a:off x="13285793" y="5589258"/>
            <a:ext cx="4874119" cy="4902790"/>
          </a:xfrm>
          <a:custGeom>
            <a:avLst/>
            <a:gdLst/>
            <a:ahLst/>
            <a:cxnLst/>
            <a:rect l="l" t="t" r="r" b="b"/>
            <a:pathLst>
              <a:path w="4874119" h="4902790">
                <a:moveTo>
                  <a:pt x="4874119" y="0"/>
                </a:moveTo>
                <a:lnTo>
                  <a:pt x="0" y="0"/>
                </a:lnTo>
                <a:lnTo>
                  <a:pt x="0" y="4902790"/>
                </a:lnTo>
                <a:lnTo>
                  <a:pt x="4874119" y="4902790"/>
                </a:lnTo>
                <a:lnTo>
                  <a:pt x="4874119" y="0"/>
                </a:lnTo>
                <a:close/>
              </a:path>
            </a:pathLst>
          </a:custGeom>
          <a:blipFill>
            <a:blip r:embed="rId3"/>
            <a:stretch>
              <a:fillRect/>
            </a:stretch>
          </a:blipFill>
        </p:spPr>
      </p:sp>
      <p:sp>
        <p:nvSpPr>
          <p:cNvPr id="9" name="Freeform 9"/>
          <p:cNvSpPr/>
          <p:nvPr/>
        </p:nvSpPr>
        <p:spPr>
          <a:xfrm>
            <a:off x="12914697" y="-129595"/>
            <a:ext cx="6011145" cy="5993645"/>
          </a:xfrm>
          <a:custGeom>
            <a:avLst/>
            <a:gdLst/>
            <a:ahLst/>
            <a:cxnLst/>
            <a:rect l="l" t="t" r="r" b="b"/>
            <a:pathLst>
              <a:path w="6011145" h="5993645">
                <a:moveTo>
                  <a:pt x="0" y="0"/>
                </a:moveTo>
                <a:lnTo>
                  <a:pt x="6011145" y="0"/>
                </a:lnTo>
                <a:lnTo>
                  <a:pt x="6011145" y="5993645"/>
                </a:lnTo>
                <a:lnTo>
                  <a:pt x="0" y="5993645"/>
                </a:lnTo>
                <a:lnTo>
                  <a:pt x="0" y="0"/>
                </a:lnTo>
                <a:close/>
              </a:path>
            </a:pathLst>
          </a:custGeom>
          <a:blipFill>
            <a:blip r:embed="rId4"/>
            <a:stretch>
              <a:fillRect/>
            </a:stretch>
          </a:blipFill>
        </p:spPr>
      </p:sp>
      <p:sp>
        <p:nvSpPr>
          <p:cNvPr id="10" name="Freeform 10"/>
          <p:cNvSpPr/>
          <p:nvPr/>
        </p:nvSpPr>
        <p:spPr>
          <a:xfrm rot="517471">
            <a:off x="217415" y="2050242"/>
            <a:ext cx="3446684" cy="2593325"/>
          </a:xfrm>
          <a:custGeom>
            <a:avLst/>
            <a:gdLst/>
            <a:ahLst/>
            <a:cxnLst/>
            <a:rect l="l" t="t" r="r" b="b"/>
            <a:pathLst>
              <a:path w="3446684" h="2593325">
                <a:moveTo>
                  <a:pt x="0" y="0"/>
                </a:moveTo>
                <a:lnTo>
                  <a:pt x="3446683" y="0"/>
                </a:lnTo>
                <a:lnTo>
                  <a:pt x="3446683" y="2593324"/>
                </a:lnTo>
                <a:lnTo>
                  <a:pt x="0" y="2593324"/>
                </a:lnTo>
                <a:lnTo>
                  <a:pt x="0" y="0"/>
                </a:lnTo>
                <a:close/>
              </a:path>
            </a:pathLst>
          </a:custGeom>
          <a:blipFill>
            <a:blip r:embed="rId5"/>
            <a:stretch>
              <a:fillRect/>
            </a:stretch>
          </a:blipFill>
        </p:spPr>
      </p:sp>
      <p:sp>
        <p:nvSpPr>
          <p:cNvPr id="11" name="TextBox 11"/>
          <p:cNvSpPr txBox="1"/>
          <p:nvPr/>
        </p:nvSpPr>
        <p:spPr>
          <a:xfrm rot="580965">
            <a:off x="10151320" y="1249139"/>
            <a:ext cx="3113364" cy="532042"/>
          </a:xfrm>
          <a:prstGeom prst="rect">
            <a:avLst/>
          </a:prstGeom>
        </p:spPr>
        <p:txBody>
          <a:bodyPr lIns="0" tIns="0" rIns="0" bIns="0" rtlCol="0" anchor="t">
            <a:spAutoFit/>
          </a:bodyPr>
          <a:lstStyle/>
          <a:p>
            <a:pPr algn="ctr">
              <a:lnSpc>
                <a:spcPts val="4295"/>
              </a:lnSpc>
            </a:pPr>
            <a:r>
              <a:rPr lang="en-US" sz="3279">
                <a:solidFill>
                  <a:srgbClr val="000000"/>
                </a:solidFill>
                <a:ea typeface="Dekko"/>
              </a:rPr>
              <a:t>競爭者分析</a:t>
            </a:r>
          </a:p>
        </p:txBody>
      </p:sp>
      <p:sp>
        <p:nvSpPr>
          <p:cNvPr id="12" name="TextBox 12"/>
          <p:cNvSpPr txBox="1"/>
          <p:nvPr/>
        </p:nvSpPr>
        <p:spPr>
          <a:xfrm rot="609982">
            <a:off x="14374645" y="1262500"/>
            <a:ext cx="3841155" cy="663857"/>
          </a:xfrm>
          <a:prstGeom prst="rect">
            <a:avLst/>
          </a:prstGeom>
        </p:spPr>
        <p:txBody>
          <a:bodyPr lIns="0" tIns="0" rIns="0" bIns="0" rtlCol="0" anchor="t">
            <a:spAutoFit/>
          </a:bodyPr>
          <a:lstStyle/>
          <a:p>
            <a:pPr algn="ctr">
              <a:lnSpc>
                <a:spcPts val="5435"/>
              </a:lnSpc>
            </a:pPr>
            <a:r>
              <a:rPr lang="en-US" sz="4149" dirty="0" err="1">
                <a:solidFill>
                  <a:srgbClr val="000000"/>
                </a:solidFill>
                <a:ea typeface="Dekko"/>
              </a:rPr>
              <a:t>市場定位</a:t>
            </a:r>
            <a:endParaRPr lang="en-US" sz="4149" dirty="0">
              <a:solidFill>
                <a:srgbClr val="000000"/>
              </a:solidFill>
              <a:ea typeface="Dekko"/>
            </a:endParaRPr>
          </a:p>
        </p:txBody>
      </p:sp>
      <p:sp>
        <p:nvSpPr>
          <p:cNvPr id="13" name="TextBox 13"/>
          <p:cNvSpPr txBox="1"/>
          <p:nvPr/>
        </p:nvSpPr>
        <p:spPr>
          <a:xfrm rot="580965">
            <a:off x="232674" y="1470167"/>
            <a:ext cx="4127723" cy="572630"/>
          </a:xfrm>
          <a:prstGeom prst="rect">
            <a:avLst/>
          </a:prstGeom>
        </p:spPr>
        <p:txBody>
          <a:bodyPr lIns="0" tIns="0" rIns="0" bIns="0" rtlCol="0" anchor="t">
            <a:spAutoFit/>
          </a:bodyPr>
          <a:lstStyle/>
          <a:p>
            <a:pPr algn="ctr">
              <a:lnSpc>
                <a:spcPts val="4643"/>
              </a:lnSpc>
            </a:pPr>
            <a:r>
              <a:rPr lang="en-US" sz="3544">
                <a:solidFill>
                  <a:srgbClr val="000000"/>
                </a:solidFill>
                <a:ea typeface="Dekko"/>
              </a:rPr>
              <a:t>產業環境</a:t>
            </a:r>
            <a:endParaRPr lang="en-US" sz="3544" dirty="0">
              <a:solidFill>
                <a:srgbClr val="000000"/>
              </a:solidFill>
              <a:ea typeface="Dekko"/>
            </a:endParaRPr>
          </a:p>
        </p:txBody>
      </p:sp>
      <p:sp>
        <p:nvSpPr>
          <p:cNvPr id="14" name="TextBox 14"/>
          <p:cNvSpPr txBox="1"/>
          <p:nvPr/>
        </p:nvSpPr>
        <p:spPr>
          <a:xfrm rot="-550498">
            <a:off x="5265386" y="1776908"/>
            <a:ext cx="3070364" cy="556431"/>
          </a:xfrm>
          <a:prstGeom prst="rect">
            <a:avLst/>
          </a:prstGeom>
        </p:spPr>
        <p:txBody>
          <a:bodyPr lIns="0" tIns="0" rIns="0" bIns="0" rtlCol="0" anchor="t">
            <a:spAutoFit/>
          </a:bodyPr>
          <a:lstStyle/>
          <a:p>
            <a:pPr algn="ctr">
              <a:lnSpc>
                <a:spcPts val="4502"/>
              </a:lnSpc>
            </a:pPr>
            <a:r>
              <a:rPr lang="en-US" sz="3437">
                <a:solidFill>
                  <a:srgbClr val="000000"/>
                </a:solidFill>
                <a:ea typeface="Dekko"/>
              </a:rPr>
              <a:t>客戶分析</a:t>
            </a:r>
          </a:p>
        </p:txBody>
      </p:sp>
      <p:sp>
        <p:nvSpPr>
          <p:cNvPr id="15" name="TextBox 15"/>
          <p:cNvSpPr txBox="1"/>
          <p:nvPr/>
        </p:nvSpPr>
        <p:spPr>
          <a:xfrm rot="-688703">
            <a:off x="6998074" y="6535949"/>
            <a:ext cx="5394713" cy="806179"/>
          </a:xfrm>
          <a:prstGeom prst="rect">
            <a:avLst/>
          </a:prstGeom>
        </p:spPr>
        <p:txBody>
          <a:bodyPr lIns="0" tIns="0" rIns="0" bIns="0" rtlCol="0" anchor="t">
            <a:spAutoFit/>
          </a:bodyPr>
          <a:lstStyle/>
          <a:p>
            <a:pPr algn="ctr">
              <a:lnSpc>
                <a:spcPts val="6575"/>
              </a:lnSpc>
            </a:pPr>
            <a:r>
              <a:rPr lang="en-US" sz="5019">
                <a:solidFill>
                  <a:srgbClr val="000000"/>
                </a:solidFill>
                <a:ea typeface="Dekko"/>
              </a:rPr>
              <a:t>市場潛力</a:t>
            </a:r>
          </a:p>
        </p:txBody>
      </p:sp>
      <p:sp>
        <p:nvSpPr>
          <p:cNvPr id="16" name="TextBox 16"/>
          <p:cNvSpPr txBox="1"/>
          <p:nvPr/>
        </p:nvSpPr>
        <p:spPr>
          <a:xfrm rot="609222">
            <a:off x="1239974" y="6819447"/>
            <a:ext cx="4455845" cy="663857"/>
          </a:xfrm>
          <a:prstGeom prst="rect">
            <a:avLst/>
          </a:prstGeom>
        </p:spPr>
        <p:txBody>
          <a:bodyPr lIns="0" tIns="0" rIns="0" bIns="0" rtlCol="0" anchor="t">
            <a:spAutoFit/>
          </a:bodyPr>
          <a:lstStyle/>
          <a:p>
            <a:pPr algn="ctr">
              <a:lnSpc>
                <a:spcPts val="5435"/>
              </a:lnSpc>
            </a:pPr>
            <a:r>
              <a:rPr lang="en-US" sz="4149">
                <a:solidFill>
                  <a:srgbClr val="000000"/>
                </a:solidFill>
                <a:ea typeface="Dekko"/>
              </a:rPr>
              <a:t>優勢競爭</a:t>
            </a:r>
          </a:p>
        </p:txBody>
      </p:sp>
      <p:sp>
        <p:nvSpPr>
          <p:cNvPr id="17" name="TextBox 17"/>
          <p:cNvSpPr txBox="1"/>
          <p:nvPr/>
        </p:nvSpPr>
        <p:spPr>
          <a:xfrm rot="-294979">
            <a:off x="13740616" y="6719546"/>
            <a:ext cx="4021967" cy="663857"/>
          </a:xfrm>
          <a:prstGeom prst="rect">
            <a:avLst/>
          </a:prstGeom>
        </p:spPr>
        <p:txBody>
          <a:bodyPr lIns="0" tIns="0" rIns="0" bIns="0" rtlCol="0" anchor="t">
            <a:spAutoFit/>
          </a:bodyPr>
          <a:lstStyle/>
          <a:p>
            <a:pPr algn="ctr">
              <a:lnSpc>
                <a:spcPts val="5435"/>
              </a:lnSpc>
            </a:pPr>
            <a:r>
              <a:rPr lang="en-US" sz="4149" dirty="0" err="1">
                <a:solidFill>
                  <a:srgbClr val="000000"/>
                </a:solidFill>
                <a:ea typeface="Dekko"/>
              </a:rPr>
              <a:t>未來展望</a:t>
            </a:r>
            <a:endParaRPr lang="en-US" sz="4149" dirty="0">
              <a:solidFill>
                <a:srgbClr val="000000"/>
              </a:solidFill>
              <a:ea typeface="Dekko"/>
            </a:endParaRPr>
          </a:p>
        </p:txBody>
      </p:sp>
      <p:sp>
        <p:nvSpPr>
          <p:cNvPr id="18" name="TextBox 18"/>
          <p:cNvSpPr txBox="1"/>
          <p:nvPr/>
        </p:nvSpPr>
        <p:spPr>
          <a:xfrm>
            <a:off x="5894240" y="4588996"/>
            <a:ext cx="6572665" cy="872034"/>
          </a:xfrm>
          <a:prstGeom prst="rect">
            <a:avLst/>
          </a:prstGeom>
        </p:spPr>
        <p:txBody>
          <a:bodyPr lIns="0" tIns="0" rIns="0" bIns="0" rtlCol="0" anchor="t">
            <a:spAutoFit/>
          </a:bodyPr>
          <a:lstStyle/>
          <a:p>
            <a:pPr algn="ctr">
              <a:lnSpc>
                <a:spcPts val="6804"/>
              </a:lnSpc>
              <a:spcBef>
                <a:spcPct val="0"/>
              </a:spcBef>
            </a:pPr>
            <a:r>
              <a:rPr lang="en-US" sz="4860" b="1" dirty="0" err="1">
                <a:solidFill>
                  <a:srgbClr val="000000"/>
                </a:solidFill>
                <a:ea typeface="Ballpoint"/>
              </a:rPr>
              <a:t>市場分析</a:t>
            </a:r>
            <a:endParaRPr lang="en-US" sz="4860" b="1" dirty="0">
              <a:solidFill>
                <a:srgbClr val="000000"/>
              </a:solidFill>
              <a:ea typeface="Ballpoint"/>
            </a:endParaRPr>
          </a:p>
        </p:txBody>
      </p:sp>
      <p:sp>
        <p:nvSpPr>
          <p:cNvPr id="19" name="TextBox 19"/>
          <p:cNvSpPr txBox="1"/>
          <p:nvPr/>
        </p:nvSpPr>
        <p:spPr>
          <a:xfrm rot="-550498">
            <a:off x="5442928" y="2744665"/>
            <a:ext cx="3070364" cy="1122780"/>
          </a:xfrm>
          <a:prstGeom prst="rect">
            <a:avLst/>
          </a:prstGeom>
        </p:spPr>
        <p:txBody>
          <a:bodyPr lIns="0" tIns="0" rIns="0" bIns="0" rtlCol="0" anchor="t">
            <a:spAutoFit/>
          </a:bodyPr>
          <a:lstStyle/>
          <a:p>
            <a:pPr algn="ctr">
              <a:lnSpc>
                <a:spcPts val="4502"/>
              </a:lnSpc>
            </a:pPr>
            <a:r>
              <a:rPr lang="en-US" sz="3437" dirty="0">
                <a:solidFill>
                  <a:srgbClr val="000000"/>
                </a:solidFill>
                <a:latin typeface="Dekko"/>
                <a:ea typeface="Dekko"/>
              </a:rPr>
              <a:t>30到50歲之間的客戶群體</a:t>
            </a:r>
          </a:p>
        </p:txBody>
      </p:sp>
      <p:sp>
        <p:nvSpPr>
          <p:cNvPr id="20" name="TextBox 20"/>
          <p:cNvSpPr txBox="1"/>
          <p:nvPr/>
        </p:nvSpPr>
        <p:spPr>
          <a:xfrm rot="580965">
            <a:off x="9870488" y="2010672"/>
            <a:ext cx="3113364" cy="1071795"/>
          </a:xfrm>
          <a:prstGeom prst="rect">
            <a:avLst/>
          </a:prstGeom>
        </p:spPr>
        <p:txBody>
          <a:bodyPr lIns="0" tIns="0" rIns="0" bIns="0" rtlCol="0" anchor="t">
            <a:spAutoFit/>
          </a:bodyPr>
          <a:lstStyle/>
          <a:p>
            <a:pPr algn="ctr">
              <a:lnSpc>
                <a:spcPts val="4295"/>
              </a:lnSpc>
            </a:pPr>
            <a:r>
              <a:rPr lang="en-US" sz="3279" dirty="0" err="1">
                <a:solidFill>
                  <a:srgbClr val="000000"/>
                </a:solidFill>
                <a:ea typeface="Dekko"/>
              </a:rPr>
              <a:t>自產自銷並無特別的競爭環境</a:t>
            </a:r>
            <a:endParaRPr lang="en-US" sz="3279" dirty="0">
              <a:solidFill>
                <a:srgbClr val="000000"/>
              </a:solidFill>
              <a:ea typeface="Dekko"/>
            </a:endParaRPr>
          </a:p>
        </p:txBody>
      </p:sp>
      <p:sp>
        <p:nvSpPr>
          <p:cNvPr id="21" name="TextBox 21"/>
          <p:cNvSpPr txBox="1"/>
          <p:nvPr/>
        </p:nvSpPr>
        <p:spPr>
          <a:xfrm rot="667425">
            <a:off x="13871366" y="2177733"/>
            <a:ext cx="4281824" cy="1967865"/>
          </a:xfrm>
          <a:prstGeom prst="rect">
            <a:avLst/>
          </a:prstGeom>
        </p:spPr>
        <p:txBody>
          <a:bodyPr lIns="0" tIns="0" rIns="0" bIns="0" rtlCol="0" anchor="t">
            <a:spAutoFit/>
          </a:bodyPr>
          <a:lstStyle/>
          <a:p>
            <a:pPr algn="ctr">
              <a:lnSpc>
                <a:spcPts val="3930"/>
              </a:lnSpc>
            </a:pPr>
            <a:r>
              <a:rPr lang="en-US" sz="3000" dirty="0" err="1">
                <a:solidFill>
                  <a:srgbClr val="000000"/>
                </a:solidFill>
                <a:ea typeface="Dekko"/>
              </a:rPr>
              <a:t>定位為食品創新的一部分</a:t>
            </a:r>
            <a:endParaRPr lang="en-US" sz="3000" dirty="0">
              <a:solidFill>
                <a:srgbClr val="000000"/>
              </a:solidFill>
              <a:ea typeface="Dekko"/>
            </a:endParaRPr>
          </a:p>
          <a:p>
            <a:pPr>
              <a:lnSpc>
                <a:spcPts val="3930"/>
              </a:lnSpc>
            </a:pPr>
            <a:r>
              <a:rPr lang="en-US" sz="3000" dirty="0" err="1">
                <a:solidFill>
                  <a:srgbClr val="000000"/>
                </a:solidFill>
                <a:ea typeface="Dekko"/>
              </a:rPr>
              <a:t>強調彩虹玉米的視覺吸引力，將其定位為美食體驗的一部分</a:t>
            </a:r>
            <a:r>
              <a:rPr lang="en-US" sz="3000" dirty="0">
                <a:solidFill>
                  <a:srgbClr val="000000"/>
                </a:solidFill>
                <a:ea typeface="Dekko"/>
              </a:rPr>
              <a:t>。</a:t>
            </a:r>
          </a:p>
        </p:txBody>
      </p:sp>
      <p:sp>
        <p:nvSpPr>
          <p:cNvPr id="22" name="TextBox 22"/>
          <p:cNvSpPr txBox="1"/>
          <p:nvPr/>
        </p:nvSpPr>
        <p:spPr>
          <a:xfrm rot="609222">
            <a:off x="1550845" y="7604133"/>
            <a:ext cx="3270355" cy="1993303"/>
          </a:xfrm>
          <a:prstGeom prst="rect">
            <a:avLst/>
          </a:prstGeom>
        </p:spPr>
        <p:txBody>
          <a:bodyPr lIns="0" tIns="0" rIns="0" bIns="0" rtlCol="0" anchor="t">
            <a:spAutoFit/>
          </a:bodyPr>
          <a:lstStyle/>
          <a:p>
            <a:pPr algn="ctr">
              <a:lnSpc>
                <a:spcPts val="3989"/>
              </a:lnSpc>
            </a:pPr>
            <a:r>
              <a:rPr lang="en-US" sz="3045" dirty="0" err="1">
                <a:solidFill>
                  <a:srgbClr val="000000"/>
                </a:solidFill>
                <a:ea typeface="Dekko"/>
              </a:rPr>
              <a:t>比一般的玉米富含更多營養價值</a:t>
            </a:r>
            <a:endParaRPr lang="en-US" sz="3045" dirty="0">
              <a:solidFill>
                <a:srgbClr val="000000"/>
              </a:solidFill>
              <a:ea typeface="Dekko"/>
            </a:endParaRPr>
          </a:p>
          <a:p>
            <a:pPr algn="ctr">
              <a:lnSpc>
                <a:spcPts val="3989"/>
              </a:lnSpc>
            </a:pPr>
            <a:r>
              <a:rPr lang="en-US" sz="3045" dirty="0" err="1">
                <a:solidFill>
                  <a:srgbClr val="000000"/>
                </a:solidFill>
                <a:ea typeface="Dekko"/>
              </a:rPr>
              <a:t>口感比起一般玉米更有層次且多元化</a:t>
            </a:r>
            <a:endParaRPr lang="en-US" sz="3045" dirty="0">
              <a:solidFill>
                <a:srgbClr val="000000"/>
              </a:solidFill>
              <a:ea typeface="Dekko"/>
            </a:endParaRPr>
          </a:p>
        </p:txBody>
      </p:sp>
      <p:sp>
        <p:nvSpPr>
          <p:cNvPr id="23" name="TextBox 23"/>
          <p:cNvSpPr txBox="1"/>
          <p:nvPr/>
        </p:nvSpPr>
        <p:spPr>
          <a:xfrm rot="-688703">
            <a:off x="7286491" y="7410637"/>
            <a:ext cx="5394713" cy="1967865"/>
          </a:xfrm>
          <a:prstGeom prst="rect">
            <a:avLst/>
          </a:prstGeom>
        </p:spPr>
        <p:txBody>
          <a:bodyPr lIns="0" tIns="0" rIns="0" bIns="0" rtlCol="0" anchor="t">
            <a:spAutoFit/>
          </a:bodyPr>
          <a:lstStyle/>
          <a:p>
            <a:pPr algn="ctr">
              <a:lnSpc>
                <a:spcPts val="3930"/>
              </a:lnSpc>
            </a:pPr>
            <a:r>
              <a:rPr lang="en-US" sz="3000" dirty="0" err="1">
                <a:solidFill>
                  <a:srgbClr val="000000"/>
                </a:solidFill>
                <a:ea typeface="Dekko"/>
              </a:rPr>
              <a:t>創新食品製造，如彩虹粉末、彩虹玉米片、罐頭</a:t>
            </a:r>
            <a:endParaRPr lang="en-US" sz="3000" dirty="0">
              <a:solidFill>
                <a:srgbClr val="000000"/>
              </a:solidFill>
              <a:ea typeface="Dekko"/>
            </a:endParaRPr>
          </a:p>
          <a:p>
            <a:pPr algn="ctr">
              <a:lnSpc>
                <a:spcPts val="3930"/>
              </a:lnSpc>
            </a:pPr>
            <a:r>
              <a:rPr lang="en-US" sz="3000" dirty="0" err="1">
                <a:solidFill>
                  <a:srgbClr val="000000"/>
                </a:solidFill>
                <a:ea typeface="Dekko"/>
              </a:rPr>
              <a:t>多樣文化和烹飪傳統</a:t>
            </a:r>
            <a:endParaRPr lang="en-US" sz="3000" dirty="0">
              <a:solidFill>
                <a:srgbClr val="000000"/>
              </a:solidFill>
              <a:ea typeface="Dekko"/>
            </a:endParaRPr>
          </a:p>
          <a:p>
            <a:pPr algn="ctr">
              <a:lnSpc>
                <a:spcPts val="3930"/>
              </a:lnSpc>
            </a:pPr>
            <a:r>
              <a:rPr lang="en-US" sz="3000" dirty="0" err="1">
                <a:solidFill>
                  <a:srgbClr val="000000"/>
                </a:solidFill>
                <a:ea typeface="Dekko"/>
              </a:rPr>
              <a:t>健康飲食的需求日漸增長</a:t>
            </a:r>
            <a:endParaRPr lang="en-US" sz="3000" dirty="0">
              <a:solidFill>
                <a:srgbClr val="000000"/>
              </a:solidFill>
              <a:ea typeface="Dekko"/>
            </a:endParaRPr>
          </a:p>
        </p:txBody>
      </p:sp>
      <p:sp>
        <p:nvSpPr>
          <p:cNvPr id="24" name="TextBox 24"/>
          <p:cNvSpPr txBox="1"/>
          <p:nvPr/>
        </p:nvSpPr>
        <p:spPr>
          <a:xfrm rot="-294979">
            <a:off x="13796494" y="7545211"/>
            <a:ext cx="4021967" cy="1967865"/>
          </a:xfrm>
          <a:prstGeom prst="rect">
            <a:avLst/>
          </a:prstGeom>
        </p:spPr>
        <p:txBody>
          <a:bodyPr lIns="0" tIns="0" rIns="0" bIns="0" rtlCol="0" anchor="t">
            <a:spAutoFit/>
          </a:bodyPr>
          <a:lstStyle/>
          <a:p>
            <a:pPr algn="ctr">
              <a:lnSpc>
                <a:spcPts val="3930"/>
              </a:lnSpc>
            </a:pPr>
            <a:r>
              <a:rPr lang="en-US" sz="3000" dirty="0" err="1">
                <a:solidFill>
                  <a:srgbClr val="000000"/>
                </a:solidFill>
                <a:ea typeface="Dekko"/>
              </a:rPr>
              <a:t>健康飲食和營養價值的關注日漸增長吸引那些追求更健康飲食習慣的消費者</a:t>
            </a:r>
            <a:endParaRPr lang="en-US" sz="3000" dirty="0">
              <a:solidFill>
                <a:srgbClr val="000000"/>
              </a:solidFill>
              <a:ea typeface="Dekko"/>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966813">
            <a:off x="3750727" y="-1706540"/>
            <a:ext cx="10786546" cy="13700079"/>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3"/>
            <a:stretch>
              <a:fillRect/>
            </a:stretch>
          </a:blipFill>
        </p:spPr>
      </p:sp>
      <p:sp>
        <p:nvSpPr>
          <p:cNvPr id="4" name="Freeform 4"/>
          <p:cNvSpPr/>
          <p:nvPr/>
        </p:nvSpPr>
        <p:spPr>
          <a:xfrm>
            <a:off x="1436153" y="166742"/>
            <a:ext cx="4121568" cy="4114800"/>
          </a:xfrm>
          <a:custGeom>
            <a:avLst/>
            <a:gdLst/>
            <a:ahLst/>
            <a:cxnLst/>
            <a:rect l="l" t="t" r="r" b="b"/>
            <a:pathLst>
              <a:path w="4121568" h="4114800">
                <a:moveTo>
                  <a:pt x="0" y="0"/>
                </a:moveTo>
                <a:lnTo>
                  <a:pt x="4121567" y="0"/>
                </a:lnTo>
                <a:lnTo>
                  <a:pt x="4121567" y="4114800"/>
                </a:lnTo>
                <a:lnTo>
                  <a:pt x="0" y="4114800"/>
                </a:lnTo>
                <a:lnTo>
                  <a:pt x="0" y="0"/>
                </a:lnTo>
                <a:close/>
              </a:path>
            </a:pathLst>
          </a:custGeom>
          <a:blipFill>
            <a:blip r:embed="rId4"/>
            <a:stretch>
              <a:fillRect/>
            </a:stretch>
          </a:blipFill>
        </p:spPr>
      </p:sp>
      <p:sp>
        <p:nvSpPr>
          <p:cNvPr id="5" name="TextBox 5"/>
          <p:cNvSpPr txBox="1"/>
          <p:nvPr/>
        </p:nvSpPr>
        <p:spPr>
          <a:xfrm>
            <a:off x="4000336" y="2224142"/>
            <a:ext cx="10656837" cy="116205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ea typeface="Ballpoint"/>
              </a:rPr>
              <a:t>財務分析</a:t>
            </a:r>
          </a:p>
        </p:txBody>
      </p:sp>
      <p:grpSp>
        <p:nvGrpSpPr>
          <p:cNvPr id="6" name="Group 6"/>
          <p:cNvGrpSpPr/>
          <p:nvPr/>
        </p:nvGrpSpPr>
        <p:grpSpPr>
          <a:xfrm>
            <a:off x="5671154" y="3242103"/>
            <a:ext cx="7315200" cy="288178"/>
            <a:chOff x="0" y="0"/>
            <a:chExt cx="9753600" cy="384238"/>
          </a:xfrm>
        </p:grpSpPr>
        <p:sp>
          <p:nvSpPr>
            <p:cNvPr id="7" name="Freeform 7"/>
            <p:cNvSpPr/>
            <p:nvPr/>
          </p:nvSpPr>
          <p:spPr>
            <a:xfrm>
              <a:off x="0" y="0"/>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685043" y="212806"/>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pic>
        <p:nvPicPr>
          <p:cNvPr id="11" name="圖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883580"/>
            <a:ext cx="10434303" cy="456739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114411">
            <a:off x="696085" y="1031577"/>
            <a:ext cx="9498257" cy="13605495"/>
          </a:xfrm>
          <a:custGeom>
            <a:avLst/>
            <a:gdLst/>
            <a:ahLst/>
            <a:cxnLst/>
            <a:rect l="l" t="t" r="r" b="b"/>
            <a:pathLst>
              <a:path w="9498257" h="13605495">
                <a:moveTo>
                  <a:pt x="0" y="0"/>
                </a:moveTo>
                <a:lnTo>
                  <a:pt x="9498256" y="0"/>
                </a:lnTo>
                <a:lnTo>
                  <a:pt x="9498256" y="13605495"/>
                </a:lnTo>
                <a:lnTo>
                  <a:pt x="0" y="13605495"/>
                </a:lnTo>
                <a:lnTo>
                  <a:pt x="0" y="0"/>
                </a:lnTo>
                <a:close/>
              </a:path>
            </a:pathLst>
          </a:custGeom>
          <a:blipFill>
            <a:blip r:embed="rId3"/>
            <a:stretch>
              <a:fillRect b="-8932"/>
            </a:stretch>
          </a:blipFill>
        </p:spPr>
      </p:sp>
      <p:sp>
        <p:nvSpPr>
          <p:cNvPr id="4" name="Freeform 4"/>
          <p:cNvSpPr/>
          <p:nvPr/>
        </p:nvSpPr>
        <p:spPr>
          <a:xfrm rot="-533606">
            <a:off x="11963571" y="8874037"/>
            <a:ext cx="4838553" cy="955614"/>
          </a:xfrm>
          <a:custGeom>
            <a:avLst/>
            <a:gdLst/>
            <a:ahLst/>
            <a:cxnLst/>
            <a:rect l="l" t="t" r="r" b="b"/>
            <a:pathLst>
              <a:path w="4838553" h="955614">
                <a:moveTo>
                  <a:pt x="0" y="0"/>
                </a:moveTo>
                <a:lnTo>
                  <a:pt x="4838553" y="0"/>
                </a:lnTo>
                <a:lnTo>
                  <a:pt x="4838553" y="955614"/>
                </a:lnTo>
                <a:lnTo>
                  <a:pt x="0" y="955614"/>
                </a:lnTo>
                <a:lnTo>
                  <a:pt x="0" y="0"/>
                </a:lnTo>
                <a:close/>
              </a:path>
            </a:pathLst>
          </a:custGeom>
          <a:blipFill>
            <a:blip r:embed="rId4"/>
            <a:stretch>
              <a:fillRect/>
            </a:stretch>
          </a:blipFill>
        </p:spPr>
      </p:sp>
      <p:sp>
        <p:nvSpPr>
          <p:cNvPr id="5" name="Freeform 5"/>
          <p:cNvSpPr/>
          <p:nvPr/>
        </p:nvSpPr>
        <p:spPr>
          <a:xfrm rot="-5325812">
            <a:off x="5329863" y="695873"/>
            <a:ext cx="667579" cy="5321282"/>
          </a:xfrm>
          <a:custGeom>
            <a:avLst/>
            <a:gdLst/>
            <a:ahLst/>
            <a:cxnLst/>
            <a:rect l="l" t="t" r="r" b="b"/>
            <a:pathLst>
              <a:path w="667579" h="5321282">
                <a:moveTo>
                  <a:pt x="0" y="0"/>
                </a:moveTo>
                <a:lnTo>
                  <a:pt x="667579" y="0"/>
                </a:lnTo>
                <a:lnTo>
                  <a:pt x="667579" y="5321282"/>
                </a:lnTo>
                <a:lnTo>
                  <a:pt x="0" y="53212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1746426" y="4752074"/>
            <a:ext cx="7397574" cy="4024252"/>
          </a:xfrm>
          <a:prstGeom prst="rect">
            <a:avLst/>
          </a:prstGeom>
        </p:spPr>
        <p:txBody>
          <a:bodyPr lIns="0" tIns="0" rIns="0" bIns="0" rtlCol="0" anchor="t">
            <a:spAutoFit/>
          </a:bodyPr>
          <a:lstStyle/>
          <a:p>
            <a:pPr>
              <a:lnSpc>
                <a:spcPts val="5354"/>
              </a:lnSpc>
            </a:pPr>
            <a:r>
              <a:rPr lang="en-US" sz="3617">
                <a:solidFill>
                  <a:srgbClr val="000000"/>
                </a:solidFill>
                <a:ea typeface="Dekko"/>
              </a:rPr>
              <a:t>社交媒體平台是近年來，大部分產業的經營重點之一，顧客普遍都使用網路瀏覽來了解產業的經營放式與活動、商品介紹及促銷，雖然方宏豪先 生的彩虹玉米擁有農會可以產銷，但跨縣市的知名度不高。</a:t>
            </a:r>
          </a:p>
        </p:txBody>
      </p:sp>
      <p:sp>
        <p:nvSpPr>
          <p:cNvPr id="7" name="TextBox 7"/>
          <p:cNvSpPr txBox="1"/>
          <p:nvPr/>
        </p:nvSpPr>
        <p:spPr>
          <a:xfrm>
            <a:off x="1387563" y="2175339"/>
            <a:ext cx="8115300" cy="116205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ea typeface="Ballpoint"/>
              </a:rPr>
              <a:t>風險與問題評析</a:t>
            </a:r>
          </a:p>
        </p:txBody>
      </p:sp>
      <p:sp>
        <p:nvSpPr>
          <p:cNvPr id="8" name="TextBox 8"/>
          <p:cNvSpPr txBox="1"/>
          <p:nvPr/>
        </p:nvSpPr>
        <p:spPr>
          <a:xfrm>
            <a:off x="3813163" y="3818134"/>
            <a:ext cx="3700980" cy="622408"/>
          </a:xfrm>
          <a:prstGeom prst="rect">
            <a:avLst/>
          </a:prstGeom>
        </p:spPr>
        <p:txBody>
          <a:bodyPr lIns="0" tIns="0" rIns="0" bIns="0" rtlCol="0" anchor="t">
            <a:spAutoFit/>
          </a:bodyPr>
          <a:lstStyle/>
          <a:p>
            <a:pPr algn="ctr">
              <a:lnSpc>
                <a:spcPts val="5213"/>
              </a:lnSpc>
              <a:spcBef>
                <a:spcPct val="0"/>
              </a:spcBef>
            </a:pPr>
            <a:r>
              <a:rPr lang="en-US" sz="3238" dirty="0" err="1">
                <a:solidFill>
                  <a:srgbClr val="000000"/>
                </a:solidFill>
                <a:ea typeface="Itim"/>
              </a:rPr>
              <a:t>小農的經營問題分析</a:t>
            </a:r>
            <a:endParaRPr lang="en-US" sz="3238" dirty="0">
              <a:solidFill>
                <a:srgbClr val="000000"/>
              </a:solidFill>
              <a:ea typeface="Itim"/>
            </a:endParaRPr>
          </a:p>
        </p:txBody>
      </p:sp>
      <p:graphicFrame>
        <p:nvGraphicFramePr>
          <p:cNvPr id="9" name="Table 9"/>
          <p:cNvGraphicFramePr>
            <a:graphicFrameLocks noGrp="1"/>
          </p:cNvGraphicFramePr>
          <p:nvPr>
            <p:extLst>
              <p:ext uri="{D42A27DB-BD31-4B8C-83A1-F6EECF244321}">
                <p14:modId xmlns:p14="http://schemas.microsoft.com/office/powerpoint/2010/main" val="2915339097"/>
              </p:ext>
            </p:extLst>
          </p:nvPr>
        </p:nvGraphicFramePr>
        <p:xfrm>
          <a:off x="10316137" y="1043439"/>
          <a:ext cx="7167421" cy="8920391"/>
        </p:xfrm>
        <a:graphic>
          <a:graphicData uri="http://schemas.openxmlformats.org/drawingml/2006/table">
            <a:tbl>
              <a:tblPr/>
              <a:tblGrid>
                <a:gridCol w="2641625">
                  <a:extLst>
                    <a:ext uri="{9D8B030D-6E8A-4147-A177-3AD203B41FA5}">
                      <a16:colId xmlns:a16="http://schemas.microsoft.com/office/drawing/2014/main" val="20000"/>
                    </a:ext>
                  </a:extLst>
                </a:gridCol>
                <a:gridCol w="4525796">
                  <a:extLst>
                    <a:ext uri="{9D8B030D-6E8A-4147-A177-3AD203B41FA5}">
                      <a16:colId xmlns:a16="http://schemas.microsoft.com/office/drawing/2014/main" val="20001"/>
                    </a:ext>
                  </a:extLst>
                </a:gridCol>
              </a:tblGrid>
              <a:tr h="2540030">
                <a:tc>
                  <a:txBody>
                    <a:bodyPr/>
                    <a:lstStyle/>
                    <a:p>
                      <a:pPr algn="l">
                        <a:lnSpc>
                          <a:spcPts val="2520"/>
                        </a:lnSpc>
                        <a:defRPr/>
                      </a:pPr>
                      <a:endParaRPr lang="en-US" sz="2800" dirty="0"/>
                    </a:p>
                    <a:p>
                      <a:pPr>
                        <a:lnSpc>
                          <a:spcPts val="2520"/>
                        </a:lnSpc>
                      </a:pPr>
                      <a:r>
                        <a:rPr lang="en-US" sz="2800" dirty="0">
                          <a:solidFill>
                            <a:srgbClr val="000000"/>
                          </a:solidFill>
                          <a:latin typeface="Itim"/>
                          <a:ea typeface="Itim"/>
                        </a:rPr>
                        <a:t>  </a:t>
                      </a:r>
                      <a:r>
                        <a:rPr lang="en-US" sz="2800" dirty="0" err="1">
                          <a:solidFill>
                            <a:srgbClr val="000000"/>
                          </a:solidFill>
                          <a:latin typeface="Itim"/>
                          <a:ea typeface="Itim"/>
                        </a:rPr>
                        <a:t>產品</a:t>
                      </a:r>
                      <a:r>
                        <a:rPr lang="en-US" sz="2800" dirty="0">
                          <a:solidFill>
                            <a:srgbClr val="000000"/>
                          </a:solidFill>
                          <a:latin typeface="Itim"/>
                          <a:ea typeface="Itim"/>
                        </a:rPr>
                        <a:t>(Product) </a:t>
                      </a:r>
                    </a:p>
                    <a:p>
                      <a:pPr>
                        <a:lnSpc>
                          <a:spcPts val="2520"/>
                        </a:lnSpc>
                      </a:pPr>
                      <a:r>
                        <a:rPr lang="en-US" sz="2800" dirty="0">
                          <a:solidFill>
                            <a:srgbClr val="000000"/>
                          </a:solidFill>
                          <a:latin typeface="Itim"/>
                        </a:rPr>
                        <a:t>  </a:t>
                      </a:r>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tc>
                  <a:txBody>
                    <a:bodyPr/>
                    <a:lstStyle/>
                    <a:p>
                      <a:pPr algn="l">
                        <a:lnSpc>
                          <a:spcPts val="2520"/>
                        </a:lnSpc>
                        <a:defRPr/>
                      </a:pPr>
                      <a:endParaRPr lang="en-US" sz="2700" dirty="0"/>
                    </a:p>
                    <a:p>
                      <a:pPr>
                        <a:lnSpc>
                          <a:spcPts val="2520"/>
                        </a:lnSpc>
                      </a:pPr>
                      <a:r>
                        <a:rPr lang="en-US" sz="2700" dirty="0">
                          <a:solidFill>
                            <a:srgbClr val="000000"/>
                          </a:solidFill>
                          <a:latin typeface="Itim"/>
                        </a:rPr>
                        <a:t>  1.     </a:t>
                      </a:r>
                    </a:p>
                    <a:p>
                      <a:pPr>
                        <a:lnSpc>
                          <a:spcPts val="2520"/>
                        </a:lnSpc>
                      </a:pPr>
                      <a:r>
                        <a:rPr lang="en-US" sz="2700" dirty="0">
                          <a:solidFill>
                            <a:srgbClr val="000000"/>
                          </a:solidFill>
                          <a:latin typeface="Itim"/>
                          <a:ea typeface="Itim"/>
                        </a:rPr>
                        <a:t>  </a:t>
                      </a:r>
                      <a:r>
                        <a:rPr lang="en-US" sz="2700" dirty="0" err="1">
                          <a:solidFill>
                            <a:srgbClr val="000000"/>
                          </a:solidFill>
                          <a:latin typeface="Itim"/>
                          <a:ea typeface="Itim"/>
                        </a:rPr>
                        <a:t>缺乏年輕客群</a:t>
                      </a:r>
                      <a:r>
                        <a:rPr lang="en-US" sz="2700" dirty="0">
                          <a:solidFill>
                            <a:srgbClr val="000000"/>
                          </a:solidFill>
                          <a:latin typeface="Itim"/>
                          <a:ea typeface="Itim"/>
                        </a:rPr>
                        <a:t>。 </a:t>
                      </a:r>
                    </a:p>
                    <a:p>
                      <a:pPr>
                        <a:lnSpc>
                          <a:spcPts val="2520"/>
                        </a:lnSpc>
                      </a:pPr>
                      <a:r>
                        <a:rPr lang="en-US" sz="2700" dirty="0">
                          <a:solidFill>
                            <a:srgbClr val="000000"/>
                          </a:solidFill>
                          <a:latin typeface="Itim"/>
                        </a:rPr>
                        <a:t>  2.     </a:t>
                      </a:r>
                    </a:p>
                    <a:p>
                      <a:pPr>
                        <a:lnSpc>
                          <a:spcPts val="2520"/>
                        </a:lnSpc>
                      </a:pPr>
                      <a:r>
                        <a:rPr lang="en-US" sz="2700" dirty="0">
                          <a:solidFill>
                            <a:srgbClr val="000000"/>
                          </a:solidFill>
                          <a:latin typeface="Itim"/>
                          <a:ea typeface="Itim"/>
                        </a:rPr>
                        <a:t>  </a:t>
                      </a:r>
                      <a:r>
                        <a:rPr lang="en-US" sz="2700" dirty="0" err="1">
                          <a:solidFill>
                            <a:srgbClr val="000000"/>
                          </a:solidFill>
                          <a:latin typeface="Itim"/>
                          <a:ea typeface="Itim"/>
                        </a:rPr>
                        <a:t>現採現銷但同時產量不足</a:t>
                      </a:r>
                      <a:r>
                        <a:rPr lang="en-US" sz="2700" dirty="0">
                          <a:solidFill>
                            <a:srgbClr val="000000"/>
                          </a:solidFill>
                          <a:latin typeface="Itim"/>
                          <a:ea typeface="Itim"/>
                        </a:rPr>
                        <a:t>。 </a:t>
                      </a:r>
                    </a:p>
                    <a:p>
                      <a:pPr>
                        <a:lnSpc>
                          <a:spcPts val="2520"/>
                        </a:lnSpc>
                      </a:pPr>
                      <a:r>
                        <a:rPr lang="en-US" sz="2700" dirty="0">
                          <a:solidFill>
                            <a:srgbClr val="000000"/>
                          </a:solidFill>
                          <a:latin typeface="Itim"/>
                        </a:rPr>
                        <a:t>  3.     </a:t>
                      </a:r>
                    </a:p>
                    <a:p>
                      <a:pPr>
                        <a:lnSpc>
                          <a:spcPts val="2520"/>
                        </a:lnSpc>
                      </a:pPr>
                      <a:r>
                        <a:rPr lang="en-US" sz="2700" dirty="0">
                          <a:solidFill>
                            <a:srgbClr val="000000"/>
                          </a:solidFill>
                          <a:latin typeface="Itim"/>
                          <a:ea typeface="Itim"/>
                        </a:rPr>
                        <a:t>  </a:t>
                      </a:r>
                      <a:r>
                        <a:rPr lang="en-US" sz="2700" dirty="0" err="1">
                          <a:solidFill>
                            <a:srgbClr val="000000"/>
                          </a:solidFill>
                          <a:latin typeface="Itim"/>
                          <a:ea typeface="Itim"/>
                        </a:rPr>
                        <a:t>食材單一，沒有多元種植</a:t>
                      </a:r>
                      <a:r>
                        <a:rPr lang="en-US" sz="2700" dirty="0">
                          <a:solidFill>
                            <a:srgbClr val="000000"/>
                          </a:solidFill>
                          <a:latin typeface="Itim"/>
                          <a:ea typeface="Itim"/>
                        </a:rPr>
                        <a:t>。 </a:t>
                      </a:r>
                    </a:p>
                    <a:p>
                      <a:pPr>
                        <a:lnSpc>
                          <a:spcPts val="2520"/>
                        </a:lnSpc>
                      </a:pPr>
                      <a:r>
                        <a:rPr lang="en-US" sz="2700" dirty="0">
                          <a:solidFill>
                            <a:srgbClr val="000000"/>
                          </a:solidFill>
                          <a:latin typeface="Itim"/>
                        </a:rPr>
                        <a:t>  </a:t>
                      </a:r>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extLst>
                  <a:ext uri="{0D108BD9-81ED-4DB2-BD59-A6C34878D82A}">
                    <a16:rowId xmlns:a16="http://schemas.microsoft.com/office/drawing/2014/main" val="10000"/>
                  </a:ext>
                </a:extLst>
              </a:tr>
              <a:tr h="2159971">
                <a:tc>
                  <a:txBody>
                    <a:bodyPr/>
                    <a:lstStyle/>
                    <a:p>
                      <a:pPr algn="l">
                        <a:lnSpc>
                          <a:spcPts val="2520"/>
                        </a:lnSpc>
                        <a:defRPr/>
                      </a:pPr>
                      <a:endParaRPr lang="en-US" sz="2800" dirty="0"/>
                    </a:p>
                    <a:p>
                      <a:pPr>
                        <a:lnSpc>
                          <a:spcPts val="2520"/>
                        </a:lnSpc>
                      </a:pPr>
                      <a:r>
                        <a:rPr lang="en-US" sz="2800" dirty="0">
                          <a:solidFill>
                            <a:srgbClr val="000000"/>
                          </a:solidFill>
                          <a:latin typeface="Itim"/>
                          <a:ea typeface="Itim"/>
                        </a:rPr>
                        <a:t>  </a:t>
                      </a:r>
                      <a:r>
                        <a:rPr lang="en-US" sz="2800" dirty="0" err="1">
                          <a:solidFill>
                            <a:srgbClr val="000000"/>
                          </a:solidFill>
                          <a:latin typeface="Itim"/>
                          <a:ea typeface="Itim"/>
                        </a:rPr>
                        <a:t>價格</a:t>
                      </a:r>
                      <a:r>
                        <a:rPr lang="en-US" sz="2800" dirty="0">
                          <a:solidFill>
                            <a:srgbClr val="000000"/>
                          </a:solidFill>
                          <a:latin typeface="Itim"/>
                          <a:ea typeface="Itim"/>
                        </a:rPr>
                        <a:t>(Price) </a:t>
                      </a:r>
                    </a:p>
                    <a:p>
                      <a:pPr>
                        <a:lnSpc>
                          <a:spcPts val="2520"/>
                        </a:lnSpc>
                      </a:pPr>
                      <a:r>
                        <a:rPr lang="en-US" sz="2800" dirty="0">
                          <a:solidFill>
                            <a:srgbClr val="000000"/>
                          </a:solidFill>
                          <a:latin typeface="Itim"/>
                        </a:rPr>
                        <a:t>  </a:t>
                      </a:r>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tc>
                  <a:txBody>
                    <a:bodyPr/>
                    <a:lstStyle/>
                    <a:p>
                      <a:pPr algn="l">
                        <a:lnSpc>
                          <a:spcPts val="2520"/>
                        </a:lnSpc>
                        <a:defRPr/>
                      </a:pPr>
                      <a:endParaRPr lang="en-US" sz="2700" dirty="0"/>
                    </a:p>
                    <a:p>
                      <a:pPr>
                        <a:lnSpc>
                          <a:spcPts val="2520"/>
                        </a:lnSpc>
                      </a:pPr>
                      <a:r>
                        <a:rPr lang="en-US" sz="2700" dirty="0">
                          <a:solidFill>
                            <a:srgbClr val="000000"/>
                          </a:solidFill>
                          <a:latin typeface="Itim"/>
                        </a:rPr>
                        <a:t>  1.     </a:t>
                      </a:r>
                    </a:p>
                    <a:p>
                      <a:pPr>
                        <a:lnSpc>
                          <a:spcPts val="2520"/>
                        </a:lnSpc>
                      </a:pPr>
                      <a:r>
                        <a:rPr lang="en-US" sz="2700" dirty="0">
                          <a:solidFill>
                            <a:srgbClr val="000000"/>
                          </a:solidFill>
                          <a:latin typeface="Itim"/>
                          <a:ea typeface="Itim"/>
                        </a:rPr>
                        <a:t>  </a:t>
                      </a:r>
                      <a:r>
                        <a:rPr lang="en-US" sz="2700" dirty="0" err="1">
                          <a:solidFill>
                            <a:srgbClr val="000000"/>
                          </a:solidFill>
                          <a:latin typeface="Itim"/>
                          <a:ea typeface="Itim"/>
                        </a:rPr>
                        <a:t>價格低商品少顧客主群購買量有限</a:t>
                      </a:r>
                      <a:r>
                        <a:rPr lang="en-US" sz="2700" dirty="0">
                          <a:solidFill>
                            <a:srgbClr val="000000"/>
                          </a:solidFill>
                          <a:latin typeface="Itim"/>
                          <a:ea typeface="Itim"/>
                        </a:rPr>
                        <a:t>。 </a:t>
                      </a:r>
                    </a:p>
                    <a:p>
                      <a:pPr>
                        <a:lnSpc>
                          <a:spcPts val="2520"/>
                        </a:lnSpc>
                      </a:pPr>
                      <a:r>
                        <a:rPr lang="en-US" sz="2700" dirty="0">
                          <a:solidFill>
                            <a:srgbClr val="000000"/>
                          </a:solidFill>
                          <a:latin typeface="Itim"/>
                        </a:rPr>
                        <a:t>  2.     </a:t>
                      </a:r>
                    </a:p>
                    <a:p>
                      <a:pPr>
                        <a:lnSpc>
                          <a:spcPts val="2520"/>
                        </a:lnSpc>
                      </a:pPr>
                      <a:r>
                        <a:rPr lang="en-US" sz="2700" dirty="0">
                          <a:solidFill>
                            <a:srgbClr val="000000"/>
                          </a:solidFill>
                          <a:latin typeface="Itim"/>
                          <a:ea typeface="Itim"/>
                        </a:rPr>
                        <a:t>  </a:t>
                      </a:r>
                      <a:r>
                        <a:rPr lang="en-US" sz="2700" dirty="0" err="1">
                          <a:solidFill>
                            <a:srgbClr val="000000"/>
                          </a:solidFill>
                          <a:latin typeface="Itim"/>
                          <a:ea typeface="Itim"/>
                        </a:rPr>
                        <a:t>依時價衡量沒有一定價格</a:t>
                      </a:r>
                      <a:r>
                        <a:rPr lang="en-US" sz="2700" dirty="0">
                          <a:solidFill>
                            <a:srgbClr val="000000"/>
                          </a:solidFill>
                          <a:latin typeface="Itim"/>
                          <a:ea typeface="Itim"/>
                        </a:rPr>
                        <a:t>。 </a:t>
                      </a:r>
                    </a:p>
                    <a:p>
                      <a:pPr>
                        <a:lnSpc>
                          <a:spcPts val="2520"/>
                        </a:lnSpc>
                      </a:pPr>
                      <a:r>
                        <a:rPr lang="en-US" sz="2700" dirty="0">
                          <a:solidFill>
                            <a:srgbClr val="000000"/>
                          </a:solidFill>
                          <a:latin typeface="Itim"/>
                        </a:rPr>
                        <a:t>  </a:t>
                      </a:r>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extLst>
                  <a:ext uri="{0D108BD9-81ED-4DB2-BD59-A6C34878D82A}">
                    <a16:rowId xmlns:a16="http://schemas.microsoft.com/office/drawing/2014/main" val="10001"/>
                  </a:ext>
                </a:extLst>
              </a:tr>
              <a:tr h="1928197">
                <a:tc>
                  <a:txBody>
                    <a:bodyPr/>
                    <a:lstStyle/>
                    <a:p>
                      <a:pPr algn="l">
                        <a:lnSpc>
                          <a:spcPts val="2520"/>
                        </a:lnSpc>
                        <a:defRPr/>
                      </a:pPr>
                      <a:endParaRPr lang="en-US" sz="2800" dirty="0"/>
                    </a:p>
                    <a:p>
                      <a:pPr>
                        <a:lnSpc>
                          <a:spcPts val="2520"/>
                        </a:lnSpc>
                      </a:pPr>
                      <a:r>
                        <a:rPr lang="en-US" sz="2800" dirty="0">
                          <a:solidFill>
                            <a:srgbClr val="000000"/>
                          </a:solidFill>
                          <a:latin typeface="Itim"/>
                          <a:ea typeface="Itim"/>
                        </a:rPr>
                        <a:t>  </a:t>
                      </a:r>
                      <a:r>
                        <a:rPr lang="en-US" sz="2800" dirty="0" err="1">
                          <a:solidFill>
                            <a:srgbClr val="000000"/>
                          </a:solidFill>
                          <a:latin typeface="Itim"/>
                          <a:ea typeface="Itim"/>
                        </a:rPr>
                        <a:t>通路</a:t>
                      </a:r>
                      <a:r>
                        <a:rPr lang="en-US" sz="2800" dirty="0">
                          <a:solidFill>
                            <a:srgbClr val="000000"/>
                          </a:solidFill>
                          <a:latin typeface="Itim"/>
                          <a:ea typeface="Itim"/>
                        </a:rPr>
                        <a:t>(Place) </a:t>
                      </a:r>
                    </a:p>
                    <a:p>
                      <a:pPr>
                        <a:lnSpc>
                          <a:spcPts val="2520"/>
                        </a:lnSpc>
                      </a:pPr>
                      <a:r>
                        <a:rPr lang="en-US" sz="2800" dirty="0">
                          <a:solidFill>
                            <a:srgbClr val="000000"/>
                          </a:solidFill>
                          <a:latin typeface="Itim"/>
                        </a:rPr>
                        <a:t>  </a:t>
                      </a:r>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tc>
                  <a:txBody>
                    <a:bodyPr/>
                    <a:lstStyle/>
                    <a:p>
                      <a:pPr algn="l">
                        <a:lnSpc>
                          <a:spcPts val="2520"/>
                        </a:lnSpc>
                        <a:defRPr/>
                      </a:pPr>
                      <a:endParaRPr lang="en-US" sz="2700" dirty="0"/>
                    </a:p>
                    <a:p>
                      <a:pPr>
                        <a:lnSpc>
                          <a:spcPts val="2520"/>
                        </a:lnSpc>
                      </a:pPr>
                      <a:r>
                        <a:rPr lang="en-US" sz="2700" dirty="0">
                          <a:solidFill>
                            <a:srgbClr val="000000"/>
                          </a:solidFill>
                          <a:latin typeface="Itim"/>
                        </a:rPr>
                        <a:t>  1.     </a:t>
                      </a:r>
                    </a:p>
                    <a:p>
                      <a:pPr>
                        <a:lnSpc>
                          <a:spcPts val="2520"/>
                        </a:lnSpc>
                      </a:pPr>
                      <a:r>
                        <a:rPr lang="en-US" sz="2700" dirty="0">
                          <a:solidFill>
                            <a:srgbClr val="000000"/>
                          </a:solidFill>
                          <a:latin typeface="Itim"/>
                          <a:ea typeface="Itim"/>
                        </a:rPr>
                        <a:t>  </a:t>
                      </a:r>
                      <a:r>
                        <a:rPr lang="en-US" sz="2700" dirty="0" err="1">
                          <a:solidFill>
                            <a:srgbClr val="000000"/>
                          </a:solidFill>
                          <a:latin typeface="Itim"/>
                          <a:ea typeface="Itim"/>
                        </a:rPr>
                        <a:t>店面只有農會</a:t>
                      </a:r>
                      <a:endParaRPr lang="en-US" sz="2700" dirty="0">
                        <a:solidFill>
                          <a:srgbClr val="000000"/>
                        </a:solidFill>
                        <a:latin typeface="Itim"/>
                        <a:ea typeface="Itim"/>
                      </a:endParaRPr>
                    </a:p>
                    <a:p>
                      <a:pPr>
                        <a:lnSpc>
                          <a:spcPts val="2520"/>
                        </a:lnSpc>
                      </a:pPr>
                      <a:r>
                        <a:rPr lang="en-US" sz="2700" dirty="0">
                          <a:solidFill>
                            <a:srgbClr val="000000"/>
                          </a:solidFill>
                          <a:latin typeface="Itim"/>
                        </a:rPr>
                        <a:t>  2.     </a:t>
                      </a:r>
                    </a:p>
                    <a:p>
                      <a:pPr>
                        <a:lnSpc>
                          <a:spcPts val="2520"/>
                        </a:lnSpc>
                      </a:pPr>
                      <a:r>
                        <a:rPr lang="en-US" sz="2700" dirty="0">
                          <a:solidFill>
                            <a:srgbClr val="000000"/>
                          </a:solidFill>
                          <a:latin typeface="Itim"/>
                          <a:ea typeface="Itim"/>
                        </a:rPr>
                        <a:t>  </a:t>
                      </a:r>
                      <a:r>
                        <a:rPr lang="en-US" sz="2700" dirty="0" err="1">
                          <a:solidFill>
                            <a:srgbClr val="000000"/>
                          </a:solidFill>
                          <a:latin typeface="Itim"/>
                          <a:ea typeface="Itim"/>
                        </a:rPr>
                        <a:t>無網路商城</a:t>
                      </a:r>
                      <a:r>
                        <a:rPr lang="en-US" sz="2700" dirty="0">
                          <a:solidFill>
                            <a:srgbClr val="000000"/>
                          </a:solidFill>
                          <a:latin typeface="Itim"/>
                          <a:ea typeface="Itim"/>
                        </a:rPr>
                        <a:t>。 </a:t>
                      </a:r>
                    </a:p>
                    <a:p>
                      <a:pPr>
                        <a:lnSpc>
                          <a:spcPts val="2520"/>
                        </a:lnSpc>
                      </a:pPr>
                      <a:r>
                        <a:rPr lang="en-US" sz="2700" dirty="0">
                          <a:solidFill>
                            <a:srgbClr val="000000"/>
                          </a:solidFill>
                          <a:latin typeface="Itim"/>
                        </a:rPr>
                        <a:t>  </a:t>
                      </a:r>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extLst>
                  <a:ext uri="{0D108BD9-81ED-4DB2-BD59-A6C34878D82A}">
                    <a16:rowId xmlns:a16="http://schemas.microsoft.com/office/drawing/2014/main" val="10002"/>
                  </a:ext>
                </a:extLst>
              </a:tr>
              <a:tr h="2229664">
                <a:tc>
                  <a:txBody>
                    <a:bodyPr/>
                    <a:lstStyle/>
                    <a:p>
                      <a:pPr algn="l">
                        <a:lnSpc>
                          <a:spcPts val="2520"/>
                        </a:lnSpc>
                        <a:defRPr/>
                      </a:pPr>
                      <a:endParaRPr lang="en-US" sz="2800" dirty="0"/>
                    </a:p>
                    <a:p>
                      <a:pPr>
                        <a:lnSpc>
                          <a:spcPts val="2520"/>
                        </a:lnSpc>
                      </a:pPr>
                      <a:r>
                        <a:rPr lang="en-US" sz="2800" dirty="0">
                          <a:solidFill>
                            <a:srgbClr val="000000"/>
                          </a:solidFill>
                          <a:latin typeface="Itim"/>
                          <a:ea typeface="Itim"/>
                        </a:rPr>
                        <a:t>  </a:t>
                      </a:r>
                      <a:r>
                        <a:rPr lang="en-US" sz="2800" dirty="0" err="1">
                          <a:solidFill>
                            <a:srgbClr val="000000"/>
                          </a:solidFill>
                          <a:latin typeface="Itim"/>
                          <a:ea typeface="Itim"/>
                        </a:rPr>
                        <a:t>推廣</a:t>
                      </a:r>
                      <a:r>
                        <a:rPr lang="en-US" sz="2800" dirty="0">
                          <a:solidFill>
                            <a:srgbClr val="000000"/>
                          </a:solidFill>
                          <a:latin typeface="Itim"/>
                          <a:ea typeface="Itim"/>
                        </a:rPr>
                        <a:t>(Promotion) </a:t>
                      </a:r>
                    </a:p>
                    <a:p>
                      <a:pPr>
                        <a:lnSpc>
                          <a:spcPts val="2520"/>
                        </a:lnSpc>
                      </a:pPr>
                      <a:r>
                        <a:rPr lang="en-US" sz="2800" dirty="0">
                          <a:solidFill>
                            <a:srgbClr val="000000"/>
                          </a:solidFill>
                          <a:latin typeface="Itim"/>
                        </a:rPr>
                        <a:t>  </a:t>
                      </a:r>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tc>
                  <a:txBody>
                    <a:bodyPr/>
                    <a:lstStyle/>
                    <a:p>
                      <a:pPr algn="l">
                        <a:lnSpc>
                          <a:spcPts val="2520"/>
                        </a:lnSpc>
                        <a:defRPr/>
                      </a:pPr>
                      <a:endParaRPr lang="en-US" sz="2700" dirty="0"/>
                    </a:p>
                    <a:p>
                      <a:pPr>
                        <a:lnSpc>
                          <a:spcPts val="2520"/>
                        </a:lnSpc>
                      </a:pPr>
                      <a:r>
                        <a:rPr lang="en-US" sz="2700" dirty="0">
                          <a:solidFill>
                            <a:srgbClr val="000000"/>
                          </a:solidFill>
                          <a:latin typeface="Itim"/>
                        </a:rPr>
                        <a:t>  1.     </a:t>
                      </a:r>
                    </a:p>
                    <a:p>
                      <a:pPr>
                        <a:lnSpc>
                          <a:spcPts val="2520"/>
                        </a:lnSpc>
                      </a:pPr>
                      <a:r>
                        <a:rPr lang="en-US" sz="2700" dirty="0">
                          <a:solidFill>
                            <a:srgbClr val="000000"/>
                          </a:solidFill>
                          <a:latin typeface="Itim"/>
                          <a:ea typeface="Itim"/>
                        </a:rPr>
                        <a:t>  </a:t>
                      </a:r>
                      <a:r>
                        <a:rPr lang="en-US" sz="2700" dirty="0" err="1">
                          <a:solidFill>
                            <a:srgbClr val="000000"/>
                          </a:solidFill>
                          <a:latin typeface="Itim"/>
                          <a:ea typeface="Itim"/>
                        </a:rPr>
                        <a:t>無任何社交媒體平台跨縣市知名度不高</a:t>
                      </a:r>
                      <a:r>
                        <a:rPr lang="en-US" sz="2700" dirty="0">
                          <a:solidFill>
                            <a:srgbClr val="000000"/>
                          </a:solidFill>
                          <a:latin typeface="Itim"/>
                          <a:ea typeface="Itim"/>
                        </a:rPr>
                        <a:t>。 </a:t>
                      </a:r>
                    </a:p>
                    <a:p>
                      <a:pPr>
                        <a:lnSpc>
                          <a:spcPts val="2520"/>
                        </a:lnSpc>
                      </a:pPr>
                      <a:r>
                        <a:rPr lang="en-US" sz="2700" dirty="0">
                          <a:solidFill>
                            <a:srgbClr val="000000"/>
                          </a:solidFill>
                          <a:latin typeface="Itim"/>
                        </a:rPr>
                        <a:t>  2.     </a:t>
                      </a:r>
                    </a:p>
                    <a:p>
                      <a:pPr>
                        <a:lnSpc>
                          <a:spcPts val="2520"/>
                        </a:lnSpc>
                      </a:pPr>
                      <a:r>
                        <a:rPr lang="en-US" sz="2700" dirty="0">
                          <a:solidFill>
                            <a:srgbClr val="000000"/>
                          </a:solidFill>
                          <a:latin typeface="Itim"/>
                          <a:ea typeface="Itim"/>
                        </a:rPr>
                        <a:t>  </a:t>
                      </a:r>
                      <a:r>
                        <a:rPr lang="en-US" sz="2700" dirty="0" err="1">
                          <a:solidFill>
                            <a:srgbClr val="000000"/>
                          </a:solidFill>
                          <a:latin typeface="Itim"/>
                          <a:ea typeface="Itim"/>
                        </a:rPr>
                        <a:t>促銷活動少</a:t>
                      </a:r>
                      <a:r>
                        <a:rPr lang="en-US" sz="2700" dirty="0">
                          <a:solidFill>
                            <a:srgbClr val="000000"/>
                          </a:solidFill>
                          <a:latin typeface="Itim"/>
                          <a:ea typeface="Itim"/>
                        </a:rPr>
                        <a:t>。 </a:t>
                      </a:r>
                    </a:p>
                    <a:p>
                      <a:pPr>
                        <a:lnSpc>
                          <a:spcPts val="2520"/>
                        </a:lnSpc>
                      </a:pPr>
                      <a:r>
                        <a:rPr lang="en-US" sz="2700" dirty="0">
                          <a:solidFill>
                            <a:srgbClr val="000000"/>
                          </a:solidFill>
                          <a:latin typeface="Itim"/>
                        </a:rPr>
                        <a:t>  </a:t>
                      </a:r>
                    </a:p>
                  </a:txBody>
                  <a:tcPr marL="0" marR="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F284"/>
                    </a:solidFill>
                  </a:tcPr>
                </a:tc>
                <a:extLst>
                  <a:ext uri="{0D108BD9-81ED-4DB2-BD59-A6C34878D82A}">
                    <a16:rowId xmlns:a16="http://schemas.microsoft.com/office/drawing/2014/main" val="10003"/>
                  </a:ext>
                </a:extLst>
              </a:tr>
            </a:tbl>
          </a:graphicData>
        </a:graphic>
      </p:graphicFrame>
      <p:sp>
        <p:nvSpPr>
          <p:cNvPr id="10" name="Freeform 10"/>
          <p:cNvSpPr/>
          <p:nvPr/>
        </p:nvSpPr>
        <p:spPr>
          <a:xfrm rot="-9623335">
            <a:off x="17235470" y="262597"/>
            <a:ext cx="424459" cy="1729276"/>
          </a:xfrm>
          <a:custGeom>
            <a:avLst/>
            <a:gdLst/>
            <a:ahLst/>
            <a:cxnLst/>
            <a:rect l="l" t="t" r="r" b="b"/>
            <a:pathLst>
              <a:path w="424459" h="1729276">
                <a:moveTo>
                  <a:pt x="0" y="0"/>
                </a:moveTo>
                <a:lnTo>
                  <a:pt x="424459" y="0"/>
                </a:lnTo>
                <a:lnTo>
                  <a:pt x="424459" y="1729276"/>
                </a:lnTo>
                <a:lnTo>
                  <a:pt x="0" y="1729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299676">
            <a:off x="2989298" y="-2573391"/>
            <a:ext cx="16113378" cy="20465731"/>
          </a:xfrm>
          <a:custGeom>
            <a:avLst/>
            <a:gdLst/>
            <a:ahLst/>
            <a:cxnLst/>
            <a:rect l="l" t="t" r="r" b="b"/>
            <a:pathLst>
              <a:path w="16113378" h="20465731">
                <a:moveTo>
                  <a:pt x="0" y="0"/>
                </a:moveTo>
                <a:lnTo>
                  <a:pt x="16113378" y="0"/>
                </a:lnTo>
                <a:lnTo>
                  <a:pt x="16113378" y="20465731"/>
                </a:lnTo>
                <a:lnTo>
                  <a:pt x="0" y="20465731"/>
                </a:lnTo>
                <a:lnTo>
                  <a:pt x="0" y="0"/>
                </a:lnTo>
                <a:close/>
              </a:path>
            </a:pathLst>
          </a:custGeom>
          <a:blipFill>
            <a:blip r:embed="rId3"/>
            <a:stretch>
              <a:fillRect/>
            </a:stretch>
          </a:blipFill>
        </p:spPr>
      </p:sp>
      <p:sp>
        <p:nvSpPr>
          <p:cNvPr id="4" name="Freeform 4"/>
          <p:cNvSpPr/>
          <p:nvPr/>
        </p:nvSpPr>
        <p:spPr>
          <a:xfrm>
            <a:off x="1152352" y="871432"/>
            <a:ext cx="5129046" cy="5120624"/>
          </a:xfrm>
          <a:custGeom>
            <a:avLst/>
            <a:gdLst/>
            <a:ahLst/>
            <a:cxnLst/>
            <a:rect l="l" t="t" r="r" b="b"/>
            <a:pathLst>
              <a:path w="5129046" h="5120624">
                <a:moveTo>
                  <a:pt x="0" y="0"/>
                </a:moveTo>
                <a:lnTo>
                  <a:pt x="5129046" y="0"/>
                </a:lnTo>
                <a:lnTo>
                  <a:pt x="5129046" y="5120624"/>
                </a:lnTo>
                <a:lnTo>
                  <a:pt x="0" y="5120624"/>
                </a:lnTo>
                <a:lnTo>
                  <a:pt x="0" y="0"/>
                </a:lnTo>
                <a:close/>
              </a:path>
            </a:pathLst>
          </a:custGeom>
          <a:blipFill>
            <a:blip r:embed="rId4"/>
            <a:stretch>
              <a:fillRect/>
            </a:stretch>
          </a:blipFill>
        </p:spPr>
      </p:sp>
      <p:sp>
        <p:nvSpPr>
          <p:cNvPr id="5" name="TextBox 5"/>
          <p:cNvSpPr txBox="1"/>
          <p:nvPr/>
        </p:nvSpPr>
        <p:spPr>
          <a:xfrm rot="-611641">
            <a:off x="5171072" y="2558925"/>
            <a:ext cx="10656837" cy="116205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ea typeface="Ballpoint"/>
              </a:rPr>
              <a:t>預期效益預期效益</a:t>
            </a:r>
          </a:p>
        </p:txBody>
      </p:sp>
      <p:sp>
        <p:nvSpPr>
          <p:cNvPr id="6" name="TextBox 6"/>
          <p:cNvSpPr txBox="1"/>
          <p:nvPr/>
        </p:nvSpPr>
        <p:spPr>
          <a:xfrm rot="-648429">
            <a:off x="6164838" y="4529863"/>
            <a:ext cx="10659291" cy="4180879"/>
          </a:xfrm>
          <a:prstGeom prst="rect">
            <a:avLst/>
          </a:prstGeom>
        </p:spPr>
        <p:txBody>
          <a:bodyPr wrap="square" lIns="0" tIns="0" rIns="0" bIns="0" rtlCol="0" anchor="t">
            <a:spAutoFit/>
          </a:bodyPr>
          <a:lstStyle/>
          <a:p>
            <a:pPr algn="just">
              <a:lnSpc>
                <a:spcPts val="3966"/>
              </a:lnSpc>
            </a:pPr>
            <a:r>
              <a:rPr lang="en-US" sz="3027" b="1" dirty="0">
                <a:solidFill>
                  <a:srgbClr val="000000"/>
                </a:solidFill>
                <a:latin typeface="Dekko"/>
                <a:ea typeface="Dekko"/>
              </a:rPr>
              <a:t>1.</a:t>
            </a:r>
            <a:r>
              <a:rPr lang="en-US" sz="3027" dirty="0">
                <a:solidFill>
                  <a:srgbClr val="000000"/>
                </a:solidFill>
                <a:latin typeface="Dekko"/>
                <a:ea typeface="Dekko"/>
              </a:rPr>
              <a:t>讓更多人了解彩虹玉米這個商品，並推廣彩虹玉米的優點。   </a:t>
            </a:r>
          </a:p>
          <a:p>
            <a:pPr algn="just">
              <a:lnSpc>
                <a:spcPts val="3966"/>
              </a:lnSpc>
            </a:pPr>
            <a:r>
              <a:rPr lang="en-US" sz="3027" dirty="0">
                <a:solidFill>
                  <a:srgbClr val="000000"/>
                </a:solidFill>
                <a:latin typeface="Dekko"/>
              </a:rPr>
              <a:t>2.</a:t>
            </a:r>
            <a:r>
              <a:rPr lang="en-US" sz="3027" dirty="0">
                <a:solidFill>
                  <a:srgbClr val="000000"/>
                </a:solidFill>
                <a:ea typeface="Dekko"/>
              </a:rPr>
              <a:t>幫助彩虹玉米行銷，並且運用學到的行銷知識，來學習如何販售商品。</a:t>
            </a:r>
          </a:p>
          <a:p>
            <a:pPr algn="just">
              <a:lnSpc>
                <a:spcPts val="3966"/>
              </a:lnSpc>
            </a:pPr>
            <a:r>
              <a:rPr lang="en-US" sz="3027" dirty="0">
                <a:solidFill>
                  <a:srgbClr val="000000"/>
                </a:solidFill>
                <a:latin typeface="Dekko"/>
                <a:ea typeface="Dekko"/>
              </a:rPr>
              <a:t>3.增加彩虹玉米的知名度，</a:t>
            </a:r>
            <a:r>
              <a:rPr lang="en-US" sz="3027" dirty="0" smtClean="0">
                <a:solidFill>
                  <a:srgbClr val="000000"/>
                </a:solidFill>
                <a:latin typeface="Dekko"/>
                <a:ea typeface="Dekko"/>
              </a:rPr>
              <a:t>經由</a:t>
            </a:r>
            <a:r>
              <a:rPr lang="zh-TW" altLang="en-US" sz="3027" dirty="0" smtClean="0">
                <a:solidFill>
                  <a:srgbClr val="000000"/>
                </a:solidFill>
                <a:latin typeface="Dekko"/>
                <a:ea typeface="Dekko"/>
              </a:rPr>
              <a:t>創意海報</a:t>
            </a:r>
            <a:r>
              <a:rPr lang="en-US" sz="3027" dirty="0" err="1" smtClean="0">
                <a:solidFill>
                  <a:srgbClr val="000000"/>
                </a:solidFill>
                <a:latin typeface="Dekko"/>
                <a:ea typeface="Dekko"/>
              </a:rPr>
              <a:t>宣傳來介紹攤位</a:t>
            </a:r>
            <a:r>
              <a:rPr lang="en-US" sz="3027" dirty="0">
                <a:solidFill>
                  <a:srgbClr val="000000"/>
                </a:solidFill>
                <a:latin typeface="Dekko"/>
                <a:ea typeface="Dekko"/>
              </a:rPr>
              <a:t>。</a:t>
            </a:r>
          </a:p>
          <a:p>
            <a:pPr algn="just">
              <a:lnSpc>
                <a:spcPts val="3966"/>
              </a:lnSpc>
            </a:pPr>
            <a:r>
              <a:rPr lang="en-US" sz="3027" dirty="0">
                <a:solidFill>
                  <a:srgbClr val="000000"/>
                </a:solidFill>
                <a:latin typeface="Dekko"/>
                <a:ea typeface="Dekko"/>
              </a:rPr>
              <a:t>4.</a:t>
            </a:r>
            <a:r>
              <a:rPr lang="en-US" sz="3027" dirty="0" smtClean="0">
                <a:solidFill>
                  <a:srgbClr val="000000"/>
                </a:solidFill>
                <a:latin typeface="Dekko"/>
                <a:ea typeface="Dekko"/>
              </a:rPr>
              <a:t>商品銷售量達到</a:t>
            </a:r>
            <a:r>
              <a:rPr lang="en-US" altLang="zh-TW" sz="3027" dirty="0" smtClean="0">
                <a:solidFill>
                  <a:srgbClr val="000000"/>
                </a:solidFill>
                <a:latin typeface="Dekko"/>
                <a:ea typeface="Dekko"/>
              </a:rPr>
              <a:t>20</a:t>
            </a:r>
            <a:r>
              <a:rPr lang="en-US" sz="3027" dirty="0" smtClean="0">
                <a:solidFill>
                  <a:srgbClr val="000000"/>
                </a:solidFill>
                <a:latin typeface="Dekko"/>
                <a:ea typeface="Dekko"/>
              </a:rPr>
              <a:t>份</a:t>
            </a:r>
            <a:endParaRPr lang="en-US" sz="3027" dirty="0">
              <a:solidFill>
                <a:srgbClr val="000000"/>
              </a:solidFill>
              <a:latin typeface="Dekko"/>
              <a:ea typeface="Dekko"/>
            </a:endParaRPr>
          </a:p>
          <a:p>
            <a:pPr algn="just">
              <a:lnSpc>
                <a:spcPts val="3966"/>
              </a:lnSpc>
            </a:pPr>
            <a:r>
              <a:rPr lang="en-US" sz="3027" dirty="0">
                <a:solidFill>
                  <a:srgbClr val="000000"/>
                </a:solidFill>
                <a:latin typeface="Dekko"/>
                <a:ea typeface="Dekko"/>
              </a:rPr>
              <a:t>5</a:t>
            </a:r>
            <a:r>
              <a:rPr lang="en-US" sz="3027" dirty="0" smtClean="0">
                <a:solidFill>
                  <a:srgbClr val="000000"/>
                </a:solidFill>
                <a:latin typeface="Dekko"/>
                <a:ea typeface="Dekko"/>
              </a:rPr>
              <a:t>.</a:t>
            </a:r>
            <a:r>
              <a:rPr lang="zh-TW" altLang="en-US" sz="3027" dirty="0" smtClean="0">
                <a:solidFill>
                  <a:srgbClr val="000000"/>
                </a:solidFill>
                <a:latin typeface="Dekko"/>
                <a:ea typeface="Dekko"/>
              </a:rPr>
              <a:t> </a:t>
            </a:r>
            <a:r>
              <a:rPr lang="en-US" sz="3027" dirty="0" smtClean="0">
                <a:solidFill>
                  <a:srgbClr val="000000"/>
                </a:solidFill>
                <a:latin typeface="Dekko"/>
                <a:ea typeface="Dekko"/>
              </a:rPr>
              <a:t>IG </a:t>
            </a:r>
            <a:r>
              <a:rPr lang="en-US" sz="3027" dirty="0" err="1">
                <a:solidFill>
                  <a:srgbClr val="000000"/>
                </a:solidFill>
                <a:latin typeface="Dekko"/>
                <a:ea typeface="Dekko"/>
              </a:rPr>
              <a:t>粉絲達到</a:t>
            </a:r>
            <a:r>
              <a:rPr lang="en-US" sz="3027" dirty="0">
                <a:solidFill>
                  <a:srgbClr val="000000"/>
                </a:solidFill>
                <a:latin typeface="Dekko"/>
                <a:ea typeface="Dekko"/>
              </a:rPr>
              <a:t> 50</a:t>
            </a:r>
          </a:p>
          <a:p>
            <a:pPr algn="just">
              <a:lnSpc>
                <a:spcPts val="3966"/>
              </a:lnSpc>
            </a:pPr>
            <a:r>
              <a:rPr lang="en-US" sz="3027" dirty="0">
                <a:solidFill>
                  <a:srgbClr val="000000"/>
                </a:solidFill>
                <a:latin typeface="Dekko"/>
                <a:ea typeface="Dekko"/>
              </a:rPr>
              <a:t>6.讓客人對商品滿意度達到 90%。</a:t>
            </a:r>
          </a:p>
          <a:p>
            <a:pPr algn="just">
              <a:lnSpc>
                <a:spcPts val="3966"/>
              </a:lnSpc>
            </a:pPr>
            <a:endParaRPr lang="en-US" sz="3027" dirty="0">
              <a:solidFill>
                <a:srgbClr val="000000"/>
              </a:solidFill>
              <a:latin typeface="Dekko"/>
              <a:ea typeface="Dekko"/>
            </a:endParaRPr>
          </a:p>
        </p:txBody>
      </p:sp>
      <p:sp>
        <p:nvSpPr>
          <p:cNvPr id="7" name="Freeform 7"/>
          <p:cNvSpPr/>
          <p:nvPr/>
        </p:nvSpPr>
        <p:spPr>
          <a:xfrm rot="-181043">
            <a:off x="8644134" y="3680069"/>
            <a:ext cx="4343877" cy="568653"/>
          </a:xfrm>
          <a:custGeom>
            <a:avLst/>
            <a:gdLst/>
            <a:ahLst/>
            <a:cxnLst/>
            <a:rect l="l" t="t" r="r" b="b"/>
            <a:pathLst>
              <a:path w="4343877" h="568653">
                <a:moveTo>
                  <a:pt x="0" y="0"/>
                </a:moveTo>
                <a:lnTo>
                  <a:pt x="4343877" y="0"/>
                </a:lnTo>
                <a:lnTo>
                  <a:pt x="4343877" y="568653"/>
                </a:lnTo>
                <a:lnTo>
                  <a:pt x="0" y="5686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2331786">
            <a:off x="747677" y="7274783"/>
            <a:ext cx="5368439" cy="2420678"/>
          </a:xfrm>
          <a:custGeom>
            <a:avLst/>
            <a:gdLst/>
            <a:ahLst/>
            <a:cxnLst/>
            <a:rect l="l" t="t" r="r" b="b"/>
            <a:pathLst>
              <a:path w="5368439" h="2420678">
                <a:moveTo>
                  <a:pt x="0" y="0"/>
                </a:moveTo>
                <a:lnTo>
                  <a:pt x="5368439" y="0"/>
                </a:lnTo>
                <a:lnTo>
                  <a:pt x="5368439" y="2420678"/>
                </a:lnTo>
                <a:lnTo>
                  <a:pt x="0" y="24206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988331">
            <a:off x="15293040" y="1891534"/>
            <a:ext cx="1589353" cy="2037632"/>
          </a:xfrm>
          <a:custGeom>
            <a:avLst/>
            <a:gdLst/>
            <a:ahLst/>
            <a:cxnLst/>
            <a:rect l="l" t="t" r="r" b="b"/>
            <a:pathLst>
              <a:path w="1589353" h="2037632">
                <a:moveTo>
                  <a:pt x="0" y="0"/>
                </a:moveTo>
                <a:lnTo>
                  <a:pt x="1589353" y="0"/>
                </a:lnTo>
                <a:lnTo>
                  <a:pt x="1589353" y="2037631"/>
                </a:lnTo>
                <a:lnTo>
                  <a:pt x="0" y="20376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2886861" y="784198"/>
            <a:ext cx="11778943" cy="8718604"/>
          </a:xfrm>
          <a:custGeom>
            <a:avLst/>
            <a:gdLst/>
            <a:ahLst/>
            <a:cxnLst/>
            <a:rect l="l" t="t" r="r" b="b"/>
            <a:pathLst>
              <a:path w="11778943" h="8718604">
                <a:moveTo>
                  <a:pt x="0" y="0"/>
                </a:moveTo>
                <a:lnTo>
                  <a:pt x="11778943" y="0"/>
                </a:lnTo>
                <a:lnTo>
                  <a:pt x="11778943" y="8718604"/>
                </a:lnTo>
                <a:lnTo>
                  <a:pt x="0" y="8718604"/>
                </a:lnTo>
                <a:lnTo>
                  <a:pt x="0" y="0"/>
                </a:lnTo>
                <a:close/>
              </a:path>
            </a:pathLst>
          </a:custGeom>
          <a:blipFill>
            <a:blip r:embed="rId3"/>
            <a:stretch>
              <a:fillRect/>
            </a:stretch>
          </a:blipFill>
        </p:spPr>
      </p:sp>
      <p:sp>
        <p:nvSpPr>
          <p:cNvPr id="4" name="Freeform 4"/>
          <p:cNvSpPr/>
          <p:nvPr/>
        </p:nvSpPr>
        <p:spPr>
          <a:xfrm>
            <a:off x="4347012" y="692523"/>
            <a:ext cx="1221893" cy="1219815"/>
          </a:xfrm>
          <a:custGeom>
            <a:avLst/>
            <a:gdLst/>
            <a:ahLst/>
            <a:cxnLst/>
            <a:rect l="l" t="t" r="r" b="b"/>
            <a:pathLst>
              <a:path w="1221893" h="1219815">
                <a:moveTo>
                  <a:pt x="0" y="0"/>
                </a:moveTo>
                <a:lnTo>
                  <a:pt x="1221893" y="0"/>
                </a:lnTo>
                <a:lnTo>
                  <a:pt x="1221893" y="1219815"/>
                </a:lnTo>
                <a:lnTo>
                  <a:pt x="0" y="1219815"/>
                </a:lnTo>
                <a:lnTo>
                  <a:pt x="0" y="0"/>
                </a:lnTo>
                <a:close/>
              </a:path>
            </a:pathLst>
          </a:custGeom>
          <a:blipFill>
            <a:blip r:embed="rId4"/>
            <a:stretch>
              <a:fillRect/>
            </a:stretch>
          </a:blipFill>
        </p:spPr>
      </p:sp>
      <p:sp>
        <p:nvSpPr>
          <p:cNvPr id="5" name="Freeform 5"/>
          <p:cNvSpPr/>
          <p:nvPr/>
        </p:nvSpPr>
        <p:spPr>
          <a:xfrm flipH="1">
            <a:off x="13394065" y="6483655"/>
            <a:ext cx="6798738" cy="3065613"/>
          </a:xfrm>
          <a:custGeom>
            <a:avLst/>
            <a:gdLst/>
            <a:ahLst/>
            <a:cxnLst/>
            <a:rect l="l" t="t" r="r" b="b"/>
            <a:pathLst>
              <a:path w="6798738" h="3065613">
                <a:moveTo>
                  <a:pt x="6798738" y="0"/>
                </a:moveTo>
                <a:lnTo>
                  <a:pt x="0" y="0"/>
                </a:lnTo>
                <a:lnTo>
                  <a:pt x="0" y="3065612"/>
                </a:lnTo>
                <a:lnTo>
                  <a:pt x="6798738" y="3065612"/>
                </a:lnTo>
                <a:lnTo>
                  <a:pt x="6798738"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7288952" flipH="1">
            <a:off x="-2370669" y="5054723"/>
            <a:ext cx="6798738" cy="3065613"/>
          </a:xfrm>
          <a:custGeom>
            <a:avLst/>
            <a:gdLst/>
            <a:ahLst/>
            <a:cxnLst/>
            <a:rect l="l" t="t" r="r" b="b"/>
            <a:pathLst>
              <a:path w="6798738" h="3065613">
                <a:moveTo>
                  <a:pt x="6798738" y="0"/>
                </a:moveTo>
                <a:lnTo>
                  <a:pt x="0" y="0"/>
                </a:lnTo>
                <a:lnTo>
                  <a:pt x="0" y="3065613"/>
                </a:lnTo>
                <a:lnTo>
                  <a:pt x="6798738" y="3065613"/>
                </a:lnTo>
                <a:lnTo>
                  <a:pt x="6798738"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4812980" y="2535802"/>
            <a:ext cx="9293130" cy="5354677"/>
          </a:xfrm>
          <a:custGeom>
            <a:avLst/>
            <a:gdLst/>
            <a:ahLst/>
            <a:cxnLst/>
            <a:rect l="l" t="t" r="r" b="b"/>
            <a:pathLst>
              <a:path w="9293130" h="5354677">
                <a:moveTo>
                  <a:pt x="0" y="0"/>
                </a:moveTo>
                <a:lnTo>
                  <a:pt x="9293130" y="0"/>
                </a:lnTo>
                <a:lnTo>
                  <a:pt x="9293130" y="5354677"/>
                </a:lnTo>
                <a:lnTo>
                  <a:pt x="0" y="5354677"/>
                </a:lnTo>
                <a:lnTo>
                  <a:pt x="0" y="0"/>
                </a:lnTo>
                <a:close/>
              </a:path>
            </a:pathLst>
          </a:custGeom>
          <a:blipFill>
            <a:blip r:embed="rId7"/>
            <a:stretch>
              <a:fillRect/>
            </a:stretch>
          </a:blipFill>
        </p:spPr>
      </p:sp>
      <p:sp>
        <p:nvSpPr>
          <p:cNvPr id="8" name="Freeform 8"/>
          <p:cNvSpPr/>
          <p:nvPr/>
        </p:nvSpPr>
        <p:spPr>
          <a:xfrm rot="-370152">
            <a:off x="13294349" y="351005"/>
            <a:ext cx="2742910" cy="2604224"/>
          </a:xfrm>
          <a:custGeom>
            <a:avLst/>
            <a:gdLst/>
            <a:ahLst/>
            <a:cxnLst/>
            <a:rect l="l" t="t" r="r" b="b"/>
            <a:pathLst>
              <a:path w="2742910" h="2604224">
                <a:moveTo>
                  <a:pt x="0" y="0"/>
                </a:moveTo>
                <a:lnTo>
                  <a:pt x="2742911" y="0"/>
                </a:lnTo>
                <a:lnTo>
                  <a:pt x="2742911" y="2604224"/>
                </a:lnTo>
                <a:lnTo>
                  <a:pt x="0" y="2604224"/>
                </a:lnTo>
                <a:lnTo>
                  <a:pt x="0" y="0"/>
                </a:lnTo>
                <a:close/>
              </a:path>
            </a:pathLst>
          </a:custGeom>
          <a:blipFill>
            <a:blip r:embed="rId8"/>
            <a:stretch>
              <a:fillRect/>
            </a:stretch>
          </a:blipFill>
        </p:spPr>
      </p:sp>
      <p:sp>
        <p:nvSpPr>
          <p:cNvPr id="9" name="Freeform 9"/>
          <p:cNvSpPr/>
          <p:nvPr/>
        </p:nvSpPr>
        <p:spPr>
          <a:xfrm>
            <a:off x="14106110" y="475872"/>
            <a:ext cx="1474723" cy="1653117"/>
          </a:xfrm>
          <a:custGeom>
            <a:avLst/>
            <a:gdLst/>
            <a:ahLst/>
            <a:cxnLst/>
            <a:rect l="l" t="t" r="r" b="b"/>
            <a:pathLst>
              <a:path w="1474723" h="1653117">
                <a:moveTo>
                  <a:pt x="0" y="0"/>
                </a:moveTo>
                <a:lnTo>
                  <a:pt x="1474723" y="0"/>
                </a:lnTo>
                <a:lnTo>
                  <a:pt x="1474723" y="1653117"/>
                </a:lnTo>
                <a:lnTo>
                  <a:pt x="0" y="1653117"/>
                </a:lnTo>
                <a:lnTo>
                  <a:pt x="0" y="0"/>
                </a:lnTo>
                <a:close/>
              </a:path>
            </a:pathLst>
          </a:custGeom>
          <a:blipFill>
            <a:blip r:embed="rId9"/>
            <a:stretch>
              <a:fillRect/>
            </a:stretch>
          </a:blipFill>
        </p:spPr>
      </p:sp>
      <p:sp>
        <p:nvSpPr>
          <p:cNvPr id="10" name="TextBox 10"/>
          <p:cNvSpPr txBox="1"/>
          <p:nvPr/>
        </p:nvSpPr>
        <p:spPr>
          <a:xfrm>
            <a:off x="6191054" y="1003125"/>
            <a:ext cx="6293636" cy="1411465"/>
          </a:xfrm>
          <a:prstGeom prst="rect">
            <a:avLst/>
          </a:prstGeom>
        </p:spPr>
        <p:txBody>
          <a:bodyPr lIns="0" tIns="0" rIns="0" bIns="0" rtlCol="0" anchor="t">
            <a:spAutoFit/>
          </a:bodyPr>
          <a:lstStyle/>
          <a:p>
            <a:pPr algn="ctr">
              <a:lnSpc>
                <a:spcPts val="10387"/>
              </a:lnSpc>
              <a:spcBef>
                <a:spcPct val="0"/>
              </a:spcBef>
            </a:pPr>
            <a:r>
              <a:rPr lang="en-US" sz="7419">
                <a:solidFill>
                  <a:srgbClr val="000000"/>
                </a:solidFill>
                <a:ea typeface="Ballpoint"/>
              </a:rPr>
              <a:t>分組工作內容</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35761">
            <a:off x="-1144789" y="-8146902"/>
            <a:ext cx="20577577" cy="26135746"/>
          </a:xfrm>
          <a:custGeom>
            <a:avLst/>
            <a:gdLst/>
            <a:ahLst/>
            <a:cxnLst/>
            <a:rect l="l" t="t" r="r" b="b"/>
            <a:pathLst>
              <a:path w="20577577" h="26135746">
                <a:moveTo>
                  <a:pt x="0" y="0"/>
                </a:moveTo>
                <a:lnTo>
                  <a:pt x="20577578" y="0"/>
                </a:lnTo>
                <a:lnTo>
                  <a:pt x="20577578" y="26135746"/>
                </a:lnTo>
                <a:lnTo>
                  <a:pt x="0" y="26135746"/>
                </a:lnTo>
                <a:lnTo>
                  <a:pt x="0" y="0"/>
                </a:lnTo>
                <a:close/>
              </a:path>
            </a:pathLst>
          </a:custGeom>
          <a:blipFill>
            <a:blip r:embed="rId3"/>
            <a:stretch>
              <a:fillRect/>
            </a:stretch>
          </a:blipFill>
        </p:spPr>
      </p:sp>
      <p:sp>
        <p:nvSpPr>
          <p:cNvPr id="4" name="TextBox 4"/>
          <p:cNvSpPr txBox="1"/>
          <p:nvPr/>
        </p:nvSpPr>
        <p:spPr>
          <a:xfrm>
            <a:off x="2693420" y="139474"/>
            <a:ext cx="13361782" cy="1162050"/>
          </a:xfrm>
          <a:prstGeom prst="rect">
            <a:avLst/>
          </a:prstGeom>
        </p:spPr>
        <p:txBody>
          <a:bodyPr lIns="0" tIns="0" rIns="0" bIns="0" rtlCol="0" anchor="t">
            <a:spAutoFit/>
          </a:bodyPr>
          <a:lstStyle/>
          <a:p>
            <a:pPr algn="ctr">
              <a:lnSpc>
                <a:spcPts val="8400"/>
              </a:lnSpc>
              <a:spcBef>
                <a:spcPct val="0"/>
              </a:spcBef>
            </a:pPr>
            <a:r>
              <a:rPr lang="en-US" sz="6000" spc="198">
                <a:solidFill>
                  <a:srgbClr val="000000"/>
                </a:solidFill>
                <a:ea typeface="Ballpoint"/>
              </a:rPr>
              <a:t>致謝與心得</a:t>
            </a:r>
          </a:p>
        </p:txBody>
      </p:sp>
      <p:sp>
        <p:nvSpPr>
          <p:cNvPr id="5" name="Freeform 5"/>
          <p:cNvSpPr/>
          <p:nvPr/>
        </p:nvSpPr>
        <p:spPr>
          <a:xfrm>
            <a:off x="5789314" y="1301524"/>
            <a:ext cx="7428022" cy="162066"/>
          </a:xfrm>
          <a:custGeom>
            <a:avLst/>
            <a:gdLst/>
            <a:ahLst/>
            <a:cxnLst/>
            <a:rect l="l" t="t" r="r" b="b"/>
            <a:pathLst>
              <a:path w="7428022" h="162066">
                <a:moveTo>
                  <a:pt x="0" y="0"/>
                </a:moveTo>
                <a:lnTo>
                  <a:pt x="7428022" y="0"/>
                </a:lnTo>
                <a:lnTo>
                  <a:pt x="7428022" y="162066"/>
                </a:lnTo>
                <a:lnTo>
                  <a:pt x="0" y="162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2693420" y="1638300"/>
            <a:ext cx="13832112" cy="9964266"/>
          </a:xfrm>
          <a:prstGeom prst="rect">
            <a:avLst/>
          </a:prstGeom>
        </p:spPr>
        <p:txBody>
          <a:bodyPr lIns="0" tIns="0" rIns="0" bIns="0" rtlCol="0" anchor="t">
            <a:spAutoFit/>
          </a:bodyPr>
          <a:lstStyle/>
          <a:p>
            <a:pPr>
              <a:lnSpc>
                <a:spcPts val="3680"/>
              </a:lnSpc>
            </a:pPr>
            <a:r>
              <a:rPr lang="en-US" sz="3200" dirty="0">
                <a:solidFill>
                  <a:srgbClr val="000000"/>
                </a:solidFill>
                <a:latin typeface="標楷體" panose="03000509000000000000" pitchFamily="65" charset="-120"/>
                <a:ea typeface="標楷體" panose="03000509000000000000" pitchFamily="65" charset="-120"/>
              </a:rPr>
              <a:t>我們在此誠摯地表達對僑光的市集活動感謝之情。這份企畫書的完成，得益於組員們的寶貴時間、支持和建議，才能成為現在的樣貌。在我們的企畫之旅中，因為大家的參與才有今天的企畫書，雖然過程有爭議、爭吵不過也收穫了很多組員的想法以及建議，在這先致上最誠摯的謝意。</a:t>
            </a:r>
          </a:p>
          <a:p>
            <a:pPr>
              <a:lnSpc>
                <a:spcPts val="3680"/>
              </a:lnSpc>
            </a:pPr>
            <a:r>
              <a:rPr lang="en-US" sz="3200" dirty="0">
                <a:solidFill>
                  <a:srgbClr val="000000"/>
                </a:solidFill>
                <a:latin typeface="標楷體" panose="03000509000000000000" pitchFamily="65" charset="-120"/>
                <a:ea typeface="標楷體" panose="03000509000000000000" pitchFamily="65" charset="-120"/>
              </a:rPr>
              <a:t>我們也要感謝評審委員會的各位老師。您們花費寶貴的時間仔細閱讀並評估我們的企畫，提供了寶貴的意見和建議，使我們的計畫更為完善。你們的專業見解對於我們的發展至關重要，並且將對我們之後的市集活動成功產生深遠影響。</a:t>
            </a:r>
          </a:p>
          <a:p>
            <a:pPr>
              <a:lnSpc>
                <a:spcPts val="3680"/>
              </a:lnSpc>
            </a:pPr>
            <a:r>
              <a:rPr lang="en-US" sz="3200" dirty="0">
                <a:solidFill>
                  <a:srgbClr val="000000"/>
                </a:solidFill>
                <a:latin typeface="標楷體" panose="03000509000000000000" pitchFamily="65" charset="-120"/>
                <a:ea typeface="標楷體" panose="03000509000000000000" pitchFamily="65" charset="-120"/>
              </a:rPr>
              <a:t>我們也要感謝所有支持我們的人，包括家人、朋友、導師和組員。您們的鼓勵和支持一直伴隨著我們，鼓舞我們克服挑戰，實現我們的目標。你們的信任和支持對於我們的企畫書與活動至關重要。</a:t>
            </a:r>
          </a:p>
          <a:p>
            <a:pPr>
              <a:lnSpc>
                <a:spcPts val="3680"/>
              </a:lnSpc>
            </a:pPr>
            <a:r>
              <a:rPr lang="en-US" sz="3200" dirty="0">
                <a:solidFill>
                  <a:srgbClr val="000000"/>
                </a:solidFill>
                <a:latin typeface="標楷體" panose="03000509000000000000" pitchFamily="65" charset="-120"/>
                <a:ea typeface="標楷體" panose="03000509000000000000" pitchFamily="65" charset="-120"/>
              </a:rPr>
              <a:t>最後，感謝我們的團隊成員，他們的辛勤工作、專業知識和才華不僅使這份企畫書成為可能，更讓我們的夢想變為現實。我們一直在這個旅程中互相支持，共同努力，並且相信這個計畫的價值和潛力。</a:t>
            </a:r>
          </a:p>
          <a:p>
            <a:pPr>
              <a:lnSpc>
                <a:spcPts val="3680"/>
              </a:lnSpc>
            </a:pPr>
            <a:r>
              <a:rPr lang="en-US" sz="3200" dirty="0">
                <a:solidFill>
                  <a:srgbClr val="000000"/>
                </a:solidFill>
                <a:latin typeface="標楷體" panose="03000509000000000000" pitchFamily="65" charset="-120"/>
                <a:ea typeface="標楷體" panose="03000509000000000000" pitchFamily="65" charset="-120"/>
              </a:rPr>
              <a:t>在我們的企畫書中，我們承諾將實現我們的目標，不辜負各位老師對我們的信任與期望。我們深切感謝你們的協助和支持，並期待未來能在成功的道路上與大家共同前進。</a:t>
            </a:r>
          </a:p>
          <a:p>
            <a:pPr>
              <a:lnSpc>
                <a:spcPts val="3680"/>
              </a:lnSpc>
            </a:pPr>
            <a:r>
              <a:rPr lang="en-US" sz="3200" dirty="0" err="1">
                <a:solidFill>
                  <a:srgbClr val="000000"/>
                </a:solidFill>
                <a:latin typeface="標楷體" panose="03000509000000000000" pitchFamily="65" charset="-120"/>
                <a:ea typeface="標楷體" panose="03000509000000000000" pitchFamily="65" charset="-120"/>
              </a:rPr>
              <a:t>謝謝各位師長同學，我們永遠感激不盡</a:t>
            </a:r>
            <a:r>
              <a:rPr lang="en-US" sz="3200" dirty="0">
                <a:solidFill>
                  <a:srgbClr val="000000"/>
                </a:solidFill>
                <a:latin typeface="標楷體" panose="03000509000000000000" pitchFamily="65" charset="-120"/>
                <a:ea typeface="標楷體" panose="03000509000000000000" pitchFamily="65" charset="-120"/>
              </a:rPr>
              <a:t>。</a:t>
            </a:r>
          </a:p>
          <a:p>
            <a:pPr>
              <a:lnSpc>
                <a:spcPts val="3680"/>
              </a:lnSpc>
            </a:pPr>
            <a:endParaRPr lang="en-US" sz="3200" dirty="0">
              <a:solidFill>
                <a:srgbClr val="000000"/>
              </a:solidFill>
              <a:ea typeface="Dekko"/>
            </a:endParaRPr>
          </a:p>
          <a:p>
            <a:pPr>
              <a:lnSpc>
                <a:spcPts val="3680"/>
              </a:lnSpc>
            </a:pPr>
            <a:endParaRPr lang="en-US" sz="3200" dirty="0">
              <a:solidFill>
                <a:srgbClr val="000000"/>
              </a:solidFill>
              <a:ea typeface="Dekko"/>
            </a:endParaRPr>
          </a:p>
          <a:p>
            <a:pPr>
              <a:lnSpc>
                <a:spcPts val="3680"/>
              </a:lnSpc>
            </a:pPr>
            <a:endParaRPr lang="en-US" sz="3200" dirty="0">
              <a:solidFill>
                <a:srgbClr val="000000"/>
              </a:solidFill>
              <a:ea typeface="Dekko"/>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445901">
            <a:off x="4421026" y="583600"/>
            <a:ext cx="9200782" cy="9173996"/>
          </a:xfrm>
          <a:custGeom>
            <a:avLst/>
            <a:gdLst/>
            <a:ahLst/>
            <a:cxnLst/>
            <a:rect l="l" t="t" r="r" b="b"/>
            <a:pathLst>
              <a:path w="9200782" h="9173996">
                <a:moveTo>
                  <a:pt x="0" y="0"/>
                </a:moveTo>
                <a:lnTo>
                  <a:pt x="9200782" y="0"/>
                </a:lnTo>
                <a:lnTo>
                  <a:pt x="9200782" y="9173996"/>
                </a:lnTo>
                <a:lnTo>
                  <a:pt x="0" y="9173996"/>
                </a:lnTo>
                <a:lnTo>
                  <a:pt x="0" y="0"/>
                </a:lnTo>
                <a:close/>
              </a:path>
            </a:pathLst>
          </a:custGeom>
          <a:blipFill>
            <a:blip r:embed="rId3"/>
            <a:stretch>
              <a:fillRect/>
            </a:stretch>
          </a:blipFill>
        </p:spPr>
      </p:sp>
      <p:sp>
        <p:nvSpPr>
          <p:cNvPr id="4" name="TextBox 4"/>
          <p:cNvSpPr txBox="1"/>
          <p:nvPr/>
        </p:nvSpPr>
        <p:spPr>
          <a:xfrm rot="171973">
            <a:off x="5577839" y="2920167"/>
            <a:ext cx="7156588" cy="3462223"/>
          </a:xfrm>
          <a:prstGeom prst="rect">
            <a:avLst/>
          </a:prstGeom>
        </p:spPr>
        <p:txBody>
          <a:bodyPr lIns="0" tIns="0" rIns="0" bIns="0" rtlCol="0" anchor="t">
            <a:spAutoFit/>
          </a:bodyPr>
          <a:lstStyle/>
          <a:p>
            <a:pPr algn="ctr">
              <a:lnSpc>
                <a:spcPts val="25468"/>
              </a:lnSpc>
              <a:spcBef>
                <a:spcPct val="0"/>
              </a:spcBef>
            </a:pPr>
            <a:r>
              <a:rPr lang="en-US" sz="18192" spc="418">
                <a:solidFill>
                  <a:srgbClr val="000000"/>
                </a:solidFill>
                <a:latin typeface="Ballpoint"/>
              </a:rPr>
              <a:t>Thanks!</a:t>
            </a:r>
          </a:p>
        </p:txBody>
      </p:sp>
      <p:sp>
        <p:nvSpPr>
          <p:cNvPr id="5" name="TextBox 5"/>
          <p:cNvSpPr txBox="1"/>
          <p:nvPr/>
        </p:nvSpPr>
        <p:spPr>
          <a:xfrm rot="171973">
            <a:off x="6364457" y="6015765"/>
            <a:ext cx="5562409" cy="602432"/>
          </a:xfrm>
          <a:prstGeom prst="rect">
            <a:avLst/>
          </a:prstGeom>
        </p:spPr>
        <p:txBody>
          <a:bodyPr lIns="0" tIns="0" rIns="0" bIns="0" rtlCol="0" anchor="t">
            <a:spAutoFit/>
          </a:bodyPr>
          <a:lstStyle/>
          <a:p>
            <a:pPr algn="ctr">
              <a:lnSpc>
                <a:spcPts val="4722"/>
              </a:lnSpc>
              <a:spcBef>
                <a:spcPct val="0"/>
              </a:spcBef>
            </a:pPr>
            <a:r>
              <a:rPr lang="en-US" sz="3373">
                <a:solidFill>
                  <a:srgbClr val="000000"/>
                </a:solidFill>
                <a:latin typeface="Childos Arabic"/>
              </a:rPr>
              <a:t>www.reallygreatsite.com</a:t>
            </a:r>
          </a:p>
        </p:txBody>
      </p:sp>
      <p:sp>
        <p:nvSpPr>
          <p:cNvPr id="6" name="Freeform 6"/>
          <p:cNvSpPr/>
          <p:nvPr/>
        </p:nvSpPr>
        <p:spPr>
          <a:xfrm rot="137152">
            <a:off x="3720539" y="6812287"/>
            <a:ext cx="2829761" cy="2686683"/>
          </a:xfrm>
          <a:custGeom>
            <a:avLst/>
            <a:gdLst/>
            <a:ahLst/>
            <a:cxnLst/>
            <a:rect l="l" t="t" r="r" b="b"/>
            <a:pathLst>
              <a:path w="2829761" h="2686683">
                <a:moveTo>
                  <a:pt x="0" y="0"/>
                </a:moveTo>
                <a:lnTo>
                  <a:pt x="2829761" y="0"/>
                </a:lnTo>
                <a:lnTo>
                  <a:pt x="2829761" y="2686682"/>
                </a:lnTo>
                <a:lnTo>
                  <a:pt x="0" y="2686682"/>
                </a:lnTo>
                <a:lnTo>
                  <a:pt x="0" y="0"/>
                </a:lnTo>
                <a:close/>
              </a:path>
            </a:pathLst>
          </a:custGeom>
          <a:blipFill>
            <a:blip r:embed="rId4"/>
            <a:stretch>
              <a:fillRect/>
            </a:stretch>
          </a:blipFill>
        </p:spPr>
      </p:sp>
      <p:sp>
        <p:nvSpPr>
          <p:cNvPr id="7" name="Freeform 7"/>
          <p:cNvSpPr/>
          <p:nvPr/>
        </p:nvSpPr>
        <p:spPr>
          <a:xfrm rot="671662">
            <a:off x="4402112" y="7257625"/>
            <a:ext cx="1466614" cy="1402617"/>
          </a:xfrm>
          <a:custGeom>
            <a:avLst/>
            <a:gdLst/>
            <a:ahLst/>
            <a:cxnLst/>
            <a:rect l="l" t="t" r="r" b="b"/>
            <a:pathLst>
              <a:path w="1466614" h="1402617">
                <a:moveTo>
                  <a:pt x="0" y="0"/>
                </a:moveTo>
                <a:lnTo>
                  <a:pt x="1466614" y="0"/>
                </a:lnTo>
                <a:lnTo>
                  <a:pt x="1466614" y="1402617"/>
                </a:lnTo>
                <a:lnTo>
                  <a:pt x="0" y="14026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9331506" flipH="1">
            <a:off x="850899" y="2591255"/>
            <a:ext cx="5634372" cy="2540590"/>
          </a:xfrm>
          <a:custGeom>
            <a:avLst/>
            <a:gdLst/>
            <a:ahLst/>
            <a:cxnLst/>
            <a:rect l="l" t="t" r="r" b="b"/>
            <a:pathLst>
              <a:path w="5634372" h="2540590">
                <a:moveTo>
                  <a:pt x="5634372" y="0"/>
                </a:moveTo>
                <a:lnTo>
                  <a:pt x="0" y="0"/>
                </a:lnTo>
                <a:lnTo>
                  <a:pt x="0" y="2540590"/>
                </a:lnTo>
                <a:lnTo>
                  <a:pt x="5634372" y="2540590"/>
                </a:lnTo>
                <a:lnTo>
                  <a:pt x="5634372"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4979119" y="3968022"/>
            <a:ext cx="1221857" cy="2061415"/>
          </a:xfrm>
          <a:custGeom>
            <a:avLst/>
            <a:gdLst/>
            <a:ahLst/>
            <a:cxnLst/>
            <a:rect l="l" t="t" r="r" b="b"/>
            <a:pathLst>
              <a:path w="1221857" h="2061415">
                <a:moveTo>
                  <a:pt x="0" y="0"/>
                </a:moveTo>
                <a:lnTo>
                  <a:pt x="1221857" y="0"/>
                </a:lnTo>
                <a:lnTo>
                  <a:pt x="1221857" y="2061415"/>
                </a:lnTo>
                <a:lnTo>
                  <a:pt x="0" y="20614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4299048" y="6029437"/>
            <a:ext cx="964181" cy="1626686"/>
          </a:xfrm>
          <a:custGeom>
            <a:avLst/>
            <a:gdLst/>
            <a:ahLst/>
            <a:cxnLst/>
            <a:rect l="l" t="t" r="r" b="b"/>
            <a:pathLst>
              <a:path w="964181" h="1626686">
                <a:moveTo>
                  <a:pt x="0" y="0"/>
                </a:moveTo>
                <a:lnTo>
                  <a:pt x="964181" y="0"/>
                </a:lnTo>
                <a:lnTo>
                  <a:pt x="964181" y="1626686"/>
                </a:lnTo>
                <a:lnTo>
                  <a:pt x="0" y="162668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976154">
            <a:off x="1873544" y="-2826660"/>
            <a:ext cx="14580139" cy="18219679"/>
          </a:xfrm>
          <a:custGeom>
            <a:avLst/>
            <a:gdLst/>
            <a:ahLst/>
            <a:cxnLst/>
            <a:rect l="l" t="t" r="r" b="b"/>
            <a:pathLst>
              <a:path w="14580139" h="18219679">
                <a:moveTo>
                  <a:pt x="0" y="0"/>
                </a:moveTo>
                <a:lnTo>
                  <a:pt x="14580139" y="0"/>
                </a:lnTo>
                <a:lnTo>
                  <a:pt x="14580139" y="18219679"/>
                </a:lnTo>
                <a:lnTo>
                  <a:pt x="0" y="18219679"/>
                </a:lnTo>
                <a:lnTo>
                  <a:pt x="0" y="0"/>
                </a:lnTo>
                <a:close/>
              </a:path>
            </a:pathLst>
          </a:custGeom>
          <a:blipFill>
            <a:blip r:embed="rId3"/>
            <a:stretch>
              <a:fillRect t="-819" b="-819"/>
            </a:stretch>
          </a:blipFill>
        </p:spPr>
      </p:sp>
      <p:sp>
        <p:nvSpPr>
          <p:cNvPr id="4" name="Freeform 4"/>
          <p:cNvSpPr/>
          <p:nvPr/>
        </p:nvSpPr>
        <p:spPr>
          <a:xfrm rot="131805">
            <a:off x="3705462" y="5090596"/>
            <a:ext cx="1030816" cy="978696"/>
          </a:xfrm>
          <a:custGeom>
            <a:avLst/>
            <a:gdLst/>
            <a:ahLst/>
            <a:cxnLst/>
            <a:rect l="l" t="t" r="r" b="b"/>
            <a:pathLst>
              <a:path w="1030816" h="978696">
                <a:moveTo>
                  <a:pt x="0" y="0"/>
                </a:moveTo>
                <a:lnTo>
                  <a:pt x="1030817" y="0"/>
                </a:lnTo>
                <a:lnTo>
                  <a:pt x="1030817" y="978697"/>
                </a:lnTo>
                <a:lnTo>
                  <a:pt x="0" y="978697"/>
                </a:lnTo>
                <a:lnTo>
                  <a:pt x="0" y="0"/>
                </a:lnTo>
                <a:close/>
              </a:path>
            </a:pathLst>
          </a:custGeom>
          <a:blipFill>
            <a:blip r:embed="rId4"/>
            <a:stretch>
              <a:fillRect/>
            </a:stretch>
          </a:blipFill>
        </p:spPr>
      </p:sp>
      <p:sp>
        <p:nvSpPr>
          <p:cNvPr id="5" name="Freeform 5"/>
          <p:cNvSpPr/>
          <p:nvPr/>
        </p:nvSpPr>
        <p:spPr>
          <a:xfrm rot="131805">
            <a:off x="3690671" y="3910896"/>
            <a:ext cx="1066372" cy="1012455"/>
          </a:xfrm>
          <a:custGeom>
            <a:avLst/>
            <a:gdLst/>
            <a:ahLst/>
            <a:cxnLst/>
            <a:rect l="l" t="t" r="r" b="b"/>
            <a:pathLst>
              <a:path w="1066372" h="1012455">
                <a:moveTo>
                  <a:pt x="0" y="0"/>
                </a:moveTo>
                <a:lnTo>
                  <a:pt x="1066372" y="0"/>
                </a:lnTo>
                <a:lnTo>
                  <a:pt x="1066372" y="1012454"/>
                </a:lnTo>
                <a:lnTo>
                  <a:pt x="0" y="1012454"/>
                </a:lnTo>
                <a:lnTo>
                  <a:pt x="0" y="0"/>
                </a:lnTo>
                <a:close/>
              </a:path>
            </a:pathLst>
          </a:custGeom>
          <a:blipFill>
            <a:blip r:embed="rId4"/>
            <a:stretch>
              <a:fillRect/>
            </a:stretch>
          </a:blipFill>
        </p:spPr>
      </p:sp>
      <p:sp>
        <p:nvSpPr>
          <p:cNvPr id="6" name="Freeform 6"/>
          <p:cNvSpPr/>
          <p:nvPr/>
        </p:nvSpPr>
        <p:spPr>
          <a:xfrm>
            <a:off x="2541580"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7051431" y="1536142"/>
            <a:ext cx="4319765" cy="1727906"/>
          </a:xfrm>
          <a:custGeom>
            <a:avLst/>
            <a:gdLst/>
            <a:ahLst/>
            <a:cxnLst/>
            <a:rect l="l" t="t" r="r" b="b"/>
            <a:pathLst>
              <a:path w="4319765" h="1727906">
                <a:moveTo>
                  <a:pt x="0" y="0"/>
                </a:moveTo>
                <a:lnTo>
                  <a:pt x="4319766" y="0"/>
                </a:lnTo>
                <a:lnTo>
                  <a:pt x="4319766" y="1727906"/>
                </a:lnTo>
                <a:lnTo>
                  <a:pt x="0" y="17279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6912156" y="1275947"/>
            <a:ext cx="4987457" cy="1778551"/>
          </a:xfrm>
          <a:prstGeom prst="rect">
            <a:avLst/>
          </a:prstGeom>
        </p:spPr>
        <p:txBody>
          <a:bodyPr lIns="0" tIns="0" rIns="0" bIns="0" rtlCol="0" anchor="t">
            <a:spAutoFit/>
          </a:bodyPr>
          <a:lstStyle/>
          <a:p>
            <a:pPr algn="ctr">
              <a:lnSpc>
                <a:spcPts val="13028"/>
              </a:lnSpc>
              <a:spcBef>
                <a:spcPct val="0"/>
              </a:spcBef>
            </a:pPr>
            <a:r>
              <a:rPr lang="en-US" sz="9305" spc="204">
                <a:solidFill>
                  <a:srgbClr val="000000"/>
                </a:solidFill>
                <a:ea typeface="Ballpoint"/>
              </a:rPr>
              <a:t>目錄</a:t>
            </a:r>
          </a:p>
        </p:txBody>
      </p:sp>
      <p:sp>
        <p:nvSpPr>
          <p:cNvPr id="9" name="TextBox 9"/>
          <p:cNvSpPr txBox="1"/>
          <p:nvPr/>
        </p:nvSpPr>
        <p:spPr>
          <a:xfrm>
            <a:off x="3861222" y="3680615"/>
            <a:ext cx="725270" cy="1048146"/>
          </a:xfrm>
          <a:prstGeom prst="rect">
            <a:avLst/>
          </a:prstGeom>
        </p:spPr>
        <p:txBody>
          <a:bodyPr lIns="0" tIns="0" rIns="0" bIns="0" rtlCol="0" anchor="t">
            <a:spAutoFit/>
          </a:bodyPr>
          <a:lstStyle/>
          <a:p>
            <a:pPr algn="ctr">
              <a:lnSpc>
                <a:spcPts val="8815"/>
              </a:lnSpc>
              <a:spcBef>
                <a:spcPct val="0"/>
              </a:spcBef>
            </a:pPr>
            <a:r>
              <a:rPr lang="en-US" sz="5475">
                <a:solidFill>
                  <a:srgbClr val="000000"/>
                </a:solidFill>
                <a:latin typeface="Itim"/>
              </a:rPr>
              <a:t>1</a:t>
            </a:r>
          </a:p>
        </p:txBody>
      </p:sp>
      <p:sp>
        <p:nvSpPr>
          <p:cNvPr id="10" name="TextBox 10"/>
          <p:cNvSpPr txBox="1"/>
          <p:nvPr/>
        </p:nvSpPr>
        <p:spPr>
          <a:xfrm>
            <a:off x="3869772" y="4838293"/>
            <a:ext cx="708170" cy="1028599"/>
          </a:xfrm>
          <a:prstGeom prst="rect">
            <a:avLst/>
          </a:prstGeom>
        </p:spPr>
        <p:txBody>
          <a:bodyPr lIns="0" tIns="0" rIns="0" bIns="0" rtlCol="0" anchor="t">
            <a:spAutoFit/>
          </a:bodyPr>
          <a:lstStyle/>
          <a:p>
            <a:pPr algn="ctr">
              <a:lnSpc>
                <a:spcPts val="8607"/>
              </a:lnSpc>
              <a:spcBef>
                <a:spcPct val="0"/>
              </a:spcBef>
            </a:pPr>
            <a:r>
              <a:rPr lang="en-US" sz="5346">
                <a:solidFill>
                  <a:srgbClr val="000000"/>
                </a:solidFill>
                <a:latin typeface="Itim"/>
              </a:rPr>
              <a:t>2</a:t>
            </a:r>
          </a:p>
        </p:txBody>
      </p:sp>
      <p:sp>
        <p:nvSpPr>
          <p:cNvPr id="11" name="TextBox 11"/>
          <p:cNvSpPr txBox="1"/>
          <p:nvPr/>
        </p:nvSpPr>
        <p:spPr>
          <a:xfrm>
            <a:off x="4878314" y="4073673"/>
            <a:ext cx="5223424"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ea typeface="Itim"/>
              </a:rPr>
              <a:t>創新(創意)構想、目標</a:t>
            </a:r>
          </a:p>
        </p:txBody>
      </p:sp>
      <p:sp>
        <p:nvSpPr>
          <p:cNvPr id="12" name="Freeform 12"/>
          <p:cNvSpPr/>
          <p:nvPr/>
        </p:nvSpPr>
        <p:spPr>
          <a:xfrm rot="740594">
            <a:off x="15621379" y="1486376"/>
            <a:ext cx="1141185" cy="1463057"/>
          </a:xfrm>
          <a:custGeom>
            <a:avLst/>
            <a:gdLst/>
            <a:ahLst/>
            <a:cxnLst/>
            <a:rect l="l" t="t" r="r" b="b"/>
            <a:pathLst>
              <a:path w="1141185" h="1463057">
                <a:moveTo>
                  <a:pt x="0" y="0"/>
                </a:moveTo>
                <a:lnTo>
                  <a:pt x="1141185" y="0"/>
                </a:lnTo>
                <a:lnTo>
                  <a:pt x="1141185" y="1463058"/>
                </a:lnTo>
                <a:lnTo>
                  <a:pt x="0" y="14630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131805">
            <a:off x="3706096" y="6232580"/>
            <a:ext cx="1066372" cy="1012455"/>
          </a:xfrm>
          <a:custGeom>
            <a:avLst/>
            <a:gdLst/>
            <a:ahLst/>
            <a:cxnLst/>
            <a:rect l="l" t="t" r="r" b="b"/>
            <a:pathLst>
              <a:path w="1066372" h="1012455">
                <a:moveTo>
                  <a:pt x="0" y="0"/>
                </a:moveTo>
                <a:lnTo>
                  <a:pt x="1066373" y="0"/>
                </a:lnTo>
                <a:lnTo>
                  <a:pt x="1066373" y="1012455"/>
                </a:lnTo>
                <a:lnTo>
                  <a:pt x="0" y="1012455"/>
                </a:lnTo>
                <a:lnTo>
                  <a:pt x="0" y="0"/>
                </a:lnTo>
                <a:close/>
              </a:path>
            </a:pathLst>
          </a:custGeom>
          <a:blipFill>
            <a:blip r:embed="rId4"/>
            <a:stretch>
              <a:fillRect/>
            </a:stretch>
          </a:blipFill>
        </p:spPr>
      </p:sp>
      <p:sp>
        <p:nvSpPr>
          <p:cNvPr id="14" name="Freeform 14"/>
          <p:cNvSpPr/>
          <p:nvPr/>
        </p:nvSpPr>
        <p:spPr>
          <a:xfrm rot="131805">
            <a:off x="3706096" y="7408991"/>
            <a:ext cx="1066372" cy="1012455"/>
          </a:xfrm>
          <a:custGeom>
            <a:avLst/>
            <a:gdLst/>
            <a:ahLst/>
            <a:cxnLst/>
            <a:rect l="l" t="t" r="r" b="b"/>
            <a:pathLst>
              <a:path w="1066372" h="1012455">
                <a:moveTo>
                  <a:pt x="0" y="0"/>
                </a:moveTo>
                <a:lnTo>
                  <a:pt x="1066373" y="0"/>
                </a:lnTo>
                <a:lnTo>
                  <a:pt x="1066373" y="1012455"/>
                </a:lnTo>
                <a:lnTo>
                  <a:pt x="0" y="1012455"/>
                </a:lnTo>
                <a:lnTo>
                  <a:pt x="0" y="0"/>
                </a:lnTo>
                <a:close/>
              </a:path>
            </a:pathLst>
          </a:custGeom>
          <a:blipFill>
            <a:blip r:embed="rId4"/>
            <a:stretch>
              <a:fillRect/>
            </a:stretch>
          </a:blipFill>
        </p:spPr>
      </p:sp>
      <p:sp>
        <p:nvSpPr>
          <p:cNvPr id="15" name="Freeform 15"/>
          <p:cNvSpPr/>
          <p:nvPr/>
        </p:nvSpPr>
        <p:spPr>
          <a:xfrm rot="131805">
            <a:off x="3690671" y="8585402"/>
            <a:ext cx="1066372" cy="1012455"/>
          </a:xfrm>
          <a:custGeom>
            <a:avLst/>
            <a:gdLst/>
            <a:ahLst/>
            <a:cxnLst/>
            <a:rect l="l" t="t" r="r" b="b"/>
            <a:pathLst>
              <a:path w="1066372" h="1012455">
                <a:moveTo>
                  <a:pt x="0" y="0"/>
                </a:moveTo>
                <a:lnTo>
                  <a:pt x="1066372" y="0"/>
                </a:lnTo>
                <a:lnTo>
                  <a:pt x="1066372" y="1012455"/>
                </a:lnTo>
                <a:lnTo>
                  <a:pt x="0" y="1012455"/>
                </a:lnTo>
                <a:lnTo>
                  <a:pt x="0" y="0"/>
                </a:lnTo>
                <a:close/>
              </a:path>
            </a:pathLst>
          </a:custGeom>
          <a:blipFill>
            <a:blip r:embed="rId4"/>
            <a:stretch>
              <a:fillRect/>
            </a:stretch>
          </a:blipFill>
        </p:spPr>
      </p:sp>
      <p:sp>
        <p:nvSpPr>
          <p:cNvPr id="16" name="TextBox 16"/>
          <p:cNvSpPr txBox="1"/>
          <p:nvPr/>
        </p:nvSpPr>
        <p:spPr>
          <a:xfrm>
            <a:off x="4878314" y="5174479"/>
            <a:ext cx="5078987"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ea typeface="Itim"/>
              </a:rPr>
              <a:t>主要產品∕服務∕設計∕技術</a:t>
            </a:r>
          </a:p>
        </p:txBody>
      </p:sp>
      <p:sp>
        <p:nvSpPr>
          <p:cNvPr id="17" name="TextBox 17"/>
          <p:cNvSpPr txBox="1"/>
          <p:nvPr/>
        </p:nvSpPr>
        <p:spPr>
          <a:xfrm>
            <a:off x="4878314" y="6275285"/>
            <a:ext cx="4874136"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ea typeface="Itim"/>
              </a:rPr>
              <a:t> 創新(創意)重點、特色</a:t>
            </a:r>
          </a:p>
        </p:txBody>
      </p:sp>
      <p:sp>
        <p:nvSpPr>
          <p:cNvPr id="18" name="TextBox 18"/>
          <p:cNvSpPr txBox="1"/>
          <p:nvPr/>
        </p:nvSpPr>
        <p:spPr>
          <a:xfrm>
            <a:off x="4878314" y="7563727"/>
            <a:ext cx="4741969"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ea typeface="Itim"/>
              </a:rPr>
              <a:t>商業模式</a:t>
            </a:r>
          </a:p>
        </p:txBody>
      </p:sp>
      <p:sp>
        <p:nvSpPr>
          <p:cNvPr id="19" name="TextBox 19"/>
          <p:cNvSpPr txBox="1"/>
          <p:nvPr/>
        </p:nvSpPr>
        <p:spPr>
          <a:xfrm>
            <a:off x="4878314" y="8740138"/>
            <a:ext cx="5078987"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ea typeface="Itim"/>
              </a:rPr>
              <a:t> 市場分析</a:t>
            </a:r>
          </a:p>
        </p:txBody>
      </p:sp>
      <p:sp>
        <p:nvSpPr>
          <p:cNvPr id="20" name="Freeform 20"/>
          <p:cNvSpPr/>
          <p:nvPr/>
        </p:nvSpPr>
        <p:spPr>
          <a:xfrm rot="131805">
            <a:off x="10271589" y="3843631"/>
            <a:ext cx="1066372" cy="1012455"/>
          </a:xfrm>
          <a:custGeom>
            <a:avLst/>
            <a:gdLst/>
            <a:ahLst/>
            <a:cxnLst/>
            <a:rect l="l" t="t" r="r" b="b"/>
            <a:pathLst>
              <a:path w="1066372" h="1012455">
                <a:moveTo>
                  <a:pt x="0" y="0"/>
                </a:moveTo>
                <a:lnTo>
                  <a:pt x="1066372" y="0"/>
                </a:lnTo>
                <a:lnTo>
                  <a:pt x="1066372" y="1012455"/>
                </a:lnTo>
                <a:lnTo>
                  <a:pt x="0" y="1012455"/>
                </a:lnTo>
                <a:lnTo>
                  <a:pt x="0" y="0"/>
                </a:lnTo>
                <a:close/>
              </a:path>
            </a:pathLst>
          </a:custGeom>
          <a:blipFill>
            <a:blip r:embed="rId4"/>
            <a:stretch>
              <a:fillRect/>
            </a:stretch>
          </a:blipFill>
        </p:spPr>
      </p:sp>
      <p:sp>
        <p:nvSpPr>
          <p:cNvPr id="21" name="TextBox 21"/>
          <p:cNvSpPr txBox="1"/>
          <p:nvPr/>
        </p:nvSpPr>
        <p:spPr>
          <a:xfrm>
            <a:off x="11652248" y="3962734"/>
            <a:ext cx="5078987"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ea typeface="Itim"/>
              </a:rPr>
              <a:t> 財務分析</a:t>
            </a:r>
          </a:p>
        </p:txBody>
      </p:sp>
      <p:sp>
        <p:nvSpPr>
          <p:cNvPr id="22" name="Freeform 22"/>
          <p:cNvSpPr/>
          <p:nvPr/>
        </p:nvSpPr>
        <p:spPr>
          <a:xfrm rot="131805">
            <a:off x="10271589" y="4963482"/>
            <a:ext cx="1066372" cy="1012455"/>
          </a:xfrm>
          <a:custGeom>
            <a:avLst/>
            <a:gdLst/>
            <a:ahLst/>
            <a:cxnLst/>
            <a:rect l="l" t="t" r="r" b="b"/>
            <a:pathLst>
              <a:path w="1066372" h="1012455">
                <a:moveTo>
                  <a:pt x="0" y="0"/>
                </a:moveTo>
                <a:lnTo>
                  <a:pt x="1066372" y="0"/>
                </a:lnTo>
                <a:lnTo>
                  <a:pt x="1066372" y="1012454"/>
                </a:lnTo>
                <a:lnTo>
                  <a:pt x="0" y="1012454"/>
                </a:lnTo>
                <a:lnTo>
                  <a:pt x="0" y="0"/>
                </a:lnTo>
                <a:close/>
              </a:path>
            </a:pathLst>
          </a:custGeom>
          <a:blipFill>
            <a:blip r:embed="rId4"/>
            <a:stretch>
              <a:fillRect/>
            </a:stretch>
          </a:blipFill>
        </p:spPr>
      </p:sp>
      <p:sp>
        <p:nvSpPr>
          <p:cNvPr id="23" name="TextBox 23"/>
          <p:cNvSpPr txBox="1"/>
          <p:nvPr/>
        </p:nvSpPr>
        <p:spPr>
          <a:xfrm>
            <a:off x="11675997" y="5019675"/>
            <a:ext cx="3757833"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ea typeface="Itim"/>
              </a:rPr>
              <a:t>風險與問題評析</a:t>
            </a:r>
          </a:p>
        </p:txBody>
      </p:sp>
      <p:sp>
        <p:nvSpPr>
          <p:cNvPr id="24" name="Freeform 24"/>
          <p:cNvSpPr/>
          <p:nvPr/>
        </p:nvSpPr>
        <p:spPr>
          <a:xfrm rot="131805">
            <a:off x="10285812" y="6232580"/>
            <a:ext cx="1066372" cy="1012455"/>
          </a:xfrm>
          <a:custGeom>
            <a:avLst/>
            <a:gdLst/>
            <a:ahLst/>
            <a:cxnLst/>
            <a:rect l="l" t="t" r="r" b="b"/>
            <a:pathLst>
              <a:path w="1066372" h="1012455">
                <a:moveTo>
                  <a:pt x="0" y="0"/>
                </a:moveTo>
                <a:lnTo>
                  <a:pt x="1066372" y="0"/>
                </a:lnTo>
                <a:lnTo>
                  <a:pt x="1066372" y="1012455"/>
                </a:lnTo>
                <a:lnTo>
                  <a:pt x="0" y="1012455"/>
                </a:lnTo>
                <a:lnTo>
                  <a:pt x="0" y="0"/>
                </a:lnTo>
                <a:close/>
              </a:path>
            </a:pathLst>
          </a:custGeom>
          <a:blipFill>
            <a:blip r:embed="rId4"/>
            <a:stretch>
              <a:fillRect/>
            </a:stretch>
          </a:blipFill>
        </p:spPr>
      </p:sp>
      <p:sp>
        <p:nvSpPr>
          <p:cNvPr id="25" name="TextBox 25"/>
          <p:cNvSpPr txBox="1"/>
          <p:nvPr/>
        </p:nvSpPr>
        <p:spPr>
          <a:xfrm>
            <a:off x="11652248" y="6282541"/>
            <a:ext cx="5078987"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ea typeface="Itim"/>
              </a:rPr>
              <a:t>預期效益</a:t>
            </a:r>
          </a:p>
        </p:txBody>
      </p:sp>
      <p:sp>
        <p:nvSpPr>
          <p:cNvPr id="26" name="Freeform 26"/>
          <p:cNvSpPr/>
          <p:nvPr/>
        </p:nvSpPr>
        <p:spPr>
          <a:xfrm rot="131805">
            <a:off x="10285812" y="7408991"/>
            <a:ext cx="1066372" cy="1012455"/>
          </a:xfrm>
          <a:custGeom>
            <a:avLst/>
            <a:gdLst/>
            <a:ahLst/>
            <a:cxnLst/>
            <a:rect l="l" t="t" r="r" b="b"/>
            <a:pathLst>
              <a:path w="1066372" h="1012455">
                <a:moveTo>
                  <a:pt x="0" y="0"/>
                </a:moveTo>
                <a:lnTo>
                  <a:pt x="1066372" y="0"/>
                </a:lnTo>
                <a:lnTo>
                  <a:pt x="1066372" y="1012455"/>
                </a:lnTo>
                <a:lnTo>
                  <a:pt x="0" y="1012455"/>
                </a:lnTo>
                <a:lnTo>
                  <a:pt x="0" y="0"/>
                </a:lnTo>
                <a:close/>
              </a:path>
            </a:pathLst>
          </a:custGeom>
          <a:blipFill>
            <a:blip r:embed="rId4"/>
            <a:stretch>
              <a:fillRect/>
            </a:stretch>
          </a:blipFill>
        </p:spPr>
      </p:sp>
      <p:sp>
        <p:nvSpPr>
          <p:cNvPr id="27" name="TextBox 27"/>
          <p:cNvSpPr txBox="1"/>
          <p:nvPr/>
        </p:nvSpPr>
        <p:spPr>
          <a:xfrm>
            <a:off x="11675997" y="7509398"/>
            <a:ext cx="5078987"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ea typeface="Itim"/>
              </a:rPr>
              <a:t>分組工作內容</a:t>
            </a:r>
          </a:p>
        </p:txBody>
      </p:sp>
      <p:sp>
        <p:nvSpPr>
          <p:cNvPr id="28" name="Freeform 28"/>
          <p:cNvSpPr/>
          <p:nvPr/>
        </p:nvSpPr>
        <p:spPr>
          <a:xfrm rot="131805">
            <a:off x="10285812" y="8585402"/>
            <a:ext cx="1066372" cy="1012455"/>
          </a:xfrm>
          <a:custGeom>
            <a:avLst/>
            <a:gdLst/>
            <a:ahLst/>
            <a:cxnLst/>
            <a:rect l="l" t="t" r="r" b="b"/>
            <a:pathLst>
              <a:path w="1066372" h="1012455">
                <a:moveTo>
                  <a:pt x="0" y="0"/>
                </a:moveTo>
                <a:lnTo>
                  <a:pt x="1066372" y="0"/>
                </a:lnTo>
                <a:lnTo>
                  <a:pt x="1066372" y="1012455"/>
                </a:lnTo>
                <a:lnTo>
                  <a:pt x="0" y="1012455"/>
                </a:lnTo>
                <a:lnTo>
                  <a:pt x="0" y="0"/>
                </a:lnTo>
                <a:close/>
              </a:path>
            </a:pathLst>
          </a:custGeom>
          <a:blipFill>
            <a:blip r:embed="rId4"/>
            <a:stretch>
              <a:fillRect/>
            </a:stretch>
          </a:blipFill>
        </p:spPr>
      </p:sp>
      <p:sp>
        <p:nvSpPr>
          <p:cNvPr id="29" name="TextBox 29"/>
          <p:cNvSpPr txBox="1"/>
          <p:nvPr/>
        </p:nvSpPr>
        <p:spPr>
          <a:xfrm>
            <a:off x="11675997" y="8740138"/>
            <a:ext cx="5078987"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ea typeface="Itim"/>
              </a:rPr>
              <a:t>致謝與心得</a:t>
            </a:r>
          </a:p>
        </p:txBody>
      </p:sp>
      <p:sp>
        <p:nvSpPr>
          <p:cNvPr id="30" name="TextBox 30"/>
          <p:cNvSpPr txBox="1"/>
          <p:nvPr/>
        </p:nvSpPr>
        <p:spPr>
          <a:xfrm>
            <a:off x="3861222" y="6004071"/>
            <a:ext cx="708170" cy="1028599"/>
          </a:xfrm>
          <a:prstGeom prst="rect">
            <a:avLst/>
          </a:prstGeom>
        </p:spPr>
        <p:txBody>
          <a:bodyPr lIns="0" tIns="0" rIns="0" bIns="0" rtlCol="0" anchor="t">
            <a:spAutoFit/>
          </a:bodyPr>
          <a:lstStyle/>
          <a:p>
            <a:pPr algn="ctr">
              <a:lnSpc>
                <a:spcPts val="8607"/>
              </a:lnSpc>
              <a:spcBef>
                <a:spcPct val="0"/>
              </a:spcBef>
            </a:pPr>
            <a:r>
              <a:rPr lang="en-US" sz="5346">
                <a:solidFill>
                  <a:srgbClr val="000000"/>
                </a:solidFill>
                <a:latin typeface="Itim"/>
              </a:rPr>
              <a:t>3</a:t>
            </a:r>
          </a:p>
        </p:txBody>
      </p:sp>
      <p:sp>
        <p:nvSpPr>
          <p:cNvPr id="31" name="TextBox 31"/>
          <p:cNvSpPr txBox="1"/>
          <p:nvPr/>
        </p:nvSpPr>
        <p:spPr>
          <a:xfrm>
            <a:off x="3852673" y="7169850"/>
            <a:ext cx="708170" cy="1028599"/>
          </a:xfrm>
          <a:prstGeom prst="rect">
            <a:avLst/>
          </a:prstGeom>
        </p:spPr>
        <p:txBody>
          <a:bodyPr lIns="0" tIns="0" rIns="0" bIns="0" rtlCol="0" anchor="t">
            <a:spAutoFit/>
          </a:bodyPr>
          <a:lstStyle/>
          <a:p>
            <a:pPr algn="ctr">
              <a:lnSpc>
                <a:spcPts val="8607"/>
              </a:lnSpc>
              <a:spcBef>
                <a:spcPct val="0"/>
              </a:spcBef>
            </a:pPr>
            <a:r>
              <a:rPr lang="en-US" sz="5346">
                <a:solidFill>
                  <a:srgbClr val="000000"/>
                </a:solidFill>
                <a:latin typeface="Itim"/>
              </a:rPr>
              <a:t>4</a:t>
            </a:r>
          </a:p>
        </p:txBody>
      </p:sp>
      <p:sp>
        <p:nvSpPr>
          <p:cNvPr id="32" name="TextBox 32"/>
          <p:cNvSpPr txBox="1"/>
          <p:nvPr/>
        </p:nvSpPr>
        <p:spPr>
          <a:xfrm>
            <a:off x="3844123" y="8335629"/>
            <a:ext cx="708170" cy="1028599"/>
          </a:xfrm>
          <a:prstGeom prst="rect">
            <a:avLst/>
          </a:prstGeom>
        </p:spPr>
        <p:txBody>
          <a:bodyPr lIns="0" tIns="0" rIns="0" bIns="0" rtlCol="0" anchor="t">
            <a:spAutoFit/>
          </a:bodyPr>
          <a:lstStyle/>
          <a:p>
            <a:pPr algn="ctr">
              <a:lnSpc>
                <a:spcPts val="8607"/>
              </a:lnSpc>
              <a:spcBef>
                <a:spcPct val="0"/>
              </a:spcBef>
            </a:pPr>
            <a:r>
              <a:rPr lang="en-US" sz="5346">
                <a:solidFill>
                  <a:srgbClr val="000000"/>
                </a:solidFill>
                <a:latin typeface="Itim"/>
              </a:rPr>
              <a:t>5</a:t>
            </a:r>
          </a:p>
        </p:txBody>
      </p:sp>
      <p:sp>
        <p:nvSpPr>
          <p:cNvPr id="33" name="TextBox 33"/>
          <p:cNvSpPr txBox="1"/>
          <p:nvPr/>
        </p:nvSpPr>
        <p:spPr>
          <a:xfrm>
            <a:off x="10464913" y="3690388"/>
            <a:ext cx="708170" cy="1028599"/>
          </a:xfrm>
          <a:prstGeom prst="rect">
            <a:avLst/>
          </a:prstGeom>
        </p:spPr>
        <p:txBody>
          <a:bodyPr lIns="0" tIns="0" rIns="0" bIns="0" rtlCol="0" anchor="t">
            <a:spAutoFit/>
          </a:bodyPr>
          <a:lstStyle/>
          <a:p>
            <a:pPr algn="ctr">
              <a:lnSpc>
                <a:spcPts val="8607"/>
              </a:lnSpc>
              <a:spcBef>
                <a:spcPct val="0"/>
              </a:spcBef>
            </a:pPr>
            <a:r>
              <a:rPr lang="en-US" sz="5346">
                <a:solidFill>
                  <a:srgbClr val="000000"/>
                </a:solidFill>
                <a:latin typeface="Itim"/>
              </a:rPr>
              <a:t>6</a:t>
            </a:r>
          </a:p>
        </p:txBody>
      </p:sp>
      <p:sp>
        <p:nvSpPr>
          <p:cNvPr id="34" name="TextBox 34"/>
          <p:cNvSpPr txBox="1"/>
          <p:nvPr/>
        </p:nvSpPr>
        <p:spPr>
          <a:xfrm>
            <a:off x="17085703" y="-954853"/>
            <a:ext cx="708170" cy="1028599"/>
          </a:xfrm>
          <a:prstGeom prst="rect">
            <a:avLst/>
          </a:prstGeom>
        </p:spPr>
        <p:txBody>
          <a:bodyPr lIns="0" tIns="0" rIns="0" bIns="0" rtlCol="0" anchor="t">
            <a:spAutoFit/>
          </a:bodyPr>
          <a:lstStyle/>
          <a:p>
            <a:pPr algn="ctr">
              <a:lnSpc>
                <a:spcPts val="8607"/>
              </a:lnSpc>
              <a:spcBef>
                <a:spcPct val="0"/>
              </a:spcBef>
            </a:pPr>
            <a:r>
              <a:rPr lang="en-US" sz="5346">
                <a:solidFill>
                  <a:srgbClr val="000000"/>
                </a:solidFill>
                <a:latin typeface="Itim"/>
              </a:rPr>
              <a:t>2</a:t>
            </a:r>
          </a:p>
        </p:txBody>
      </p:sp>
      <p:sp>
        <p:nvSpPr>
          <p:cNvPr id="35" name="TextBox 35"/>
          <p:cNvSpPr txBox="1"/>
          <p:nvPr/>
        </p:nvSpPr>
        <p:spPr>
          <a:xfrm>
            <a:off x="10464913" y="6005527"/>
            <a:ext cx="708170" cy="1028599"/>
          </a:xfrm>
          <a:prstGeom prst="rect">
            <a:avLst/>
          </a:prstGeom>
        </p:spPr>
        <p:txBody>
          <a:bodyPr lIns="0" tIns="0" rIns="0" bIns="0" rtlCol="0" anchor="t">
            <a:spAutoFit/>
          </a:bodyPr>
          <a:lstStyle/>
          <a:p>
            <a:pPr algn="ctr">
              <a:lnSpc>
                <a:spcPts val="8607"/>
              </a:lnSpc>
              <a:spcBef>
                <a:spcPct val="0"/>
              </a:spcBef>
            </a:pPr>
            <a:r>
              <a:rPr lang="en-US" sz="5346">
                <a:solidFill>
                  <a:srgbClr val="000000"/>
                </a:solidFill>
                <a:latin typeface="Itim"/>
              </a:rPr>
              <a:t>8</a:t>
            </a:r>
          </a:p>
        </p:txBody>
      </p:sp>
      <p:sp>
        <p:nvSpPr>
          <p:cNvPr id="36" name="TextBox 36"/>
          <p:cNvSpPr txBox="1"/>
          <p:nvPr/>
        </p:nvSpPr>
        <p:spPr>
          <a:xfrm>
            <a:off x="10464913" y="4838293"/>
            <a:ext cx="708170" cy="1028599"/>
          </a:xfrm>
          <a:prstGeom prst="rect">
            <a:avLst/>
          </a:prstGeom>
        </p:spPr>
        <p:txBody>
          <a:bodyPr lIns="0" tIns="0" rIns="0" bIns="0" rtlCol="0" anchor="t">
            <a:spAutoFit/>
          </a:bodyPr>
          <a:lstStyle/>
          <a:p>
            <a:pPr algn="ctr">
              <a:lnSpc>
                <a:spcPts val="8607"/>
              </a:lnSpc>
              <a:spcBef>
                <a:spcPct val="0"/>
              </a:spcBef>
            </a:pPr>
            <a:r>
              <a:rPr lang="en-US" sz="5346">
                <a:solidFill>
                  <a:srgbClr val="000000"/>
                </a:solidFill>
                <a:latin typeface="Itim"/>
              </a:rPr>
              <a:t>7</a:t>
            </a:r>
          </a:p>
        </p:txBody>
      </p:sp>
      <p:sp>
        <p:nvSpPr>
          <p:cNvPr id="37" name="TextBox 37"/>
          <p:cNvSpPr txBox="1"/>
          <p:nvPr/>
        </p:nvSpPr>
        <p:spPr>
          <a:xfrm>
            <a:off x="10450690" y="7169850"/>
            <a:ext cx="708170" cy="1028599"/>
          </a:xfrm>
          <a:prstGeom prst="rect">
            <a:avLst/>
          </a:prstGeom>
        </p:spPr>
        <p:txBody>
          <a:bodyPr lIns="0" tIns="0" rIns="0" bIns="0" rtlCol="0" anchor="t">
            <a:spAutoFit/>
          </a:bodyPr>
          <a:lstStyle/>
          <a:p>
            <a:pPr algn="ctr">
              <a:lnSpc>
                <a:spcPts val="8607"/>
              </a:lnSpc>
              <a:spcBef>
                <a:spcPct val="0"/>
              </a:spcBef>
            </a:pPr>
            <a:r>
              <a:rPr lang="en-US" sz="5346">
                <a:solidFill>
                  <a:srgbClr val="000000"/>
                </a:solidFill>
                <a:latin typeface="Itim"/>
              </a:rPr>
              <a:t>9</a:t>
            </a:r>
          </a:p>
        </p:txBody>
      </p:sp>
      <p:sp>
        <p:nvSpPr>
          <p:cNvPr id="38" name="TextBox 38"/>
          <p:cNvSpPr txBox="1"/>
          <p:nvPr/>
        </p:nvSpPr>
        <p:spPr>
          <a:xfrm>
            <a:off x="10436467" y="8334173"/>
            <a:ext cx="736616" cy="1028599"/>
          </a:xfrm>
          <a:prstGeom prst="rect">
            <a:avLst/>
          </a:prstGeom>
        </p:spPr>
        <p:txBody>
          <a:bodyPr lIns="0" tIns="0" rIns="0" bIns="0" rtlCol="0" anchor="t">
            <a:spAutoFit/>
          </a:bodyPr>
          <a:lstStyle/>
          <a:p>
            <a:pPr algn="ctr">
              <a:lnSpc>
                <a:spcPts val="8607"/>
              </a:lnSpc>
              <a:spcBef>
                <a:spcPct val="0"/>
              </a:spcBef>
            </a:pPr>
            <a:r>
              <a:rPr lang="en-US" sz="5346">
                <a:solidFill>
                  <a:srgbClr val="000000"/>
                </a:solidFill>
                <a:latin typeface="Itim"/>
              </a:rPr>
              <a:t>10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966813">
            <a:off x="3750727" y="-1706540"/>
            <a:ext cx="10786546" cy="13700079"/>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3"/>
            <a:stretch>
              <a:fillRect/>
            </a:stretch>
          </a:blipFill>
        </p:spPr>
      </p:sp>
      <p:sp>
        <p:nvSpPr>
          <p:cNvPr id="4" name="Freeform 4"/>
          <p:cNvSpPr/>
          <p:nvPr/>
        </p:nvSpPr>
        <p:spPr>
          <a:xfrm>
            <a:off x="1501644" y="529928"/>
            <a:ext cx="4121568" cy="4114800"/>
          </a:xfrm>
          <a:custGeom>
            <a:avLst/>
            <a:gdLst/>
            <a:ahLst/>
            <a:cxnLst/>
            <a:rect l="l" t="t" r="r" b="b"/>
            <a:pathLst>
              <a:path w="4121568" h="4114800">
                <a:moveTo>
                  <a:pt x="0" y="0"/>
                </a:moveTo>
                <a:lnTo>
                  <a:pt x="4121567" y="0"/>
                </a:lnTo>
                <a:lnTo>
                  <a:pt x="4121567" y="4114800"/>
                </a:lnTo>
                <a:lnTo>
                  <a:pt x="0" y="4114800"/>
                </a:lnTo>
                <a:lnTo>
                  <a:pt x="0" y="0"/>
                </a:lnTo>
                <a:close/>
              </a:path>
            </a:pathLst>
          </a:custGeom>
          <a:blipFill>
            <a:blip r:embed="rId4"/>
            <a:stretch>
              <a:fillRect/>
            </a:stretch>
          </a:blipFill>
        </p:spPr>
      </p:sp>
      <p:sp>
        <p:nvSpPr>
          <p:cNvPr id="5" name="TextBox 5"/>
          <p:cNvSpPr txBox="1"/>
          <p:nvPr/>
        </p:nvSpPr>
        <p:spPr>
          <a:xfrm>
            <a:off x="4000336" y="1882493"/>
            <a:ext cx="10656837" cy="1162020"/>
          </a:xfrm>
          <a:prstGeom prst="rect">
            <a:avLst/>
          </a:prstGeom>
        </p:spPr>
        <p:txBody>
          <a:bodyPr lIns="0" tIns="0" rIns="0" bIns="0" rtlCol="0" anchor="t">
            <a:spAutoFit/>
          </a:bodyPr>
          <a:lstStyle/>
          <a:p>
            <a:pPr algn="ctr">
              <a:lnSpc>
                <a:spcPts val="8401"/>
              </a:lnSpc>
              <a:spcBef>
                <a:spcPct val="0"/>
              </a:spcBef>
            </a:pPr>
            <a:r>
              <a:rPr lang="en-US" sz="6001">
                <a:solidFill>
                  <a:srgbClr val="000000"/>
                </a:solidFill>
                <a:latin typeface="Ballpoint"/>
                <a:ea typeface="Ballpoint"/>
              </a:rPr>
              <a:t>創新(創意)構想、目標</a:t>
            </a:r>
          </a:p>
        </p:txBody>
      </p:sp>
      <p:sp>
        <p:nvSpPr>
          <p:cNvPr id="6" name="TextBox 6"/>
          <p:cNvSpPr txBox="1"/>
          <p:nvPr/>
        </p:nvSpPr>
        <p:spPr>
          <a:xfrm>
            <a:off x="5623211" y="4313929"/>
            <a:ext cx="7897887" cy="3127674"/>
          </a:xfrm>
          <a:prstGeom prst="rect">
            <a:avLst/>
          </a:prstGeom>
        </p:spPr>
        <p:txBody>
          <a:bodyPr lIns="0" tIns="0" rIns="0" bIns="0" rtlCol="0" anchor="t">
            <a:spAutoFit/>
          </a:bodyPr>
          <a:lstStyle/>
          <a:p>
            <a:pPr>
              <a:lnSpc>
                <a:spcPts val="4140"/>
              </a:lnSpc>
            </a:pPr>
            <a:r>
              <a:rPr lang="en-US" sz="3160" dirty="0">
                <a:solidFill>
                  <a:srgbClr val="000000"/>
                </a:solidFill>
                <a:latin typeface="Dekko"/>
                <a:ea typeface="Dekko"/>
              </a:rPr>
              <a:t>(1)</a:t>
            </a:r>
            <a:r>
              <a:rPr lang="en-US" sz="3160" dirty="0" err="1">
                <a:solidFill>
                  <a:srgbClr val="000000"/>
                </a:solidFill>
                <a:latin typeface="Dekko"/>
                <a:ea typeface="Dekko"/>
              </a:rPr>
              <a:t>直播行銷</a:t>
            </a:r>
            <a:endParaRPr lang="en-US" sz="3160" dirty="0">
              <a:solidFill>
                <a:srgbClr val="000000"/>
              </a:solidFill>
              <a:latin typeface="Dekko"/>
              <a:ea typeface="Dekko"/>
            </a:endParaRPr>
          </a:p>
          <a:p>
            <a:pPr>
              <a:lnSpc>
                <a:spcPts val="4140"/>
              </a:lnSpc>
            </a:pPr>
            <a:r>
              <a:rPr lang="en-US" sz="3160" dirty="0">
                <a:solidFill>
                  <a:srgbClr val="000000"/>
                </a:solidFill>
                <a:latin typeface="Dekko"/>
                <a:ea typeface="Dekko"/>
              </a:rPr>
              <a:t>(2)</a:t>
            </a:r>
            <a:r>
              <a:rPr lang="en-US" sz="3160" dirty="0" err="1">
                <a:solidFill>
                  <a:srgbClr val="000000"/>
                </a:solidFill>
                <a:latin typeface="Dekko"/>
                <a:ea typeface="Dekko"/>
              </a:rPr>
              <a:t>社群整合行銷</a:t>
            </a:r>
            <a:r>
              <a:rPr lang="en-US" sz="3160" dirty="0">
                <a:solidFill>
                  <a:srgbClr val="000000"/>
                </a:solidFill>
                <a:latin typeface="Dekko"/>
                <a:ea typeface="Dekko"/>
              </a:rPr>
              <a:t>(</a:t>
            </a:r>
            <a:r>
              <a:rPr lang="en-US" sz="3160" dirty="0" err="1">
                <a:solidFill>
                  <a:srgbClr val="000000"/>
                </a:solidFill>
                <a:latin typeface="Dekko"/>
                <a:ea typeface="Dekko"/>
              </a:rPr>
              <a:t>IG、Line</a:t>
            </a:r>
            <a:r>
              <a:rPr lang="en-US" sz="3160" dirty="0">
                <a:solidFill>
                  <a:srgbClr val="000000"/>
                </a:solidFill>
                <a:latin typeface="Dekko"/>
                <a:ea typeface="Dekko"/>
              </a:rPr>
              <a:t>..)</a:t>
            </a:r>
          </a:p>
          <a:p>
            <a:pPr>
              <a:lnSpc>
                <a:spcPts val="4140"/>
              </a:lnSpc>
            </a:pPr>
            <a:r>
              <a:rPr lang="en-US" sz="3160" dirty="0">
                <a:solidFill>
                  <a:srgbClr val="000000"/>
                </a:solidFill>
                <a:latin typeface="Dekko"/>
                <a:ea typeface="Dekko"/>
              </a:rPr>
              <a:t>(3)</a:t>
            </a:r>
            <a:r>
              <a:rPr lang="en-US" sz="3160" dirty="0" err="1">
                <a:solidFill>
                  <a:srgbClr val="000000"/>
                </a:solidFill>
                <a:latin typeface="Dekko"/>
                <a:ea typeface="Dekko"/>
              </a:rPr>
              <a:t>平面海報</a:t>
            </a:r>
            <a:endParaRPr lang="en-US" sz="3160" dirty="0">
              <a:solidFill>
                <a:srgbClr val="000000"/>
              </a:solidFill>
              <a:latin typeface="Dekko"/>
              <a:ea typeface="Dekko"/>
            </a:endParaRPr>
          </a:p>
          <a:p>
            <a:pPr>
              <a:lnSpc>
                <a:spcPts val="4140"/>
              </a:lnSpc>
            </a:pPr>
            <a:r>
              <a:rPr lang="en-US" sz="3160" dirty="0">
                <a:solidFill>
                  <a:srgbClr val="000000"/>
                </a:solidFill>
                <a:latin typeface="Dekko"/>
                <a:ea typeface="Dekko"/>
              </a:rPr>
              <a:t>(4</a:t>
            </a:r>
            <a:r>
              <a:rPr lang="en-US" sz="3160" dirty="0" smtClean="0">
                <a:solidFill>
                  <a:srgbClr val="000000"/>
                </a:solidFill>
                <a:latin typeface="Dekko"/>
                <a:ea typeface="Dekko"/>
              </a:rPr>
              <a:t>)</a:t>
            </a:r>
            <a:r>
              <a:rPr lang="zh-TW" altLang="en-US" sz="3160" dirty="0" smtClean="0">
                <a:solidFill>
                  <a:srgbClr val="000000"/>
                </a:solidFill>
                <a:latin typeface="Dekko"/>
                <a:ea typeface="Dekko"/>
              </a:rPr>
              <a:t>實賣</a:t>
            </a:r>
            <a:r>
              <a:rPr lang="en-US" sz="3160" dirty="0" err="1" smtClean="0">
                <a:solidFill>
                  <a:srgbClr val="000000"/>
                </a:solidFill>
                <a:latin typeface="Dekko"/>
                <a:ea typeface="Dekko"/>
              </a:rPr>
              <a:t>促銷</a:t>
            </a:r>
            <a:endParaRPr lang="en-US" sz="3160" dirty="0">
              <a:solidFill>
                <a:srgbClr val="000000"/>
              </a:solidFill>
              <a:latin typeface="Dekko"/>
              <a:ea typeface="Dekko"/>
            </a:endParaRPr>
          </a:p>
          <a:p>
            <a:pPr>
              <a:lnSpc>
                <a:spcPts val="4140"/>
              </a:lnSpc>
            </a:pPr>
            <a:r>
              <a:rPr lang="en-US" sz="3160" dirty="0">
                <a:solidFill>
                  <a:srgbClr val="000000"/>
                </a:solidFill>
                <a:latin typeface="Dekko"/>
                <a:ea typeface="Dekko"/>
              </a:rPr>
              <a:t>(5)</a:t>
            </a:r>
            <a:r>
              <a:rPr lang="en-US" sz="3160" dirty="0" err="1" smtClean="0">
                <a:solidFill>
                  <a:srgbClr val="000000"/>
                </a:solidFill>
                <a:latin typeface="Dekko"/>
                <a:ea typeface="Dekko"/>
              </a:rPr>
              <a:t>攤位設置</a:t>
            </a:r>
            <a:endParaRPr lang="en-US" sz="3160" dirty="0">
              <a:solidFill>
                <a:srgbClr val="000000"/>
              </a:solidFill>
              <a:latin typeface="Dekko"/>
              <a:ea typeface="Dekko"/>
            </a:endParaRPr>
          </a:p>
          <a:p>
            <a:pPr>
              <a:lnSpc>
                <a:spcPts val="4140"/>
              </a:lnSpc>
            </a:pPr>
            <a:r>
              <a:rPr lang="en-US" sz="3160" dirty="0">
                <a:solidFill>
                  <a:srgbClr val="000000"/>
                </a:solidFill>
                <a:latin typeface="Dekko"/>
                <a:ea typeface="Dekko"/>
              </a:rPr>
              <a:t>(6)</a:t>
            </a:r>
            <a:r>
              <a:rPr lang="en-US" sz="3160" dirty="0" err="1" smtClean="0">
                <a:solidFill>
                  <a:srgbClr val="000000"/>
                </a:solidFill>
                <a:latin typeface="Dekko"/>
                <a:ea typeface="Dekko"/>
              </a:rPr>
              <a:t>預售與通路</a:t>
            </a:r>
            <a:endParaRPr lang="en-US" sz="3160" dirty="0">
              <a:solidFill>
                <a:srgbClr val="000000"/>
              </a:solidFill>
              <a:latin typeface="Dekko"/>
              <a:ea typeface="Dekko"/>
            </a:endParaRPr>
          </a:p>
        </p:txBody>
      </p:sp>
      <p:grpSp>
        <p:nvGrpSpPr>
          <p:cNvPr id="7" name="Group 7"/>
          <p:cNvGrpSpPr/>
          <p:nvPr/>
        </p:nvGrpSpPr>
        <p:grpSpPr>
          <a:xfrm>
            <a:off x="5623211" y="3152087"/>
            <a:ext cx="7315200" cy="288178"/>
            <a:chOff x="0" y="0"/>
            <a:chExt cx="9753600" cy="384238"/>
          </a:xfrm>
        </p:grpSpPr>
        <p:sp>
          <p:nvSpPr>
            <p:cNvPr id="8" name="Freeform 8"/>
            <p:cNvSpPr/>
            <p:nvPr/>
          </p:nvSpPr>
          <p:spPr>
            <a:xfrm>
              <a:off x="0" y="0"/>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685043" y="212806"/>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4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5" name="Freeform 5"/>
          <p:cNvSpPr/>
          <p:nvPr/>
        </p:nvSpPr>
        <p:spPr>
          <a:xfrm rot="-475827">
            <a:off x="14709692" y="6011509"/>
            <a:ext cx="3845569" cy="759500"/>
          </a:xfrm>
          <a:custGeom>
            <a:avLst/>
            <a:gdLst/>
            <a:ahLst/>
            <a:cxnLst/>
            <a:rect l="l" t="t" r="r" b="b"/>
            <a:pathLst>
              <a:path w="3845569" h="759500">
                <a:moveTo>
                  <a:pt x="0" y="0"/>
                </a:moveTo>
                <a:lnTo>
                  <a:pt x="3845569" y="0"/>
                </a:lnTo>
                <a:lnTo>
                  <a:pt x="3845569" y="759500"/>
                </a:lnTo>
                <a:lnTo>
                  <a:pt x="0" y="759500"/>
                </a:lnTo>
                <a:lnTo>
                  <a:pt x="0" y="0"/>
                </a:lnTo>
                <a:close/>
              </a:path>
            </a:pathLst>
          </a:custGeom>
          <a:blipFill>
            <a:blip r:embed="rId3"/>
            <a:stretch>
              <a:fillRect/>
            </a:stretch>
          </a:blipFill>
        </p:spPr>
      </p:sp>
      <p:sp>
        <p:nvSpPr>
          <p:cNvPr id="7" name="Freeform 7"/>
          <p:cNvSpPr/>
          <p:nvPr/>
        </p:nvSpPr>
        <p:spPr>
          <a:xfrm>
            <a:off x="9285108" y="872679"/>
            <a:ext cx="1128001" cy="1903069"/>
          </a:xfrm>
          <a:custGeom>
            <a:avLst/>
            <a:gdLst/>
            <a:ahLst/>
            <a:cxnLst/>
            <a:rect l="l" t="t" r="r" b="b"/>
            <a:pathLst>
              <a:path w="1128001" h="1903069">
                <a:moveTo>
                  <a:pt x="0" y="0"/>
                </a:moveTo>
                <a:lnTo>
                  <a:pt x="1128001" y="0"/>
                </a:lnTo>
                <a:lnTo>
                  <a:pt x="1128001" y="1903070"/>
                </a:lnTo>
                <a:lnTo>
                  <a:pt x="0" y="1903070"/>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8" name="Freeform 8"/>
          <p:cNvSpPr/>
          <p:nvPr/>
        </p:nvSpPr>
        <p:spPr>
          <a:xfrm rot="1424109">
            <a:off x="16457054" y="2670538"/>
            <a:ext cx="1128001" cy="1903069"/>
          </a:xfrm>
          <a:custGeom>
            <a:avLst/>
            <a:gdLst/>
            <a:ahLst/>
            <a:cxnLst/>
            <a:rect l="l" t="t" r="r" b="b"/>
            <a:pathLst>
              <a:path w="1128001" h="1903069">
                <a:moveTo>
                  <a:pt x="0" y="0"/>
                </a:moveTo>
                <a:lnTo>
                  <a:pt x="1128001" y="0"/>
                </a:lnTo>
                <a:lnTo>
                  <a:pt x="1128001" y="1903070"/>
                </a:lnTo>
                <a:lnTo>
                  <a:pt x="0" y="1903070"/>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20" name="TextBox 20"/>
          <p:cNvSpPr txBox="1"/>
          <p:nvPr/>
        </p:nvSpPr>
        <p:spPr>
          <a:xfrm>
            <a:off x="1465310" y="1471586"/>
            <a:ext cx="7460080" cy="987450"/>
          </a:xfrm>
          <a:prstGeom prst="rect">
            <a:avLst/>
          </a:prstGeom>
        </p:spPr>
        <p:txBody>
          <a:bodyPr lIns="0" tIns="0" rIns="0" bIns="0" rtlCol="0" anchor="t">
            <a:spAutoFit/>
          </a:bodyPr>
          <a:lstStyle/>
          <a:p>
            <a:pPr algn="ctr">
              <a:lnSpc>
                <a:spcPts val="7655"/>
              </a:lnSpc>
              <a:spcBef>
                <a:spcPct val="0"/>
              </a:spcBef>
            </a:pPr>
            <a:r>
              <a:rPr lang="en-US" sz="5468" dirty="0" err="1">
                <a:solidFill>
                  <a:srgbClr val="000000"/>
                </a:solidFill>
                <a:latin typeface="Ballpoint"/>
                <a:ea typeface="Ballpoint"/>
              </a:rPr>
              <a:t>創新</a:t>
            </a:r>
            <a:r>
              <a:rPr lang="en-US" sz="5468" dirty="0">
                <a:solidFill>
                  <a:srgbClr val="000000"/>
                </a:solidFill>
                <a:latin typeface="Ballpoint"/>
                <a:ea typeface="Ballpoint"/>
              </a:rPr>
              <a:t>(</a:t>
            </a:r>
            <a:r>
              <a:rPr lang="en-US" sz="5468" dirty="0" err="1">
                <a:solidFill>
                  <a:srgbClr val="000000"/>
                </a:solidFill>
                <a:latin typeface="Ballpoint"/>
                <a:ea typeface="Ballpoint"/>
              </a:rPr>
              <a:t>創意</a:t>
            </a:r>
            <a:r>
              <a:rPr lang="en-US" sz="5468" dirty="0" smtClean="0">
                <a:solidFill>
                  <a:srgbClr val="000000"/>
                </a:solidFill>
                <a:latin typeface="Ballpoint"/>
                <a:ea typeface="Ballpoint"/>
              </a:rPr>
              <a:t>)</a:t>
            </a:r>
            <a:r>
              <a:rPr lang="en-US" sz="5468" dirty="0" err="1" smtClean="0">
                <a:solidFill>
                  <a:srgbClr val="000000"/>
                </a:solidFill>
                <a:latin typeface="Ballpoint"/>
                <a:ea typeface="Ballpoint"/>
              </a:rPr>
              <a:t>目標</a:t>
            </a:r>
            <a:endParaRPr lang="en-US" sz="5468" dirty="0">
              <a:solidFill>
                <a:srgbClr val="000000"/>
              </a:solidFill>
              <a:latin typeface="Ballpoint"/>
              <a:ea typeface="Ballpoint"/>
            </a:endParaRPr>
          </a:p>
        </p:txBody>
      </p:sp>
      <p:sp>
        <p:nvSpPr>
          <p:cNvPr id="21" name="TextBox 21"/>
          <p:cNvSpPr txBox="1"/>
          <p:nvPr/>
        </p:nvSpPr>
        <p:spPr>
          <a:xfrm rot="30344">
            <a:off x="2099030" y="2803069"/>
            <a:ext cx="6192641" cy="448841"/>
          </a:xfrm>
          <a:prstGeom prst="rect">
            <a:avLst/>
          </a:prstGeom>
        </p:spPr>
        <p:txBody>
          <a:bodyPr lIns="0" tIns="0" rIns="0" bIns="0" rtlCol="0" anchor="t">
            <a:spAutoFit/>
          </a:bodyPr>
          <a:lstStyle/>
          <a:p>
            <a:pPr>
              <a:lnSpc>
                <a:spcPts val="3536"/>
              </a:lnSpc>
            </a:pPr>
            <a:r>
              <a:rPr lang="en-US" sz="3200" dirty="0" smtClean="0">
                <a:solidFill>
                  <a:srgbClr val="000000"/>
                </a:solidFill>
                <a:latin typeface="Dekko"/>
                <a:ea typeface="Dekko"/>
              </a:rPr>
              <a:t>(</a:t>
            </a:r>
            <a:r>
              <a:rPr lang="en-US" altLang="zh-TW" sz="3200" dirty="0" smtClean="0">
                <a:solidFill>
                  <a:srgbClr val="000000"/>
                </a:solidFill>
                <a:latin typeface="Dekko"/>
                <a:ea typeface="Dekko"/>
              </a:rPr>
              <a:t>1</a:t>
            </a:r>
            <a:r>
              <a:rPr lang="en-US" sz="3200" dirty="0" smtClean="0">
                <a:solidFill>
                  <a:srgbClr val="000000"/>
                </a:solidFill>
                <a:latin typeface="Dekko"/>
                <a:ea typeface="Dekko"/>
              </a:rPr>
              <a:t>)</a:t>
            </a:r>
            <a:r>
              <a:rPr lang="zh-TW" altLang="en-US" sz="3200" dirty="0" smtClean="0">
                <a:solidFill>
                  <a:srgbClr val="000000"/>
                </a:solidFill>
                <a:latin typeface="Dekko"/>
                <a:ea typeface="Dekko"/>
              </a:rPr>
              <a:t>直播行銷</a:t>
            </a:r>
            <a:endParaRPr lang="en-US" sz="3200" dirty="0">
              <a:solidFill>
                <a:srgbClr val="000000"/>
              </a:solidFill>
              <a:latin typeface="Dekko"/>
              <a:ea typeface="Dekko"/>
            </a:endParaRPr>
          </a:p>
        </p:txBody>
      </p:sp>
      <p:pic>
        <p:nvPicPr>
          <p:cNvPr id="23" name="圖片 22"/>
          <p:cNvPicPr>
            <a:picLocks noChangeAspect="1"/>
          </p:cNvPicPr>
          <p:nvPr/>
        </p:nvPicPr>
        <p:blipFill rotWithShape="1">
          <a:blip r:embed="rId10">
            <a:extLst>
              <a:ext uri="{28A0092B-C50C-407E-A947-70E740481C1C}">
                <a14:useLocalDpi xmlns:a14="http://schemas.microsoft.com/office/drawing/2010/main" val="0"/>
              </a:ext>
            </a:extLst>
          </a:blip>
          <a:srcRect l="1" t="26472" r="-1402" b="17647"/>
          <a:stretch/>
        </p:blipFill>
        <p:spPr>
          <a:xfrm>
            <a:off x="1644764" y="3437948"/>
            <a:ext cx="9607171" cy="5181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4" name="TextBox 21"/>
          <p:cNvSpPr txBox="1"/>
          <p:nvPr/>
        </p:nvSpPr>
        <p:spPr>
          <a:xfrm rot="30344">
            <a:off x="11662441" y="5139435"/>
            <a:ext cx="6192641" cy="897682"/>
          </a:xfrm>
          <a:prstGeom prst="rect">
            <a:avLst/>
          </a:prstGeom>
        </p:spPr>
        <p:txBody>
          <a:bodyPr lIns="0" tIns="0" rIns="0" bIns="0" rtlCol="0" anchor="t">
            <a:spAutoFit/>
          </a:bodyPr>
          <a:lstStyle/>
          <a:p>
            <a:pPr>
              <a:lnSpc>
                <a:spcPts val="3536"/>
              </a:lnSpc>
            </a:pPr>
            <a:r>
              <a:rPr lang="zh-TW" altLang="en-US" sz="2699" b="1" dirty="0">
                <a:solidFill>
                  <a:srgbClr val="000000"/>
                </a:solidFill>
                <a:latin typeface="Dekko"/>
                <a:ea typeface="Dekko"/>
              </a:rPr>
              <a:t>這是大二時為</a:t>
            </a:r>
            <a:r>
              <a:rPr lang="zh-TW" altLang="en-US" sz="2699" b="1" dirty="0" smtClean="0">
                <a:solidFill>
                  <a:srgbClr val="000000"/>
                </a:solidFill>
                <a:latin typeface="Dekko"/>
                <a:ea typeface="Dekko"/>
              </a:rPr>
              <a:t>商品介紹做的</a:t>
            </a:r>
            <a:r>
              <a:rPr lang="zh-TW" altLang="en-US" sz="2699" b="1" dirty="0">
                <a:solidFill>
                  <a:srgbClr val="000000"/>
                </a:solidFill>
                <a:latin typeface="Dekko"/>
                <a:ea typeface="Dekko"/>
              </a:rPr>
              <a:t>直播，市集活動商品會以如圖方式</a:t>
            </a:r>
            <a:r>
              <a:rPr lang="zh-TW" altLang="en-US" sz="2800" b="1" dirty="0">
                <a:solidFill>
                  <a:srgbClr val="000000"/>
                </a:solidFill>
                <a:latin typeface="Dekko"/>
                <a:ea typeface="Dekko"/>
              </a:rPr>
              <a:t>呈現</a:t>
            </a:r>
            <a:endParaRPr lang="en-US" sz="2800" b="1" dirty="0">
              <a:solidFill>
                <a:srgbClr val="000000"/>
              </a:solidFill>
              <a:latin typeface="Dekko"/>
              <a:ea typeface="Dekko"/>
            </a:endParaRPr>
          </a:p>
        </p:txBody>
      </p:sp>
    </p:spTree>
    <p:extLst>
      <p:ext uri="{BB962C8B-B14F-4D97-AF65-F5344CB8AC3E}">
        <p14:creationId xmlns:p14="http://schemas.microsoft.com/office/powerpoint/2010/main" val="2460618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603650" y="1219121"/>
            <a:ext cx="10016388" cy="7413986"/>
          </a:xfrm>
          <a:custGeom>
            <a:avLst/>
            <a:gdLst/>
            <a:ahLst/>
            <a:cxnLst/>
            <a:rect l="l" t="t" r="r" b="b"/>
            <a:pathLst>
              <a:path w="10016388" h="7413986">
                <a:moveTo>
                  <a:pt x="0" y="0"/>
                </a:moveTo>
                <a:lnTo>
                  <a:pt x="10016389" y="0"/>
                </a:lnTo>
                <a:lnTo>
                  <a:pt x="10016389" y="7413987"/>
                </a:lnTo>
                <a:lnTo>
                  <a:pt x="0" y="7413987"/>
                </a:lnTo>
                <a:lnTo>
                  <a:pt x="0" y="0"/>
                </a:lnTo>
                <a:close/>
              </a:path>
            </a:pathLst>
          </a:custGeom>
          <a:blipFill>
            <a:blip r:embed="rId3"/>
            <a:stretch>
              <a:fillRect/>
            </a:stretch>
          </a:blipFill>
        </p:spPr>
      </p:sp>
      <p:sp>
        <p:nvSpPr>
          <p:cNvPr id="4" name="Freeform 4"/>
          <p:cNvSpPr/>
          <p:nvPr/>
        </p:nvSpPr>
        <p:spPr>
          <a:xfrm rot="-6385">
            <a:off x="2122576" y="1302958"/>
            <a:ext cx="879086" cy="877590"/>
          </a:xfrm>
          <a:custGeom>
            <a:avLst/>
            <a:gdLst/>
            <a:ahLst/>
            <a:cxnLst/>
            <a:rect l="l" t="t" r="r" b="b"/>
            <a:pathLst>
              <a:path w="879086" h="877590">
                <a:moveTo>
                  <a:pt x="0" y="0"/>
                </a:moveTo>
                <a:lnTo>
                  <a:pt x="879086" y="0"/>
                </a:lnTo>
                <a:lnTo>
                  <a:pt x="879086" y="877591"/>
                </a:lnTo>
                <a:lnTo>
                  <a:pt x="0" y="877591"/>
                </a:lnTo>
                <a:lnTo>
                  <a:pt x="0" y="0"/>
                </a:lnTo>
                <a:close/>
              </a:path>
            </a:pathLst>
          </a:custGeom>
          <a:blipFill>
            <a:blip r:embed="rId4"/>
            <a:stretch>
              <a:fillRect/>
            </a:stretch>
          </a:blipFill>
        </p:spPr>
      </p:sp>
      <p:sp>
        <p:nvSpPr>
          <p:cNvPr id="5" name="Freeform 5"/>
          <p:cNvSpPr/>
          <p:nvPr/>
        </p:nvSpPr>
        <p:spPr>
          <a:xfrm rot="-475827">
            <a:off x="14709692" y="6011509"/>
            <a:ext cx="3845569" cy="759500"/>
          </a:xfrm>
          <a:custGeom>
            <a:avLst/>
            <a:gdLst/>
            <a:ahLst/>
            <a:cxnLst/>
            <a:rect l="l" t="t" r="r" b="b"/>
            <a:pathLst>
              <a:path w="3845569" h="759500">
                <a:moveTo>
                  <a:pt x="0" y="0"/>
                </a:moveTo>
                <a:lnTo>
                  <a:pt x="3845569" y="0"/>
                </a:lnTo>
                <a:lnTo>
                  <a:pt x="3845569" y="759500"/>
                </a:lnTo>
                <a:lnTo>
                  <a:pt x="0" y="759500"/>
                </a:lnTo>
                <a:lnTo>
                  <a:pt x="0" y="0"/>
                </a:lnTo>
                <a:close/>
              </a:path>
            </a:pathLst>
          </a:custGeom>
          <a:blipFill>
            <a:blip r:embed="rId5"/>
            <a:stretch>
              <a:fillRect/>
            </a:stretch>
          </a:blipFill>
        </p:spPr>
      </p:sp>
      <p:sp>
        <p:nvSpPr>
          <p:cNvPr id="6" name="Freeform 6"/>
          <p:cNvSpPr/>
          <p:nvPr/>
        </p:nvSpPr>
        <p:spPr>
          <a:xfrm rot="115856">
            <a:off x="3527275" y="1822264"/>
            <a:ext cx="4811257" cy="1924503"/>
          </a:xfrm>
          <a:custGeom>
            <a:avLst/>
            <a:gdLst/>
            <a:ahLst/>
            <a:cxnLst/>
            <a:rect l="l" t="t" r="r" b="b"/>
            <a:pathLst>
              <a:path w="4811257" h="1924503">
                <a:moveTo>
                  <a:pt x="0" y="0"/>
                </a:moveTo>
                <a:lnTo>
                  <a:pt x="4811257" y="0"/>
                </a:lnTo>
                <a:lnTo>
                  <a:pt x="4811257" y="1924503"/>
                </a:lnTo>
                <a:lnTo>
                  <a:pt x="0" y="19245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1320318" y="1741753"/>
            <a:ext cx="1128001" cy="1903069"/>
          </a:xfrm>
          <a:custGeom>
            <a:avLst/>
            <a:gdLst/>
            <a:ahLst/>
            <a:cxnLst/>
            <a:rect l="l" t="t" r="r" b="b"/>
            <a:pathLst>
              <a:path w="1128001" h="1903069">
                <a:moveTo>
                  <a:pt x="0" y="0"/>
                </a:moveTo>
                <a:lnTo>
                  <a:pt x="1128001" y="0"/>
                </a:lnTo>
                <a:lnTo>
                  <a:pt x="1128001" y="1903070"/>
                </a:lnTo>
                <a:lnTo>
                  <a:pt x="0" y="19030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1424109">
            <a:off x="15796003" y="7033607"/>
            <a:ext cx="1128001" cy="1903069"/>
          </a:xfrm>
          <a:custGeom>
            <a:avLst/>
            <a:gdLst/>
            <a:ahLst/>
            <a:cxnLst/>
            <a:rect l="l" t="t" r="r" b="b"/>
            <a:pathLst>
              <a:path w="1128001" h="1903069">
                <a:moveTo>
                  <a:pt x="0" y="0"/>
                </a:moveTo>
                <a:lnTo>
                  <a:pt x="1128001" y="0"/>
                </a:lnTo>
                <a:lnTo>
                  <a:pt x="1128001" y="1903070"/>
                </a:lnTo>
                <a:lnTo>
                  <a:pt x="0" y="19030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9" name="Group 9"/>
          <p:cNvGrpSpPr>
            <a:grpSpLocks noChangeAspect="1"/>
          </p:cNvGrpSpPr>
          <p:nvPr/>
        </p:nvGrpSpPr>
        <p:grpSpPr>
          <a:xfrm rot="-449606">
            <a:off x="12829693" y="-157362"/>
            <a:ext cx="5094172" cy="5917951"/>
            <a:chOff x="0" y="0"/>
            <a:chExt cx="5466080" cy="6350000"/>
          </a:xfrm>
        </p:grpSpPr>
        <p:sp>
          <p:nvSpPr>
            <p:cNvPr id="10" name="Freeform 10"/>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11" name="Freeform 11"/>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0"/>
              <a:stretch>
                <a:fillRect t="-50" b="-86730"/>
              </a:stretch>
            </a:blipFill>
          </p:spPr>
        </p:sp>
        <p:sp>
          <p:nvSpPr>
            <p:cNvPr id="12" name="Freeform 12"/>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3" name="Freeform 13"/>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id="14" name="Group 14"/>
          <p:cNvGrpSpPr>
            <a:grpSpLocks noChangeAspect="1"/>
          </p:cNvGrpSpPr>
          <p:nvPr/>
        </p:nvGrpSpPr>
        <p:grpSpPr>
          <a:xfrm rot="966266">
            <a:off x="10779753" y="5371988"/>
            <a:ext cx="3847035" cy="4469139"/>
            <a:chOff x="0" y="0"/>
            <a:chExt cx="5466080" cy="6350000"/>
          </a:xfrm>
        </p:grpSpPr>
        <p:sp>
          <p:nvSpPr>
            <p:cNvPr id="15" name="Freeform 1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16" name="Freeform 1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t="-872" b="-872"/>
              </a:stretch>
            </a:blipFill>
          </p:spPr>
        </p:sp>
        <p:sp>
          <p:nvSpPr>
            <p:cNvPr id="17" name="Freeform 1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8" name="Freeform 1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id="19" name="TextBox 19"/>
          <p:cNvSpPr txBox="1"/>
          <p:nvPr/>
        </p:nvSpPr>
        <p:spPr>
          <a:xfrm rot="960221">
            <a:off x="10407291" y="8805974"/>
            <a:ext cx="3424117" cy="749000"/>
          </a:xfrm>
          <a:prstGeom prst="rect">
            <a:avLst/>
          </a:prstGeom>
        </p:spPr>
        <p:txBody>
          <a:bodyPr lIns="0" tIns="0" rIns="0" bIns="0" rtlCol="0" anchor="t">
            <a:spAutoFit/>
          </a:bodyPr>
          <a:lstStyle/>
          <a:p>
            <a:pPr algn="ctr">
              <a:lnSpc>
                <a:spcPts val="5416"/>
              </a:lnSpc>
              <a:spcBef>
                <a:spcPct val="0"/>
              </a:spcBef>
            </a:pPr>
            <a:r>
              <a:rPr lang="en-US" sz="3869">
                <a:solidFill>
                  <a:srgbClr val="000000"/>
                </a:solidFill>
                <a:latin typeface="Ballpoint"/>
                <a:ea typeface="Ballpoint"/>
              </a:rPr>
              <a:t>彩虹玉米QR Cord</a:t>
            </a:r>
          </a:p>
        </p:txBody>
      </p:sp>
      <p:sp>
        <p:nvSpPr>
          <p:cNvPr id="20" name="TextBox 20"/>
          <p:cNvSpPr txBox="1"/>
          <p:nvPr/>
        </p:nvSpPr>
        <p:spPr>
          <a:xfrm>
            <a:off x="2330392" y="2165865"/>
            <a:ext cx="7460080" cy="987450"/>
          </a:xfrm>
          <a:prstGeom prst="rect">
            <a:avLst/>
          </a:prstGeom>
        </p:spPr>
        <p:txBody>
          <a:bodyPr lIns="0" tIns="0" rIns="0" bIns="0" rtlCol="0" anchor="t">
            <a:spAutoFit/>
          </a:bodyPr>
          <a:lstStyle/>
          <a:p>
            <a:pPr algn="ctr">
              <a:lnSpc>
                <a:spcPts val="7655"/>
              </a:lnSpc>
              <a:spcBef>
                <a:spcPct val="0"/>
              </a:spcBef>
            </a:pPr>
            <a:r>
              <a:rPr lang="en-US" sz="5468" dirty="0" err="1">
                <a:solidFill>
                  <a:srgbClr val="000000"/>
                </a:solidFill>
                <a:latin typeface="Ballpoint"/>
                <a:ea typeface="Ballpoint"/>
              </a:rPr>
              <a:t>創新</a:t>
            </a:r>
            <a:r>
              <a:rPr lang="en-US" sz="5468" dirty="0">
                <a:solidFill>
                  <a:srgbClr val="000000"/>
                </a:solidFill>
                <a:latin typeface="Ballpoint"/>
                <a:ea typeface="Ballpoint"/>
              </a:rPr>
              <a:t>(</a:t>
            </a:r>
            <a:r>
              <a:rPr lang="en-US" sz="5468" dirty="0" err="1">
                <a:solidFill>
                  <a:srgbClr val="000000"/>
                </a:solidFill>
                <a:latin typeface="Ballpoint"/>
                <a:ea typeface="Ballpoint"/>
              </a:rPr>
              <a:t>創意</a:t>
            </a:r>
            <a:r>
              <a:rPr lang="en-US" sz="5468" dirty="0" smtClean="0">
                <a:solidFill>
                  <a:srgbClr val="000000"/>
                </a:solidFill>
                <a:latin typeface="Ballpoint"/>
                <a:ea typeface="Ballpoint"/>
              </a:rPr>
              <a:t>)</a:t>
            </a:r>
            <a:r>
              <a:rPr lang="en-US" sz="5468" dirty="0" err="1" smtClean="0">
                <a:solidFill>
                  <a:srgbClr val="000000"/>
                </a:solidFill>
                <a:latin typeface="Ballpoint"/>
                <a:ea typeface="Ballpoint"/>
              </a:rPr>
              <a:t>目標</a:t>
            </a:r>
            <a:endParaRPr lang="en-US" sz="5468" dirty="0">
              <a:solidFill>
                <a:srgbClr val="000000"/>
              </a:solidFill>
              <a:latin typeface="Ballpoint"/>
              <a:ea typeface="Ballpoint"/>
            </a:endParaRPr>
          </a:p>
        </p:txBody>
      </p:sp>
      <p:sp>
        <p:nvSpPr>
          <p:cNvPr id="21" name="TextBox 21"/>
          <p:cNvSpPr txBox="1"/>
          <p:nvPr/>
        </p:nvSpPr>
        <p:spPr>
          <a:xfrm rot="30344">
            <a:off x="2517500" y="4182899"/>
            <a:ext cx="6192641" cy="2229233"/>
          </a:xfrm>
          <a:prstGeom prst="rect">
            <a:avLst/>
          </a:prstGeom>
        </p:spPr>
        <p:txBody>
          <a:bodyPr lIns="0" tIns="0" rIns="0" bIns="0" rtlCol="0" anchor="t">
            <a:spAutoFit/>
          </a:bodyPr>
          <a:lstStyle/>
          <a:p>
            <a:pPr>
              <a:lnSpc>
                <a:spcPts val="3536"/>
              </a:lnSpc>
            </a:pPr>
            <a:r>
              <a:rPr lang="en-US" sz="2699" dirty="0">
                <a:solidFill>
                  <a:srgbClr val="000000"/>
                </a:solidFill>
                <a:latin typeface="Dekko"/>
                <a:ea typeface="Dekko"/>
              </a:rPr>
              <a:t>(2)</a:t>
            </a:r>
            <a:r>
              <a:rPr lang="en-US" sz="2699" dirty="0" err="1">
                <a:solidFill>
                  <a:srgbClr val="000000"/>
                </a:solidFill>
                <a:latin typeface="Dekko"/>
                <a:ea typeface="Dekko"/>
              </a:rPr>
              <a:t>社群整合行銷</a:t>
            </a:r>
            <a:r>
              <a:rPr lang="en-US" sz="2699" dirty="0">
                <a:solidFill>
                  <a:srgbClr val="000000"/>
                </a:solidFill>
                <a:latin typeface="Dekko"/>
                <a:ea typeface="Dekko"/>
              </a:rPr>
              <a:t>(IG)</a:t>
            </a:r>
          </a:p>
          <a:p>
            <a:pPr>
              <a:lnSpc>
                <a:spcPts val="3536"/>
              </a:lnSpc>
            </a:pPr>
            <a:r>
              <a:rPr lang="en-US" sz="2699" dirty="0" err="1">
                <a:solidFill>
                  <a:srgbClr val="000000"/>
                </a:solidFill>
                <a:latin typeface="Dekko"/>
                <a:ea typeface="Dekko"/>
              </a:rPr>
              <a:t>設立</a:t>
            </a:r>
            <a:r>
              <a:rPr lang="en-US" sz="2699" dirty="0">
                <a:solidFill>
                  <a:srgbClr val="000000"/>
                </a:solidFill>
                <a:latin typeface="Dekko"/>
                <a:ea typeface="Dekko"/>
              </a:rPr>
              <a:t> IG </a:t>
            </a:r>
            <a:r>
              <a:rPr lang="en-US" sz="2699" dirty="0" err="1">
                <a:solidFill>
                  <a:srgbClr val="000000"/>
                </a:solidFill>
                <a:latin typeface="Dekko"/>
                <a:ea typeface="Dekko"/>
              </a:rPr>
              <a:t>粉絲專頁，會不定時</a:t>
            </a:r>
            <a:r>
              <a:rPr lang="en-US" sz="2699" dirty="0">
                <a:solidFill>
                  <a:srgbClr val="000000"/>
                </a:solidFill>
                <a:latin typeface="Dekko"/>
                <a:ea typeface="Dekko"/>
              </a:rPr>
              <a:t> PO </a:t>
            </a:r>
            <a:r>
              <a:rPr lang="en-US" sz="2699" dirty="0" err="1">
                <a:solidFill>
                  <a:srgbClr val="000000"/>
                </a:solidFill>
                <a:latin typeface="Dekko"/>
                <a:ea typeface="Dekko"/>
              </a:rPr>
              <a:t>文提供商品資訊以及市集活動，預購商品方式可以IG直接私訊或商品貼文底下留言，如果有任何問題也可以直接詢問</a:t>
            </a:r>
            <a:r>
              <a:rPr lang="en-US" sz="2699" dirty="0">
                <a:solidFill>
                  <a:srgbClr val="000000"/>
                </a:solidFill>
                <a:latin typeface="Dekko"/>
                <a:ea typeface="Dekko"/>
              </a:rPr>
              <a:t>。</a:t>
            </a:r>
          </a:p>
        </p:txBody>
      </p:sp>
      <p:sp>
        <p:nvSpPr>
          <p:cNvPr id="22" name="TextBox 22"/>
          <p:cNvSpPr txBox="1"/>
          <p:nvPr/>
        </p:nvSpPr>
        <p:spPr>
          <a:xfrm rot="-466490">
            <a:off x="13744335" y="4571223"/>
            <a:ext cx="4261506" cy="807913"/>
          </a:xfrm>
          <a:prstGeom prst="rect">
            <a:avLst/>
          </a:prstGeom>
        </p:spPr>
        <p:txBody>
          <a:bodyPr wrap="square" lIns="0" tIns="0" rIns="0" bIns="0" rtlCol="0" anchor="t">
            <a:spAutoFit/>
          </a:bodyPr>
          <a:lstStyle/>
          <a:p>
            <a:pPr algn="ctr">
              <a:lnSpc>
                <a:spcPts val="6256"/>
              </a:lnSpc>
              <a:spcBef>
                <a:spcPct val="0"/>
              </a:spcBef>
            </a:pPr>
            <a:r>
              <a:rPr lang="en-US" sz="4468" dirty="0" err="1">
                <a:solidFill>
                  <a:srgbClr val="000000"/>
                </a:solidFill>
                <a:latin typeface="Ballpoint Semi-Bold"/>
                <a:ea typeface="Ballpoint Semi-Bold"/>
              </a:rPr>
              <a:t>彩虹玉米IG版面</a:t>
            </a:r>
            <a:endParaRPr lang="en-US" sz="4468" dirty="0">
              <a:solidFill>
                <a:srgbClr val="000000"/>
              </a:solidFill>
              <a:latin typeface="Ballpoint Semi-Bold"/>
              <a:ea typeface="Ballpoint Semi-Bo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35761">
            <a:off x="-1144789" y="-8146902"/>
            <a:ext cx="20577577" cy="26135746"/>
          </a:xfrm>
          <a:custGeom>
            <a:avLst/>
            <a:gdLst/>
            <a:ahLst/>
            <a:cxnLst/>
            <a:rect l="l" t="t" r="r" b="b"/>
            <a:pathLst>
              <a:path w="20577577" h="26135746">
                <a:moveTo>
                  <a:pt x="0" y="0"/>
                </a:moveTo>
                <a:lnTo>
                  <a:pt x="20577578" y="0"/>
                </a:lnTo>
                <a:lnTo>
                  <a:pt x="20577578" y="26135746"/>
                </a:lnTo>
                <a:lnTo>
                  <a:pt x="0" y="26135746"/>
                </a:lnTo>
                <a:lnTo>
                  <a:pt x="0" y="0"/>
                </a:lnTo>
                <a:close/>
              </a:path>
            </a:pathLst>
          </a:custGeom>
          <a:blipFill>
            <a:blip r:embed="rId3"/>
            <a:stretch>
              <a:fillRect/>
            </a:stretch>
          </a:blipFill>
        </p:spPr>
      </p:sp>
      <p:sp>
        <p:nvSpPr>
          <p:cNvPr id="4" name="TextBox 4"/>
          <p:cNvSpPr txBox="1"/>
          <p:nvPr/>
        </p:nvSpPr>
        <p:spPr>
          <a:xfrm>
            <a:off x="2838483" y="603183"/>
            <a:ext cx="13361782" cy="1162050"/>
          </a:xfrm>
          <a:prstGeom prst="rect">
            <a:avLst/>
          </a:prstGeom>
        </p:spPr>
        <p:txBody>
          <a:bodyPr lIns="0" tIns="0" rIns="0" bIns="0" rtlCol="0" anchor="t">
            <a:spAutoFit/>
          </a:bodyPr>
          <a:lstStyle/>
          <a:p>
            <a:pPr algn="ctr">
              <a:lnSpc>
                <a:spcPts val="8400"/>
              </a:lnSpc>
              <a:spcBef>
                <a:spcPct val="0"/>
              </a:spcBef>
            </a:pPr>
            <a:r>
              <a:rPr lang="en-US" sz="6000" spc="198">
                <a:solidFill>
                  <a:srgbClr val="000000"/>
                </a:solidFill>
                <a:ea typeface="Ballpoint"/>
              </a:rPr>
              <a:t>海報展示</a:t>
            </a:r>
          </a:p>
        </p:txBody>
      </p:sp>
      <p:sp>
        <p:nvSpPr>
          <p:cNvPr id="5" name="Freeform 5"/>
          <p:cNvSpPr/>
          <p:nvPr/>
        </p:nvSpPr>
        <p:spPr>
          <a:xfrm>
            <a:off x="5903897" y="1684200"/>
            <a:ext cx="7428022" cy="162066"/>
          </a:xfrm>
          <a:custGeom>
            <a:avLst/>
            <a:gdLst/>
            <a:ahLst/>
            <a:cxnLst/>
            <a:rect l="l" t="t" r="r" b="b"/>
            <a:pathLst>
              <a:path w="7428022" h="162066">
                <a:moveTo>
                  <a:pt x="0" y="0"/>
                </a:moveTo>
                <a:lnTo>
                  <a:pt x="7428023" y="0"/>
                </a:lnTo>
                <a:lnTo>
                  <a:pt x="7428023" y="162066"/>
                </a:lnTo>
                <a:lnTo>
                  <a:pt x="0" y="162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643426" y="2141872"/>
            <a:ext cx="5751895" cy="7669193"/>
          </a:xfrm>
          <a:custGeom>
            <a:avLst/>
            <a:gdLst/>
            <a:ahLst/>
            <a:cxnLst/>
            <a:rect l="l" t="t" r="r" b="b"/>
            <a:pathLst>
              <a:path w="5751895" h="7669193">
                <a:moveTo>
                  <a:pt x="0" y="0"/>
                </a:moveTo>
                <a:lnTo>
                  <a:pt x="5751895" y="0"/>
                </a:lnTo>
                <a:lnTo>
                  <a:pt x="5751895" y="7669193"/>
                </a:lnTo>
                <a:lnTo>
                  <a:pt x="0" y="7669193"/>
                </a:lnTo>
                <a:lnTo>
                  <a:pt x="0" y="0"/>
                </a:lnTo>
                <a:close/>
              </a:path>
            </a:pathLst>
          </a:custGeom>
          <a:blipFill>
            <a:blip r:embed="rId6"/>
            <a:stretch>
              <a:fillRect/>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495994">
            <a:off x="33885" y="5919435"/>
            <a:ext cx="4161618" cy="4114800"/>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6783">
            <a:off x="13190034" y="6818132"/>
            <a:ext cx="4008106" cy="2535127"/>
          </a:xfrm>
          <a:custGeom>
            <a:avLst/>
            <a:gdLst/>
            <a:ahLst/>
            <a:cxnLst/>
            <a:rect l="l" t="t" r="r" b="b"/>
            <a:pathLst>
              <a:path w="4008106" h="2535127">
                <a:moveTo>
                  <a:pt x="0" y="0"/>
                </a:moveTo>
                <a:lnTo>
                  <a:pt x="4008106" y="0"/>
                </a:lnTo>
                <a:lnTo>
                  <a:pt x="4008106" y="2535127"/>
                </a:lnTo>
                <a:lnTo>
                  <a:pt x="0" y="2535127"/>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9" name="Freeform 9"/>
          <p:cNvSpPr/>
          <p:nvPr/>
        </p:nvSpPr>
        <p:spPr>
          <a:xfrm rot="1812486">
            <a:off x="10206260" y="430825"/>
            <a:ext cx="948505" cy="1266949"/>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65272">
            <a:off x="6635070" y="679900"/>
            <a:ext cx="1270914" cy="1629377"/>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3"/>
          <p:cNvSpPr/>
          <p:nvPr/>
        </p:nvSpPr>
        <p:spPr>
          <a:xfrm rot="20689654">
            <a:off x="-346575" y="474801"/>
            <a:ext cx="7011347" cy="7243204"/>
          </a:xfrm>
          <a:custGeom>
            <a:avLst/>
            <a:gdLst/>
            <a:ahLst/>
            <a:cxnLst/>
            <a:rect l="l" t="t" r="r" b="b"/>
            <a:pathLst>
              <a:path w="9200782" h="9173996">
                <a:moveTo>
                  <a:pt x="0" y="0"/>
                </a:moveTo>
                <a:lnTo>
                  <a:pt x="9200782" y="0"/>
                </a:lnTo>
                <a:lnTo>
                  <a:pt x="9200782" y="9173996"/>
                </a:lnTo>
                <a:lnTo>
                  <a:pt x="0" y="9173996"/>
                </a:lnTo>
                <a:lnTo>
                  <a:pt x="0" y="0"/>
                </a:lnTo>
                <a:close/>
              </a:path>
            </a:pathLst>
          </a:custGeom>
          <a:blipFill>
            <a:blip r:embed="rId10"/>
            <a:stretch>
              <a:fillRect/>
            </a:stretch>
          </a:blipFill>
        </p:spPr>
      </p:sp>
      <p:sp>
        <p:nvSpPr>
          <p:cNvPr id="13" name="TextBox 13"/>
          <p:cNvSpPr txBox="1"/>
          <p:nvPr/>
        </p:nvSpPr>
        <p:spPr>
          <a:xfrm rot="21349313">
            <a:off x="1219634" y="2052527"/>
            <a:ext cx="3461393" cy="795089"/>
          </a:xfrm>
          <a:prstGeom prst="rect">
            <a:avLst/>
          </a:prstGeom>
        </p:spPr>
        <p:txBody>
          <a:bodyPr wrap="square" lIns="0" tIns="0" rIns="0" bIns="0" rtlCol="0" anchor="t">
            <a:spAutoFit/>
          </a:bodyPr>
          <a:lstStyle/>
          <a:p>
            <a:pPr algn="ctr">
              <a:lnSpc>
                <a:spcPts val="6248"/>
              </a:lnSpc>
              <a:spcBef>
                <a:spcPct val="0"/>
              </a:spcBef>
            </a:pPr>
            <a:r>
              <a:rPr lang="en-US" sz="4000" dirty="0">
                <a:solidFill>
                  <a:srgbClr val="000000"/>
                </a:solidFill>
                <a:latin typeface="Ballpoint"/>
                <a:ea typeface="Ballpoint"/>
              </a:rPr>
              <a:t>(4</a:t>
            </a:r>
            <a:r>
              <a:rPr lang="en-US" sz="4000" dirty="0" smtClean="0">
                <a:solidFill>
                  <a:srgbClr val="000000"/>
                </a:solidFill>
                <a:latin typeface="Ballpoint"/>
                <a:ea typeface="Ballpoint"/>
              </a:rPr>
              <a:t>)</a:t>
            </a:r>
            <a:r>
              <a:rPr lang="zh-TW" altLang="en-US" sz="4000" dirty="0" smtClean="0">
                <a:solidFill>
                  <a:srgbClr val="000000"/>
                </a:solidFill>
                <a:latin typeface="Ballpoint"/>
                <a:ea typeface="Ballpoint"/>
              </a:rPr>
              <a:t>實賣</a:t>
            </a:r>
            <a:r>
              <a:rPr lang="en-US" sz="4000" dirty="0" err="1" smtClean="0">
                <a:solidFill>
                  <a:srgbClr val="000000"/>
                </a:solidFill>
                <a:latin typeface="Ballpoint"/>
                <a:ea typeface="Ballpoint"/>
              </a:rPr>
              <a:t>促銷</a:t>
            </a:r>
            <a:endParaRPr lang="en-US" sz="4000" dirty="0">
              <a:solidFill>
                <a:srgbClr val="000000"/>
              </a:solidFill>
              <a:latin typeface="Ballpoint"/>
              <a:ea typeface="Ballpoint"/>
            </a:endParaRPr>
          </a:p>
        </p:txBody>
      </p:sp>
      <p:sp>
        <p:nvSpPr>
          <p:cNvPr id="14" name="TextBox 14"/>
          <p:cNvSpPr txBox="1"/>
          <p:nvPr/>
        </p:nvSpPr>
        <p:spPr>
          <a:xfrm rot="21346347">
            <a:off x="1296905" y="3186039"/>
            <a:ext cx="4045801" cy="2000548"/>
          </a:xfrm>
          <a:prstGeom prst="rect">
            <a:avLst/>
          </a:prstGeom>
        </p:spPr>
        <p:txBody>
          <a:bodyPr lIns="0" tIns="0" rIns="0" bIns="0" rtlCol="0" anchor="t">
            <a:spAutoFit/>
          </a:bodyPr>
          <a:lstStyle/>
          <a:p>
            <a:pPr algn="just">
              <a:lnSpc>
                <a:spcPts val="3930"/>
              </a:lnSpc>
            </a:pPr>
            <a:r>
              <a:rPr lang="en-US" sz="3200" dirty="0" err="1">
                <a:solidFill>
                  <a:srgbClr val="000000"/>
                </a:solidFill>
                <a:latin typeface="Dekko"/>
                <a:ea typeface="Dekko"/>
              </a:rPr>
              <a:t>IG貼文底下提前預購者會有優惠市集當天追蹤IG會享有優惠，或市集當天的優惠</a:t>
            </a:r>
            <a:endParaRPr lang="en-US" sz="3200" dirty="0">
              <a:solidFill>
                <a:srgbClr val="000000"/>
              </a:solidFill>
              <a:latin typeface="Dekko"/>
              <a:ea typeface="Dekko"/>
            </a:endParaRPr>
          </a:p>
        </p:txBody>
      </p:sp>
      <p:sp>
        <p:nvSpPr>
          <p:cNvPr id="18" name="Freeform 3"/>
          <p:cNvSpPr/>
          <p:nvPr/>
        </p:nvSpPr>
        <p:spPr>
          <a:xfrm rot="21235304">
            <a:off x="5413401" y="2746732"/>
            <a:ext cx="7132524" cy="7479983"/>
          </a:xfrm>
          <a:custGeom>
            <a:avLst/>
            <a:gdLst/>
            <a:ahLst/>
            <a:cxnLst/>
            <a:rect l="l" t="t" r="r" b="b"/>
            <a:pathLst>
              <a:path w="9200782" h="9173996">
                <a:moveTo>
                  <a:pt x="0" y="0"/>
                </a:moveTo>
                <a:lnTo>
                  <a:pt x="9200782" y="0"/>
                </a:lnTo>
                <a:lnTo>
                  <a:pt x="9200782" y="9173996"/>
                </a:lnTo>
                <a:lnTo>
                  <a:pt x="0" y="9173996"/>
                </a:lnTo>
                <a:lnTo>
                  <a:pt x="0" y="0"/>
                </a:lnTo>
                <a:close/>
              </a:path>
            </a:pathLst>
          </a:custGeom>
          <a:blipFill>
            <a:blip r:embed="rId10"/>
            <a:stretch>
              <a:fillRect/>
            </a:stretch>
          </a:blipFill>
        </p:spPr>
      </p:sp>
      <p:sp>
        <p:nvSpPr>
          <p:cNvPr id="19" name="Freeform 3"/>
          <p:cNvSpPr/>
          <p:nvPr/>
        </p:nvSpPr>
        <p:spPr>
          <a:xfrm rot="21356687">
            <a:off x="11807341" y="1542609"/>
            <a:ext cx="6826147" cy="7473465"/>
          </a:xfrm>
          <a:custGeom>
            <a:avLst/>
            <a:gdLst/>
            <a:ahLst/>
            <a:cxnLst/>
            <a:rect l="l" t="t" r="r" b="b"/>
            <a:pathLst>
              <a:path w="9200782" h="9173996">
                <a:moveTo>
                  <a:pt x="0" y="0"/>
                </a:moveTo>
                <a:lnTo>
                  <a:pt x="9200782" y="0"/>
                </a:lnTo>
                <a:lnTo>
                  <a:pt x="9200782" y="9173996"/>
                </a:lnTo>
                <a:lnTo>
                  <a:pt x="0" y="9173996"/>
                </a:lnTo>
                <a:lnTo>
                  <a:pt x="0" y="0"/>
                </a:lnTo>
                <a:close/>
              </a:path>
            </a:pathLst>
          </a:custGeom>
          <a:blipFill>
            <a:blip r:embed="rId10"/>
            <a:stretch>
              <a:fillRect/>
            </a:stretch>
          </a:blipFill>
        </p:spPr>
      </p:sp>
      <p:sp>
        <p:nvSpPr>
          <p:cNvPr id="15" name="TextBox 15"/>
          <p:cNvSpPr txBox="1"/>
          <p:nvPr/>
        </p:nvSpPr>
        <p:spPr>
          <a:xfrm rot="247881">
            <a:off x="7034757" y="4402478"/>
            <a:ext cx="3721003" cy="743793"/>
          </a:xfrm>
          <a:prstGeom prst="rect">
            <a:avLst/>
          </a:prstGeom>
        </p:spPr>
        <p:txBody>
          <a:bodyPr lIns="0" tIns="0" rIns="0" bIns="0" rtlCol="0" anchor="t">
            <a:spAutoFit/>
          </a:bodyPr>
          <a:lstStyle/>
          <a:p>
            <a:pPr algn="ctr">
              <a:lnSpc>
                <a:spcPts val="5843"/>
              </a:lnSpc>
              <a:spcBef>
                <a:spcPct val="0"/>
              </a:spcBef>
            </a:pPr>
            <a:r>
              <a:rPr lang="en-US" sz="4173" dirty="0">
                <a:solidFill>
                  <a:srgbClr val="000000"/>
                </a:solidFill>
                <a:latin typeface="Ballpoint"/>
                <a:ea typeface="Ballpoint"/>
              </a:rPr>
              <a:t>(5)</a:t>
            </a:r>
            <a:r>
              <a:rPr lang="en-US" sz="4173" dirty="0" err="1" smtClean="0">
                <a:solidFill>
                  <a:srgbClr val="000000"/>
                </a:solidFill>
                <a:latin typeface="Ballpoint"/>
                <a:ea typeface="Ballpoint"/>
              </a:rPr>
              <a:t>攤位設置</a:t>
            </a:r>
            <a:endParaRPr lang="en-US" sz="4173" dirty="0">
              <a:solidFill>
                <a:srgbClr val="000000"/>
              </a:solidFill>
              <a:latin typeface="Ballpoint"/>
              <a:ea typeface="Ballpoint"/>
            </a:endParaRPr>
          </a:p>
        </p:txBody>
      </p:sp>
      <p:sp>
        <p:nvSpPr>
          <p:cNvPr id="8" name="TextBox 8"/>
          <p:cNvSpPr txBox="1"/>
          <p:nvPr/>
        </p:nvSpPr>
        <p:spPr>
          <a:xfrm rot="264421">
            <a:off x="6669073" y="5527552"/>
            <a:ext cx="4742910" cy="2000548"/>
          </a:xfrm>
          <a:prstGeom prst="rect">
            <a:avLst/>
          </a:prstGeom>
        </p:spPr>
        <p:txBody>
          <a:bodyPr wrap="square" lIns="0" tIns="0" rIns="0" bIns="0" rtlCol="0" anchor="t">
            <a:spAutoFit/>
          </a:bodyPr>
          <a:lstStyle/>
          <a:p>
            <a:pPr algn="just">
              <a:lnSpc>
                <a:spcPts val="3930"/>
              </a:lnSpc>
            </a:pPr>
            <a:r>
              <a:rPr lang="en-US" sz="3000" dirty="0" err="1">
                <a:solidFill>
                  <a:srgbClr val="000000"/>
                </a:solidFill>
                <a:latin typeface="Dekko"/>
                <a:ea typeface="Dekko"/>
              </a:rPr>
              <a:t>以海報及販賣的商品為主，商品擺放桌面，另外我們現場會有IG的QR</a:t>
            </a:r>
            <a:r>
              <a:rPr lang="en-US" sz="3000" dirty="0">
                <a:solidFill>
                  <a:srgbClr val="000000"/>
                </a:solidFill>
                <a:latin typeface="Dekko"/>
                <a:ea typeface="Dekko"/>
              </a:rPr>
              <a:t> </a:t>
            </a:r>
            <a:r>
              <a:rPr lang="en-US" sz="3000" dirty="0" err="1">
                <a:solidFill>
                  <a:srgbClr val="000000"/>
                </a:solidFill>
                <a:latin typeface="Dekko"/>
                <a:ea typeface="Dekko"/>
              </a:rPr>
              <a:t>Cord讓顧客進行掃碼後的促銷活動</a:t>
            </a:r>
            <a:r>
              <a:rPr lang="en-US" sz="3000" dirty="0">
                <a:solidFill>
                  <a:srgbClr val="000000"/>
                </a:solidFill>
                <a:latin typeface="Dekko"/>
                <a:ea typeface="Dekko"/>
              </a:rPr>
              <a:t>。</a:t>
            </a:r>
          </a:p>
        </p:txBody>
      </p:sp>
      <p:sp>
        <p:nvSpPr>
          <p:cNvPr id="16" name="TextBox 16"/>
          <p:cNvSpPr txBox="1"/>
          <p:nvPr/>
        </p:nvSpPr>
        <p:spPr>
          <a:xfrm rot="445348">
            <a:off x="13245058" y="3223119"/>
            <a:ext cx="4235792" cy="692497"/>
          </a:xfrm>
          <a:prstGeom prst="rect">
            <a:avLst/>
          </a:prstGeom>
        </p:spPr>
        <p:txBody>
          <a:bodyPr lIns="0" tIns="0" rIns="0" bIns="0" rtlCol="0" anchor="t">
            <a:spAutoFit/>
          </a:bodyPr>
          <a:lstStyle/>
          <a:p>
            <a:pPr algn="ctr">
              <a:lnSpc>
                <a:spcPts val="5442"/>
              </a:lnSpc>
              <a:spcBef>
                <a:spcPct val="0"/>
              </a:spcBef>
            </a:pPr>
            <a:r>
              <a:rPr lang="en-US" sz="3887" dirty="0">
                <a:solidFill>
                  <a:srgbClr val="000000"/>
                </a:solidFill>
                <a:latin typeface="Ballpoint"/>
                <a:ea typeface="Ballpoint"/>
              </a:rPr>
              <a:t>(6)</a:t>
            </a:r>
            <a:r>
              <a:rPr lang="en-US" sz="3887" dirty="0" err="1" smtClean="0">
                <a:solidFill>
                  <a:srgbClr val="000000"/>
                </a:solidFill>
                <a:latin typeface="Ballpoint"/>
                <a:ea typeface="Ballpoint"/>
              </a:rPr>
              <a:t>預售與通路</a:t>
            </a:r>
            <a:endParaRPr lang="en-US" sz="3887" dirty="0">
              <a:solidFill>
                <a:srgbClr val="000000"/>
              </a:solidFill>
              <a:latin typeface="Ballpoint"/>
              <a:ea typeface="Ballpoint"/>
            </a:endParaRPr>
          </a:p>
        </p:txBody>
      </p:sp>
      <p:sp>
        <p:nvSpPr>
          <p:cNvPr id="12" name="TextBox 12"/>
          <p:cNvSpPr txBox="1"/>
          <p:nvPr/>
        </p:nvSpPr>
        <p:spPr>
          <a:xfrm rot="413050">
            <a:off x="13061795" y="3977181"/>
            <a:ext cx="4251549" cy="3500958"/>
          </a:xfrm>
          <a:prstGeom prst="rect">
            <a:avLst/>
          </a:prstGeom>
        </p:spPr>
        <p:txBody>
          <a:bodyPr lIns="0" tIns="0" rIns="0" bIns="0" rtlCol="0" anchor="t">
            <a:spAutoFit/>
          </a:bodyPr>
          <a:lstStyle/>
          <a:p>
            <a:pPr algn="just">
              <a:lnSpc>
                <a:spcPts val="3930"/>
              </a:lnSpc>
            </a:pPr>
            <a:r>
              <a:rPr lang="en-US" altLang="zh-TW" sz="3000" dirty="0" smtClean="0">
                <a:solidFill>
                  <a:srgbClr val="000000"/>
                </a:solidFill>
                <a:latin typeface="Dekko"/>
                <a:ea typeface="Dekko"/>
              </a:rPr>
              <a:t>(1)</a:t>
            </a:r>
            <a:r>
              <a:rPr lang="en-US" sz="3000" dirty="0" smtClean="0">
                <a:solidFill>
                  <a:srgbClr val="000000"/>
                </a:solidFill>
                <a:latin typeface="Dekko"/>
                <a:ea typeface="Dekko"/>
              </a:rPr>
              <a:t>IG社群平台從</a:t>
            </a:r>
            <a:r>
              <a:rPr lang="en-US" sz="3000" dirty="0">
                <a:solidFill>
                  <a:srgbClr val="000000"/>
                </a:solidFill>
                <a:latin typeface="Dekko"/>
                <a:ea typeface="Dekko"/>
              </a:rPr>
              <a:t>11月開始經營，不定時在 </a:t>
            </a:r>
            <a:r>
              <a:rPr lang="en-US" sz="3000" dirty="0" err="1" smtClean="0">
                <a:solidFill>
                  <a:srgbClr val="000000"/>
                </a:solidFill>
                <a:latin typeface="Dekko"/>
                <a:ea typeface="Dekko"/>
              </a:rPr>
              <a:t>IG動態上宣傳苗栗苑裡小風景以及我們販售的產品</a:t>
            </a:r>
            <a:endParaRPr lang="en-US" sz="3000" dirty="0">
              <a:solidFill>
                <a:srgbClr val="000000"/>
              </a:solidFill>
              <a:latin typeface="Dekko"/>
              <a:ea typeface="Dekko"/>
            </a:endParaRPr>
          </a:p>
          <a:p>
            <a:pPr algn="just">
              <a:lnSpc>
                <a:spcPts val="3930"/>
              </a:lnSpc>
            </a:pPr>
            <a:r>
              <a:rPr lang="en-US" altLang="zh-TW" sz="3000" dirty="0" smtClean="0">
                <a:solidFill>
                  <a:srgbClr val="000000"/>
                </a:solidFill>
                <a:latin typeface="Dekko"/>
                <a:ea typeface="Dekko"/>
              </a:rPr>
              <a:t>(2)</a:t>
            </a:r>
            <a:r>
              <a:rPr lang="zh-TW" altLang="en-US" sz="3000" dirty="0" smtClean="0">
                <a:solidFill>
                  <a:srgbClr val="000000"/>
                </a:solidFill>
                <a:latin typeface="Dekko"/>
                <a:ea typeface="Dekko"/>
              </a:rPr>
              <a:t> </a:t>
            </a:r>
            <a:r>
              <a:rPr lang="en-US" sz="3000" dirty="0" err="1" smtClean="0">
                <a:solidFill>
                  <a:srgbClr val="000000"/>
                </a:solidFill>
                <a:latin typeface="Dekko"/>
                <a:ea typeface="Dekko"/>
              </a:rPr>
              <a:t>IG</a:t>
            </a:r>
            <a:r>
              <a:rPr lang="en-US" sz="3000" dirty="0" err="1">
                <a:solidFill>
                  <a:srgbClr val="000000"/>
                </a:solidFill>
                <a:latin typeface="Dekko"/>
                <a:ea typeface="Dekko"/>
              </a:rPr>
              <a:t>直接私訊或商品貼文底下留言或市集、以及苗栗苑裡農會</a:t>
            </a:r>
            <a:endParaRPr lang="en-US" sz="3000" dirty="0">
              <a:solidFill>
                <a:srgbClr val="000000"/>
              </a:solidFill>
              <a:latin typeface="Dekko"/>
              <a:ea typeface="Dekko"/>
            </a:endParaRPr>
          </a:p>
        </p:txBody>
      </p:sp>
      <p:sp>
        <p:nvSpPr>
          <p:cNvPr id="20" name="Freeform 9"/>
          <p:cNvSpPr/>
          <p:nvPr/>
        </p:nvSpPr>
        <p:spPr>
          <a:xfrm>
            <a:off x="8598287" y="857897"/>
            <a:ext cx="1578150" cy="1532240"/>
          </a:xfrm>
          <a:custGeom>
            <a:avLst/>
            <a:gdLst/>
            <a:ahLst/>
            <a:cxnLst/>
            <a:rect l="l" t="t" r="r" b="b"/>
            <a:pathLst>
              <a:path w="1578150" h="1532240">
                <a:moveTo>
                  <a:pt x="0" y="0"/>
                </a:moveTo>
                <a:lnTo>
                  <a:pt x="1578150" y="0"/>
                </a:lnTo>
                <a:lnTo>
                  <a:pt x="1578150" y="1532240"/>
                </a:lnTo>
                <a:lnTo>
                  <a:pt x="0" y="15322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1" name="Freeform 8"/>
          <p:cNvSpPr/>
          <p:nvPr/>
        </p:nvSpPr>
        <p:spPr>
          <a:xfrm rot="18631835" flipH="1">
            <a:off x="7798" y="6843568"/>
            <a:ext cx="4643676" cy="1727600"/>
          </a:xfrm>
          <a:custGeom>
            <a:avLst/>
            <a:gdLst/>
            <a:ahLst/>
            <a:cxnLst/>
            <a:rect l="l" t="t" r="r" b="b"/>
            <a:pathLst>
              <a:path w="5634372" h="2540590">
                <a:moveTo>
                  <a:pt x="5634372" y="0"/>
                </a:moveTo>
                <a:lnTo>
                  <a:pt x="0" y="0"/>
                </a:lnTo>
                <a:lnTo>
                  <a:pt x="0" y="2540590"/>
                </a:lnTo>
                <a:lnTo>
                  <a:pt x="5634372" y="2540590"/>
                </a:lnTo>
                <a:lnTo>
                  <a:pt x="5634372"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949674">
            <a:off x="920672" y="-811008"/>
            <a:ext cx="9633731" cy="12235880"/>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3"/>
            <a:stretch>
              <a:fillRect/>
            </a:stretch>
          </a:blipFill>
        </p:spPr>
      </p:sp>
      <p:sp>
        <p:nvSpPr>
          <p:cNvPr id="4" name="Freeform 4"/>
          <p:cNvSpPr/>
          <p:nvPr/>
        </p:nvSpPr>
        <p:spPr>
          <a:xfrm>
            <a:off x="-423611" y="576248"/>
            <a:ext cx="2882577" cy="2588132"/>
          </a:xfrm>
          <a:custGeom>
            <a:avLst/>
            <a:gdLst/>
            <a:ahLst/>
            <a:cxnLst/>
            <a:rect l="l" t="t" r="r" b="b"/>
            <a:pathLst>
              <a:path w="3883579" h="3877202">
                <a:moveTo>
                  <a:pt x="0" y="0"/>
                </a:moveTo>
                <a:lnTo>
                  <a:pt x="3883578" y="0"/>
                </a:lnTo>
                <a:lnTo>
                  <a:pt x="3883578" y="3877201"/>
                </a:lnTo>
                <a:lnTo>
                  <a:pt x="0" y="3877201"/>
                </a:lnTo>
                <a:lnTo>
                  <a:pt x="0" y="0"/>
                </a:lnTo>
                <a:close/>
              </a:path>
            </a:pathLst>
          </a:custGeom>
          <a:blipFill>
            <a:blip r:embed="rId4"/>
            <a:stretch>
              <a:fillRect/>
            </a:stretch>
          </a:blipFill>
        </p:spPr>
      </p:sp>
      <p:sp>
        <p:nvSpPr>
          <p:cNvPr id="5" name="TextBox 5"/>
          <p:cNvSpPr txBox="1"/>
          <p:nvPr/>
        </p:nvSpPr>
        <p:spPr>
          <a:xfrm>
            <a:off x="949307" y="2146514"/>
            <a:ext cx="10058708" cy="1082153"/>
          </a:xfrm>
          <a:prstGeom prst="rect">
            <a:avLst/>
          </a:prstGeom>
        </p:spPr>
        <p:txBody>
          <a:bodyPr lIns="0" tIns="0" rIns="0" bIns="0" rtlCol="0" anchor="t">
            <a:spAutoFit/>
          </a:bodyPr>
          <a:lstStyle/>
          <a:p>
            <a:pPr algn="ctr">
              <a:lnSpc>
                <a:spcPts val="7928"/>
              </a:lnSpc>
              <a:spcBef>
                <a:spcPct val="0"/>
              </a:spcBef>
            </a:pPr>
            <a:r>
              <a:rPr lang="en-US" sz="5663" dirty="0" err="1">
                <a:solidFill>
                  <a:srgbClr val="000000"/>
                </a:solidFill>
                <a:latin typeface="Ballpoint"/>
                <a:ea typeface="Ballpoint"/>
              </a:rPr>
              <a:t>主要產品∕服務∕設計∕技術</a:t>
            </a:r>
            <a:endParaRPr lang="en-US" sz="5663" dirty="0">
              <a:solidFill>
                <a:srgbClr val="000000"/>
              </a:solidFill>
              <a:latin typeface="Ballpoint"/>
              <a:ea typeface="Ballpoint"/>
            </a:endParaRPr>
          </a:p>
        </p:txBody>
      </p:sp>
      <p:sp>
        <p:nvSpPr>
          <p:cNvPr id="6" name="TextBox 6"/>
          <p:cNvSpPr txBox="1"/>
          <p:nvPr/>
        </p:nvSpPr>
        <p:spPr>
          <a:xfrm>
            <a:off x="720687" y="3382247"/>
            <a:ext cx="10287328" cy="6668492"/>
          </a:xfrm>
          <a:prstGeom prst="rect">
            <a:avLst/>
          </a:prstGeom>
        </p:spPr>
        <p:txBody>
          <a:bodyPr lIns="0" tIns="0" rIns="0" bIns="0" rtlCol="0" anchor="t">
            <a:spAutoFit/>
          </a:bodyPr>
          <a:lstStyle/>
          <a:p>
            <a:pPr algn="ctr">
              <a:lnSpc>
                <a:spcPts val="3966"/>
              </a:lnSpc>
            </a:pPr>
            <a:r>
              <a:rPr lang="en-US" altLang="zh-TW" sz="3027" b="1" dirty="0" smtClean="0">
                <a:solidFill>
                  <a:srgbClr val="000000"/>
                </a:solidFill>
                <a:latin typeface="Dekko"/>
                <a:ea typeface="Dekko"/>
              </a:rPr>
              <a:t>1.</a:t>
            </a:r>
            <a:r>
              <a:rPr lang="en-US" sz="3027" b="1" dirty="0" smtClean="0">
                <a:solidFill>
                  <a:srgbClr val="000000"/>
                </a:solidFill>
                <a:latin typeface="Dekko"/>
                <a:ea typeface="Dekko"/>
              </a:rPr>
              <a:t>主要產品</a:t>
            </a:r>
            <a:r>
              <a:rPr lang="en-US" sz="3027" dirty="0" smtClean="0">
                <a:solidFill>
                  <a:srgbClr val="000000"/>
                </a:solidFill>
                <a:latin typeface="Dekko"/>
                <a:ea typeface="Dekko"/>
              </a:rPr>
              <a:t>:</a:t>
            </a:r>
          </a:p>
          <a:p>
            <a:pPr algn="ctr">
              <a:lnSpc>
                <a:spcPts val="3966"/>
              </a:lnSpc>
            </a:pPr>
            <a:r>
              <a:rPr lang="en-US" sz="3027" dirty="0" err="1" smtClean="0">
                <a:solidFill>
                  <a:srgbClr val="000000"/>
                </a:solidFill>
                <a:ea typeface="Dekko"/>
              </a:rPr>
              <a:t>彩虹糯米玉米</a:t>
            </a:r>
            <a:endParaRPr lang="en-US" sz="3027" dirty="0">
              <a:solidFill>
                <a:srgbClr val="000000"/>
              </a:solidFill>
              <a:ea typeface="Dekko"/>
            </a:endParaRPr>
          </a:p>
          <a:p>
            <a:pPr algn="ctr">
              <a:lnSpc>
                <a:spcPts val="3966"/>
              </a:lnSpc>
            </a:pPr>
            <a:r>
              <a:rPr lang="en-US" altLang="zh-TW" sz="3027" b="1" dirty="0" smtClean="0">
                <a:solidFill>
                  <a:srgbClr val="000000"/>
                </a:solidFill>
                <a:latin typeface="Dekko"/>
                <a:ea typeface="Dekko"/>
              </a:rPr>
              <a:t>2.</a:t>
            </a:r>
            <a:r>
              <a:rPr lang="en-US" sz="3027" b="1" dirty="0" smtClean="0">
                <a:solidFill>
                  <a:srgbClr val="000000"/>
                </a:solidFill>
                <a:latin typeface="Dekko"/>
                <a:ea typeface="Dekko"/>
              </a:rPr>
              <a:t>技術</a:t>
            </a:r>
            <a:r>
              <a:rPr lang="en-US" altLang="zh-TW" sz="3027" b="1" dirty="0" smtClean="0">
                <a:solidFill>
                  <a:srgbClr val="000000"/>
                </a:solidFill>
                <a:latin typeface="Dekko"/>
                <a:ea typeface="Dekko"/>
              </a:rPr>
              <a:t>:</a:t>
            </a:r>
          </a:p>
          <a:p>
            <a:pPr algn="ctr">
              <a:lnSpc>
                <a:spcPts val="3966"/>
              </a:lnSpc>
            </a:pPr>
            <a:r>
              <a:rPr lang="en-US" altLang="zh-TW" sz="3027" b="1" dirty="0" smtClean="0">
                <a:solidFill>
                  <a:srgbClr val="000000"/>
                </a:solidFill>
                <a:latin typeface="Dekko"/>
                <a:ea typeface="Dekko"/>
                <a:sym typeface="Wingdings" panose="05000000000000000000" pitchFamily="2" charset="2"/>
              </a:rPr>
              <a:t>(</a:t>
            </a:r>
            <a:r>
              <a:rPr lang="zh-TW" altLang="en-US" sz="3027" dirty="0" smtClean="0">
                <a:solidFill>
                  <a:srgbClr val="000000"/>
                </a:solidFill>
                <a:latin typeface="Dekko"/>
                <a:ea typeface="Dekko"/>
              </a:rPr>
              <a:t>如</a:t>
            </a:r>
            <a:r>
              <a:rPr lang="zh-TW" altLang="en-US" sz="3027" dirty="0" smtClean="0">
                <a:solidFill>
                  <a:srgbClr val="000000"/>
                </a:solidFill>
                <a:latin typeface="Dekko"/>
                <a:ea typeface="Dekko"/>
              </a:rPr>
              <a:t>右圖</a:t>
            </a:r>
            <a:r>
              <a:rPr lang="en-US" altLang="zh-TW" sz="3027" dirty="0" smtClean="0">
                <a:solidFill>
                  <a:srgbClr val="000000"/>
                </a:solidFill>
                <a:latin typeface="Dekko"/>
                <a:ea typeface="Dekko"/>
              </a:rPr>
              <a:t>)</a:t>
            </a:r>
            <a:endParaRPr lang="en-US" altLang="zh-TW" sz="3027" dirty="0">
              <a:solidFill>
                <a:srgbClr val="000000"/>
              </a:solidFill>
              <a:latin typeface="Dekko"/>
              <a:ea typeface="Dekko"/>
            </a:endParaRPr>
          </a:p>
          <a:p>
            <a:pPr algn="ctr">
              <a:lnSpc>
                <a:spcPts val="3966"/>
              </a:lnSpc>
            </a:pPr>
            <a:r>
              <a:rPr lang="en-US" altLang="zh-TW" sz="3027" b="1" dirty="0" smtClean="0">
                <a:solidFill>
                  <a:srgbClr val="000000"/>
                </a:solidFill>
                <a:latin typeface="Dekko"/>
                <a:ea typeface="Dekko"/>
              </a:rPr>
              <a:t>3.</a:t>
            </a:r>
            <a:r>
              <a:rPr lang="en-US" sz="3027" b="1" dirty="0" smtClean="0">
                <a:solidFill>
                  <a:srgbClr val="000000"/>
                </a:solidFill>
                <a:latin typeface="Dekko"/>
                <a:ea typeface="Dekko"/>
              </a:rPr>
              <a:t>服務</a:t>
            </a:r>
            <a:r>
              <a:rPr lang="en-US" sz="3027" b="1" dirty="0">
                <a:solidFill>
                  <a:srgbClr val="000000"/>
                </a:solidFill>
                <a:latin typeface="Dekko"/>
                <a:ea typeface="Dekko"/>
              </a:rPr>
              <a:t>:</a:t>
            </a:r>
          </a:p>
          <a:p>
            <a:pPr algn="ctr">
              <a:lnSpc>
                <a:spcPts val="3966"/>
              </a:lnSpc>
            </a:pPr>
            <a:r>
              <a:rPr lang="en-US" sz="3027" dirty="0" err="1" smtClean="0">
                <a:solidFill>
                  <a:srgbClr val="000000"/>
                </a:solidFill>
                <a:latin typeface="Dekko"/>
                <a:ea typeface="Dekko"/>
              </a:rPr>
              <a:t>社交軟體經營粉絲專頁</a:t>
            </a:r>
            <a:endParaRPr lang="en-US" sz="3027" dirty="0" err="1">
              <a:solidFill>
                <a:srgbClr val="000000"/>
              </a:solidFill>
              <a:latin typeface="Dekko"/>
              <a:ea typeface="Dekko"/>
            </a:endParaRPr>
          </a:p>
          <a:p>
            <a:pPr algn="ctr">
              <a:lnSpc>
                <a:spcPts val="3966"/>
              </a:lnSpc>
            </a:pPr>
            <a:r>
              <a:rPr lang="en-US" sz="3027" dirty="0" err="1" smtClean="0">
                <a:solidFill>
                  <a:srgbClr val="000000"/>
                </a:solidFill>
                <a:latin typeface="Dekko"/>
                <a:ea typeface="Dekko"/>
              </a:rPr>
              <a:t>物流方式採冷藏宅配</a:t>
            </a:r>
            <a:endParaRPr lang="en-US" sz="3027" dirty="0" smtClean="0">
              <a:solidFill>
                <a:srgbClr val="000000"/>
              </a:solidFill>
              <a:latin typeface="Dekko"/>
              <a:ea typeface="Dekko"/>
            </a:endParaRPr>
          </a:p>
          <a:p>
            <a:pPr algn="ctr">
              <a:lnSpc>
                <a:spcPts val="3966"/>
              </a:lnSpc>
            </a:pPr>
            <a:r>
              <a:rPr lang="en-US" sz="3027" dirty="0" smtClean="0">
                <a:solidFill>
                  <a:srgbClr val="000000"/>
                </a:solidFill>
                <a:latin typeface="Dekko"/>
                <a:ea typeface="Dekko"/>
              </a:rPr>
              <a:t>(</a:t>
            </a:r>
            <a:r>
              <a:rPr lang="en-US" sz="3027" dirty="0" err="1">
                <a:solidFill>
                  <a:srgbClr val="000000"/>
                </a:solidFill>
                <a:latin typeface="Dekko"/>
                <a:ea typeface="Dekko"/>
              </a:rPr>
              <a:t>例如:黑貓、大榮貨運、台灣宅配</a:t>
            </a:r>
            <a:r>
              <a:rPr lang="en-US" sz="3027" dirty="0">
                <a:solidFill>
                  <a:srgbClr val="000000"/>
                </a:solidFill>
                <a:latin typeface="Dekko"/>
                <a:ea typeface="Dekko"/>
              </a:rPr>
              <a:t>)。</a:t>
            </a:r>
          </a:p>
          <a:p>
            <a:pPr algn="ctr">
              <a:lnSpc>
                <a:spcPts val="3966"/>
              </a:lnSpc>
            </a:pPr>
            <a:r>
              <a:rPr lang="en-US" altLang="zh-TW" sz="3027" b="1" dirty="0" smtClean="0">
                <a:solidFill>
                  <a:srgbClr val="000000"/>
                </a:solidFill>
                <a:latin typeface="Dekko"/>
                <a:ea typeface="Dekko"/>
              </a:rPr>
              <a:t>4.</a:t>
            </a:r>
            <a:r>
              <a:rPr lang="en-US" sz="3027" b="1" dirty="0" smtClean="0">
                <a:solidFill>
                  <a:srgbClr val="000000"/>
                </a:solidFill>
                <a:latin typeface="Dekko"/>
                <a:ea typeface="Dekko"/>
              </a:rPr>
              <a:t>設計:</a:t>
            </a:r>
          </a:p>
          <a:p>
            <a:pPr algn="ctr">
              <a:lnSpc>
                <a:spcPts val="3966"/>
              </a:lnSpc>
            </a:pPr>
            <a:r>
              <a:rPr lang="en-US" sz="3027" dirty="0" err="1" smtClean="0">
                <a:solidFill>
                  <a:srgbClr val="000000"/>
                </a:solidFill>
                <a:latin typeface="Dekko"/>
                <a:ea typeface="Dekko"/>
              </a:rPr>
              <a:t>海報以及市集用禮品袋</a:t>
            </a:r>
            <a:r>
              <a:rPr lang="en-US" sz="3027" dirty="0">
                <a:solidFill>
                  <a:srgbClr val="000000"/>
                </a:solidFill>
                <a:latin typeface="Dekko"/>
                <a:ea typeface="Dekko"/>
              </a:rPr>
              <a:t>(</a:t>
            </a:r>
            <a:r>
              <a:rPr lang="en-US" sz="3027" dirty="0" err="1">
                <a:solidFill>
                  <a:srgbClr val="000000"/>
                </a:solidFill>
                <a:latin typeface="Dekko"/>
                <a:ea typeface="Dekko"/>
              </a:rPr>
              <a:t>直播時展示</a:t>
            </a:r>
            <a:r>
              <a:rPr lang="en-US" sz="3027" dirty="0">
                <a:solidFill>
                  <a:srgbClr val="000000"/>
                </a:solidFill>
                <a:latin typeface="Dekko"/>
                <a:ea typeface="Dekko"/>
              </a:rPr>
              <a:t>)</a:t>
            </a:r>
          </a:p>
          <a:p>
            <a:pPr algn="ctr">
              <a:lnSpc>
                <a:spcPts val="3966"/>
              </a:lnSpc>
            </a:pPr>
            <a:endParaRPr lang="en-US" sz="3027" dirty="0">
              <a:solidFill>
                <a:srgbClr val="000000"/>
              </a:solidFill>
              <a:latin typeface="Dekko"/>
              <a:ea typeface="Dekko"/>
            </a:endParaRPr>
          </a:p>
          <a:p>
            <a:pPr algn="ctr">
              <a:lnSpc>
                <a:spcPts val="3966"/>
              </a:lnSpc>
            </a:pPr>
            <a:endParaRPr lang="en-US" sz="3027" dirty="0">
              <a:solidFill>
                <a:srgbClr val="000000"/>
              </a:solidFill>
              <a:latin typeface="Dekko"/>
              <a:ea typeface="Dekko"/>
            </a:endParaRPr>
          </a:p>
          <a:p>
            <a:pPr algn="ctr">
              <a:lnSpc>
                <a:spcPts val="3966"/>
              </a:lnSpc>
            </a:pPr>
            <a:endParaRPr lang="en-US" sz="3027" dirty="0">
              <a:solidFill>
                <a:srgbClr val="000000"/>
              </a:solidFill>
              <a:latin typeface="Dekko"/>
              <a:ea typeface="Dekko"/>
            </a:endParaRPr>
          </a:p>
        </p:txBody>
      </p:sp>
      <p:grpSp>
        <p:nvGrpSpPr>
          <p:cNvPr id="7" name="Group 7"/>
          <p:cNvGrpSpPr/>
          <p:nvPr/>
        </p:nvGrpSpPr>
        <p:grpSpPr>
          <a:xfrm>
            <a:off x="2321061" y="3010800"/>
            <a:ext cx="7315200" cy="282154"/>
            <a:chOff x="1248305" y="126331"/>
            <a:chExt cx="9753600" cy="376206"/>
          </a:xfrm>
        </p:grpSpPr>
        <p:sp>
          <p:nvSpPr>
            <p:cNvPr id="8" name="Freeform 8"/>
            <p:cNvSpPr/>
            <p:nvPr/>
          </p:nvSpPr>
          <p:spPr>
            <a:xfrm>
              <a:off x="1248305" y="126331"/>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440441" y="331105"/>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aphicFrame>
        <p:nvGraphicFramePr>
          <p:cNvPr id="13" name="圖表 12"/>
          <p:cNvGraphicFramePr/>
          <p:nvPr>
            <p:extLst>
              <p:ext uri="{D42A27DB-BD31-4B8C-83A1-F6EECF244321}">
                <p14:modId xmlns:p14="http://schemas.microsoft.com/office/powerpoint/2010/main" val="4176209832"/>
              </p:ext>
            </p:extLst>
          </p:nvPr>
        </p:nvGraphicFramePr>
        <p:xfrm>
          <a:off x="12026655" y="5524500"/>
          <a:ext cx="5649211" cy="34544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資料庫圖表 14"/>
          <p:cNvGraphicFramePr/>
          <p:nvPr>
            <p:extLst>
              <p:ext uri="{D42A27DB-BD31-4B8C-83A1-F6EECF244321}">
                <p14:modId xmlns:p14="http://schemas.microsoft.com/office/powerpoint/2010/main" val="4023250359"/>
              </p:ext>
            </p:extLst>
          </p:nvPr>
        </p:nvGraphicFramePr>
        <p:xfrm>
          <a:off x="10474352" y="2451837"/>
          <a:ext cx="8496464" cy="56728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Freeform 4"/>
          <p:cNvSpPr/>
          <p:nvPr/>
        </p:nvSpPr>
        <p:spPr>
          <a:xfrm rot="-5325812">
            <a:off x="7218800" y="4567927"/>
            <a:ext cx="146823" cy="1170328"/>
          </a:xfrm>
          <a:custGeom>
            <a:avLst/>
            <a:gdLst/>
            <a:ahLst/>
            <a:cxnLst/>
            <a:rect l="l" t="t" r="r" b="b"/>
            <a:pathLst>
              <a:path w="667579" h="5321282">
                <a:moveTo>
                  <a:pt x="0" y="0"/>
                </a:moveTo>
                <a:lnTo>
                  <a:pt x="667579" y="0"/>
                </a:lnTo>
                <a:lnTo>
                  <a:pt x="667579" y="5321282"/>
                </a:lnTo>
                <a:lnTo>
                  <a:pt x="0" y="5321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9" name="Freeform 4"/>
          <p:cNvSpPr/>
          <p:nvPr/>
        </p:nvSpPr>
        <p:spPr>
          <a:xfrm rot="-5325812">
            <a:off x="8504144" y="4558336"/>
            <a:ext cx="146823" cy="1170328"/>
          </a:xfrm>
          <a:custGeom>
            <a:avLst/>
            <a:gdLst/>
            <a:ahLst/>
            <a:cxnLst/>
            <a:rect l="l" t="t" r="r" b="b"/>
            <a:pathLst>
              <a:path w="667579" h="5321282">
                <a:moveTo>
                  <a:pt x="0" y="0"/>
                </a:moveTo>
                <a:lnTo>
                  <a:pt x="667579" y="0"/>
                </a:lnTo>
                <a:lnTo>
                  <a:pt x="667579" y="5321282"/>
                </a:lnTo>
                <a:lnTo>
                  <a:pt x="0" y="5321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Freeform 4"/>
          <p:cNvSpPr/>
          <p:nvPr/>
        </p:nvSpPr>
        <p:spPr>
          <a:xfrm rot="-5325812">
            <a:off x="9832257" y="4558336"/>
            <a:ext cx="146823" cy="1170328"/>
          </a:xfrm>
          <a:custGeom>
            <a:avLst/>
            <a:gdLst/>
            <a:ahLst/>
            <a:cxnLst/>
            <a:rect l="l" t="t" r="r" b="b"/>
            <a:pathLst>
              <a:path w="667579" h="5321282">
                <a:moveTo>
                  <a:pt x="0" y="0"/>
                </a:moveTo>
                <a:lnTo>
                  <a:pt x="667579" y="0"/>
                </a:lnTo>
                <a:lnTo>
                  <a:pt x="667579" y="5321282"/>
                </a:lnTo>
                <a:lnTo>
                  <a:pt x="0" y="5321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4"/>
          <p:cNvSpPr/>
          <p:nvPr/>
        </p:nvSpPr>
        <p:spPr>
          <a:xfrm rot="-5325812">
            <a:off x="11116157" y="4558336"/>
            <a:ext cx="146823" cy="1170328"/>
          </a:xfrm>
          <a:custGeom>
            <a:avLst/>
            <a:gdLst/>
            <a:ahLst/>
            <a:cxnLst/>
            <a:rect l="l" t="t" r="r" b="b"/>
            <a:pathLst>
              <a:path w="667579" h="5321282">
                <a:moveTo>
                  <a:pt x="0" y="0"/>
                </a:moveTo>
                <a:lnTo>
                  <a:pt x="667579" y="0"/>
                </a:lnTo>
                <a:lnTo>
                  <a:pt x="667579" y="5321282"/>
                </a:lnTo>
                <a:lnTo>
                  <a:pt x="0" y="5321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flipH="1">
            <a:off x="5487651" y="2231085"/>
            <a:ext cx="4797851" cy="4826074"/>
          </a:xfrm>
          <a:custGeom>
            <a:avLst/>
            <a:gdLst/>
            <a:ahLst/>
            <a:cxnLst/>
            <a:rect l="l" t="t" r="r" b="b"/>
            <a:pathLst>
              <a:path w="4797851" h="4826074">
                <a:moveTo>
                  <a:pt x="4797851" y="0"/>
                </a:moveTo>
                <a:lnTo>
                  <a:pt x="0" y="0"/>
                </a:lnTo>
                <a:lnTo>
                  <a:pt x="0" y="4826074"/>
                </a:lnTo>
                <a:lnTo>
                  <a:pt x="4797851" y="4826074"/>
                </a:lnTo>
                <a:lnTo>
                  <a:pt x="4797851" y="0"/>
                </a:lnTo>
                <a:close/>
              </a:path>
            </a:pathLst>
          </a:custGeom>
          <a:blipFill>
            <a:blip r:embed="rId3"/>
            <a:stretch>
              <a:fillRect/>
            </a:stretch>
          </a:blipFill>
        </p:spPr>
      </p:sp>
      <p:sp>
        <p:nvSpPr>
          <p:cNvPr id="4" name="Freeform 4"/>
          <p:cNvSpPr/>
          <p:nvPr/>
        </p:nvSpPr>
        <p:spPr>
          <a:xfrm rot="231963" flipH="1">
            <a:off x="7549401" y="4683273"/>
            <a:ext cx="6730844" cy="6770437"/>
          </a:xfrm>
          <a:custGeom>
            <a:avLst/>
            <a:gdLst/>
            <a:ahLst/>
            <a:cxnLst/>
            <a:rect l="l" t="t" r="r" b="b"/>
            <a:pathLst>
              <a:path w="6730844" h="6770437">
                <a:moveTo>
                  <a:pt x="6730844" y="0"/>
                </a:moveTo>
                <a:lnTo>
                  <a:pt x="0" y="0"/>
                </a:lnTo>
                <a:lnTo>
                  <a:pt x="0" y="6770438"/>
                </a:lnTo>
                <a:lnTo>
                  <a:pt x="6730844" y="6770438"/>
                </a:lnTo>
                <a:lnTo>
                  <a:pt x="6730844" y="0"/>
                </a:lnTo>
                <a:close/>
              </a:path>
            </a:pathLst>
          </a:custGeom>
          <a:blipFill>
            <a:blip r:embed="rId3"/>
            <a:stretch>
              <a:fillRect/>
            </a:stretch>
          </a:blipFill>
        </p:spPr>
      </p:sp>
      <p:sp>
        <p:nvSpPr>
          <p:cNvPr id="5" name="Freeform 5"/>
          <p:cNvSpPr/>
          <p:nvPr/>
        </p:nvSpPr>
        <p:spPr>
          <a:xfrm rot="2144482" flipH="1">
            <a:off x="13559782" y="5997308"/>
            <a:ext cx="4874119" cy="4902790"/>
          </a:xfrm>
          <a:custGeom>
            <a:avLst/>
            <a:gdLst/>
            <a:ahLst/>
            <a:cxnLst/>
            <a:rect l="l" t="t" r="r" b="b"/>
            <a:pathLst>
              <a:path w="4874119" h="4902790">
                <a:moveTo>
                  <a:pt x="4874119" y="0"/>
                </a:moveTo>
                <a:lnTo>
                  <a:pt x="0" y="0"/>
                </a:lnTo>
                <a:lnTo>
                  <a:pt x="0" y="4902791"/>
                </a:lnTo>
                <a:lnTo>
                  <a:pt x="4874119" y="4902791"/>
                </a:lnTo>
                <a:lnTo>
                  <a:pt x="4874119" y="0"/>
                </a:lnTo>
                <a:close/>
              </a:path>
            </a:pathLst>
          </a:custGeom>
          <a:blipFill>
            <a:blip r:embed="rId3"/>
            <a:stretch>
              <a:fillRect/>
            </a:stretch>
          </a:blipFill>
        </p:spPr>
      </p:sp>
      <p:sp>
        <p:nvSpPr>
          <p:cNvPr id="6" name="Freeform 6"/>
          <p:cNvSpPr/>
          <p:nvPr/>
        </p:nvSpPr>
        <p:spPr>
          <a:xfrm>
            <a:off x="12310757" y="643823"/>
            <a:ext cx="6011145" cy="5993645"/>
          </a:xfrm>
          <a:custGeom>
            <a:avLst/>
            <a:gdLst/>
            <a:ahLst/>
            <a:cxnLst/>
            <a:rect l="l" t="t" r="r" b="b"/>
            <a:pathLst>
              <a:path w="6011145" h="5993645">
                <a:moveTo>
                  <a:pt x="0" y="0"/>
                </a:moveTo>
                <a:lnTo>
                  <a:pt x="6011145" y="0"/>
                </a:lnTo>
                <a:lnTo>
                  <a:pt x="6011145" y="5993645"/>
                </a:lnTo>
                <a:lnTo>
                  <a:pt x="0" y="5993645"/>
                </a:lnTo>
                <a:lnTo>
                  <a:pt x="0" y="0"/>
                </a:lnTo>
                <a:close/>
              </a:path>
            </a:pathLst>
          </a:custGeom>
          <a:blipFill>
            <a:blip r:embed="rId4"/>
            <a:stretch>
              <a:fillRect/>
            </a:stretch>
          </a:blipFill>
        </p:spPr>
      </p:sp>
      <p:sp>
        <p:nvSpPr>
          <p:cNvPr id="7" name="Freeform 7"/>
          <p:cNvSpPr/>
          <p:nvPr/>
        </p:nvSpPr>
        <p:spPr>
          <a:xfrm rot="-555455">
            <a:off x="582514" y="3214326"/>
            <a:ext cx="5292071" cy="5989663"/>
          </a:xfrm>
          <a:custGeom>
            <a:avLst/>
            <a:gdLst/>
            <a:ahLst/>
            <a:cxnLst/>
            <a:rect l="l" t="t" r="r" b="b"/>
            <a:pathLst>
              <a:path w="5292071" h="5989663">
                <a:moveTo>
                  <a:pt x="0" y="0"/>
                </a:moveTo>
                <a:lnTo>
                  <a:pt x="5292071" y="0"/>
                </a:lnTo>
                <a:lnTo>
                  <a:pt x="5292071" y="5989662"/>
                </a:lnTo>
                <a:lnTo>
                  <a:pt x="0" y="5989662"/>
                </a:lnTo>
                <a:lnTo>
                  <a:pt x="0" y="0"/>
                </a:lnTo>
                <a:close/>
              </a:path>
            </a:pathLst>
          </a:custGeom>
          <a:blipFill>
            <a:blip r:embed="rId5"/>
            <a:stretch>
              <a:fillRect/>
            </a:stretch>
          </a:blipFill>
        </p:spPr>
      </p:sp>
      <p:sp>
        <p:nvSpPr>
          <p:cNvPr id="8" name="Freeform 8"/>
          <p:cNvSpPr/>
          <p:nvPr/>
        </p:nvSpPr>
        <p:spPr>
          <a:xfrm rot="-719700">
            <a:off x="5686442" y="7882063"/>
            <a:ext cx="2200134" cy="1905866"/>
          </a:xfrm>
          <a:custGeom>
            <a:avLst/>
            <a:gdLst/>
            <a:ahLst/>
            <a:cxnLst/>
            <a:rect l="l" t="t" r="r" b="b"/>
            <a:pathLst>
              <a:path w="2200134" h="1905866">
                <a:moveTo>
                  <a:pt x="0" y="0"/>
                </a:moveTo>
                <a:lnTo>
                  <a:pt x="2200135" y="0"/>
                </a:lnTo>
                <a:lnTo>
                  <a:pt x="2200135" y="1905867"/>
                </a:lnTo>
                <a:lnTo>
                  <a:pt x="0" y="1905867"/>
                </a:lnTo>
                <a:lnTo>
                  <a:pt x="0" y="0"/>
                </a:lnTo>
                <a:close/>
              </a:path>
            </a:pathLst>
          </a:custGeom>
          <a:blipFill>
            <a:blip r:embed="rId6"/>
            <a:stretch>
              <a:fillRect/>
            </a:stretch>
          </a:blipFill>
        </p:spPr>
      </p:sp>
      <p:sp>
        <p:nvSpPr>
          <p:cNvPr id="9" name="Freeform 9"/>
          <p:cNvSpPr/>
          <p:nvPr/>
        </p:nvSpPr>
        <p:spPr>
          <a:xfrm rot="-1961415">
            <a:off x="10469344" y="2149362"/>
            <a:ext cx="2521631" cy="2033065"/>
          </a:xfrm>
          <a:custGeom>
            <a:avLst/>
            <a:gdLst/>
            <a:ahLst/>
            <a:cxnLst/>
            <a:rect l="l" t="t" r="r" b="b"/>
            <a:pathLst>
              <a:path w="2521631" h="2033065">
                <a:moveTo>
                  <a:pt x="0" y="0"/>
                </a:moveTo>
                <a:lnTo>
                  <a:pt x="2521631" y="0"/>
                </a:lnTo>
                <a:lnTo>
                  <a:pt x="2521631" y="2033065"/>
                </a:lnTo>
                <a:lnTo>
                  <a:pt x="0" y="2033065"/>
                </a:lnTo>
                <a:lnTo>
                  <a:pt x="0" y="0"/>
                </a:lnTo>
                <a:close/>
              </a:path>
            </a:pathLst>
          </a:custGeom>
          <a:blipFill>
            <a:blip r:embed="rId7"/>
            <a:stretch>
              <a:fillRect/>
            </a:stretch>
          </a:blipFill>
        </p:spPr>
      </p:sp>
      <p:sp>
        <p:nvSpPr>
          <p:cNvPr id="10" name="TextBox 10"/>
          <p:cNvSpPr txBox="1"/>
          <p:nvPr/>
        </p:nvSpPr>
        <p:spPr>
          <a:xfrm>
            <a:off x="7186141" y="781050"/>
            <a:ext cx="3048000" cy="1154430"/>
          </a:xfrm>
          <a:prstGeom prst="rect">
            <a:avLst/>
          </a:prstGeom>
        </p:spPr>
        <p:txBody>
          <a:bodyPr lIns="0" tIns="0" rIns="0" bIns="0" rtlCol="0" anchor="t">
            <a:spAutoFit/>
          </a:bodyPr>
          <a:lstStyle/>
          <a:p>
            <a:pPr algn="ctr">
              <a:lnSpc>
                <a:spcPts val="9660"/>
              </a:lnSpc>
              <a:spcBef>
                <a:spcPct val="0"/>
              </a:spcBef>
            </a:pPr>
            <a:r>
              <a:rPr lang="en-US" sz="6000">
                <a:solidFill>
                  <a:srgbClr val="000000"/>
                </a:solidFill>
                <a:ea typeface="Itim"/>
              </a:rPr>
              <a:t>商品介紹</a:t>
            </a:r>
          </a:p>
        </p:txBody>
      </p:sp>
      <p:sp>
        <p:nvSpPr>
          <p:cNvPr id="11" name="TextBox 11"/>
          <p:cNvSpPr txBox="1"/>
          <p:nvPr/>
        </p:nvSpPr>
        <p:spPr>
          <a:xfrm rot="-343542">
            <a:off x="9065644" y="6480867"/>
            <a:ext cx="3885466" cy="2688526"/>
          </a:xfrm>
          <a:prstGeom prst="rect">
            <a:avLst/>
          </a:prstGeom>
        </p:spPr>
        <p:txBody>
          <a:bodyPr lIns="0" tIns="0" rIns="0" bIns="0" rtlCol="0" anchor="t">
            <a:spAutoFit/>
          </a:bodyPr>
          <a:lstStyle/>
          <a:p>
            <a:pPr algn="just">
              <a:lnSpc>
                <a:spcPts val="4341"/>
              </a:lnSpc>
              <a:spcBef>
                <a:spcPct val="0"/>
              </a:spcBef>
            </a:pPr>
            <a:r>
              <a:rPr lang="en-US" sz="2696" dirty="0" err="1">
                <a:solidFill>
                  <a:srgbClr val="000000"/>
                </a:solidFill>
                <a:ea typeface="Itim"/>
              </a:rPr>
              <a:t>彩虹玉米是一種獨特多彩的玉米品種，其玉米粒呈現出各種鮮豔的顏色，如紅色、黃色、藍色、紫色、黑紫色等</a:t>
            </a:r>
            <a:endParaRPr lang="en-US" sz="2696" dirty="0">
              <a:solidFill>
                <a:srgbClr val="000000"/>
              </a:solidFill>
              <a:ea typeface="Itim"/>
            </a:endParaRPr>
          </a:p>
        </p:txBody>
      </p:sp>
      <p:sp>
        <p:nvSpPr>
          <p:cNvPr id="12" name="TextBox 12"/>
          <p:cNvSpPr txBox="1"/>
          <p:nvPr/>
        </p:nvSpPr>
        <p:spPr>
          <a:xfrm rot="673786">
            <a:off x="13294475" y="2632938"/>
            <a:ext cx="4065518" cy="1630884"/>
          </a:xfrm>
          <a:prstGeom prst="rect">
            <a:avLst/>
          </a:prstGeom>
        </p:spPr>
        <p:txBody>
          <a:bodyPr lIns="0" tIns="0" rIns="0" bIns="0" rtlCol="0" anchor="t">
            <a:spAutoFit/>
          </a:bodyPr>
          <a:lstStyle/>
          <a:p>
            <a:pPr algn="just">
              <a:lnSpc>
                <a:spcPts val="4352"/>
              </a:lnSpc>
              <a:spcBef>
                <a:spcPct val="0"/>
              </a:spcBef>
            </a:pPr>
            <a:r>
              <a:rPr lang="en-US" sz="2703">
                <a:solidFill>
                  <a:srgbClr val="000000"/>
                </a:solidFill>
                <a:ea typeface="Itim"/>
              </a:rPr>
              <a:t>彩虹玉米比普通玉米營養，富含維生素、礦物質、葉黃素和纖維。</a:t>
            </a:r>
          </a:p>
        </p:txBody>
      </p:sp>
      <p:sp>
        <p:nvSpPr>
          <p:cNvPr id="13" name="TextBox 13"/>
          <p:cNvSpPr txBox="1"/>
          <p:nvPr/>
        </p:nvSpPr>
        <p:spPr>
          <a:xfrm rot="1568670">
            <a:off x="14283747" y="7937012"/>
            <a:ext cx="3771900" cy="516636"/>
          </a:xfrm>
          <a:prstGeom prst="rect">
            <a:avLst/>
          </a:prstGeom>
        </p:spPr>
        <p:txBody>
          <a:bodyPr lIns="0" tIns="0" rIns="0" bIns="0" rtlCol="0" anchor="t">
            <a:spAutoFit/>
          </a:bodyPr>
          <a:lstStyle/>
          <a:p>
            <a:pPr algn="ctr">
              <a:lnSpc>
                <a:spcPts val="4347"/>
              </a:lnSpc>
              <a:spcBef>
                <a:spcPct val="0"/>
              </a:spcBef>
            </a:pPr>
            <a:r>
              <a:rPr lang="en-US" sz="2700">
                <a:solidFill>
                  <a:srgbClr val="000000"/>
                </a:solidFill>
                <a:ea typeface="Itim"/>
              </a:rPr>
              <a:t>品種也會影響口感的不同</a:t>
            </a:r>
          </a:p>
        </p:txBody>
      </p:sp>
      <p:sp>
        <p:nvSpPr>
          <p:cNvPr id="14" name="TextBox 14"/>
          <p:cNvSpPr txBox="1"/>
          <p:nvPr/>
        </p:nvSpPr>
        <p:spPr>
          <a:xfrm rot="-456315">
            <a:off x="6171988" y="3489910"/>
            <a:ext cx="3179716" cy="516636"/>
          </a:xfrm>
          <a:prstGeom prst="rect">
            <a:avLst/>
          </a:prstGeom>
        </p:spPr>
        <p:txBody>
          <a:bodyPr lIns="0" tIns="0" rIns="0" bIns="0" rtlCol="0" anchor="t">
            <a:spAutoFit/>
          </a:bodyPr>
          <a:lstStyle/>
          <a:p>
            <a:pPr algn="ctr">
              <a:lnSpc>
                <a:spcPts val="4347"/>
              </a:lnSpc>
              <a:spcBef>
                <a:spcPct val="0"/>
              </a:spcBef>
            </a:pPr>
            <a:r>
              <a:rPr lang="en-US" sz="2700">
                <a:solidFill>
                  <a:srgbClr val="000000"/>
                </a:solidFill>
                <a:latin typeface="Itim"/>
                <a:ea typeface="Itim"/>
              </a:rPr>
              <a:t>價格:100</a:t>
            </a:r>
          </a:p>
        </p:txBody>
      </p:sp>
      <p:sp>
        <p:nvSpPr>
          <p:cNvPr id="15" name="TextBox 15"/>
          <p:cNvSpPr txBox="1"/>
          <p:nvPr/>
        </p:nvSpPr>
        <p:spPr>
          <a:xfrm rot="-456315">
            <a:off x="6289754" y="3867385"/>
            <a:ext cx="3179716" cy="516636"/>
          </a:xfrm>
          <a:prstGeom prst="rect">
            <a:avLst/>
          </a:prstGeom>
        </p:spPr>
        <p:txBody>
          <a:bodyPr lIns="0" tIns="0" rIns="0" bIns="0" rtlCol="0" anchor="t">
            <a:spAutoFit/>
          </a:bodyPr>
          <a:lstStyle/>
          <a:p>
            <a:pPr algn="ctr">
              <a:lnSpc>
                <a:spcPts val="4347"/>
              </a:lnSpc>
              <a:spcBef>
                <a:spcPct val="0"/>
              </a:spcBef>
            </a:pPr>
            <a:r>
              <a:rPr lang="en-US" sz="2700" dirty="0" err="1">
                <a:solidFill>
                  <a:srgbClr val="000000"/>
                </a:solidFill>
                <a:latin typeface="Itim"/>
                <a:ea typeface="Itim"/>
              </a:rPr>
              <a:t>規格:三條裝</a:t>
            </a:r>
            <a:endParaRPr lang="en-US" sz="2700" dirty="0">
              <a:solidFill>
                <a:srgbClr val="000000"/>
              </a:solidFill>
              <a:latin typeface="Itim"/>
              <a:ea typeface="Itim"/>
            </a:endParaRPr>
          </a:p>
        </p:txBody>
      </p:sp>
      <p:sp>
        <p:nvSpPr>
          <p:cNvPr id="16" name="TextBox 16"/>
          <p:cNvSpPr txBox="1"/>
          <p:nvPr/>
        </p:nvSpPr>
        <p:spPr>
          <a:xfrm rot="-549934">
            <a:off x="6167793" y="4720682"/>
            <a:ext cx="3684381" cy="516636"/>
          </a:xfrm>
          <a:prstGeom prst="rect">
            <a:avLst/>
          </a:prstGeom>
        </p:spPr>
        <p:txBody>
          <a:bodyPr lIns="0" tIns="0" rIns="0" bIns="0" rtlCol="0" anchor="t">
            <a:spAutoFit/>
          </a:bodyPr>
          <a:lstStyle/>
          <a:p>
            <a:pPr algn="ctr">
              <a:lnSpc>
                <a:spcPts val="4347"/>
              </a:lnSpc>
              <a:spcBef>
                <a:spcPct val="0"/>
              </a:spcBef>
            </a:pPr>
            <a:r>
              <a:rPr lang="en-US" sz="2700">
                <a:solidFill>
                  <a:srgbClr val="000000"/>
                </a:solidFill>
                <a:latin typeface="Itim"/>
                <a:ea typeface="Itim"/>
              </a:rPr>
              <a:t>冷藏方式:冷凍可保存1年</a:t>
            </a:r>
          </a:p>
        </p:txBody>
      </p:sp>
      <p:sp>
        <p:nvSpPr>
          <p:cNvPr id="17" name="TextBox 17"/>
          <p:cNvSpPr txBox="1"/>
          <p:nvPr/>
        </p:nvSpPr>
        <p:spPr>
          <a:xfrm rot="-456315">
            <a:off x="6289754" y="4277197"/>
            <a:ext cx="3179716" cy="516636"/>
          </a:xfrm>
          <a:prstGeom prst="rect">
            <a:avLst/>
          </a:prstGeom>
        </p:spPr>
        <p:txBody>
          <a:bodyPr lIns="0" tIns="0" rIns="0" bIns="0" rtlCol="0" anchor="t">
            <a:spAutoFit/>
          </a:bodyPr>
          <a:lstStyle/>
          <a:p>
            <a:pPr algn="ctr">
              <a:lnSpc>
                <a:spcPts val="4347"/>
              </a:lnSpc>
              <a:spcBef>
                <a:spcPct val="0"/>
              </a:spcBef>
            </a:pPr>
            <a:r>
              <a:rPr lang="en-US" sz="2700">
                <a:solidFill>
                  <a:srgbClr val="000000"/>
                </a:solidFill>
                <a:latin typeface="Itim"/>
                <a:ea typeface="Itim"/>
              </a:rPr>
              <a:t>包裝:真空</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578</Words>
  <Application>Microsoft Office PowerPoint</Application>
  <PresentationFormat>自訂</PresentationFormat>
  <Paragraphs>188</Paragraphs>
  <Slides>18</Slides>
  <Notes>0</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18</vt:i4>
      </vt:variant>
    </vt:vector>
  </HeadingPairs>
  <TitlesOfParts>
    <vt:vector size="29" baseType="lpstr">
      <vt:lpstr>Arial</vt:lpstr>
      <vt:lpstr>Ballpoint</vt:lpstr>
      <vt:lpstr>標楷體</vt:lpstr>
      <vt:lpstr>Itim</vt:lpstr>
      <vt:lpstr>Calibri</vt:lpstr>
      <vt:lpstr>Wingdings</vt:lpstr>
      <vt:lpstr>Ballpoint Semi-Bold</vt:lpstr>
      <vt:lpstr>Dekko</vt:lpstr>
      <vt:lpstr>Childos Arabic</vt:lpstr>
      <vt:lpstr>A Day Without Sun Text Bold</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彩虹玉米企劃書簡報</dc:title>
  <dc:creator>PC</dc:creator>
  <cp:lastModifiedBy>PC</cp:lastModifiedBy>
  <cp:revision>11</cp:revision>
  <dcterms:created xsi:type="dcterms:W3CDTF">2006-08-16T00:00:00Z</dcterms:created>
  <dcterms:modified xsi:type="dcterms:W3CDTF">2023-11-30T14:24:22Z</dcterms:modified>
  <dc:identifier>DAFzTYCIghw</dc:identifier>
</cp:coreProperties>
</file>