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" charset="1" panose="00000500000000000000"/>
      <p:regular r:id="rId10"/>
    </p:embeddedFont>
    <p:embeddedFont>
      <p:font typeface="Poppins Bold" charset="1" panose="00000800000000000000"/>
      <p:regular r:id="rId11"/>
    </p:embeddedFont>
    <p:embeddedFont>
      <p:font typeface="Poppins Italics" charset="1" panose="00000500000000000000"/>
      <p:regular r:id="rId12"/>
    </p:embeddedFont>
    <p:embeddedFont>
      <p:font typeface="Poppins Bold Italics" charset="1" panose="00000800000000000000"/>
      <p:regular r:id="rId13"/>
    </p:embeddedFont>
    <p:embeddedFont>
      <p:font typeface="Poppins Thin" charset="1" panose="00000300000000000000"/>
      <p:regular r:id="rId14"/>
    </p:embeddedFont>
    <p:embeddedFont>
      <p:font typeface="Poppins Thin Italics" charset="1" panose="00000300000000000000"/>
      <p:regular r:id="rId15"/>
    </p:embeddedFont>
    <p:embeddedFont>
      <p:font typeface="Poppins Extra-Light" charset="1" panose="00000300000000000000"/>
      <p:regular r:id="rId16"/>
    </p:embeddedFont>
    <p:embeddedFont>
      <p:font typeface="Poppins Extra-Light Italics" charset="1" panose="00000300000000000000"/>
      <p:regular r:id="rId17"/>
    </p:embeddedFont>
    <p:embeddedFont>
      <p:font typeface="Poppins Light" charset="1" panose="00000400000000000000"/>
      <p:regular r:id="rId18"/>
    </p:embeddedFont>
    <p:embeddedFont>
      <p:font typeface="Poppins Light Italics" charset="1" panose="00000400000000000000"/>
      <p:regular r:id="rId19"/>
    </p:embeddedFont>
    <p:embeddedFont>
      <p:font typeface="Poppins Medium" charset="1" panose="00000600000000000000"/>
      <p:regular r:id="rId20"/>
    </p:embeddedFont>
    <p:embeddedFont>
      <p:font typeface="Poppins Medium Italics" charset="1" panose="00000600000000000000"/>
      <p:regular r:id="rId21"/>
    </p:embeddedFont>
    <p:embeddedFont>
      <p:font typeface="Poppins Semi-Bold" charset="1" panose="00000700000000000000"/>
      <p:regular r:id="rId22"/>
    </p:embeddedFont>
    <p:embeddedFont>
      <p:font typeface="Poppins Semi-Bold Italics" charset="1" panose="00000700000000000000"/>
      <p:regular r:id="rId23"/>
    </p:embeddedFont>
    <p:embeddedFont>
      <p:font typeface="Poppins Ultra-Bold" charset="1" panose="00000900000000000000"/>
      <p:regular r:id="rId24"/>
    </p:embeddedFont>
    <p:embeddedFont>
      <p:font typeface="Poppins Ultra-Bold Italics" charset="1" panose="00000900000000000000"/>
      <p:regular r:id="rId25"/>
    </p:embeddedFont>
    <p:embeddedFont>
      <p:font typeface="Poppins Heavy" charset="1" panose="00000A00000000000000"/>
      <p:regular r:id="rId26"/>
    </p:embeddedFont>
    <p:embeddedFont>
      <p:font typeface="Poppins Heavy Italics" charset="1" panose="00000A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8.jpeg" Type="http://schemas.openxmlformats.org/officeDocument/2006/relationships/image"/><Relationship Id="rId7" Target="../media/image19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27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3.jpe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jpeg" Type="http://schemas.openxmlformats.org/officeDocument/2006/relationships/image"/><Relationship Id="rId7" Target="../media/image7.jpeg" Type="http://schemas.openxmlformats.org/officeDocument/2006/relationships/image"/><Relationship Id="rId8" Target="../media/image6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1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2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3.png" Type="http://schemas.openxmlformats.org/officeDocument/2006/relationships/image"/><Relationship Id="rId7" Target="../media/image14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45658" y="4429784"/>
            <a:ext cx="7100294" cy="7002665"/>
          </a:xfrm>
          <a:custGeom>
            <a:avLst/>
            <a:gdLst/>
            <a:ahLst/>
            <a:cxnLst/>
            <a:rect r="r" b="b" t="t" l="l"/>
            <a:pathLst>
              <a:path h="7002665" w="7100294">
                <a:moveTo>
                  <a:pt x="0" y="0"/>
                </a:moveTo>
                <a:lnTo>
                  <a:pt x="7100294" y="0"/>
                </a:lnTo>
                <a:lnTo>
                  <a:pt x="7100294" y="7002665"/>
                </a:lnTo>
                <a:lnTo>
                  <a:pt x="0" y="7002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13107" y="964042"/>
            <a:ext cx="8034625" cy="8315266"/>
          </a:xfrm>
          <a:custGeom>
            <a:avLst/>
            <a:gdLst/>
            <a:ahLst/>
            <a:cxnLst/>
            <a:rect r="r" b="b" t="t" l="l"/>
            <a:pathLst>
              <a:path h="8315266" w="8034625">
                <a:moveTo>
                  <a:pt x="0" y="0"/>
                </a:moveTo>
                <a:lnTo>
                  <a:pt x="8034626" y="0"/>
                </a:lnTo>
                <a:lnTo>
                  <a:pt x="8034626" y="8315266"/>
                </a:lnTo>
                <a:lnTo>
                  <a:pt x="0" y="8315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199137" y="1670473"/>
            <a:ext cx="7684273" cy="7396180"/>
            <a:chOff x="30480" y="591820"/>
            <a:chExt cx="12736830" cy="122593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7"/>
              <a:stretch>
                <a:fillRect l="-243" t="-34900" r="243" b="-9924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716523" y="868792"/>
            <a:ext cx="6095261" cy="4699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415"/>
              </a:lnSpc>
            </a:pPr>
            <a:r>
              <a:rPr lang="en-US" sz="13154">
                <a:solidFill>
                  <a:srgbClr val="692609"/>
                </a:solidFill>
                <a:ea typeface="Poppins Ultra-Bold"/>
              </a:rPr>
              <a:t>砂糖橘</a:t>
            </a:r>
          </a:p>
          <a:p>
            <a:pPr>
              <a:lnSpc>
                <a:spcPts val="18415"/>
              </a:lnSpc>
              <a:spcBef>
                <a:spcPct val="0"/>
              </a:spcBef>
            </a:pPr>
            <a:r>
              <a:rPr lang="en-US" sz="13154">
                <a:solidFill>
                  <a:srgbClr val="692609"/>
                </a:solidFill>
                <a:ea typeface="Poppins Ultra-Bold"/>
              </a:rPr>
              <a:t>邱國聖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00590" y="6491040"/>
            <a:ext cx="4927127" cy="199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692609"/>
                </a:solidFill>
                <a:ea typeface="Poppins"/>
              </a:rPr>
              <a:t>行三仁 陳姵心   行三愛 蔡宛庭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692609"/>
                </a:solidFill>
                <a:ea typeface="Poppins"/>
              </a:rPr>
              <a:t>行三仁 劉曼妮   行三愛 張禎芸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692609"/>
                </a:solidFill>
                <a:ea typeface="Poppins"/>
              </a:rPr>
              <a:t>行三仁 戴鈺芸   行三愛 廖苡君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692609"/>
                </a:solidFill>
                <a:ea typeface="Poppins"/>
              </a:rPr>
              <a:t>行三仁 李柏寬   行三孝 蔡騏茗</a:t>
            </a:r>
          </a:p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692609"/>
                </a:solidFill>
                <a:ea typeface="Poppins"/>
              </a:rPr>
              <a:t>行三仁 張詠琳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904782" y="3046080"/>
            <a:ext cx="9351320" cy="9351320"/>
          </a:xfrm>
          <a:custGeom>
            <a:avLst/>
            <a:gdLst/>
            <a:ahLst/>
            <a:cxnLst/>
            <a:rect r="r" b="b" t="t" l="l"/>
            <a:pathLst>
              <a:path h="9351320" w="9351320">
                <a:moveTo>
                  <a:pt x="0" y="0"/>
                </a:moveTo>
                <a:lnTo>
                  <a:pt x="9351320" y="0"/>
                </a:lnTo>
                <a:lnTo>
                  <a:pt x="9351320" y="9351321"/>
                </a:lnTo>
                <a:lnTo>
                  <a:pt x="0" y="9351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688110">
            <a:off x="14740135" y="1463121"/>
            <a:ext cx="4802927" cy="4736887"/>
          </a:xfrm>
          <a:custGeom>
            <a:avLst/>
            <a:gdLst/>
            <a:ahLst/>
            <a:cxnLst/>
            <a:rect r="r" b="b" t="t" l="l"/>
            <a:pathLst>
              <a:path h="4736887" w="4802927">
                <a:moveTo>
                  <a:pt x="0" y="0"/>
                </a:moveTo>
                <a:lnTo>
                  <a:pt x="4802927" y="0"/>
                </a:lnTo>
                <a:lnTo>
                  <a:pt x="4802927" y="4736887"/>
                </a:lnTo>
                <a:lnTo>
                  <a:pt x="0" y="4736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10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8562976" y="1028700"/>
            <a:ext cx="4520936" cy="4520918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16681" r="0" b="-1668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9678208" y="3165515"/>
            <a:ext cx="7581092" cy="7731952"/>
            <a:chOff x="0" y="0"/>
            <a:chExt cx="6062980" cy="61836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257810" y="-427990"/>
              <a:ext cx="6739890" cy="7203440"/>
            </a:xfrm>
            <a:custGeom>
              <a:avLst/>
              <a:gdLst/>
              <a:ahLst/>
              <a:cxnLst/>
              <a:rect r="r" b="b" t="t" l="l"/>
              <a:pathLst>
                <a:path h="7203440" w="673989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blipFill>
              <a:blip r:embed="rId7"/>
              <a:stretch>
                <a:fillRect l="0" t="-15385" r="0" b="-15385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10455" y="1546729"/>
            <a:ext cx="2732066" cy="890614"/>
            <a:chOff x="0" y="0"/>
            <a:chExt cx="2085414" cy="67981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69390" y="158863"/>
            <a:ext cx="3659884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市場分析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3755" y="1618479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產業環境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9390" y="2438400"/>
            <a:ext cx="8762860" cy="681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氣候條件：砂糖橘適合在亞熱帶地區種植，像廣東、廣西等地氣候適宜，有利於砂糖橘的生長。</a:t>
            </a:r>
          </a:p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市場需求：砂糖橘口感和營養價值優越，受消費者喜愛。隨著生活水平提高，對水果需求增加，砂糖橘市場有發展潛力。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ea typeface="Poppins"/>
              </a:rPr>
              <a:t>挑戰：</a:t>
            </a:r>
          </a:p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種植擴張：砂糖橘種植面積增加，供應增加導致價格下降。</a:t>
            </a:r>
          </a:p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競爭加劇：市場出現其他類似柑橘水果如沃柑、臍橙，競爭加劇，價格受到影響。</a:t>
            </a:r>
          </a:p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品質問題：某些農民為了產量忽略品質管理，導致品質下降，影響市場價格和消費者接受度。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11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4871209"/>
            <a:ext cx="16230600" cy="1216508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3004528" y="5760503"/>
            <a:ext cx="3099410" cy="3922476"/>
            <a:chOff x="0" y="0"/>
            <a:chExt cx="6021070" cy="762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48720" y="-6106"/>
              <a:ext cx="6319781" cy="7632211"/>
            </a:xfrm>
            <a:custGeom>
              <a:avLst/>
              <a:gdLst/>
              <a:ahLst/>
              <a:cxnLst/>
              <a:rect r="r" b="b" t="t" l="l"/>
              <a:pathLst>
                <a:path h="7632211" w="631978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2"/>
              <a:stretch>
                <a:fillRect l="223" t="-2700" r="223" b="-270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7661267" y="5760503"/>
            <a:ext cx="3099410" cy="3922476"/>
            <a:chOff x="0" y="0"/>
            <a:chExt cx="6021070" cy="762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148720" y="-6106"/>
              <a:ext cx="6319781" cy="7632211"/>
            </a:xfrm>
            <a:custGeom>
              <a:avLst/>
              <a:gdLst/>
              <a:ahLst/>
              <a:cxnLst/>
              <a:rect r="r" b="b" t="t" l="l"/>
              <a:pathLst>
                <a:path h="7632211" w="631978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3"/>
              <a:stretch>
                <a:fillRect l="223" t="-2700" r="223" b="-270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2082321" y="5760503"/>
            <a:ext cx="3099410" cy="3922476"/>
            <a:chOff x="0" y="0"/>
            <a:chExt cx="6021070" cy="762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148720" y="-6106"/>
              <a:ext cx="6319781" cy="7632211"/>
            </a:xfrm>
            <a:custGeom>
              <a:avLst/>
              <a:gdLst/>
              <a:ahLst/>
              <a:cxnLst/>
              <a:rect r="r" b="b" t="t" l="l"/>
              <a:pathLst>
                <a:path h="7632211" w="631978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4"/>
              <a:stretch>
                <a:fillRect l="223" t="-2700" r="223" b="-270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210125" y="1168123"/>
            <a:ext cx="11489136" cy="1571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產品研發：可以根據客戶需求研發出更符合客戶需求的產品。</a:t>
            </a:r>
          </a:p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營銷策略制定：可以根據客戶行為制定更有效的營銷策略。</a:t>
            </a:r>
          </a:p>
          <a:p>
            <a:pPr marL="647692" indent="-323846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服務提升：可以根據客戶需求提升服務水平。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9390" y="158863"/>
            <a:ext cx="3659884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市場分析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610455" y="1546729"/>
            <a:ext cx="2732066" cy="890614"/>
            <a:chOff x="0" y="0"/>
            <a:chExt cx="2085414" cy="67981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493755" y="1618479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客戶分析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610455" y="3980595"/>
            <a:ext cx="2732066" cy="890614"/>
            <a:chOff x="0" y="0"/>
            <a:chExt cx="2085414" cy="67981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93755" y="4052344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競爭者分析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210125" y="3340051"/>
            <a:ext cx="13420542" cy="2095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同類產品競爭者：同類產品競爭者主要集中在中國廣東、廣西等地，其中沃柑的競爭力較強。</a:t>
            </a:r>
          </a:p>
          <a:p>
            <a:pPr marL="647692" indent="-32384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替代品競爭者：替代品競爭者眾多，其中蘋果、梨等的競爭力較強。</a:t>
            </a:r>
          </a:p>
          <a:p>
            <a:pPr marL="647692" indent="-323846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>
                <a:solidFill>
                  <a:srgbClr val="171616"/>
                </a:solidFill>
                <a:ea typeface="Poppins"/>
              </a:rPr>
              <a:t>新進入者競爭者：隨著砂糖橘產業的發展，新進入者競爭者也逐漸增多。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904782" y="3046080"/>
            <a:ext cx="9351320" cy="9351320"/>
          </a:xfrm>
          <a:custGeom>
            <a:avLst/>
            <a:gdLst/>
            <a:ahLst/>
            <a:cxnLst/>
            <a:rect r="r" b="b" t="t" l="l"/>
            <a:pathLst>
              <a:path h="9351320" w="9351320">
                <a:moveTo>
                  <a:pt x="0" y="0"/>
                </a:moveTo>
                <a:lnTo>
                  <a:pt x="9351320" y="0"/>
                </a:lnTo>
                <a:lnTo>
                  <a:pt x="9351320" y="9351321"/>
                </a:lnTo>
                <a:lnTo>
                  <a:pt x="0" y="9351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3481668">
            <a:off x="-1022663" y="-1423160"/>
            <a:ext cx="5572564" cy="5495942"/>
          </a:xfrm>
          <a:custGeom>
            <a:avLst/>
            <a:gdLst/>
            <a:ahLst/>
            <a:cxnLst/>
            <a:rect r="r" b="b" t="t" l="l"/>
            <a:pathLst>
              <a:path h="5495942" w="5572564">
                <a:moveTo>
                  <a:pt x="0" y="0"/>
                </a:moveTo>
                <a:lnTo>
                  <a:pt x="5572564" y="0"/>
                </a:lnTo>
                <a:lnTo>
                  <a:pt x="5572564" y="5495942"/>
                </a:lnTo>
                <a:lnTo>
                  <a:pt x="0" y="549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459220" y="1470529"/>
            <a:ext cx="14449557" cy="3667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1.突出產品優勢：充分發揮砂糖橘的產品優勢，吸引消費者的注意力。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2.明確目標市場：針對特定的目標市場，制定相應的營銷策略。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3.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提升競爭力：通過定位，提升砂糖橘在市場中的競爭力。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ea typeface="Poppins"/>
              </a:rPr>
              <a:t>砂糖橘市場定位的策略：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1.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產品定位：突出砂糖橘的甜度、口感等優勢，打造高品質的砂糖橘品牌。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2.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市場定位：針對特定的目標市場，制定相應的營銷策略。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latin typeface="Poppins"/>
              </a:rPr>
              <a:t>3.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渠道定位：拓展多元化的銷售渠道，提升產品的觸達率。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9390" y="158863"/>
            <a:ext cx="3659884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市場分析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610455" y="1546729"/>
            <a:ext cx="2732066" cy="890614"/>
            <a:chOff x="0" y="0"/>
            <a:chExt cx="2085414" cy="67981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93755" y="1618479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市場定位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10455" y="5623430"/>
            <a:ext cx="2732066" cy="890614"/>
            <a:chOff x="0" y="0"/>
            <a:chExt cx="2085414" cy="6798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93755" y="5695180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競爭優勢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459220" y="5547230"/>
            <a:ext cx="14828780" cy="471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1.產品品質優良：砂糖橘具有甜度高、皮薄肉脆、汁多味美等優點，是深受消費者喜愛的水果。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2.產地優勢：砂糖橘主要產自廣東、廣西等地，這些地區氣候溫暖濕潤，非常適合砂糖橘的生長。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3.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市場潛力巨大：隨著人們生活水平的提高，對水果的需求也將持續增長。砂糖橘具有一定的市場需求，具有發展潛力。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4.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加強品種改良：通過品種改良，提高砂糖橘的甜度、口感等品質指標。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5.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提升栽培技術：通過提升栽培技術，提高砂糖橘的產量和品質。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latin typeface="Poppins"/>
              </a:rPr>
              <a:t>6.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開拓海外市場：拓展海外市場，提升砂糖橘的銷售額。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921487">
            <a:off x="11835339" y="3391472"/>
            <a:ext cx="5765444" cy="5966824"/>
          </a:xfrm>
          <a:custGeom>
            <a:avLst/>
            <a:gdLst/>
            <a:ahLst/>
            <a:cxnLst/>
            <a:rect r="r" b="b" t="t" l="l"/>
            <a:pathLst>
              <a:path h="5966824" w="5765444">
                <a:moveTo>
                  <a:pt x="0" y="0"/>
                </a:moveTo>
                <a:lnTo>
                  <a:pt x="5765444" y="0"/>
                </a:lnTo>
                <a:lnTo>
                  <a:pt x="5765444" y="5966825"/>
                </a:lnTo>
                <a:lnTo>
                  <a:pt x="0" y="596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688110">
            <a:off x="13325379" y="693707"/>
            <a:ext cx="4802927" cy="4736887"/>
          </a:xfrm>
          <a:custGeom>
            <a:avLst/>
            <a:gdLst/>
            <a:ahLst/>
            <a:cxnLst/>
            <a:rect r="r" b="b" t="t" l="l"/>
            <a:pathLst>
              <a:path h="4736887" w="4802927">
                <a:moveTo>
                  <a:pt x="0" y="0"/>
                </a:moveTo>
                <a:lnTo>
                  <a:pt x="4802928" y="0"/>
                </a:lnTo>
                <a:lnTo>
                  <a:pt x="4802928" y="4736887"/>
                </a:lnTo>
                <a:lnTo>
                  <a:pt x="0" y="4736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332871" y="1671637"/>
            <a:ext cx="6926429" cy="6943725"/>
            <a:chOff x="0" y="0"/>
            <a:chExt cx="5594350" cy="56083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80010" y="-191771"/>
              <a:ext cx="6264910" cy="5977891"/>
            </a:xfrm>
            <a:custGeom>
              <a:avLst/>
              <a:gdLst/>
              <a:ahLst/>
              <a:cxnLst/>
              <a:rect r="r" b="b" t="t" l="l"/>
              <a:pathLst>
                <a:path h="5977891" w="6264910">
                  <a:moveTo>
                    <a:pt x="3576320" y="342901"/>
                  </a:moveTo>
                  <a:cubicBezTo>
                    <a:pt x="4768850" y="509271"/>
                    <a:pt x="6264910" y="971551"/>
                    <a:pt x="5435600" y="3060701"/>
                  </a:cubicBezTo>
                  <a:cubicBezTo>
                    <a:pt x="4606290" y="5149851"/>
                    <a:pt x="2889250" y="5520691"/>
                    <a:pt x="2059940" y="5749291"/>
                  </a:cubicBezTo>
                  <a:cubicBezTo>
                    <a:pt x="1230630" y="5977891"/>
                    <a:pt x="256540" y="5434331"/>
                    <a:pt x="600710" y="4203701"/>
                  </a:cubicBezTo>
                  <a:cubicBezTo>
                    <a:pt x="901700" y="3126740"/>
                    <a:pt x="0" y="1772921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6"/>
              <a:stretch>
                <a:fillRect l="0" t="-16588" r="0" b="-16588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9390" y="158863"/>
            <a:ext cx="3659884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市場分析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10455" y="1546729"/>
            <a:ext cx="2732066" cy="890614"/>
            <a:chOff x="0" y="0"/>
            <a:chExt cx="2085414" cy="67981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93755" y="1618479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市場潛力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3755" y="3123530"/>
            <a:ext cx="9735884" cy="5491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63452" indent="-381726" lvl="1">
              <a:lnSpc>
                <a:spcPts val="4950"/>
              </a:lnSpc>
              <a:buFont typeface="Arial"/>
              <a:buChar char="•"/>
            </a:pPr>
            <a:r>
              <a:rPr lang="en-US" sz="3536">
                <a:solidFill>
                  <a:srgbClr val="171616"/>
                </a:solidFill>
                <a:ea typeface="Poppins"/>
              </a:rPr>
              <a:t>消費升級：人們對水果品質要求提高，砂糖橘的甜度、口感和多汁性符合消費者需求，成為熱門水果。</a:t>
            </a:r>
          </a:p>
          <a:p>
            <a:pPr marL="698682" indent="-349341" lvl="1">
              <a:lnSpc>
                <a:spcPts val="4530"/>
              </a:lnSpc>
              <a:buFont typeface="Arial"/>
              <a:buChar char="•"/>
            </a:pPr>
            <a:r>
              <a:rPr lang="en-US" sz="3236">
                <a:solidFill>
                  <a:srgbClr val="171616"/>
                </a:solidFill>
                <a:ea typeface="Poppins"/>
              </a:rPr>
              <a:t>市場拓展：隨著中國經濟對外開放程度提高，砂糖橘有出口潛力，可拓展海外市場，提升知名度和影響力。</a:t>
            </a:r>
          </a:p>
          <a:p>
            <a:pPr marL="763452" indent="-381726" lvl="1">
              <a:lnSpc>
                <a:spcPts val="4950"/>
              </a:lnSpc>
              <a:spcBef>
                <a:spcPct val="0"/>
              </a:spcBef>
              <a:buFont typeface="Arial"/>
              <a:buChar char="•"/>
            </a:pPr>
            <a:r>
              <a:rPr lang="en-US" sz="3536">
                <a:solidFill>
                  <a:srgbClr val="171616"/>
                </a:solidFill>
                <a:ea typeface="Poppins"/>
              </a:rPr>
              <a:t>產業升級：需要改良品種、提升種植技術、開拓銷售渠道等，以提高砂糖橘品質和競爭力，推動產業健康發展。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14</a:t>
            </a:r>
          </a:p>
        </p:txBody>
      </p:sp>
      <p:sp>
        <p:nvSpPr>
          <p:cNvPr name="Freeform 7" id="7"/>
          <p:cNvSpPr/>
          <p:nvPr/>
        </p:nvSpPr>
        <p:spPr>
          <a:xfrm flipH="false" flipV="true" rot="-4533979">
            <a:off x="15433776" y="6918616"/>
            <a:ext cx="6052659" cy="5969435"/>
          </a:xfrm>
          <a:custGeom>
            <a:avLst/>
            <a:gdLst/>
            <a:ahLst/>
            <a:cxnLst/>
            <a:rect r="r" b="b" t="t" l="l"/>
            <a:pathLst>
              <a:path h="5969435" w="6052659">
                <a:moveTo>
                  <a:pt x="0" y="5969434"/>
                </a:moveTo>
                <a:lnTo>
                  <a:pt x="6052658" y="5969434"/>
                </a:lnTo>
                <a:lnTo>
                  <a:pt x="6052658" y="0"/>
                </a:lnTo>
                <a:lnTo>
                  <a:pt x="0" y="0"/>
                </a:lnTo>
                <a:lnTo>
                  <a:pt x="0" y="59694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4061800" y="-315250"/>
            <a:ext cx="12953406" cy="6476703"/>
            <a:chOff x="0" y="0"/>
            <a:chExt cx="6662420" cy="333121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662420" cy="3331210"/>
            </a:xfrm>
            <a:custGeom>
              <a:avLst/>
              <a:gdLst/>
              <a:ahLst/>
              <a:cxnLst/>
              <a:rect r="r" b="b" t="t" l="l"/>
              <a:pathLst>
                <a:path h="3331210" w="666242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4"/>
              <a:stretch>
                <a:fillRect l="0" t="-83495" r="0" b="-83495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69390" y="158863"/>
            <a:ext cx="3659884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市場分析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486090" y="3499052"/>
            <a:ext cx="2732066" cy="890614"/>
            <a:chOff x="0" y="0"/>
            <a:chExt cx="2085414" cy="67981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69390" y="3570801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未來展望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7519" y="6553200"/>
            <a:ext cx="17061258" cy="2963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20273" indent="-360137" lvl="1">
              <a:lnSpc>
                <a:spcPts val="4670"/>
              </a:lnSpc>
              <a:buFont typeface="Arial"/>
              <a:buChar char="•"/>
            </a:pPr>
            <a:r>
              <a:rPr lang="en-US" sz="3336">
                <a:solidFill>
                  <a:srgbClr val="171616"/>
                </a:solidFill>
                <a:ea typeface="Poppins"/>
              </a:rPr>
              <a:t>市場規模擴大：隨著人們生活水平的提高，對水果的需求也將持續增長。砂糖橘具有一定的市場需求，具有發展潛力，市場規模將繼續擴大。</a:t>
            </a:r>
          </a:p>
          <a:p>
            <a:pPr marL="720273" indent="-360137" lvl="1">
              <a:lnSpc>
                <a:spcPts val="4670"/>
              </a:lnSpc>
              <a:buFont typeface="Arial"/>
              <a:buChar char="•"/>
            </a:pPr>
            <a:r>
              <a:rPr lang="en-US" sz="3336">
                <a:solidFill>
                  <a:srgbClr val="171616"/>
                </a:solidFill>
                <a:ea typeface="Poppins"/>
              </a:rPr>
              <a:t>產品品質提升：企業將加強品種改良、提升栽培技術等，提高砂糖橘的品質。</a:t>
            </a:r>
          </a:p>
          <a:p>
            <a:pPr marL="720273" indent="-360137" lvl="1">
              <a:lnSpc>
                <a:spcPts val="4670"/>
              </a:lnSpc>
              <a:buFont typeface="Arial"/>
              <a:buChar char="•"/>
            </a:pPr>
            <a:r>
              <a:rPr lang="en-US" sz="3336">
                <a:solidFill>
                  <a:srgbClr val="171616"/>
                </a:solidFill>
                <a:ea typeface="Poppins"/>
              </a:rPr>
              <a:t>銷售渠道多元化：企業將拓展電商、零售等渠道，提升砂糖橘的銷售額。</a:t>
            </a:r>
          </a:p>
          <a:p>
            <a:pPr marL="720273" indent="-360137" lvl="1">
              <a:lnSpc>
                <a:spcPts val="4670"/>
              </a:lnSpc>
              <a:spcBef>
                <a:spcPct val="0"/>
              </a:spcBef>
              <a:buFont typeface="Arial"/>
              <a:buChar char="•"/>
            </a:pPr>
            <a:r>
              <a:rPr lang="en-US" sz="3336">
                <a:solidFill>
                  <a:srgbClr val="171616"/>
                </a:solidFill>
                <a:ea typeface="Poppins"/>
              </a:rPr>
              <a:t>品牌影響力提升：企業將加強品牌建設，提升砂糖橘的品牌知名度和美譽度。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73209">
            <a:off x="1834415" y="6601563"/>
            <a:ext cx="5572564" cy="5495942"/>
          </a:xfrm>
          <a:custGeom>
            <a:avLst/>
            <a:gdLst/>
            <a:ahLst/>
            <a:cxnLst/>
            <a:rect r="r" b="b" t="t" l="l"/>
            <a:pathLst>
              <a:path h="5495942" w="5572564">
                <a:moveTo>
                  <a:pt x="0" y="0"/>
                </a:moveTo>
                <a:lnTo>
                  <a:pt x="5572565" y="0"/>
                </a:lnTo>
                <a:lnTo>
                  <a:pt x="5572565" y="5495942"/>
                </a:lnTo>
                <a:lnTo>
                  <a:pt x="0" y="5495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15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207834" y="5779383"/>
            <a:ext cx="5765444" cy="5966824"/>
          </a:xfrm>
          <a:custGeom>
            <a:avLst/>
            <a:gdLst/>
            <a:ahLst/>
            <a:cxnLst/>
            <a:rect r="r" b="b" t="t" l="l"/>
            <a:pathLst>
              <a:path h="5966824" w="5765444">
                <a:moveTo>
                  <a:pt x="0" y="0"/>
                </a:moveTo>
                <a:lnTo>
                  <a:pt x="5765444" y="0"/>
                </a:lnTo>
                <a:lnTo>
                  <a:pt x="5765444" y="5966825"/>
                </a:lnTo>
                <a:lnTo>
                  <a:pt x="0" y="596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1495721" y="4064287"/>
            <a:ext cx="6274381" cy="6399238"/>
            <a:chOff x="0" y="0"/>
            <a:chExt cx="6062980" cy="61836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257810" y="-427990"/>
              <a:ext cx="6739890" cy="7203440"/>
            </a:xfrm>
            <a:custGeom>
              <a:avLst/>
              <a:gdLst/>
              <a:ahLst/>
              <a:cxnLst/>
              <a:rect r="r" b="b" t="t" l="l"/>
              <a:pathLst>
                <a:path h="7203440" w="673989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blipFill>
              <a:blip r:embed="rId6"/>
              <a:stretch>
                <a:fillRect l="0" t="-15809" r="0" b="-15809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695858" y="1655736"/>
            <a:ext cx="13934809" cy="104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ea typeface="Poppins"/>
              </a:rPr>
              <a:t>評估農場的主要收入來源，包括農產品銷售、農場遊覽、農產品加工等，並分析收入的穩定性和增長趨勢。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9390" y="158863"/>
            <a:ext cx="3659884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財務分析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9790" y="1555412"/>
            <a:ext cx="2732066" cy="890614"/>
            <a:chOff x="0" y="0"/>
            <a:chExt cx="2085414" cy="67981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13090" y="1627161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收入分析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231424" y="3407934"/>
            <a:ext cx="2732066" cy="890614"/>
            <a:chOff x="0" y="0"/>
            <a:chExt cx="2085414" cy="6798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114724" y="3479683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成本分析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777967" y="7087381"/>
            <a:ext cx="2732066" cy="890614"/>
            <a:chOff x="0" y="0"/>
            <a:chExt cx="2085414" cy="67981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7661267" y="7159131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盈利分析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033013" y="4926795"/>
            <a:ext cx="13254987" cy="104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ea typeface="Poppins"/>
              </a:rPr>
              <a:t>確定農場的各項成本，包括種植成本、勞動力成本、設備和技術投資等，以便計算生產每個農產品的成本，並找出節省成本的方法。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597457" y="8523610"/>
            <a:ext cx="12690543" cy="104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ea typeface="Poppins"/>
              </a:rPr>
              <a:t>通過將收入減去成本，計算農場的盈利水平。這有助於確定農場的盈虧平衡點，即需要實現多少收入才能夠支付所有成本。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16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28700" y="6262174"/>
            <a:ext cx="8049651" cy="4024826"/>
            <a:chOff x="0" y="0"/>
            <a:chExt cx="6350000" cy="3175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84228" r="0" b="-84228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302906" y="6262174"/>
            <a:ext cx="8049651" cy="4024826"/>
            <a:chOff x="0" y="0"/>
            <a:chExt cx="6350000" cy="3175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3"/>
              <a:stretch>
                <a:fillRect l="0" t="-108739" r="0" b="-146816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531282" y="1479212"/>
            <a:ext cx="14756718" cy="104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ea typeface="Poppins"/>
              </a:rPr>
              <a:t>評估農場的現金流量，包括現金收入和支付的時間，確保農場在短期和長期內都有足夠的現金流動性，應對突發事件和投資需求。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531282" y="3166017"/>
            <a:ext cx="14756718" cy="104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ea typeface="Poppins"/>
              </a:rPr>
              <a:t>使用各種財務比率（如負債比率、流動比率、淨利率等）來評估農場的財務健康狀況，這些比率提供了有關農場財務運營效率和穩定性的信息。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9390" y="158863"/>
            <a:ext cx="3659884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財務分析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529790" y="1555412"/>
            <a:ext cx="2732066" cy="890614"/>
            <a:chOff x="0" y="0"/>
            <a:chExt cx="2085414" cy="6798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13090" y="1627161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現金流分析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29790" y="3242217"/>
            <a:ext cx="2732066" cy="890614"/>
            <a:chOff x="0" y="0"/>
            <a:chExt cx="2085414" cy="67981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413090" y="3313967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財務比率分析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529790" y="4881709"/>
            <a:ext cx="2732066" cy="890614"/>
            <a:chOff x="0" y="0"/>
            <a:chExt cx="2085414" cy="67981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13090" y="4953458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風險分析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531282" y="4805509"/>
            <a:ext cx="14756718" cy="104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ea typeface="Poppins"/>
              </a:rPr>
              <a:t>農場所面臨的風險，包括市場風險（價格波動）、氣候風險（天氣災害）、技術風險（農業技術更新）等，並制定應對策略。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006769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69260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17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9790" y="2505367"/>
            <a:ext cx="16584277" cy="3143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1.病蟲害：砂糖橘在台灣種植主要面臨的病蟲害包括柑橘黃龍病、柑橘炭疽病、蚜蟲、介殼蟲等。這些病蟲害會對砂糖橘的產量和品質造成嚴重影響。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2.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氣候變化：氣候變化導致的極端天氣，如颱風、暴雨、乾旱等，會對砂糖橘的產量和品質造成影響。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3.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肥水管理：砂糖橘對肥水的需求較高，如果肥水管理不當，會導致砂糖橘產量和品質下降。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latin typeface="Poppins"/>
              </a:rPr>
              <a:t>4.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土壤：砂糖橘對土壤要求較高，需要選擇排水良好、富含有機質的土壤。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1273209">
            <a:off x="13984544" y="6510329"/>
            <a:ext cx="5572564" cy="5495942"/>
          </a:xfrm>
          <a:custGeom>
            <a:avLst/>
            <a:gdLst/>
            <a:ahLst/>
            <a:cxnLst/>
            <a:rect r="r" b="b" t="t" l="l"/>
            <a:pathLst>
              <a:path h="5495942" w="5572564">
                <a:moveTo>
                  <a:pt x="0" y="0"/>
                </a:moveTo>
                <a:lnTo>
                  <a:pt x="5572565" y="0"/>
                </a:lnTo>
                <a:lnTo>
                  <a:pt x="5572565" y="5495942"/>
                </a:lnTo>
                <a:lnTo>
                  <a:pt x="0" y="5495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86090" y="6910707"/>
            <a:ext cx="16627977" cy="3667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1.同類產品競爭：砂糖橘的競爭對手主要包括沃柑、臍橙等柑橘類水果。這些水果具有相似的品質特點，價格也相對較低，給砂糖橘的市場競爭帶來了壓力。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2.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替代品競爭：砂糖橘的替代品包括蘋果、梨、芒果等水果。這些水果的價格相對較低，品種豐富，也給砂糖橘的市場競爭帶來了挑戰。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3.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消費者需求的變化：隨著消費者消費理念的轉變，對水果的品質要求也越來越高。砂糖橘需要不斷提升品質，才能滿足消費者的需求。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369390" y="158863"/>
            <a:ext cx="6356029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風險與問題評估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9790" y="1555412"/>
            <a:ext cx="2732066" cy="890614"/>
            <a:chOff x="0" y="0"/>
            <a:chExt cx="2085414" cy="67981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13090" y="1627161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種植問題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86090" y="5962943"/>
            <a:ext cx="2732066" cy="890614"/>
            <a:chOff x="0" y="0"/>
            <a:chExt cx="2085414" cy="6798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69390" y="6034693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市場競爭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904782" y="3046080"/>
            <a:ext cx="9351320" cy="9351320"/>
          </a:xfrm>
          <a:custGeom>
            <a:avLst/>
            <a:gdLst/>
            <a:ahLst/>
            <a:cxnLst/>
            <a:rect r="r" b="b" t="t" l="l"/>
            <a:pathLst>
              <a:path h="9351320" w="9351320">
                <a:moveTo>
                  <a:pt x="0" y="0"/>
                </a:moveTo>
                <a:lnTo>
                  <a:pt x="9351320" y="0"/>
                </a:lnTo>
                <a:lnTo>
                  <a:pt x="9351320" y="9351321"/>
                </a:lnTo>
                <a:lnTo>
                  <a:pt x="0" y="9351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688110">
            <a:off x="14740135" y="1463121"/>
            <a:ext cx="4802927" cy="4736887"/>
          </a:xfrm>
          <a:custGeom>
            <a:avLst/>
            <a:gdLst/>
            <a:ahLst/>
            <a:cxnLst/>
            <a:rect r="r" b="b" t="t" l="l"/>
            <a:pathLst>
              <a:path h="4736887" w="4802927">
                <a:moveTo>
                  <a:pt x="0" y="0"/>
                </a:moveTo>
                <a:lnTo>
                  <a:pt x="4802927" y="0"/>
                </a:lnTo>
                <a:lnTo>
                  <a:pt x="4802927" y="4736887"/>
                </a:lnTo>
                <a:lnTo>
                  <a:pt x="0" y="4736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18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9390" y="158863"/>
            <a:ext cx="6228852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風險與問題評估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14367" y="1477706"/>
            <a:ext cx="3177148" cy="1006126"/>
            <a:chOff x="0" y="0"/>
            <a:chExt cx="2085414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85414" cy="660400"/>
            </a:xfrm>
            <a:custGeom>
              <a:avLst/>
              <a:gdLst/>
              <a:ahLst/>
              <a:cxnLst/>
              <a:rect r="r" b="b" t="t" l="l"/>
              <a:pathLst>
                <a:path h="660400" w="2085414">
                  <a:moveTo>
                    <a:pt x="196095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35940"/>
                  </a:lnTo>
                  <a:cubicBezTo>
                    <a:pt x="2085414" y="604520"/>
                    <a:pt x="2029534" y="660400"/>
                    <a:pt x="1960954" y="6604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69390" y="1607211"/>
            <a:ext cx="3667102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latin typeface="Poppins"/>
                <a:ea typeface="Poppins"/>
              </a:rPr>
              <a:t>季節/產量/採購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4367" y="2628899"/>
            <a:ext cx="17519720" cy="2095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1.產量波動：砂糖橘的生產季節主要集中在每年的 12 月至 1 月，因此產量會</a:t>
            </a:r>
            <a:r>
              <a:rPr lang="en-US" sz="2999">
                <a:solidFill>
                  <a:srgbClr val="171616"/>
                </a:solidFill>
                <a:ea typeface="Poppins"/>
              </a:rPr>
              <a:t>受到氣候、病蟲害等因素的影響，導致產量波動。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2.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價格波動：產量波動會導致價格波動，產量高時價格會下降，產量低時價格會上升。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latin typeface="Poppins"/>
              </a:rPr>
              <a:t>3.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採購時間：砂糖橘的採購時間主要集中在產季，因此採購商需要提前做好採購計劃。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86090" y="4943475"/>
            <a:ext cx="2732066" cy="890614"/>
            <a:chOff x="0" y="0"/>
            <a:chExt cx="2085414" cy="6798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85414" cy="679815"/>
            </a:xfrm>
            <a:custGeom>
              <a:avLst/>
              <a:gdLst/>
              <a:ahLst/>
              <a:cxnLst/>
              <a:rect r="r" b="b" t="t" l="l"/>
              <a:pathLst>
                <a:path h="679815" w="2085414">
                  <a:moveTo>
                    <a:pt x="1960954" y="679815"/>
                  </a:moveTo>
                  <a:lnTo>
                    <a:pt x="124460" y="679815"/>
                  </a:lnTo>
                  <a:cubicBezTo>
                    <a:pt x="55880" y="679815"/>
                    <a:pt x="0" y="623935"/>
                    <a:pt x="0" y="5553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0954" y="0"/>
                  </a:lnTo>
                  <a:cubicBezTo>
                    <a:pt x="2029534" y="0"/>
                    <a:pt x="2085414" y="55880"/>
                    <a:pt x="2085414" y="124460"/>
                  </a:cubicBezTo>
                  <a:lnTo>
                    <a:pt x="2085414" y="555355"/>
                  </a:lnTo>
                  <a:cubicBezTo>
                    <a:pt x="2085414" y="623935"/>
                    <a:pt x="2029534" y="679815"/>
                    <a:pt x="1960954" y="679815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69390" y="5015225"/>
            <a:ext cx="2965466" cy="6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0"/>
              </a:lnSpc>
              <a:spcBef>
                <a:spcPct val="0"/>
              </a:spcBef>
            </a:pPr>
            <a:r>
              <a:rPr lang="en-US" sz="3586">
                <a:solidFill>
                  <a:srgbClr val="FFFFFF"/>
                </a:solidFill>
                <a:ea typeface="Poppins"/>
              </a:rPr>
              <a:t>總結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0454" y="6112015"/>
            <a:ext cx="17673633" cy="3143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  <a:ea typeface="Poppins"/>
              </a:rPr>
              <a:t>1.當改良作物品種時，可以透過雜交和優選方法培育出更耐逆、抗病蟲害的品種，減少自然風險。例如，廣東農業大學培育了抗黃龍病和炭疽病的新品種“廣糖2號”。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latin typeface="Poppins"/>
              </a:rPr>
              <a:t>2.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科學種植技術方面，可以加強病蟲害防治、合理施肥、改良土壤，以及適應氣候等措施，提高砂糖橘的產量和品質，降低人為風險。例如，推廣生物防治和綠色防控技術，減少化學農藥的使用。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latin typeface="Poppins"/>
              </a:rPr>
              <a:t>3.</a:t>
            </a:r>
            <a:r>
              <a:rPr lang="en-US" sz="2999">
                <a:solidFill>
                  <a:srgbClr val="171616"/>
                </a:solidFill>
                <a:ea typeface="Poppins"/>
              </a:rPr>
              <a:t>建立完善的市場信息系統能降低市場風險，為生產者和經營者提供準確的市場信息。例如，建立砂糖橘價格信息平台，提供實時價格信息給生產者和經營者。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19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4534114">
            <a:off x="11451563" y="1521329"/>
            <a:ext cx="6052659" cy="5969435"/>
          </a:xfrm>
          <a:custGeom>
            <a:avLst/>
            <a:gdLst/>
            <a:ahLst/>
            <a:cxnLst/>
            <a:rect r="r" b="b" t="t" l="l"/>
            <a:pathLst>
              <a:path h="5969435" w="6052659">
                <a:moveTo>
                  <a:pt x="0" y="0"/>
                </a:moveTo>
                <a:lnTo>
                  <a:pt x="6052659" y="0"/>
                </a:lnTo>
                <a:lnTo>
                  <a:pt x="6052659" y="5969435"/>
                </a:lnTo>
                <a:lnTo>
                  <a:pt x="0" y="596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-4533979">
            <a:off x="783778" y="1521329"/>
            <a:ext cx="6052659" cy="5969435"/>
          </a:xfrm>
          <a:custGeom>
            <a:avLst/>
            <a:gdLst/>
            <a:ahLst/>
            <a:cxnLst/>
            <a:rect r="r" b="b" t="t" l="l"/>
            <a:pathLst>
              <a:path h="5969435" w="6052659">
                <a:moveTo>
                  <a:pt x="0" y="5969435"/>
                </a:moveTo>
                <a:lnTo>
                  <a:pt x="6052659" y="5969435"/>
                </a:lnTo>
                <a:lnTo>
                  <a:pt x="6052659" y="0"/>
                </a:lnTo>
                <a:lnTo>
                  <a:pt x="0" y="0"/>
                </a:lnTo>
                <a:lnTo>
                  <a:pt x="0" y="59694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667297" y="0"/>
            <a:ext cx="12953406" cy="6476703"/>
            <a:chOff x="0" y="0"/>
            <a:chExt cx="6662420" cy="33312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662420" cy="3331210"/>
            </a:xfrm>
            <a:custGeom>
              <a:avLst/>
              <a:gdLst/>
              <a:ahLst/>
              <a:cxnLst/>
              <a:rect r="r" b="b" t="t" l="l"/>
              <a:pathLst>
                <a:path h="3331210" w="666242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4"/>
              <a:stretch>
                <a:fillRect l="0" t="-42308" r="0" b="-769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667297" y="0"/>
            <a:ext cx="12953406" cy="6476703"/>
            <a:chOff x="0" y="0"/>
            <a:chExt cx="6662420" cy="333121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662420" cy="3331210"/>
            </a:xfrm>
            <a:custGeom>
              <a:avLst/>
              <a:gdLst/>
              <a:ahLst/>
              <a:cxnLst/>
              <a:rect r="r" b="b" t="t" l="l"/>
              <a:pathLst>
                <a:path h="3331210" w="666242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5"/>
              <a:stretch>
                <a:fillRect l="0" t="-84228" r="0" b="-84228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87611" y="3915844"/>
            <a:ext cx="14712777" cy="12742312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938855" y="6086178"/>
            <a:ext cx="14410291" cy="250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76"/>
              </a:lnSpc>
              <a:spcBef>
                <a:spcPct val="0"/>
              </a:spcBef>
            </a:pPr>
            <a:r>
              <a:rPr lang="en-US" sz="13911">
                <a:solidFill>
                  <a:srgbClr val="FFFFFF"/>
                </a:solidFill>
                <a:latin typeface="Poppins Ultra-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73209">
            <a:off x="1573995" y="5742049"/>
            <a:ext cx="5572564" cy="5495942"/>
          </a:xfrm>
          <a:custGeom>
            <a:avLst/>
            <a:gdLst/>
            <a:ahLst/>
            <a:cxnLst/>
            <a:rect r="r" b="b" t="t" l="l"/>
            <a:pathLst>
              <a:path h="5495942" w="5572564">
                <a:moveTo>
                  <a:pt x="0" y="0"/>
                </a:moveTo>
                <a:lnTo>
                  <a:pt x="5572565" y="0"/>
                </a:lnTo>
                <a:lnTo>
                  <a:pt x="5572565" y="5495942"/>
                </a:lnTo>
                <a:lnTo>
                  <a:pt x="0" y="5495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02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3378556" y="3782659"/>
            <a:ext cx="5765444" cy="5966824"/>
          </a:xfrm>
          <a:custGeom>
            <a:avLst/>
            <a:gdLst/>
            <a:ahLst/>
            <a:cxnLst/>
            <a:rect r="r" b="b" t="t" l="l"/>
            <a:pathLst>
              <a:path h="5966824" w="5765444">
                <a:moveTo>
                  <a:pt x="0" y="0"/>
                </a:moveTo>
                <a:lnTo>
                  <a:pt x="5765444" y="0"/>
                </a:lnTo>
                <a:lnTo>
                  <a:pt x="5765444" y="5966825"/>
                </a:lnTo>
                <a:lnTo>
                  <a:pt x="0" y="596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58884" y="2446026"/>
            <a:ext cx="6274381" cy="6399238"/>
            <a:chOff x="0" y="0"/>
            <a:chExt cx="6062980" cy="61836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57810" y="-427990"/>
              <a:ext cx="6739890" cy="7203440"/>
            </a:xfrm>
            <a:custGeom>
              <a:avLst/>
              <a:gdLst/>
              <a:ahLst/>
              <a:cxnLst/>
              <a:rect r="r" b="b" t="t" l="l"/>
              <a:pathLst>
                <a:path h="7203440" w="673989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blipFill>
              <a:blip r:embed="rId6"/>
              <a:stretch>
                <a:fillRect l="0" t="-15385" r="0" b="-15385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586598" y="2164388"/>
            <a:ext cx="2965466" cy="327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1786">
                <a:solidFill>
                  <a:srgbClr val="FFFFFF"/>
                </a:solidFill>
                <a:latin typeface="Poppins Bold"/>
              </a:rPr>
              <a:t>ABOUT ORANGE FRUIT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589485" y="1961236"/>
            <a:ext cx="9319292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latin typeface="Poppins Ultra-Bold"/>
                <a:ea typeface="Poppins Ultra-Bold"/>
              </a:rPr>
              <a:t>創新(創意)構想、目標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4160551"/>
            <a:ext cx="9144000" cy="534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71616"/>
                </a:solidFill>
                <a:ea typeface="Poppins"/>
              </a:rPr>
              <a:t>創意構想：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171616"/>
                </a:solidFill>
                <a:latin typeface="Poppins"/>
                <a:ea typeface="Poppins"/>
              </a:rPr>
              <a:t>1. 砂糖橘風味產品：創造飲品、香氛、美容品、烹飪食材和教育體驗，全都以砂糖橘為主題。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171616"/>
                </a:solidFill>
                <a:ea typeface="Poppins"/>
              </a:rPr>
              <a:t>目標：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171616"/>
                </a:solidFill>
                <a:latin typeface="Poppins"/>
                <a:ea typeface="Poppins"/>
              </a:rPr>
              <a:t>1. 品質和需求：生產高品質砂糖橘以滿足消費者需求，並追求市場趨勢。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171616"/>
                </a:solidFill>
                <a:latin typeface="Poppins"/>
                <a:ea typeface="Poppins"/>
              </a:rPr>
              <a:t> 2. 效率和環保：提高生產效率，同時注重可持續性，減少對環境的影響。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71616"/>
                </a:solidFill>
                <a:latin typeface="Poppins"/>
                <a:ea typeface="Poppins"/>
              </a:rPr>
              <a:t> 3. 國際市場擴展：擴大出口市場，增加國際銷售。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7351048">
            <a:off x="-599451" y="1700356"/>
            <a:ext cx="5572564" cy="5495942"/>
          </a:xfrm>
          <a:custGeom>
            <a:avLst/>
            <a:gdLst/>
            <a:ahLst/>
            <a:cxnLst/>
            <a:rect r="r" b="b" t="t" l="l"/>
            <a:pathLst>
              <a:path h="5495942" w="5572564">
                <a:moveTo>
                  <a:pt x="0" y="0"/>
                </a:moveTo>
                <a:lnTo>
                  <a:pt x="5572564" y="0"/>
                </a:lnTo>
                <a:lnTo>
                  <a:pt x="5572564" y="5495942"/>
                </a:lnTo>
                <a:lnTo>
                  <a:pt x="0" y="5495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23380" y="6349792"/>
            <a:ext cx="4959750" cy="4959750"/>
          </a:xfrm>
          <a:custGeom>
            <a:avLst/>
            <a:gdLst/>
            <a:ahLst/>
            <a:cxnLst/>
            <a:rect r="r" b="b" t="t" l="l"/>
            <a:pathLst>
              <a:path h="4959750" w="4959750">
                <a:moveTo>
                  <a:pt x="0" y="0"/>
                </a:moveTo>
                <a:lnTo>
                  <a:pt x="4959750" y="0"/>
                </a:lnTo>
                <a:lnTo>
                  <a:pt x="4959750" y="4959750"/>
                </a:lnTo>
                <a:lnTo>
                  <a:pt x="0" y="4959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506009" y="2967085"/>
            <a:ext cx="6071445" cy="8613675"/>
            <a:chOff x="-36830" y="-113030"/>
            <a:chExt cx="3351530" cy="47548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36830" y="-113030"/>
              <a:ext cx="3351530" cy="4754880"/>
            </a:xfrm>
            <a:custGeom>
              <a:avLst/>
              <a:gdLst/>
              <a:ahLst/>
              <a:cxnLst/>
              <a:rect r="r" b="b" t="t" l="l"/>
              <a:pathLst>
                <a:path h="4754880" w="335153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1"/>
                    <a:pt x="450850" y="2442211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6"/>
              <a:stretch>
                <a:fillRect l="-1013" t="0" r="-1013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703255" y="3739175"/>
            <a:ext cx="2902350" cy="2902338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16747" r="0" b="-16747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3411735" y="1607991"/>
            <a:ext cx="2053911" cy="2053903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-24575" r="0" b="-9652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577454" y="690040"/>
            <a:ext cx="10331323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latin typeface="Poppins Ultra-Bold"/>
                <a:ea typeface="Poppins Ultra-Bold"/>
              </a:rPr>
              <a:t>主要產品∕服務∕設計∕技術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05605" y="2549217"/>
            <a:ext cx="8303172" cy="657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9"/>
              </a:lnSpc>
            </a:pPr>
            <a:r>
              <a:rPr lang="en-US" sz="3171">
                <a:solidFill>
                  <a:srgbClr val="171616"/>
                </a:solidFill>
                <a:latin typeface="Poppins"/>
                <a:ea typeface="Poppins"/>
              </a:rPr>
              <a:t> 1. 產品：他們主要種植以甜美風味聞名的砂糖橘，供應橙汁和生食用。</a:t>
            </a:r>
          </a:p>
          <a:p>
            <a:pPr>
              <a:lnSpc>
                <a:spcPts val="4439"/>
              </a:lnSpc>
            </a:pPr>
            <a:r>
              <a:rPr lang="en-US" sz="3171">
                <a:solidFill>
                  <a:srgbClr val="171616"/>
                </a:solidFill>
                <a:latin typeface="Poppins"/>
                <a:ea typeface="Poppins"/>
              </a:rPr>
              <a:t> 2. 服務：農場提供觀光、果園參觀、水果採摘體驗和餐飲，遊客可以欣賞美景、親自採摘新鮮水果。</a:t>
            </a:r>
          </a:p>
          <a:p>
            <a:pPr>
              <a:lnSpc>
                <a:spcPts val="4439"/>
              </a:lnSpc>
            </a:pPr>
            <a:r>
              <a:rPr lang="en-US" sz="3171">
                <a:solidFill>
                  <a:srgbClr val="171616"/>
                </a:solidFill>
                <a:latin typeface="Poppins"/>
                <a:ea typeface="Poppins"/>
              </a:rPr>
              <a:t> 3. 設計：農場通常設有水果園區、步道、觀景區、採摘區、購物點和教育導覽，提供豐富的體驗。</a:t>
            </a:r>
          </a:p>
          <a:p>
            <a:pPr>
              <a:lnSpc>
                <a:spcPts val="4439"/>
              </a:lnSpc>
              <a:spcBef>
                <a:spcPct val="0"/>
              </a:spcBef>
            </a:pPr>
            <a:r>
              <a:rPr lang="en-US" sz="3171">
                <a:solidFill>
                  <a:srgbClr val="171616"/>
                </a:solidFill>
                <a:latin typeface="Poppins"/>
                <a:ea typeface="Poppins"/>
              </a:rPr>
              <a:t> 4. 技術：採用各種農業技術，如滴灌系統、肥料管理、病蟲害管理、先進的種植技術、溫室種植和數據監控，以提高品質和效率，同時保持可持續性。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3481668">
            <a:off x="-1022663" y="-1423160"/>
            <a:ext cx="5572564" cy="5495942"/>
          </a:xfrm>
          <a:custGeom>
            <a:avLst/>
            <a:gdLst/>
            <a:ahLst/>
            <a:cxnLst/>
            <a:rect r="r" b="b" t="t" l="l"/>
            <a:pathLst>
              <a:path h="5495942" w="5572564">
                <a:moveTo>
                  <a:pt x="0" y="0"/>
                </a:moveTo>
                <a:lnTo>
                  <a:pt x="5572564" y="0"/>
                </a:lnTo>
                <a:lnTo>
                  <a:pt x="5572564" y="5495942"/>
                </a:lnTo>
                <a:lnTo>
                  <a:pt x="0" y="5495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590053">
            <a:off x="2687372" y="-1048060"/>
            <a:ext cx="5765444" cy="5966824"/>
          </a:xfrm>
          <a:custGeom>
            <a:avLst/>
            <a:gdLst/>
            <a:ahLst/>
            <a:cxnLst/>
            <a:rect r="r" b="b" t="t" l="l"/>
            <a:pathLst>
              <a:path h="5966824" w="5765444">
                <a:moveTo>
                  <a:pt x="0" y="0"/>
                </a:moveTo>
                <a:lnTo>
                  <a:pt x="5765444" y="0"/>
                </a:lnTo>
                <a:lnTo>
                  <a:pt x="5765444" y="5966824"/>
                </a:lnTo>
                <a:lnTo>
                  <a:pt x="0" y="5966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2870819" y="-1564149"/>
            <a:ext cx="16443113" cy="7107397"/>
            <a:chOff x="0" y="0"/>
            <a:chExt cx="12407900" cy="536321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188720" y="-1299210"/>
              <a:ext cx="14579600" cy="7821930"/>
            </a:xfrm>
            <a:custGeom>
              <a:avLst/>
              <a:gdLst/>
              <a:ahLst/>
              <a:cxnLst/>
              <a:rect r="r" b="b" t="t" l="l"/>
              <a:pathLst>
                <a:path h="7821930" w="1457960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6"/>
              <a:stretch>
                <a:fillRect l="0" t="-90901" r="0" b="-11796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87115" y="6121001"/>
            <a:ext cx="2965466" cy="327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1786">
                <a:solidFill>
                  <a:srgbClr val="FFFFFF"/>
                </a:solidFill>
                <a:latin typeface="Poppins Bold"/>
              </a:rPr>
              <a:t>ABOUT ORANGE FRUIT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8280" y="6640690"/>
            <a:ext cx="17341673" cy="2725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63"/>
              </a:lnSpc>
            </a:pPr>
            <a:r>
              <a:rPr lang="en-US" sz="3045">
                <a:solidFill>
                  <a:srgbClr val="171616"/>
                </a:solidFill>
                <a:latin typeface="Poppins"/>
                <a:ea typeface="Poppins"/>
              </a:rPr>
              <a:t> 1. 烹飪創新：用砂糖橘做各種菜肴，比如蛋糕、醬汁和沙拉，突顯其獨特風味。</a:t>
            </a:r>
          </a:p>
          <a:p>
            <a:pPr>
              <a:lnSpc>
                <a:spcPts val="4263"/>
              </a:lnSpc>
            </a:pPr>
            <a:r>
              <a:rPr lang="en-US" sz="3045">
                <a:solidFill>
                  <a:srgbClr val="171616"/>
                </a:solidFill>
                <a:latin typeface="Poppins"/>
                <a:ea typeface="Poppins"/>
              </a:rPr>
              <a:t> 2. 調味品：製作砂糖橘的調味品，如醬汁、果醬、醃漬品，添加不同香料，創造獨特風味。</a:t>
            </a:r>
          </a:p>
          <a:p>
            <a:pPr>
              <a:lnSpc>
                <a:spcPts val="4263"/>
              </a:lnSpc>
            </a:pPr>
            <a:r>
              <a:rPr lang="en-US" sz="3045">
                <a:solidFill>
                  <a:srgbClr val="171616"/>
                </a:solidFill>
                <a:latin typeface="Poppins"/>
                <a:ea typeface="Poppins"/>
              </a:rPr>
              <a:t> 3. 飲品創新：利用砂糖橘製作汁、冰沙、莫吉托等飲品，或與其他水果和草本混合，創造驚艷口感。</a:t>
            </a:r>
          </a:p>
          <a:p>
            <a:pPr>
              <a:lnSpc>
                <a:spcPts val="4263"/>
              </a:lnSpc>
            </a:pPr>
            <a:r>
              <a:rPr lang="en-US" sz="3045">
                <a:solidFill>
                  <a:srgbClr val="171616"/>
                </a:solidFill>
                <a:latin typeface="Poppins"/>
                <a:ea typeface="Poppins"/>
              </a:rPr>
              <a:t> 4. 健康產品：開發砂糖橘的健康產品，如營養棒、沙拉醬、果汁粉末，凸顯其營養價值。</a:t>
            </a:r>
          </a:p>
          <a:p>
            <a:pPr>
              <a:lnSpc>
                <a:spcPts val="4263"/>
              </a:lnSpc>
              <a:spcBef>
                <a:spcPct val="0"/>
              </a:spcBef>
            </a:pPr>
            <a:r>
              <a:rPr lang="en-US" sz="3045">
                <a:solidFill>
                  <a:srgbClr val="171616"/>
                </a:solidFill>
                <a:latin typeface="Poppins"/>
                <a:ea typeface="Poppins"/>
              </a:rPr>
              <a:t> 5. 裝飾藝術：將砂糖橘切成不同形狀，用來裝飾食物或飲品，提升視覺吸引力。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9950" y="5387835"/>
            <a:ext cx="8905261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latin typeface="Poppins Ultra-Bold"/>
                <a:ea typeface="Poppins Ultra-Bold"/>
              </a:rPr>
              <a:t>創新(創意)重點、特色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07370" y="1392667"/>
            <a:ext cx="9351320" cy="9351320"/>
          </a:xfrm>
          <a:custGeom>
            <a:avLst/>
            <a:gdLst/>
            <a:ahLst/>
            <a:cxnLst/>
            <a:rect r="r" b="b" t="t" l="l"/>
            <a:pathLst>
              <a:path h="9351320" w="9351320">
                <a:moveTo>
                  <a:pt x="0" y="0"/>
                </a:moveTo>
                <a:lnTo>
                  <a:pt x="9351320" y="0"/>
                </a:lnTo>
                <a:lnTo>
                  <a:pt x="9351320" y="9351321"/>
                </a:lnTo>
                <a:lnTo>
                  <a:pt x="0" y="9351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88110">
            <a:off x="4542111" y="1463121"/>
            <a:ext cx="4802927" cy="4736887"/>
          </a:xfrm>
          <a:custGeom>
            <a:avLst/>
            <a:gdLst/>
            <a:ahLst/>
            <a:cxnLst/>
            <a:rect r="r" b="b" t="t" l="l"/>
            <a:pathLst>
              <a:path h="4736887" w="4802927">
                <a:moveTo>
                  <a:pt x="0" y="0"/>
                </a:moveTo>
                <a:lnTo>
                  <a:pt x="4802927" y="0"/>
                </a:lnTo>
                <a:lnTo>
                  <a:pt x="4802927" y="4736887"/>
                </a:lnTo>
                <a:lnTo>
                  <a:pt x="0" y="4736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1197736" y="2425176"/>
            <a:ext cx="9941686" cy="10139520"/>
            <a:chOff x="0" y="0"/>
            <a:chExt cx="6062980" cy="61836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257810" y="-427990"/>
              <a:ext cx="6739890" cy="7203440"/>
            </a:xfrm>
            <a:custGeom>
              <a:avLst/>
              <a:gdLst/>
              <a:ahLst/>
              <a:cxnLst/>
              <a:rect r="r" b="b" t="t" l="l"/>
              <a:pathLst>
                <a:path h="7203440" w="673989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blipFill>
              <a:blip r:embed="rId6"/>
              <a:stretch>
                <a:fillRect l="0" t="-15385" r="0" b="-15385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43950" y="1605840"/>
            <a:ext cx="8886717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latin typeface="Poppins Ultra-Bold"/>
                <a:ea typeface="Poppins Ultra-Bold"/>
              </a:rPr>
              <a:t>創新(創意)重點、特色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34074" y="3281668"/>
            <a:ext cx="8774703" cy="4549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97"/>
              </a:lnSpc>
            </a:pPr>
            <a:r>
              <a:rPr lang="en-US" sz="2926">
                <a:solidFill>
                  <a:srgbClr val="171616"/>
                </a:solidFill>
                <a:latin typeface="Poppins"/>
                <a:ea typeface="Poppins"/>
              </a:rPr>
              <a:t>6. 產地特色：強調特定地區的砂糖橘特色，推廣品牌價值，發展旅遊體驗和相關產品。</a:t>
            </a:r>
          </a:p>
          <a:p>
            <a:pPr>
              <a:lnSpc>
                <a:spcPts val="4097"/>
              </a:lnSpc>
            </a:pPr>
            <a:r>
              <a:rPr lang="en-US" sz="2926">
                <a:solidFill>
                  <a:srgbClr val="171616"/>
                </a:solidFill>
                <a:latin typeface="Poppins"/>
                <a:ea typeface="Poppins"/>
              </a:rPr>
              <a:t> 7. 可持續性：強調種植和生產砂糖橘的可持續性，吸引關注環保和健康的消費者。</a:t>
            </a:r>
          </a:p>
          <a:p>
            <a:pPr>
              <a:lnSpc>
                <a:spcPts val="4097"/>
              </a:lnSpc>
            </a:pPr>
            <a:r>
              <a:rPr lang="en-US" sz="2926">
                <a:solidFill>
                  <a:srgbClr val="171616"/>
                </a:solidFill>
                <a:latin typeface="Poppins"/>
                <a:ea typeface="Poppins"/>
              </a:rPr>
              <a:t> 8. 配對和組合：結合砂糖橘與其他食材，如芝士、巧克力、香草，創造新風味。</a:t>
            </a:r>
          </a:p>
          <a:p>
            <a:pPr>
              <a:lnSpc>
                <a:spcPts val="4097"/>
              </a:lnSpc>
            </a:pPr>
            <a:r>
              <a:rPr lang="en-US" sz="2926">
                <a:solidFill>
                  <a:srgbClr val="171616"/>
                </a:solidFill>
                <a:latin typeface="Poppins"/>
                <a:ea typeface="Poppins"/>
              </a:rPr>
              <a:t> 9. 品牌故事：分享砂糖橘的故事，建立與消費者的情感聯繫，突顯其歷史和文化背景。</a:t>
            </a:r>
          </a:p>
          <a:p>
            <a:pPr>
              <a:lnSpc>
                <a:spcPts val="409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775149" y="935680"/>
            <a:ext cx="9351320" cy="9351320"/>
          </a:xfrm>
          <a:custGeom>
            <a:avLst/>
            <a:gdLst/>
            <a:ahLst/>
            <a:cxnLst/>
            <a:rect r="r" b="b" t="t" l="l"/>
            <a:pathLst>
              <a:path h="9351320" w="9351320">
                <a:moveTo>
                  <a:pt x="0" y="0"/>
                </a:moveTo>
                <a:lnTo>
                  <a:pt x="9351320" y="0"/>
                </a:lnTo>
                <a:lnTo>
                  <a:pt x="9351320" y="9351320"/>
                </a:lnTo>
                <a:lnTo>
                  <a:pt x="0" y="9351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481668">
            <a:off x="13846048" y="4627274"/>
            <a:ext cx="4802927" cy="4736887"/>
          </a:xfrm>
          <a:custGeom>
            <a:avLst/>
            <a:gdLst/>
            <a:ahLst/>
            <a:cxnLst/>
            <a:rect r="r" b="b" t="t" l="l"/>
            <a:pathLst>
              <a:path h="4736887" w="4802927">
                <a:moveTo>
                  <a:pt x="0" y="0"/>
                </a:moveTo>
                <a:lnTo>
                  <a:pt x="4802927" y="0"/>
                </a:lnTo>
                <a:lnTo>
                  <a:pt x="4802927" y="4736887"/>
                </a:lnTo>
                <a:lnTo>
                  <a:pt x="0" y="4736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352557" y="262891"/>
            <a:ext cx="55622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06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775149" y="1660811"/>
            <a:ext cx="6998082" cy="6965379"/>
            <a:chOff x="0" y="0"/>
            <a:chExt cx="4565904" cy="45445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565904" cy="4544567"/>
            </a:xfrm>
            <a:custGeom>
              <a:avLst/>
              <a:gdLst/>
              <a:ahLst/>
              <a:cxnLst/>
              <a:rect r="r" b="b" t="t" l="l"/>
              <a:pathLst>
                <a:path h="4544567" w="4565904">
                  <a:moveTo>
                    <a:pt x="4565904" y="4544567"/>
                  </a:moveTo>
                  <a:lnTo>
                    <a:pt x="0" y="4544567"/>
                  </a:lnTo>
                  <a:lnTo>
                    <a:pt x="0" y="0"/>
                  </a:lnTo>
                  <a:lnTo>
                    <a:pt x="4565904" y="0"/>
                  </a:lnTo>
                  <a:lnTo>
                    <a:pt x="4565904" y="4544567"/>
                  </a:lnTo>
                  <a:close/>
                </a:path>
              </a:pathLst>
            </a:custGeom>
            <a:blipFill>
              <a:blip r:embed="rId6"/>
              <a:stretch>
                <a:fillRect l="-16" t="0" r="-16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9186" y="-75265"/>
              <a:ext cx="4505471" cy="4650580"/>
            </a:xfrm>
            <a:custGeom>
              <a:avLst/>
              <a:gdLst/>
              <a:ahLst/>
              <a:cxnLst/>
              <a:rect r="r" b="b" t="t" l="l"/>
              <a:pathLst>
                <a:path h="4650580" w="4505471">
                  <a:moveTo>
                    <a:pt x="3667159" y="3415751"/>
                  </a:moveTo>
                  <a:cubicBezTo>
                    <a:pt x="3795965" y="3533254"/>
                    <a:pt x="3910772" y="3707126"/>
                    <a:pt x="3859861" y="3888976"/>
                  </a:cubicBezTo>
                  <a:cubicBezTo>
                    <a:pt x="3813124" y="4055920"/>
                    <a:pt x="3648563" y="4201414"/>
                    <a:pt x="3507175" y="4288776"/>
                  </a:cubicBezTo>
                  <a:cubicBezTo>
                    <a:pt x="3284047" y="4426644"/>
                    <a:pt x="2762085" y="4650580"/>
                    <a:pt x="2547472" y="4387898"/>
                  </a:cubicBezTo>
                  <a:cubicBezTo>
                    <a:pt x="2380751" y="4183834"/>
                    <a:pt x="2424554" y="3825915"/>
                    <a:pt x="2548204" y="3612329"/>
                  </a:cubicBezTo>
                  <a:cubicBezTo>
                    <a:pt x="2747120" y="3268735"/>
                    <a:pt x="3208558" y="3131792"/>
                    <a:pt x="3557003" y="3334890"/>
                  </a:cubicBezTo>
                  <a:cubicBezTo>
                    <a:pt x="3596017" y="3357631"/>
                    <a:pt x="3632967" y="3384560"/>
                    <a:pt x="3667159" y="3415751"/>
                  </a:cubicBezTo>
                  <a:close/>
                  <a:moveTo>
                    <a:pt x="1992447" y="3791818"/>
                  </a:moveTo>
                  <a:cubicBezTo>
                    <a:pt x="2010137" y="3735023"/>
                    <a:pt x="2026966" y="3678482"/>
                    <a:pt x="2044809" y="3624143"/>
                  </a:cubicBezTo>
                  <a:cubicBezTo>
                    <a:pt x="2155323" y="3287600"/>
                    <a:pt x="2467546" y="3015212"/>
                    <a:pt x="2805618" y="2922461"/>
                  </a:cubicBezTo>
                  <a:cubicBezTo>
                    <a:pt x="3205451" y="2812765"/>
                    <a:pt x="3666233" y="2918375"/>
                    <a:pt x="4018231" y="2699287"/>
                  </a:cubicBezTo>
                  <a:cubicBezTo>
                    <a:pt x="4278232" y="2537458"/>
                    <a:pt x="4415573" y="2226502"/>
                    <a:pt x="4442630" y="1921440"/>
                  </a:cubicBezTo>
                  <a:cubicBezTo>
                    <a:pt x="4505471" y="1212925"/>
                    <a:pt x="4013209" y="517056"/>
                    <a:pt x="3350583" y="258527"/>
                  </a:cubicBezTo>
                  <a:cubicBezTo>
                    <a:pt x="2687957" y="0"/>
                    <a:pt x="1905716" y="147565"/>
                    <a:pt x="1323944" y="556780"/>
                  </a:cubicBezTo>
                  <a:cubicBezTo>
                    <a:pt x="742171" y="965997"/>
                    <a:pt x="351113" y="1609760"/>
                    <a:pt x="157854" y="2294298"/>
                  </a:cubicBezTo>
                  <a:cubicBezTo>
                    <a:pt x="50189" y="2675657"/>
                    <a:pt x="0" y="3083913"/>
                    <a:pt x="98444" y="3467756"/>
                  </a:cubicBezTo>
                  <a:cubicBezTo>
                    <a:pt x="196887" y="3851595"/>
                    <a:pt x="463655" y="4206901"/>
                    <a:pt x="838105" y="4336516"/>
                  </a:cubicBezTo>
                  <a:cubicBezTo>
                    <a:pt x="1064617" y="4414922"/>
                    <a:pt x="1328292" y="4473641"/>
                    <a:pt x="1561066" y="4386798"/>
                  </a:cubicBezTo>
                  <a:cubicBezTo>
                    <a:pt x="1822906" y="4289110"/>
                    <a:pt x="1915759" y="4038047"/>
                    <a:pt x="1992447" y="3791818"/>
                  </a:cubicBezTo>
                  <a:close/>
                </a:path>
              </a:pathLst>
            </a:custGeom>
            <a:blipFill>
              <a:blip r:embed="rId7"/>
              <a:stretch>
                <a:fillRect l="-12359" t="-77573" r="0" b="-23218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77274" y="602616"/>
            <a:ext cx="3674592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商業模式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23725" y="2146120"/>
            <a:ext cx="2965466" cy="327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1786">
                <a:solidFill>
                  <a:srgbClr val="FFFFFF"/>
                </a:solidFill>
                <a:latin typeface="Poppins Bold"/>
              </a:rPr>
              <a:t>ABOUT ORANGE FRUIT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7274" y="2243309"/>
            <a:ext cx="9597875" cy="6744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85"/>
              </a:lnSpc>
            </a:pPr>
            <a:r>
              <a:rPr lang="en-US" sz="3489">
                <a:solidFill>
                  <a:srgbClr val="171616"/>
                </a:solidFill>
                <a:ea typeface="Poppins"/>
              </a:rPr>
              <a:t>行銷策略：</a:t>
            </a:r>
          </a:p>
          <a:p>
            <a:pPr>
              <a:lnSpc>
                <a:spcPts val="4885"/>
              </a:lnSpc>
            </a:pPr>
            <a:r>
              <a:rPr lang="en-US" sz="3489">
                <a:solidFill>
                  <a:srgbClr val="171616"/>
                </a:solidFill>
                <a:latin typeface="Poppins"/>
              </a:rPr>
              <a:t> </a:t>
            </a:r>
            <a:r>
              <a:rPr lang="en-US" sz="3489">
                <a:solidFill>
                  <a:srgbClr val="171616"/>
                </a:solidFill>
                <a:latin typeface="Poppins"/>
                <a:ea typeface="Poppins"/>
              </a:rPr>
              <a:t>1. 品牌建立：打造砂糖橘獨特形象，設計吸引人的商標和包裝，突顯其特色和品質。</a:t>
            </a:r>
          </a:p>
          <a:p>
            <a:pPr>
              <a:lnSpc>
                <a:spcPts val="4885"/>
              </a:lnSpc>
            </a:pPr>
            <a:r>
              <a:rPr lang="en-US" sz="3489">
                <a:solidFill>
                  <a:srgbClr val="171616"/>
                </a:solidFill>
                <a:latin typeface="Poppins"/>
                <a:ea typeface="Poppins"/>
              </a:rPr>
              <a:t> 2. 社交媒體宣傳：透過 Instagram、Facebook 和 Line 分享美照和種植過程，吸引潛在顧客。</a:t>
            </a:r>
          </a:p>
          <a:p>
            <a:pPr>
              <a:lnSpc>
                <a:spcPts val="4885"/>
              </a:lnSpc>
            </a:pPr>
            <a:r>
              <a:rPr lang="en-US" sz="3489">
                <a:solidFill>
                  <a:srgbClr val="171616"/>
                </a:solidFill>
                <a:latin typeface="Poppins"/>
                <a:ea typeface="Poppins"/>
              </a:rPr>
              <a:t> 3. 現場體驗：舉辦砂糖橘采摘活動，讓人親手摘取水果並製作相關產品，深入了解農業和品牌。</a:t>
            </a:r>
          </a:p>
          <a:p>
            <a:pPr>
              <a:lnSpc>
                <a:spcPts val="4885"/>
              </a:lnSpc>
            </a:pPr>
            <a:r>
              <a:rPr lang="en-US" sz="3489">
                <a:solidFill>
                  <a:srgbClr val="171616"/>
                </a:solidFill>
                <a:latin typeface="Poppins"/>
                <a:ea typeface="Poppins"/>
              </a:rPr>
              <a:t> 4. 與餐廳合作：與當地知名餐廳和廚師合作，將砂糖橘特色融入菜單，擴大品牌知名度。</a:t>
            </a:r>
          </a:p>
          <a:p>
            <a:pPr>
              <a:lnSpc>
                <a:spcPts val="488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07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28700" y="6262174"/>
            <a:ext cx="8049651" cy="4024826"/>
            <a:chOff x="0" y="0"/>
            <a:chExt cx="6350000" cy="3175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83363" r="0" b="-83363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302906" y="6262174"/>
            <a:ext cx="8049651" cy="4024826"/>
            <a:chOff x="0" y="0"/>
            <a:chExt cx="6350000" cy="3175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3"/>
              <a:stretch>
                <a:fillRect l="0" t="-124843" r="0" b="-43613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7175107" y="602616"/>
            <a:ext cx="3806489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Bold"/>
              </a:rPr>
              <a:t>商業模式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09116" y="1877255"/>
            <a:ext cx="13138470" cy="5034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80"/>
              </a:lnSpc>
            </a:pPr>
            <a:r>
              <a:rPr lang="en-US" sz="3557">
                <a:solidFill>
                  <a:srgbClr val="171616"/>
                </a:solidFill>
                <a:ea typeface="Poppins"/>
              </a:rPr>
              <a:t>通路宣傳方面：</a:t>
            </a:r>
          </a:p>
          <a:p>
            <a:pPr>
              <a:lnSpc>
                <a:spcPts val="4980"/>
              </a:lnSpc>
            </a:pPr>
            <a:r>
              <a:rPr lang="en-US" sz="3557">
                <a:solidFill>
                  <a:srgbClr val="171616"/>
                </a:solidFill>
                <a:latin typeface="Poppins"/>
                <a:ea typeface="Poppins"/>
              </a:rPr>
              <a:t> 1. 網上行銷：建立官方網站介紹產品特點、營養價值和購買選項，提供線上購買服務。</a:t>
            </a:r>
          </a:p>
          <a:p>
            <a:pPr>
              <a:lnSpc>
                <a:spcPts val="4980"/>
              </a:lnSpc>
            </a:pPr>
            <a:r>
              <a:rPr lang="en-US" sz="3557">
                <a:solidFill>
                  <a:srgbClr val="171616"/>
                </a:solidFill>
                <a:latin typeface="Poppins"/>
                <a:ea typeface="Poppins"/>
              </a:rPr>
              <a:t> 2. 社交媒體團購：在 Line 等平台建立社群，分享內容、舉辦團購活動，並提供特惠價格，鼓勵分享和推薦。</a:t>
            </a:r>
          </a:p>
          <a:p>
            <a:pPr>
              <a:lnSpc>
                <a:spcPts val="4980"/>
              </a:lnSpc>
            </a:pPr>
            <a:r>
              <a:rPr lang="en-US" sz="3557">
                <a:solidFill>
                  <a:srgbClr val="171616"/>
                </a:solidFill>
                <a:latin typeface="Poppins"/>
                <a:ea typeface="Poppins"/>
              </a:rPr>
              <a:t> 3. 網紅合作：與知名網紅合作，讓其試用並分享產品體驗，提高可信度，推出限定版產品，擴大市場份額。</a:t>
            </a:r>
          </a:p>
          <a:p>
            <a:pPr>
              <a:lnSpc>
                <a:spcPts val="49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3481668">
            <a:off x="13353030" y="-1535532"/>
            <a:ext cx="5572564" cy="5495942"/>
          </a:xfrm>
          <a:custGeom>
            <a:avLst/>
            <a:gdLst/>
            <a:ahLst/>
            <a:cxnLst/>
            <a:rect r="r" b="b" t="t" l="l"/>
            <a:pathLst>
              <a:path h="5495942" w="5572564">
                <a:moveTo>
                  <a:pt x="0" y="0"/>
                </a:moveTo>
                <a:lnTo>
                  <a:pt x="5572564" y="0"/>
                </a:lnTo>
                <a:lnTo>
                  <a:pt x="5572564" y="5495941"/>
                </a:lnTo>
                <a:lnTo>
                  <a:pt x="0" y="54959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7352557" y="262891"/>
            <a:ext cx="556220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08</a:t>
            </a:r>
          </a:p>
          <a:p>
            <a:pPr algn="r">
              <a:lnSpc>
                <a:spcPts val="2799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4590053">
            <a:off x="5621860" y="6040871"/>
            <a:ext cx="5765444" cy="5966824"/>
          </a:xfrm>
          <a:custGeom>
            <a:avLst/>
            <a:gdLst/>
            <a:ahLst/>
            <a:cxnLst/>
            <a:rect r="r" b="b" t="t" l="l"/>
            <a:pathLst>
              <a:path h="5966824" w="5765444">
                <a:moveTo>
                  <a:pt x="0" y="0"/>
                </a:moveTo>
                <a:lnTo>
                  <a:pt x="5765444" y="0"/>
                </a:lnTo>
                <a:lnTo>
                  <a:pt x="5765444" y="5966824"/>
                </a:lnTo>
                <a:lnTo>
                  <a:pt x="0" y="5966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529912" y="1212439"/>
            <a:ext cx="12423899" cy="12671128"/>
            <a:chOff x="0" y="0"/>
            <a:chExt cx="6062980" cy="61836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57810" y="-427990"/>
              <a:ext cx="6739890" cy="7203440"/>
            </a:xfrm>
            <a:custGeom>
              <a:avLst/>
              <a:gdLst/>
              <a:ahLst/>
              <a:cxnLst/>
              <a:rect r="r" b="b" t="t" l="l"/>
              <a:pathLst>
                <a:path h="7203440" w="673989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blipFill>
              <a:blip r:embed="rId6"/>
              <a:stretch>
                <a:fillRect l="0" t="-30899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768280" y="414337"/>
            <a:ext cx="3875424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CF5A07"/>
                </a:solidFill>
                <a:ea typeface="Poppins Bold"/>
              </a:rPr>
              <a:t>經營團隊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8280" y="1921828"/>
            <a:ext cx="10753923" cy="657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11"/>
              </a:lnSpc>
            </a:pPr>
            <a:r>
              <a:rPr lang="en-US" sz="3092">
                <a:solidFill>
                  <a:srgbClr val="171616"/>
                </a:solidFill>
                <a:latin typeface="Poppins"/>
                <a:ea typeface="Poppins"/>
              </a:rPr>
              <a:t>1.專業知識：團隊成員可能具有不同的專業知識，涵蓋農業生產、農學、經濟學等領域，有助於解決各種農業問題。</a:t>
            </a:r>
          </a:p>
          <a:p>
            <a:pPr>
              <a:lnSpc>
                <a:spcPts val="3711"/>
              </a:lnSpc>
            </a:pPr>
            <a:r>
              <a:rPr lang="en-US" sz="3092">
                <a:solidFill>
                  <a:srgbClr val="171616"/>
                </a:solidFill>
                <a:latin typeface="Poppins"/>
                <a:ea typeface="Poppins"/>
              </a:rPr>
              <a:t>2.分工合作：團隊能夠進行分工合作，提高生產效率，各成員專注於自己擅長的領域，達到更好的農業產出。</a:t>
            </a:r>
          </a:p>
          <a:p>
            <a:pPr>
              <a:lnSpc>
                <a:spcPts val="3711"/>
              </a:lnSpc>
            </a:pPr>
            <a:r>
              <a:rPr lang="en-US" sz="3092">
                <a:solidFill>
                  <a:srgbClr val="171616"/>
                </a:solidFill>
                <a:latin typeface="Poppins"/>
                <a:ea typeface="Poppins"/>
              </a:rPr>
              <a:t>3.創新能力：團隊成員間的合作和討論可能帶來創新思維，有助於引入新技術和方法，提高農業生產效益。</a:t>
            </a:r>
          </a:p>
          <a:p>
            <a:pPr>
              <a:lnSpc>
                <a:spcPts val="3711"/>
              </a:lnSpc>
            </a:pPr>
            <a:r>
              <a:rPr lang="en-US" sz="3092">
                <a:solidFill>
                  <a:srgbClr val="171616"/>
                </a:solidFill>
                <a:latin typeface="Poppins"/>
                <a:ea typeface="Poppins"/>
              </a:rPr>
              <a:t>4.風險分散：團隊能夠分散農業經營中的風險，因為不同成員可能處於不同地區，受到不同的氣候和市場影響，有助於減輕單一農場所面臨的風險。</a:t>
            </a:r>
          </a:p>
          <a:p>
            <a:pPr>
              <a:lnSpc>
                <a:spcPts val="3711"/>
              </a:lnSpc>
            </a:pPr>
            <a:r>
              <a:rPr lang="en-US" sz="3092">
                <a:solidFill>
                  <a:srgbClr val="171616"/>
                </a:solidFill>
                <a:latin typeface="Poppins"/>
                <a:ea typeface="Poppins"/>
              </a:rPr>
              <a:t>5.資源整合：團隊可以整合各種資源，包括人力、財務、技術等，更好地應對農業生產所需的各種資源。</a:t>
            </a:r>
          </a:p>
          <a:p>
            <a:pPr>
              <a:lnSpc>
                <a:spcPts val="3711"/>
              </a:lnSpc>
            </a:pPr>
            <a:r>
              <a:rPr lang="en-US" sz="3092">
                <a:solidFill>
                  <a:srgbClr val="171616"/>
                </a:solidFill>
                <a:latin typeface="Poppins"/>
                <a:ea typeface="Poppins"/>
              </a:rPr>
              <a:t>6.市場開拓：團隊能約共同參與市場開發，合作銷售農產品，擴大農場的市場份額和影響力。</a:t>
            </a:r>
          </a:p>
          <a:p>
            <a:pPr>
              <a:lnSpc>
                <a:spcPts val="3711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768280" y="7721740"/>
            <a:ext cx="1536560" cy="153656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047733" y="-1240267"/>
            <a:ext cx="2480535" cy="248053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70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352557" y="262891"/>
            <a:ext cx="5562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</a:rPr>
              <a:t>09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4590053">
            <a:off x="13071640" y="6111112"/>
            <a:ext cx="5765444" cy="5966824"/>
          </a:xfrm>
          <a:custGeom>
            <a:avLst/>
            <a:gdLst/>
            <a:ahLst/>
            <a:cxnLst/>
            <a:rect r="r" b="b" t="t" l="l"/>
            <a:pathLst>
              <a:path h="5966824" w="5765444">
                <a:moveTo>
                  <a:pt x="0" y="0"/>
                </a:moveTo>
                <a:lnTo>
                  <a:pt x="5765444" y="0"/>
                </a:lnTo>
                <a:lnTo>
                  <a:pt x="5765444" y="5966824"/>
                </a:lnTo>
                <a:lnTo>
                  <a:pt x="0" y="596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65168" y="2385098"/>
            <a:ext cx="8557664" cy="320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71616"/>
                </a:solidFill>
                <a:ea typeface="Poppins"/>
              </a:rPr>
              <a:t>實用性：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71616"/>
                </a:solidFill>
                <a:latin typeface="Poppins"/>
                <a:ea typeface="Poppins"/>
              </a:rPr>
              <a:t>砂糖橘具有清新的氣味、柔軟口感和豐富汁液，對於胃口不佳和食慾不振的人群有良好的舒緩作用，尤其對緩解孕吐有幫助。此外，砂糖橘營養豐富，含有大量維生素C，有助於提高免疫力和降低心血管疾病、肥胖和糖尿病的風險。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72794" y="690040"/>
            <a:ext cx="14742412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6999">
                <a:solidFill>
                  <a:srgbClr val="CF5A07"/>
                </a:solidFill>
                <a:ea typeface="Poppins Ultra-Bold"/>
              </a:rPr>
              <a:t>實用性或市場可行性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153844" y="2470823"/>
            <a:ext cx="1169260" cy="1099104"/>
          </a:xfrm>
          <a:custGeom>
            <a:avLst/>
            <a:gdLst/>
            <a:ahLst/>
            <a:cxnLst/>
            <a:rect r="r" b="b" t="t" l="l"/>
            <a:pathLst>
              <a:path h="1099104" w="1169260">
                <a:moveTo>
                  <a:pt x="0" y="0"/>
                </a:moveTo>
                <a:lnTo>
                  <a:pt x="1169260" y="0"/>
                </a:lnTo>
                <a:lnTo>
                  <a:pt x="1169260" y="1099104"/>
                </a:lnTo>
                <a:lnTo>
                  <a:pt x="0" y="1099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222886" y="2774629"/>
            <a:ext cx="1031176" cy="424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Poppins Bold"/>
              </a:rPr>
              <a:t>01.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084802" y="6188215"/>
            <a:ext cx="1169260" cy="1099104"/>
          </a:xfrm>
          <a:custGeom>
            <a:avLst/>
            <a:gdLst/>
            <a:ahLst/>
            <a:cxnLst/>
            <a:rect r="r" b="b" t="t" l="l"/>
            <a:pathLst>
              <a:path h="1099104" w="1169260">
                <a:moveTo>
                  <a:pt x="0" y="0"/>
                </a:moveTo>
                <a:lnTo>
                  <a:pt x="1169260" y="0"/>
                </a:lnTo>
                <a:lnTo>
                  <a:pt x="1169260" y="1099104"/>
                </a:lnTo>
                <a:lnTo>
                  <a:pt x="0" y="1099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153844" y="6492022"/>
            <a:ext cx="1031176" cy="424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Poppins Bold"/>
              </a:rPr>
              <a:t>02.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65168" y="6112015"/>
            <a:ext cx="9458089" cy="3143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171616"/>
                </a:solidFill>
                <a:ea typeface="Poppins"/>
              </a:rPr>
              <a:t>市場可行性：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71616"/>
                </a:solidFill>
                <a:ea typeface="Poppins"/>
              </a:rPr>
              <a:t>市場趨勢顯示，隨著人們對健康食品需求增加，砂糖橘的市場需求也持續上升。了解競爭對手的產品、價格和銷售渠道有助於制定更有效的銷售策略。市場調查有助於了解消費者對砂糖橘的喜好和需求，進而制定更貼近市場需求的產品和銷售策略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DAF0x9CcRsU</dc:identifier>
  <dcterms:modified xsi:type="dcterms:W3CDTF">2011-08-01T06:04:30Z</dcterms:modified>
  <cp:revision>1</cp:revision>
  <dc:title>簡報</dc:title>
</cp:coreProperties>
</file>