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芫荽" panose="02020500000000000000" charset="-120"/>
      <p:regular r:id="rId22"/>
    </p:embeddedFont>
    <p:embeddedFont>
      <p:font typeface="標楷體" panose="03000509000000000000" pitchFamily="65" charset="-120"/>
      <p:regular r:id="rId23"/>
    </p:embeddedFont>
    <p:embeddedFont>
      <p:font typeface="Open Sans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9" d="100"/>
          <a:sy n="59" d="100"/>
        </p:scale>
        <p:origin x="44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65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7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svg"/><Relationship Id="rId7" Type="http://schemas.openxmlformats.org/officeDocument/2006/relationships/image" Target="../media/image8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81.svg"/><Relationship Id="rId10" Type="http://schemas.openxmlformats.org/officeDocument/2006/relationships/image" Target="../media/image55.jpeg"/><Relationship Id="rId4" Type="http://schemas.openxmlformats.org/officeDocument/2006/relationships/image" Target="../media/image52.png"/><Relationship Id="rId9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9.svg"/><Relationship Id="rId7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sv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jpeg"/><Relationship Id="rId9" Type="http://schemas.openxmlformats.org/officeDocument/2006/relationships/image" Target="../media/image9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sv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3.sv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10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sv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harvest.tw/archives/55099/amp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hop.sugibeegarden.com.hk" TargetMode="External"/><Relationship Id="rId4" Type="http://schemas.openxmlformats.org/officeDocument/2006/relationships/hyperlink" Target="https://shop.sugibeegarden.com.h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123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21.svg"/><Relationship Id="rId4" Type="http://schemas.openxmlformats.org/officeDocument/2006/relationships/image" Target="../media/image76.png"/><Relationship Id="rId9" Type="http://schemas.openxmlformats.org/officeDocument/2006/relationships/image" Target="../media/image1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10" Type="http://schemas.openxmlformats.org/officeDocument/2006/relationships/image" Target="../media/image5.jpe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2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35054" y="0"/>
            <a:ext cx="1345175" cy="909827"/>
          </a:xfrm>
          <a:custGeom>
            <a:avLst/>
            <a:gdLst/>
            <a:ahLst/>
            <a:cxnLst/>
            <a:rect l="l" t="t" r="r" b="b"/>
            <a:pathLst>
              <a:path w="1345175" h="909827">
                <a:moveTo>
                  <a:pt x="0" y="0"/>
                </a:moveTo>
                <a:lnTo>
                  <a:pt x="1345175" y="0"/>
                </a:lnTo>
                <a:lnTo>
                  <a:pt x="1345175" y="909827"/>
                </a:lnTo>
                <a:lnTo>
                  <a:pt x="0" y="90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7215" y="-80879"/>
            <a:ext cx="261485" cy="7984931"/>
            <a:chOff x="0" y="0"/>
            <a:chExt cx="348647" cy="10646575"/>
          </a:xfrm>
        </p:grpSpPr>
        <p:sp>
          <p:nvSpPr>
            <p:cNvPr id="4" name="AutoShape 4"/>
            <p:cNvSpPr/>
            <p:nvPr/>
          </p:nvSpPr>
          <p:spPr>
            <a:xfrm rot="-5400000">
              <a:off x="-3594805" y="6853675"/>
              <a:ext cx="7538257" cy="0"/>
            </a:xfrm>
            <a:prstGeom prst="line">
              <a:avLst/>
            </a:prstGeom>
            <a:ln w="47543" cap="flat">
              <a:solidFill>
                <a:srgbClr val="30231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rot="-5400000">
              <a:off x="-1379836" y="1379836"/>
              <a:ext cx="3108318" cy="0"/>
            </a:xfrm>
            <a:prstGeom prst="line">
              <a:avLst/>
            </a:prstGeom>
            <a:ln w="348647" cap="flat">
              <a:solidFill>
                <a:srgbClr val="9A65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Freeform 6"/>
          <p:cNvSpPr/>
          <p:nvPr/>
        </p:nvSpPr>
        <p:spPr>
          <a:xfrm>
            <a:off x="11708023" y="0"/>
            <a:ext cx="6579977" cy="5702317"/>
          </a:xfrm>
          <a:custGeom>
            <a:avLst/>
            <a:gdLst/>
            <a:ahLst/>
            <a:cxnLst/>
            <a:rect l="l" t="t" r="r" b="b"/>
            <a:pathLst>
              <a:path w="6579977" h="5702317">
                <a:moveTo>
                  <a:pt x="0" y="0"/>
                </a:moveTo>
                <a:lnTo>
                  <a:pt x="6579977" y="0"/>
                </a:lnTo>
                <a:lnTo>
                  <a:pt x="6579977" y="5702317"/>
                </a:lnTo>
                <a:lnTo>
                  <a:pt x="0" y="5702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5000"/>
            </a:blip>
            <a:stretch>
              <a:fillRect l="-16989" r="-6858" b="-715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54138" y="1835029"/>
            <a:ext cx="12294194" cy="5056948"/>
            <a:chOff x="0" y="85725"/>
            <a:chExt cx="16392259" cy="6742598"/>
          </a:xfrm>
        </p:grpSpPr>
        <p:sp>
          <p:nvSpPr>
            <p:cNvPr id="8" name="TextBox 8"/>
            <p:cNvSpPr txBox="1"/>
            <p:nvPr/>
          </p:nvSpPr>
          <p:spPr>
            <a:xfrm>
              <a:off x="0" y="1083159"/>
              <a:ext cx="16392259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1">
                <a:lnSpc>
                  <a:spcPts val="5560"/>
                </a:lnSpc>
              </a:pPr>
              <a:endParaRPr sz="4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>
                <a:lnSpc>
                  <a:spcPts val="5560"/>
                </a:lnSpc>
              </a:pPr>
              <a:r>
                <a:rPr lang="en-US" sz="4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r>
                <a:rPr lang="en-US" sz="48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群別：創意組</a:t>
              </a:r>
              <a:endParaRPr lang="en-US" sz="48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>
                <a:lnSpc>
                  <a:spcPts val="5560"/>
                </a:lnSpc>
              </a:pPr>
              <a:endParaRPr lang="en-US" sz="48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>
                <a:lnSpc>
                  <a:spcPts val="5560"/>
                </a:lnSpc>
              </a:pPr>
              <a:r>
                <a:rPr lang="en-US" sz="4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r>
                <a:rPr lang="en-US" sz="48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參賽作品名稱</a:t>
              </a:r>
              <a:r>
                <a:rPr lang="en-US" sz="4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</a:p>
            <a:p>
              <a:pPr lvl="1">
                <a:lnSpc>
                  <a:spcPts val="5560"/>
                </a:lnSpc>
              </a:pPr>
              <a:r>
                <a:rPr lang="zh-TW" altLang="en-US" sz="4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苑里小農創新創意行銷</a:t>
              </a:r>
              <a:r>
                <a:rPr lang="en-US" altLang="zh-TW" sz="4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4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面對吉蜂</a:t>
              </a:r>
              <a:endParaRPr lang="en-US" sz="48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55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16392259" cy="859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23"/>
                </a:lnSpc>
              </a:pPr>
              <a:r>
                <a:rPr lang="en-US" sz="5023" b="1" dirty="0">
                  <a:solidFill>
                    <a:srgbClr val="403F8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2023僑光盃青年培力暨四創競賽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08023" y="5702317"/>
            <a:ext cx="6579977" cy="5721599"/>
          </a:xfrm>
          <a:custGeom>
            <a:avLst/>
            <a:gdLst/>
            <a:ahLst/>
            <a:cxnLst/>
            <a:rect l="l" t="t" r="r" b="b"/>
            <a:pathLst>
              <a:path w="6579977" h="5721599">
                <a:moveTo>
                  <a:pt x="0" y="0"/>
                </a:moveTo>
                <a:lnTo>
                  <a:pt x="6579977" y="0"/>
                </a:lnTo>
                <a:lnTo>
                  <a:pt x="6579977" y="5721598"/>
                </a:lnTo>
                <a:lnTo>
                  <a:pt x="0" y="5721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9000"/>
            </a:blip>
            <a:stretch>
              <a:fillRect l="-14660" r="-1950" b="-555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60299" y="7430077"/>
            <a:ext cx="8381126" cy="2788533"/>
            <a:chOff x="0" y="142875"/>
            <a:chExt cx="11174835" cy="371804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817900"/>
              <a:ext cx="11174835" cy="1043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72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2875"/>
              <a:ext cx="11174835" cy="2595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66"/>
                </a:lnSpc>
              </a:pPr>
              <a:r>
                <a:rPr lang="en-US" sz="7366" dirty="0" err="1">
                  <a:solidFill>
                    <a:srgbClr val="E19D2E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純</a:t>
              </a:r>
              <a:r>
                <a:rPr lang="en-US" sz="7366" dirty="0" err="1">
                  <a:solidFill>
                    <a:srgbClr val="C8A37B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、</a:t>
              </a:r>
              <a:r>
                <a:rPr lang="en-US" sz="7366" dirty="0" err="1">
                  <a:solidFill>
                    <a:srgbClr val="9B48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濃</a:t>
              </a:r>
              <a:r>
                <a:rPr lang="en-US" sz="7366" dirty="0" err="1">
                  <a:solidFill>
                    <a:srgbClr val="C8A37B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、</a:t>
              </a:r>
              <a:r>
                <a:rPr lang="en-US" sz="7366" dirty="0" err="1">
                  <a:solidFill>
                    <a:srgbClr val="FF88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香</a:t>
              </a:r>
              <a:endParaRPr lang="en-US" sz="7366" dirty="0">
                <a:solidFill>
                  <a:srgbClr val="FF88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>
                <a:lnSpc>
                  <a:spcPts val="7366"/>
                </a:lnSpc>
              </a:pPr>
              <a:endParaRPr lang="en-US" sz="7366" dirty="0">
                <a:solidFill>
                  <a:srgbClr val="FF883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72887" y="6447989"/>
            <a:ext cx="2486413" cy="3034982"/>
          </a:xfrm>
          <a:custGeom>
            <a:avLst/>
            <a:gdLst/>
            <a:ahLst/>
            <a:cxnLst/>
            <a:rect l="l" t="t" r="r" b="b"/>
            <a:pathLst>
              <a:path w="2486413" h="3034982">
                <a:moveTo>
                  <a:pt x="0" y="0"/>
                </a:moveTo>
                <a:lnTo>
                  <a:pt x="2486413" y="0"/>
                </a:lnTo>
                <a:lnTo>
                  <a:pt x="2486413" y="3034982"/>
                </a:lnTo>
                <a:lnTo>
                  <a:pt x="0" y="3034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13237" b="-104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001" y="6424897"/>
            <a:ext cx="2618760" cy="3228889"/>
          </a:xfrm>
          <a:custGeom>
            <a:avLst/>
            <a:gdLst/>
            <a:ahLst/>
            <a:cxnLst/>
            <a:rect l="l" t="t" r="r" b="b"/>
            <a:pathLst>
              <a:path w="2618760" h="3228889">
                <a:moveTo>
                  <a:pt x="0" y="0"/>
                </a:moveTo>
                <a:lnTo>
                  <a:pt x="2618760" y="0"/>
                </a:lnTo>
                <a:lnTo>
                  <a:pt x="2618760" y="3228889"/>
                </a:lnTo>
                <a:lnTo>
                  <a:pt x="0" y="3228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t="-39282" b="-392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95718" y="6343650"/>
            <a:ext cx="1527163" cy="3205797"/>
          </a:xfrm>
          <a:custGeom>
            <a:avLst/>
            <a:gdLst/>
            <a:ahLst/>
            <a:cxnLst/>
            <a:rect l="l" t="t" r="r" b="b"/>
            <a:pathLst>
              <a:path w="1527163" h="3205797">
                <a:moveTo>
                  <a:pt x="0" y="0"/>
                </a:moveTo>
                <a:lnTo>
                  <a:pt x="1527163" y="0"/>
                </a:lnTo>
                <a:lnTo>
                  <a:pt x="1527163" y="3205797"/>
                </a:lnTo>
                <a:lnTo>
                  <a:pt x="0" y="3205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02472" y="6442974"/>
            <a:ext cx="3327780" cy="3327780"/>
          </a:xfrm>
          <a:custGeom>
            <a:avLst/>
            <a:gdLst/>
            <a:ahLst/>
            <a:cxnLst/>
            <a:rect l="l" t="t" r="r" b="b"/>
            <a:pathLst>
              <a:path w="3327780" h="3327780">
                <a:moveTo>
                  <a:pt x="0" y="0"/>
                </a:moveTo>
                <a:lnTo>
                  <a:pt x="3327779" y="0"/>
                </a:lnTo>
                <a:lnTo>
                  <a:pt x="3327779" y="3327780"/>
                </a:lnTo>
                <a:lnTo>
                  <a:pt x="0" y="332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05543">
            <a:off x="13929946" y="-2906580"/>
            <a:ext cx="4781365" cy="7870560"/>
          </a:xfrm>
          <a:custGeom>
            <a:avLst/>
            <a:gdLst/>
            <a:ahLst/>
            <a:cxnLst/>
            <a:rect l="l" t="t" r="r" b="b"/>
            <a:pathLst>
              <a:path w="4781365" h="7870560">
                <a:moveTo>
                  <a:pt x="0" y="0"/>
                </a:moveTo>
                <a:lnTo>
                  <a:pt x="4781366" y="0"/>
                </a:lnTo>
                <a:lnTo>
                  <a:pt x="4781366" y="7870560"/>
                </a:lnTo>
                <a:lnTo>
                  <a:pt x="0" y="787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8100" y="5017892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>
              <a:lnSpc>
                <a:spcPts val="47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互動包裝</a:t>
            </a: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ts val="4799"/>
              </a:lnSpc>
              <a:spcBef>
                <a:spcPct val="0"/>
              </a:spcBef>
            </a:pP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25024" y="5017892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>
              <a:lnSpc>
                <a:spcPts val="4799"/>
              </a:lnSpc>
              <a:buFont typeface="Arial"/>
              <a:buChar char="•"/>
            </a:pPr>
            <a:r>
              <a:rPr lang="en-US" sz="3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標籤</a:t>
            </a: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ts val="4799"/>
              </a:lnSpc>
              <a:spcBef>
                <a:spcPct val="0"/>
              </a:spcBef>
            </a:pP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30819" y="5017892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>
              <a:lnSpc>
                <a:spcPts val="47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環保包裝</a:t>
            </a: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ts val="4799"/>
              </a:lnSpc>
              <a:spcBef>
                <a:spcPct val="0"/>
              </a:spcBef>
            </a:pP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23499" y="5017892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>
              <a:lnSpc>
                <a:spcPts val="4799"/>
              </a:lnSpc>
              <a:buFont typeface="Arial"/>
              <a:buChar char="•"/>
            </a:pPr>
            <a:r>
              <a:rPr lang="en-US" sz="3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信息</a:t>
            </a: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ts val="4799"/>
              </a:lnSpc>
              <a:spcBef>
                <a:spcPct val="0"/>
              </a:spcBef>
            </a:pPr>
            <a:endParaRPr lang="en-US" sz="3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17012" y="822744"/>
            <a:ext cx="10400148" cy="306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942" lvl="1" indent="-425471">
              <a:lnSpc>
                <a:spcPts val="5005"/>
              </a:lnSpc>
              <a:buFont typeface="Arial"/>
              <a:buChar char="•"/>
            </a:pPr>
            <a:r>
              <a:rPr lang="en-US" sz="3941" spc="-78" dirty="0" err="1">
                <a:solidFill>
                  <a:srgbClr val="3C674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藺草元素</a:t>
            </a:r>
            <a:r>
              <a:rPr lang="en-US" sz="3941" spc="-78" dirty="0">
                <a:solidFill>
                  <a:srgbClr val="3C674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850942" lvl="1" indent="-425471">
              <a:lnSpc>
                <a:spcPts val="5005"/>
              </a:lnSpc>
              <a:buFont typeface="Arial"/>
              <a:buChar char="•"/>
            </a:pPr>
            <a:r>
              <a:rPr lang="en-US" sz="3941" spc="-78" dirty="0" err="1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重新包裝塑造</a:t>
            </a:r>
            <a:r>
              <a:rPr lang="en-US" sz="3941" spc="-78" dirty="0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850942" lvl="1" indent="-425471">
              <a:lnSpc>
                <a:spcPts val="5005"/>
              </a:lnSpc>
              <a:buFont typeface="Arial"/>
              <a:buChar char="•"/>
            </a:pPr>
            <a:r>
              <a:rPr lang="en-US" sz="3941" spc="-78" dirty="0" err="1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清楚產品生產地</a:t>
            </a:r>
            <a:r>
              <a:rPr lang="en-US" sz="3941" spc="-78" dirty="0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850942" lvl="1" indent="-425471">
              <a:lnSpc>
                <a:spcPts val="5005"/>
              </a:lnSpc>
              <a:buFont typeface="Arial"/>
              <a:buChar char="•"/>
            </a:pPr>
            <a:r>
              <a:rPr lang="en-US" sz="3941" spc="-78" dirty="0" err="1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結合地方文化推廣相關特色</a:t>
            </a:r>
            <a:r>
              <a:rPr lang="en-US" sz="3941" spc="-78" dirty="0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algn="l">
              <a:lnSpc>
                <a:spcPts val="3831"/>
              </a:lnSpc>
            </a:pPr>
            <a:endParaRPr lang="en-US" sz="3941" spc="-78" dirty="0">
              <a:solidFill>
                <a:srgbClr val="9B48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1001" y="537349"/>
            <a:ext cx="16295124" cy="2790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000" b="1" u="sng" spc="-160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產品創新</a:t>
            </a:r>
            <a:endParaRPr lang="en-US" sz="8000" b="1" u="sng" spc="-160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10"/>
              </a:lnSpc>
            </a:pPr>
            <a:endParaRPr lang="en-US" sz="8000" u="sng" spc="-160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99"/>
              </a:lnSpc>
            </a:pPr>
            <a:r>
              <a:rPr lang="en-US" sz="3999" spc="-79" dirty="0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sz="3999" spc="-79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原有產品加值化</a:t>
            </a:r>
            <a:endParaRPr lang="en-US" sz="3999" spc="-79" dirty="0">
              <a:solidFill>
                <a:srgbClr val="FF313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7200"/>
              </a:lnSpc>
            </a:pPr>
            <a:endParaRPr lang="en-US" sz="3999" spc="-79" dirty="0">
              <a:solidFill>
                <a:srgbClr val="FF313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6333" y="2394189"/>
            <a:ext cx="2758812" cy="2853681"/>
          </a:xfrm>
          <a:custGeom>
            <a:avLst/>
            <a:gdLst/>
            <a:ahLst/>
            <a:cxnLst/>
            <a:rect l="l" t="t" r="r" b="b"/>
            <a:pathLst>
              <a:path w="2758812" h="2853681">
                <a:moveTo>
                  <a:pt x="0" y="0"/>
                </a:moveTo>
                <a:lnTo>
                  <a:pt x="2758812" y="0"/>
                </a:lnTo>
                <a:lnTo>
                  <a:pt x="2758812" y="2853681"/>
                </a:lnTo>
                <a:lnTo>
                  <a:pt x="0" y="28536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7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0613" y="6693607"/>
            <a:ext cx="3908063" cy="2845990"/>
          </a:xfrm>
          <a:custGeom>
            <a:avLst/>
            <a:gdLst/>
            <a:ahLst/>
            <a:cxnLst/>
            <a:rect l="l" t="t" r="r" b="b"/>
            <a:pathLst>
              <a:path w="3908063" h="2845990">
                <a:moveTo>
                  <a:pt x="0" y="0"/>
                </a:moveTo>
                <a:lnTo>
                  <a:pt x="3908063" y="0"/>
                </a:lnTo>
                <a:lnTo>
                  <a:pt x="3908063" y="2845990"/>
                </a:lnTo>
                <a:lnTo>
                  <a:pt x="0" y="284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1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38656" y="2394189"/>
            <a:ext cx="3841148" cy="2880212"/>
          </a:xfrm>
          <a:custGeom>
            <a:avLst/>
            <a:gdLst/>
            <a:ahLst/>
            <a:cxnLst/>
            <a:rect l="l" t="t" r="r" b="b"/>
            <a:pathLst>
              <a:path w="3841148" h="2880212">
                <a:moveTo>
                  <a:pt x="0" y="0"/>
                </a:moveTo>
                <a:lnTo>
                  <a:pt x="3841148" y="0"/>
                </a:lnTo>
                <a:lnTo>
                  <a:pt x="3841148" y="2880212"/>
                </a:lnTo>
                <a:lnTo>
                  <a:pt x="0" y="2880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05070" y="6823847"/>
            <a:ext cx="3783642" cy="2837092"/>
          </a:xfrm>
          <a:custGeom>
            <a:avLst/>
            <a:gdLst/>
            <a:ahLst/>
            <a:cxnLst/>
            <a:rect l="l" t="t" r="r" b="b"/>
            <a:pathLst>
              <a:path w="3783642" h="2837092">
                <a:moveTo>
                  <a:pt x="0" y="0"/>
                </a:moveTo>
                <a:lnTo>
                  <a:pt x="3783642" y="0"/>
                </a:lnTo>
                <a:lnTo>
                  <a:pt x="3783642" y="2837092"/>
                </a:lnTo>
                <a:lnTo>
                  <a:pt x="0" y="2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1584" y="2394189"/>
            <a:ext cx="2171610" cy="2896133"/>
          </a:xfrm>
          <a:custGeom>
            <a:avLst/>
            <a:gdLst/>
            <a:ahLst/>
            <a:cxnLst/>
            <a:rect l="l" t="t" r="r" b="b"/>
            <a:pathLst>
              <a:path w="2171610" h="2896133">
                <a:moveTo>
                  <a:pt x="0" y="0"/>
                </a:moveTo>
                <a:lnTo>
                  <a:pt x="2171610" y="0"/>
                </a:lnTo>
                <a:lnTo>
                  <a:pt x="2171610" y="2896133"/>
                </a:lnTo>
                <a:lnTo>
                  <a:pt x="0" y="2896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1584" y="6697662"/>
            <a:ext cx="2391725" cy="3189686"/>
          </a:xfrm>
          <a:custGeom>
            <a:avLst/>
            <a:gdLst/>
            <a:ahLst/>
            <a:cxnLst/>
            <a:rect l="l" t="t" r="r" b="b"/>
            <a:pathLst>
              <a:path w="2391725" h="3189686">
                <a:moveTo>
                  <a:pt x="0" y="0"/>
                </a:moveTo>
                <a:lnTo>
                  <a:pt x="2391725" y="0"/>
                </a:lnTo>
                <a:lnTo>
                  <a:pt x="2391725" y="3189686"/>
                </a:lnTo>
                <a:lnTo>
                  <a:pt x="0" y="31896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35375" y="6804511"/>
            <a:ext cx="3650544" cy="2975987"/>
          </a:xfrm>
          <a:custGeom>
            <a:avLst/>
            <a:gdLst/>
            <a:ahLst/>
            <a:cxnLst/>
            <a:rect l="l" t="t" r="r" b="b"/>
            <a:pathLst>
              <a:path w="3650544" h="2975987">
                <a:moveTo>
                  <a:pt x="0" y="0"/>
                </a:moveTo>
                <a:lnTo>
                  <a:pt x="3650545" y="0"/>
                </a:lnTo>
                <a:lnTo>
                  <a:pt x="3650545" y="2975988"/>
                </a:lnTo>
                <a:lnTo>
                  <a:pt x="0" y="29759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10613" y="2394189"/>
            <a:ext cx="2937343" cy="2937343"/>
          </a:xfrm>
          <a:custGeom>
            <a:avLst/>
            <a:gdLst/>
            <a:ahLst/>
            <a:cxnLst/>
            <a:rect l="l" t="t" r="r" b="b"/>
            <a:pathLst>
              <a:path w="2937343" h="2937343">
                <a:moveTo>
                  <a:pt x="0" y="0"/>
                </a:moveTo>
                <a:lnTo>
                  <a:pt x="2937343" y="0"/>
                </a:lnTo>
                <a:lnTo>
                  <a:pt x="2937343" y="2937343"/>
                </a:lnTo>
                <a:lnTo>
                  <a:pt x="0" y="29373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1457" y="1524931"/>
            <a:ext cx="172593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ctr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73675" y="1524931"/>
            <a:ext cx="293762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ctr">
              <a:lnSpc>
                <a:spcPts val="4199"/>
              </a:lnSpc>
              <a:buFont typeface="Arial"/>
              <a:buChar char="•"/>
            </a:pPr>
            <a:r>
              <a:rPr lang="en-US" sz="34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穿戴裝備</a:t>
            </a: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5776097"/>
            <a:ext cx="2583295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5" lvl="1" indent="-367027" algn="ctr">
              <a:lnSpc>
                <a:spcPts val="4079"/>
              </a:lnSpc>
              <a:spcBef>
                <a:spcPct val="0"/>
              </a:spcBef>
              <a:buFont typeface="Arial"/>
              <a:buChar char="•"/>
            </a:pPr>
            <a:r>
              <a:rPr lang="en-US" sz="33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解說</a:t>
            </a:r>
            <a:endParaRPr lang="en-US" sz="33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endParaRPr lang="en-US" sz="33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54080" y="5776097"/>
            <a:ext cx="348304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ctr">
              <a:lnSpc>
                <a:spcPts val="4199"/>
              </a:lnSpc>
              <a:buFont typeface="Arial"/>
              <a:buChar char="•"/>
            </a:pPr>
            <a:r>
              <a:rPr lang="en-US" sz="34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解說蜂群結構</a:t>
            </a:r>
            <a:r>
              <a:rPr lang="en-US" sz="3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35375" y="1515406"/>
            <a:ext cx="309072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3" lvl="1" indent="-399411" algn="ctr">
              <a:lnSpc>
                <a:spcPts val="4439"/>
              </a:lnSpc>
              <a:buFont typeface="Arial"/>
              <a:buChar char="•"/>
            </a:pPr>
            <a:r>
              <a:rPr lang="en-US" sz="36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體驗觀察</a:t>
            </a:r>
            <a:endParaRPr lang="en-US" sz="36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4439"/>
              </a:lnSpc>
              <a:spcBef>
                <a:spcPct val="0"/>
              </a:spcBef>
            </a:pPr>
            <a:endParaRPr lang="en-US" sz="36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69793" y="5776097"/>
            <a:ext cx="295630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ctr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DIY </a:t>
            </a:r>
            <a:r>
              <a:rPr lang="en-US" sz="34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產品</a:t>
            </a: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950262" y="1524931"/>
            <a:ext cx="270648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ctr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品嚐蜂蜜</a:t>
            </a:r>
            <a:r>
              <a:rPr lang="en-US" sz="3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798875" y="5756761"/>
            <a:ext cx="285786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ctr">
              <a:lnSpc>
                <a:spcPts val="4199"/>
              </a:lnSpc>
              <a:buFont typeface="Arial"/>
              <a:buChar char="•"/>
            </a:pPr>
            <a:r>
              <a:rPr lang="en-US" sz="34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解說問答</a:t>
            </a: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34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0" y="207861"/>
            <a:ext cx="9708161" cy="79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62"/>
              </a:lnSpc>
              <a:spcBef>
                <a:spcPct val="0"/>
              </a:spcBef>
            </a:pPr>
            <a:r>
              <a:rPr lang="en-US" sz="5167" b="1" u="none" strike="noStrike" spc="-103" dirty="0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(二) </a:t>
            </a:r>
            <a:r>
              <a:rPr lang="en-US" sz="5167" b="1" u="none" strike="noStrike" spc="-103" dirty="0" err="1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創新服務-</a:t>
            </a:r>
            <a:r>
              <a:rPr lang="en-US" sz="5167" b="1" u="none" strike="noStrike" spc="-103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蜂場體驗活動</a:t>
            </a:r>
            <a:endParaRPr lang="en-US" sz="5167" b="1" u="none" strike="noStrike" spc="-103" dirty="0">
              <a:solidFill>
                <a:srgbClr val="FF313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253">
            <a:off x="41806" y="9035166"/>
            <a:ext cx="18302586" cy="632271"/>
          </a:xfrm>
          <a:custGeom>
            <a:avLst/>
            <a:gdLst/>
            <a:ahLst/>
            <a:cxnLst/>
            <a:rect l="l" t="t" r="r" b="b"/>
            <a:pathLst>
              <a:path w="18302586" h="632271">
                <a:moveTo>
                  <a:pt x="0" y="0"/>
                </a:moveTo>
                <a:lnTo>
                  <a:pt x="18302585" y="0"/>
                </a:lnTo>
                <a:lnTo>
                  <a:pt x="18302585" y="632271"/>
                </a:lnTo>
                <a:lnTo>
                  <a:pt x="0" y="632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0245" y="106943"/>
            <a:ext cx="5920481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665"/>
              </a:lnSpc>
              <a:spcBef>
                <a:spcPct val="0"/>
              </a:spcBef>
            </a:pPr>
            <a:endParaRPr dirty="0"/>
          </a:p>
          <a:p>
            <a:pPr marL="0" lvl="1" indent="0" algn="l">
              <a:lnSpc>
                <a:spcPts val="5681"/>
              </a:lnSpc>
              <a:spcBef>
                <a:spcPct val="0"/>
              </a:spcBef>
            </a:pPr>
            <a:r>
              <a:rPr lang="en-US" sz="4800" b="1" u="none" strike="noStrike" spc="-89" dirty="0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(三) </a:t>
            </a:r>
            <a:r>
              <a:rPr lang="en-US" sz="4800" b="1" u="none" strike="noStrike" spc="-89" dirty="0" err="1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創新科技運用</a:t>
            </a:r>
            <a:endParaRPr lang="en-US" sz="4800" b="1" u="none" strike="noStrike" spc="-89" dirty="0">
              <a:solidFill>
                <a:srgbClr val="9B4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indent="0" algn="l">
              <a:lnSpc>
                <a:spcPts val="2924"/>
              </a:lnSpc>
              <a:spcBef>
                <a:spcPct val="0"/>
              </a:spcBef>
            </a:pPr>
            <a:endParaRPr lang="en-US" sz="4473" u="none" strike="noStrike" spc="-89" dirty="0">
              <a:solidFill>
                <a:srgbClr val="9B4819"/>
              </a:solidFill>
              <a:latin typeface="芫荽"/>
              <a:ea typeface="芫荽"/>
            </a:endParaRPr>
          </a:p>
          <a:p>
            <a:pPr marL="0" lvl="1" indent="0" algn="l">
              <a:lnSpc>
                <a:spcPts val="2924"/>
              </a:lnSpc>
              <a:spcBef>
                <a:spcPct val="0"/>
              </a:spcBef>
            </a:pPr>
            <a:endParaRPr lang="en-US" sz="4473" u="none" strike="noStrike" spc="-89" dirty="0">
              <a:solidFill>
                <a:srgbClr val="9B4819"/>
              </a:solidFill>
              <a:latin typeface="芫荽"/>
              <a:ea typeface="芫荽"/>
            </a:endParaRPr>
          </a:p>
        </p:txBody>
      </p:sp>
      <p:sp>
        <p:nvSpPr>
          <p:cNvPr id="4" name="Freeform 4"/>
          <p:cNvSpPr/>
          <p:nvPr/>
        </p:nvSpPr>
        <p:spPr>
          <a:xfrm rot="-10539164">
            <a:off x="-203633" y="-207644"/>
            <a:ext cx="6456152" cy="2572433"/>
          </a:xfrm>
          <a:custGeom>
            <a:avLst/>
            <a:gdLst/>
            <a:ahLst/>
            <a:cxnLst/>
            <a:rect l="l" t="t" r="r" b="b"/>
            <a:pathLst>
              <a:path w="4416050" h="2762039">
                <a:moveTo>
                  <a:pt x="0" y="0"/>
                </a:moveTo>
                <a:lnTo>
                  <a:pt x="4416050" y="0"/>
                </a:lnTo>
                <a:lnTo>
                  <a:pt x="4416050" y="2762038"/>
                </a:lnTo>
                <a:lnTo>
                  <a:pt x="0" y="2762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02107" y="7921239"/>
            <a:ext cx="1110512" cy="1141647"/>
          </a:xfrm>
          <a:custGeom>
            <a:avLst/>
            <a:gdLst/>
            <a:ahLst/>
            <a:cxnLst/>
            <a:rect l="l" t="t" r="r" b="b"/>
            <a:pathLst>
              <a:path w="1110512" h="1141647">
                <a:moveTo>
                  <a:pt x="0" y="0"/>
                </a:moveTo>
                <a:lnTo>
                  <a:pt x="1110512" y="0"/>
                </a:lnTo>
                <a:lnTo>
                  <a:pt x="1110512" y="1141647"/>
                </a:lnTo>
                <a:lnTo>
                  <a:pt x="0" y="1141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52966" y="7807597"/>
            <a:ext cx="1368931" cy="1368931"/>
          </a:xfrm>
          <a:custGeom>
            <a:avLst/>
            <a:gdLst/>
            <a:ahLst/>
            <a:cxnLst/>
            <a:rect l="l" t="t" r="r" b="b"/>
            <a:pathLst>
              <a:path w="1368931" h="1368931">
                <a:moveTo>
                  <a:pt x="0" y="0"/>
                </a:moveTo>
                <a:lnTo>
                  <a:pt x="1368931" y="0"/>
                </a:lnTo>
                <a:lnTo>
                  <a:pt x="1368931" y="1368931"/>
                </a:lnTo>
                <a:lnTo>
                  <a:pt x="0" y="1368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90726" y="7861235"/>
            <a:ext cx="1261655" cy="1261655"/>
          </a:xfrm>
          <a:custGeom>
            <a:avLst/>
            <a:gdLst/>
            <a:ahLst/>
            <a:cxnLst/>
            <a:rect l="l" t="t" r="r" b="b"/>
            <a:pathLst>
              <a:path w="1261655" h="1261655">
                <a:moveTo>
                  <a:pt x="0" y="0"/>
                </a:moveTo>
                <a:lnTo>
                  <a:pt x="1261655" y="0"/>
                </a:lnTo>
                <a:lnTo>
                  <a:pt x="1261655" y="1261655"/>
                </a:lnTo>
                <a:lnTo>
                  <a:pt x="0" y="1261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7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930" y="8015242"/>
            <a:ext cx="1250375" cy="1161285"/>
          </a:xfrm>
          <a:custGeom>
            <a:avLst/>
            <a:gdLst/>
            <a:ahLst/>
            <a:cxnLst/>
            <a:rect l="l" t="t" r="r" b="b"/>
            <a:pathLst>
              <a:path w="1250375" h="1161285">
                <a:moveTo>
                  <a:pt x="0" y="0"/>
                </a:moveTo>
                <a:lnTo>
                  <a:pt x="1250374" y="0"/>
                </a:lnTo>
                <a:lnTo>
                  <a:pt x="1250374" y="1161286"/>
                </a:lnTo>
                <a:lnTo>
                  <a:pt x="0" y="1161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353" y="2137781"/>
            <a:ext cx="2453309" cy="4611875"/>
          </a:xfrm>
          <a:custGeom>
            <a:avLst/>
            <a:gdLst/>
            <a:ahLst/>
            <a:cxnLst/>
            <a:rect l="l" t="t" r="r" b="b"/>
            <a:pathLst>
              <a:path w="2453309" h="4611875">
                <a:moveTo>
                  <a:pt x="0" y="0"/>
                </a:moveTo>
                <a:lnTo>
                  <a:pt x="2453309" y="0"/>
                </a:lnTo>
                <a:lnTo>
                  <a:pt x="2453309" y="4611874"/>
                </a:lnTo>
                <a:lnTo>
                  <a:pt x="0" y="46118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98318" y="2137781"/>
            <a:ext cx="2246472" cy="4611875"/>
          </a:xfrm>
          <a:custGeom>
            <a:avLst/>
            <a:gdLst/>
            <a:ahLst/>
            <a:cxnLst/>
            <a:rect l="l" t="t" r="r" b="b"/>
            <a:pathLst>
              <a:path w="2246472" h="4611875">
                <a:moveTo>
                  <a:pt x="0" y="0"/>
                </a:moveTo>
                <a:lnTo>
                  <a:pt x="2246472" y="0"/>
                </a:lnTo>
                <a:lnTo>
                  <a:pt x="2246472" y="4611874"/>
                </a:lnTo>
                <a:lnTo>
                  <a:pt x="0" y="46118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01921" y="2137781"/>
            <a:ext cx="2310883" cy="4517587"/>
          </a:xfrm>
          <a:custGeom>
            <a:avLst/>
            <a:gdLst/>
            <a:ahLst/>
            <a:cxnLst/>
            <a:rect l="l" t="t" r="r" b="b"/>
            <a:pathLst>
              <a:path w="2310883" h="4517587">
                <a:moveTo>
                  <a:pt x="0" y="0"/>
                </a:moveTo>
                <a:lnTo>
                  <a:pt x="2310884" y="0"/>
                </a:lnTo>
                <a:lnTo>
                  <a:pt x="2310884" y="4517587"/>
                </a:lnTo>
                <a:lnTo>
                  <a:pt x="0" y="45175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7819" y="7103088"/>
            <a:ext cx="45841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600" u="none" strike="noStrike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LINE </a:t>
            </a:r>
            <a:r>
              <a:rPr lang="en-US" sz="3600" u="none" strike="noStrike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官方帳號</a:t>
            </a:r>
            <a:endParaRPr lang="en-US" sz="3600" u="none" strike="noStrike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600" u="none" strike="noStrike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64113" y="7103088"/>
            <a:ext cx="45841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600" u="none" strike="noStrike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Instagram </a:t>
            </a: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600" u="none" strike="noStrike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651541" y="7141188"/>
            <a:ext cx="45841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600" u="none" strike="noStrike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AR </a:t>
            </a:r>
            <a:r>
              <a:rPr lang="en-US" sz="3600" u="none" strike="noStrike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導覽建置</a:t>
            </a:r>
            <a:endParaRPr lang="en-US" sz="3600" u="none" strike="noStrike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600" u="none" strike="noStrike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255580" y="7183310"/>
            <a:ext cx="45841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600" u="none" strike="noStrike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建立</a:t>
            </a:r>
            <a:r>
              <a:rPr lang="en-US" sz="3600" u="none" strike="noStrike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 APP</a:t>
            </a: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600" u="none" strike="noStrike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890369" y="9855486"/>
            <a:ext cx="33145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191919"/>
                </a:solidFill>
                <a:latin typeface="芫荽 Bold"/>
                <a:ea typeface="芫荽 Bold"/>
              </a:rPr>
              <a:t>以上皆為APP示意圖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11400" y="2184435"/>
            <a:ext cx="2528145" cy="4654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3022338" y="3033000"/>
            <a:ext cx="15437970" cy="0"/>
          </a:xfrm>
          <a:prstGeom prst="line">
            <a:avLst/>
          </a:prstGeom>
          <a:ln w="19050" cap="flat">
            <a:solidFill>
              <a:srgbClr val="9B481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Freeform 3"/>
          <p:cNvSpPr/>
          <p:nvPr/>
        </p:nvSpPr>
        <p:spPr>
          <a:xfrm>
            <a:off x="9391885" y="36432"/>
            <a:ext cx="8896116" cy="790748"/>
          </a:xfrm>
          <a:custGeom>
            <a:avLst/>
            <a:gdLst/>
            <a:ahLst/>
            <a:cxnLst/>
            <a:rect l="l" t="t" r="r" b="b"/>
            <a:pathLst>
              <a:path w="11668737" h="1400248">
                <a:moveTo>
                  <a:pt x="0" y="0"/>
                </a:moveTo>
                <a:lnTo>
                  <a:pt x="11668737" y="0"/>
                </a:lnTo>
                <a:lnTo>
                  <a:pt x="11668737" y="1400248"/>
                </a:lnTo>
                <a:lnTo>
                  <a:pt x="0" y="1400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25015" y="1287744"/>
            <a:ext cx="14254066" cy="212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2"/>
              </a:lnSpc>
            </a:pPr>
            <a:r>
              <a:rPr lang="en-US" sz="8925" b="1" spc="-178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實用性及市場可行性</a:t>
            </a:r>
            <a:endParaRPr lang="en-US" sz="8925" b="1" spc="-178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 algn="l">
              <a:lnSpc>
                <a:spcPts val="8032"/>
              </a:lnSpc>
            </a:pPr>
            <a:endParaRPr lang="en-US" sz="8925" spc="-178" dirty="0">
              <a:solidFill>
                <a:srgbClr val="9A6547"/>
              </a:solidFill>
              <a:latin typeface="Open Sans" panose="02020500000000000000" charset="0"/>
              <a:ea typeface="Open Sans" panose="02020500000000000000" charset="0"/>
              <a:cs typeface="Open Sans" panose="02020500000000000000" charset="0"/>
            </a:endParaRPr>
          </a:p>
        </p:txBody>
      </p:sp>
      <p:sp>
        <p:nvSpPr>
          <p:cNvPr id="5" name="Freeform 5"/>
          <p:cNvSpPr/>
          <p:nvPr/>
        </p:nvSpPr>
        <p:spPr>
          <a:xfrm rot="-7638338">
            <a:off x="90676" y="517721"/>
            <a:ext cx="1507366" cy="1932520"/>
          </a:xfrm>
          <a:custGeom>
            <a:avLst/>
            <a:gdLst/>
            <a:ahLst/>
            <a:cxnLst/>
            <a:rect l="l" t="t" r="r" b="b"/>
            <a:pathLst>
              <a:path w="1507366" h="1932520">
                <a:moveTo>
                  <a:pt x="0" y="0"/>
                </a:moveTo>
                <a:lnTo>
                  <a:pt x="1507366" y="0"/>
                </a:lnTo>
                <a:lnTo>
                  <a:pt x="1507366" y="1932520"/>
                </a:lnTo>
                <a:lnTo>
                  <a:pt x="0" y="1932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04556" y="8306469"/>
            <a:ext cx="2228445" cy="1980531"/>
          </a:xfrm>
          <a:custGeom>
            <a:avLst/>
            <a:gdLst/>
            <a:ahLst/>
            <a:cxnLst/>
            <a:rect l="l" t="t" r="r" b="b"/>
            <a:pathLst>
              <a:path w="2228445" h="1980531">
                <a:moveTo>
                  <a:pt x="0" y="0"/>
                </a:moveTo>
                <a:lnTo>
                  <a:pt x="2228445" y="0"/>
                </a:lnTo>
                <a:lnTo>
                  <a:pt x="2228445" y="1980531"/>
                </a:lnTo>
                <a:lnTo>
                  <a:pt x="0" y="1980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3609004"/>
            <a:ext cx="5181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9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(二) </a:t>
            </a:r>
            <a:r>
              <a:rPr lang="en-US" sz="4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市場可行性</a:t>
            </a:r>
            <a:endParaRPr lang="en-US" sz="4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endParaRPr lang="en-US" sz="4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09606" y="3704254"/>
            <a:ext cx="458412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9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(一) </a:t>
            </a:r>
            <a:r>
              <a:rPr lang="en-US" sz="4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實用性</a:t>
            </a:r>
            <a:endParaRPr lang="en-US" sz="4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>
              <a:lnSpc>
                <a:spcPts val="5999"/>
              </a:lnSpc>
              <a:spcBef>
                <a:spcPct val="0"/>
              </a:spcBef>
            </a:pPr>
            <a:endParaRPr lang="en-US" sz="49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09606" y="5077577"/>
            <a:ext cx="5629153" cy="2960365"/>
            <a:chOff x="0" y="-76200"/>
            <a:chExt cx="7505538" cy="394715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716517"/>
              <a:ext cx="6112166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 dirty="0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◼ </a:t>
              </a:r>
              <a:r>
                <a:rPr lang="en-US" sz="4499" dirty="0" err="1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蜂產</a:t>
              </a:r>
              <a:r>
                <a:rPr lang="en-US" sz="4499" u="none" dirty="0" err="1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品商店</a:t>
              </a:r>
              <a:endParaRPr lang="en-US" sz="4499" u="none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0" lvl="0" indent="0" algn="l">
                <a:lnSpc>
                  <a:spcPts val="6299"/>
                </a:lnSpc>
                <a:spcBef>
                  <a:spcPct val="0"/>
                </a:spcBef>
              </a:pPr>
              <a:endParaRPr lang="en-US" sz="4499" u="none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7505538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 dirty="0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◼ </a:t>
              </a:r>
              <a:r>
                <a:rPr lang="en-US" sz="4499" dirty="0" err="1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提供虛擬蜂場體驗</a:t>
              </a:r>
              <a:r>
                <a:rPr lang="en-US" sz="4499" dirty="0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 </a:t>
              </a:r>
            </a:p>
            <a:p>
              <a:pPr>
                <a:lnSpc>
                  <a:spcPts val="6299"/>
                </a:lnSpc>
              </a:pP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91884" y="5077577"/>
            <a:ext cx="5181600" cy="4260155"/>
            <a:chOff x="0" y="-76200"/>
            <a:chExt cx="6112166" cy="568020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76200"/>
              <a:ext cx="6112166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 dirty="0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◼ </a:t>
              </a:r>
              <a:r>
                <a:rPr lang="en-US" sz="4499" dirty="0" err="1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特徵性</a:t>
              </a: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0" lvl="0" indent="0" algn="l">
                <a:lnSpc>
                  <a:spcPts val="6299"/>
                </a:lnSpc>
                <a:spcBef>
                  <a:spcPct val="0"/>
                </a:spcBef>
              </a:pP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685963"/>
              <a:ext cx="6112166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 dirty="0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◼ </a:t>
              </a:r>
              <a:r>
                <a:rPr lang="en-US" sz="4499" dirty="0" err="1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政策支持</a:t>
              </a: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0" lvl="0" indent="0" algn="l">
                <a:lnSpc>
                  <a:spcPts val="6299"/>
                </a:lnSpc>
                <a:spcBef>
                  <a:spcPct val="0"/>
                </a:spcBef>
              </a:pP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449571"/>
              <a:ext cx="6112166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 dirty="0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◼ </a:t>
              </a:r>
              <a:r>
                <a:rPr lang="en-US" sz="4499" dirty="0" err="1">
                  <a:solidFill>
                    <a:srgbClr val="191919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附加收入</a:t>
              </a: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0" lvl="0" indent="0" algn="l">
                <a:lnSpc>
                  <a:spcPts val="6299"/>
                </a:lnSpc>
                <a:spcBef>
                  <a:spcPct val="0"/>
                </a:spcBef>
              </a:pPr>
              <a:endParaRPr lang="en-US" sz="44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" y="36432"/>
            <a:ext cx="18288000" cy="10250568"/>
          </a:xfrm>
          <a:custGeom>
            <a:avLst/>
            <a:gdLst/>
            <a:ahLst/>
            <a:cxnLst/>
            <a:rect l="l" t="t" r="r" b="b"/>
            <a:pathLst>
              <a:path w="18288000" h="10259445">
                <a:moveTo>
                  <a:pt x="0" y="0"/>
                </a:moveTo>
                <a:lnTo>
                  <a:pt x="18288000" y="0"/>
                </a:lnTo>
                <a:lnTo>
                  <a:pt x="18288000" y="10259445"/>
                </a:lnTo>
                <a:lnTo>
                  <a:pt x="0" y="10259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</a:blip>
            <a:stretch>
              <a:fillRect t="-41765" b="-7214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826723" y="9525"/>
            <a:ext cx="15437970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Freeform 3"/>
          <p:cNvSpPr/>
          <p:nvPr/>
        </p:nvSpPr>
        <p:spPr>
          <a:xfrm rot="74253">
            <a:off x="-234063" y="9862314"/>
            <a:ext cx="4475218" cy="154598"/>
          </a:xfrm>
          <a:custGeom>
            <a:avLst/>
            <a:gdLst/>
            <a:ahLst/>
            <a:cxnLst/>
            <a:rect l="l" t="t" r="r" b="b"/>
            <a:pathLst>
              <a:path w="4475218" h="154598">
                <a:moveTo>
                  <a:pt x="0" y="0"/>
                </a:moveTo>
                <a:lnTo>
                  <a:pt x="4475219" y="0"/>
                </a:lnTo>
                <a:lnTo>
                  <a:pt x="4475219" y="154598"/>
                </a:lnTo>
                <a:lnTo>
                  <a:pt x="0" y="15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4253">
            <a:off x="8978172" y="9627650"/>
            <a:ext cx="4475218" cy="154598"/>
          </a:xfrm>
          <a:custGeom>
            <a:avLst/>
            <a:gdLst/>
            <a:ahLst/>
            <a:cxnLst/>
            <a:rect l="l" t="t" r="r" b="b"/>
            <a:pathLst>
              <a:path w="4475218" h="154598">
                <a:moveTo>
                  <a:pt x="0" y="0"/>
                </a:moveTo>
                <a:lnTo>
                  <a:pt x="4475218" y="0"/>
                </a:lnTo>
                <a:lnTo>
                  <a:pt x="4475218" y="154598"/>
                </a:lnTo>
                <a:lnTo>
                  <a:pt x="0" y="15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253">
            <a:off x="13329072" y="9381575"/>
            <a:ext cx="5110018" cy="176528"/>
          </a:xfrm>
          <a:custGeom>
            <a:avLst/>
            <a:gdLst/>
            <a:ahLst/>
            <a:cxnLst/>
            <a:rect l="l" t="t" r="r" b="b"/>
            <a:pathLst>
              <a:path w="5110018" h="176528">
                <a:moveTo>
                  <a:pt x="0" y="0"/>
                </a:moveTo>
                <a:lnTo>
                  <a:pt x="5110018" y="0"/>
                </a:lnTo>
                <a:lnTo>
                  <a:pt x="5110018" y="176528"/>
                </a:lnTo>
                <a:lnTo>
                  <a:pt x="0" y="17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253">
            <a:off x="4372055" y="9661554"/>
            <a:ext cx="4475218" cy="323783"/>
          </a:xfrm>
          <a:custGeom>
            <a:avLst/>
            <a:gdLst/>
            <a:ahLst/>
            <a:cxnLst/>
            <a:rect l="l" t="t" r="r" b="b"/>
            <a:pathLst>
              <a:path w="4475218" h="154598">
                <a:moveTo>
                  <a:pt x="0" y="0"/>
                </a:moveTo>
                <a:lnTo>
                  <a:pt x="4475218" y="0"/>
                </a:lnTo>
                <a:lnTo>
                  <a:pt x="4475218" y="154598"/>
                </a:lnTo>
                <a:lnTo>
                  <a:pt x="0" y="15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7484" y="8242585"/>
            <a:ext cx="1245582" cy="1245582"/>
          </a:xfrm>
          <a:custGeom>
            <a:avLst/>
            <a:gdLst/>
            <a:ahLst/>
            <a:cxnLst/>
            <a:rect l="l" t="t" r="r" b="b"/>
            <a:pathLst>
              <a:path w="1245582" h="1245582">
                <a:moveTo>
                  <a:pt x="0" y="0"/>
                </a:moveTo>
                <a:lnTo>
                  <a:pt x="1245582" y="0"/>
                </a:lnTo>
                <a:lnTo>
                  <a:pt x="1245582" y="1245582"/>
                </a:lnTo>
                <a:lnTo>
                  <a:pt x="0" y="1245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3812" y="2906899"/>
            <a:ext cx="2327432" cy="964826"/>
          </a:xfrm>
          <a:custGeom>
            <a:avLst/>
            <a:gdLst/>
            <a:ahLst/>
            <a:cxnLst/>
            <a:rect l="l" t="t" r="r" b="b"/>
            <a:pathLst>
              <a:path w="2327432" h="964826">
                <a:moveTo>
                  <a:pt x="0" y="0"/>
                </a:moveTo>
                <a:lnTo>
                  <a:pt x="2327432" y="0"/>
                </a:lnTo>
                <a:lnTo>
                  <a:pt x="2327432" y="964827"/>
                </a:lnTo>
                <a:lnTo>
                  <a:pt x="0" y="964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6600" y="4893390"/>
            <a:ext cx="1687788" cy="1684719"/>
          </a:xfrm>
          <a:custGeom>
            <a:avLst/>
            <a:gdLst/>
            <a:ahLst/>
            <a:cxnLst/>
            <a:rect l="l" t="t" r="r" b="b"/>
            <a:pathLst>
              <a:path w="1687788" h="1684719">
                <a:moveTo>
                  <a:pt x="0" y="0"/>
                </a:moveTo>
                <a:lnTo>
                  <a:pt x="1687788" y="0"/>
                </a:lnTo>
                <a:lnTo>
                  <a:pt x="1687788" y="1684719"/>
                </a:lnTo>
                <a:lnTo>
                  <a:pt x="0" y="1684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631177" y="0"/>
            <a:ext cx="7809223" cy="10414644"/>
          </a:xfrm>
          <a:custGeom>
            <a:avLst/>
            <a:gdLst/>
            <a:ahLst/>
            <a:cxnLst/>
            <a:rect l="l" t="t" r="r" b="b"/>
            <a:pathLst>
              <a:path w="7809223" h="10414644">
                <a:moveTo>
                  <a:pt x="7809223" y="0"/>
                </a:moveTo>
                <a:lnTo>
                  <a:pt x="0" y="0"/>
                </a:lnTo>
                <a:lnTo>
                  <a:pt x="0" y="10414644"/>
                </a:lnTo>
                <a:lnTo>
                  <a:pt x="7809223" y="10414644"/>
                </a:lnTo>
                <a:lnTo>
                  <a:pt x="7809223" y="0"/>
                </a:lnTo>
                <a:close/>
              </a:path>
            </a:pathLst>
          </a:custGeom>
          <a:blipFill>
            <a:blip r:embed="rId10">
              <a:alphaModFix amt="81000"/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9084" y="2385452"/>
            <a:ext cx="9655580" cy="139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5947" lvl="1" indent="-327973">
              <a:lnSpc>
                <a:spcPts val="3645"/>
              </a:lnSpc>
              <a:buFont typeface="Arial"/>
              <a:buChar char="•"/>
            </a:pP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產品</a:t>
            </a:r>
            <a:r>
              <a:rPr 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(Product)：</a:t>
            </a: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蜂場導覽、DIY體驗</a:t>
            </a: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3645"/>
              </a:lnSpc>
            </a:pP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>
              <a:lnSpc>
                <a:spcPts val="3645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3844" y="3884854"/>
            <a:ext cx="96555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價格</a:t>
            </a:r>
            <a:r>
              <a:rPr 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(Price)：</a:t>
            </a: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線上預約、送貨服務皆可享優惠價</a:t>
            </a: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9564" y="5450263"/>
            <a:ext cx="10052093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buFont typeface="Arial"/>
              <a:buChar char="•"/>
            </a:pP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通路</a:t>
            </a:r>
            <a:r>
              <a:rPr 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(Place)：</a:t>
            </a: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線上行銷策略</a:t>
            </a: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>
              <a:lnSpc>
                <a:spcPts val="3839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0" y="346075"/>
            <a:ext cx="8589811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創新行銷計劃</a:t>
            </a:r>
            <a:r>
              <a:rPr lang="en-US" sz="8000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-4P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9084" y="6906880"/>
            <a:ext cx="801072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buFont typeface="Arial"/>
              <a:buChar char="•"/>
            </a:pP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促銷</a:t>
            </a:r>
            <a:r>
              <a:rPr 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(Promotion)：</a:t>
            </a: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折扣和促銷策略</a:t>
            </a: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>
              <a:lnSpc>
                <a:spcPts val="3839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826723" y="9525"/>
            <a:ext cx="15437970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Freeform 3"/>
          <p:cNvSpPr/>
          <p:nvPr/>
        </p:nvSpPr>
        <p:spPr>
          <a:xfrm rot="74253">
            <a:off x="-234062" y="9392540"/>
            <a:ext cx="4475218" cy="154598"/>
          </a:xfrm>
          <a:custGeom>
            <a:avLst/>
            <a:gdLst/>
            <a:ahLst/>
            <a:cxnLst/>
            <a:rect l="l" t="t" r="r" b="b"/>
            <a:pathLst>
              <a:path w="4475218" h="154598">
                <a:moveTo>
                  <a:pt x="0" y="0"/>
                </a:moveTo>
                <a:lnTo>
                  <a:pt x="4475219" y="0"/>
                </a:lnTo>
                <a:lnTo>
                  <a:pt x="4475219" y="154598"/>
                </a:lnTo>
                <a:lnTo>
                  <a:pt x="0" y="15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4253">
            <a:off x="8851396" y="9417470"/>
            <a:ext cx="4475218" cy="154598"/>
          </a:xfrm>
          <a:custGeom>
            <a:avLst/>
            <a:gdLst/>
            <a:ahLst/>
            <a:cxnLst/>
            <a:rect l="l" t="t" r="r" b="b"/>
            <a:pathLst>
              <a:path w="4475218" h="154598">
                <a:moveTo>
                  <a:pt x="0" y="0"/>
                </a:moveTo>
                <a:lnTo>
                  <a:pt x="4475218" y="0"/>
                </a:lnTo>
                <a:lnTo>
                  <a:pt x="4475218" y="154598"/>
                </a:lnTo>
                <a:lnTo>
                  <a:pt x="0" y="15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253">
            <a:off x="13329072" y="9381575"/>
            <a:ext cx="5110018" cy="176528"/>
          </a:xfrm>
          <a:custGeom>
            <a:avLst/>
            <a:gdLst/>
            <a:ahLst/>
            <a:cxnLst/>
            <a:rect l="l" t="t" r="r" b="b"/>
            <a:pathLst>
              <a:path w="5110018" h="176528">
                <a:moveTo>
                  <a:pt x="0" y="0"/>
                </a:moveTo>
                <a:lnTo>
                  <a:pt x="5110018" y="0"/>
                </a:lnTo>
                <a:lnTo>
                  <a:pt x="5110018" y="176528"/>
                </a:lnTo>
                <a:lnTo>
                  <a:pt x="0" y="17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684640">
            <a:off x="8421149" y="1142124"/>
            <a:ext cx="13714280" cy="9137139"/>
          </a:xfrm>
          <a:custGeom>
            <a:avLst/>
            <a:gdLst/>
            <a:ahLst/>
            <a:cxnLst/>
            <a:rect l="l" t="t" r="r" b="b"/>
            <a:pathLst>
              <a:path w="13714280" h="9137139">
                <a:moveTo>
                  <a:pt x="0" y="0"/>
                </a:moveTo>
                <a:lnTo>
                  <a:pt x="13714279" y="0"/>
                </a:lnTo>
                <a:lnTo>
                  <a:pt x="13714279" y="9137139"/>
                </a:lnTo>
                <a:lnTo>
                  <a:pt x="0" y="913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253">
            <a:off x="4373882" y="9417470"/>
            <a:ext cx="4475218" cy="154598"/>
          </a:xfrm>
          <a:custGeom>
            <a:avLst/>
            <a:gdLst/>
            <a:ahLst/>
            <a:cxnLst/>
            <a:rect l="l" t="t" r="r" b="b"/>
            <a:pathLst>
              <a:path w="4475218" h="154598">
                <a:moveTo>
                  <a:pt x="0" y="0"/>
                </a:moveTo>
                <a:lnTo>
                  <a:pt x="4475218" y="0"/>
                </a:lnTo>
                <a:lnTo>
                  <a:pt x="4475218" y="154598"/>
                </a:lnTo>
                <a:lnTo>
                  <a:pt x="0" y="15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29913" y="1068902"/>
            <a:ext cx="1132445" cy="1132445"/>
          </a:xfrm>
          <a:custGeom>
            <a:avLst/>
            <a:gdLst/>
            <a:ahLst/>
            <a:cxnLst/>
            <a:rect l="l" t="t" r="r" b="b"/>
            <a:pathLst>
              <a:path w="1132445" h="1132445">
                <a:moveTo>
                  <a:pt x="0" y="0"/>
                </a:moveTo>
                <a:lnTo>
                  <a:pt x="1132445" y="0"/>
                </a:lnTo>
                <a:lnTo>
                  <a:pt x="1132445" y="1132445"/>
                </a:lnTo>
                <a:lnTo>
                  <a:pt x="0" y="1132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0995" y="7662302"/>
            <a:ext cx="1191665" cy="1188686"/>
          </a:xfrm>
          <a:custGeom>
            <a:avLst/>
            <a:gdLst/>
            <a:ahLst/>
            <a:cxnLst/>
            <a:rect l="l" t="t" r="r" b="b"/>
            <a:pathLst>
              <a:path w="1191665" h="1188686">
                <a:moveTo>
                  <a:pt x="0" y="0"/>
                </a:moveTo>
                <a:lnTo>
                  <a:pt x="1191665" y="0"/>
                </a:lnTo>
                <a:lnTo>
                  <a:pt x="1191665" y="1188686"/>
                </a:lnTo>
                <a:lnTo>
                  <a:pt x="0" y="1188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4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38452" y="7944461"/>
            <a:ext cx="1588936" cy="1525378"/>
          </a:xfrm>
          <a:custGeom>
            <a:avLst/>
            <a:gdLst/>
            <a:ahLst/>
            <a:cxnLst/>
            <a:rect l="l" t="t" r="r" b="b"/>
            <a:pathLst>
              <a:path w="1588936" h="1525378">
                <a:moveTo>
                  <a:pt x="0" y="0"/>
                </a:moveTo>
                <a:lnTo>
                  <a:pt x="1588936" y="0"/>
                </a:lnTo>
                <a:lnTo>
                  <a:pt x="1588936" y="1525378"/>
                </a:lnTo>
                <a:lnTo>
                  <a:pt x="0" y="1525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6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13032">
            <a:off x="7970717" y="7043177"/>
            <a:ext cx="1725418" cy="1504712"/>
          </a:xfrm>
          <a:custGeom>
            <a:avLst/>
            <a:gdLst/>
            <a:ahLst/>
            <a:cxnLst/>
            <a:rect l="l" t="t" r="r" b="b"/>
            <a:pathLst>
              <a:path w="1725418" h="1504712">
                <a:moveTo>
                  <a:pt x="0" y="0"/>
                </a:moveTo>
                <a:lnTo>
                  <a:pt x="1725419" y="0"/>
                </a:lnTo>
                <a:lnTo>
                  <a:pt x="1725419" y="1504712"/>
                </a:lnTo>
                <a:lnTo>
                  <a:pt x="0" y="15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6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74190" y="2424080"/>
            <a:ext cx="936898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buFont typeface="Arial"/>
              <a:buChar char="•"/>
            </a:pPr>
            <a:r>
              <a:rPr lang="en-US" sz="31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顧客</a:t>
            </a:r>
            <a:r>
              <a:rPr lang="en-US" sz="31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(Customer)：</a:t>
            </a:r>
            <a:r>
              <a:rPr lang="en-US" sz="31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生態保護者、天然追求者</a:t>
            </a:r>
            <a:endParaRPr lang="en-US" sz="31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>
              <a:lnSpc>
                <a:spcPts val="3839"/>
              </a:lnSpc>
              <a:spcBef>
                <a:spcPct val="0"/>
              </a:spcBef>
            </a:pPr>
            <a:endParaRPr lang="en-US" sz="31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4190" y="3842777"/>
            <a:ext cx="998711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成本(Cost)：場地、設備、原料、員工培訓、開發</a:t>
            </a:r>
          </a:p>
          <a:p>
            <a:pPr marL="0" lvl="0" indent="0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4190" y="5262002"/>
            <a:ext cx="1041095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溝通(Communication)：IG、LINE官方帳號、官網</a:t>
            </a:r>
          </a:p>
          <a:p>
            <a:pPr marL="0" lvl="0" indent="0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0" y="346075"/>
            <a:ext cx="8589811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創新行銷計劃-4C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4190" y="6681227"/>
            <a:ext cx="891746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便利(Convwnience) ：APP、AR導覽</a:t>
            </a:r>
          </a:p>
          <a:p>
            <a:pPr marL="0" lvl="0" indent="0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17529"/>
              </p:ext>
            </p:extLst>
          </p:nvPr>
        </p:nvGraphicFramePr>
        <p:xfrm>
          <a:off x="1232651" y="2153033"/>
          <a:ext cx="16230601" cy="7881946"/>
        </p:xfrm>
        <a:graphic>
          <a:graphicData uri="http://schemas.openxmlformats.org/drawingml/2006/table">
            <a:tbl>
              <a:tblPr/>
              <a:tblGrid>
                <a:gridCol w="4224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41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41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004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75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蜂蜜蚊香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蜂神青春永駐膏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引領蜂潮領帶</a:t>
                      </a:r>
                      <a:endParaRPr lang="en-US" sz="320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31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功用、效用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4979" lvl="1" indent="-237490" algn="l">
                        <a:lnSpc>
                          <a:spcPct val="10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獨特香氣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marL="474979" lvl="1" indent="-237490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有效驅蟲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marL="474979" lvl="1" indent="-237490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助眠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marL="474979" lvl="1" indent="-237490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成分危害不大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4979" lvl="1" indent="-237490" algn="l">
                        <a:lnSpc>
                          <a:spcPct val="10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保持肌膚彈性、緊緻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marL="474979" lvl="1" indent="-237490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維持肌膚水嫩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marL="474979" lvl="1" indent="-237490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保持年輕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4979" lvl="1" indent="-237490" algn="just">
                        <a:lnSpc>
                          <a:spcPct val="10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調理皮膚</a:t>
                      </a:r>
                      <a:endParaRPr lang="en-US" sz="320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marL="474979" lvl="1" indent="-237490" algn="just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滋潤肌膚</a:t>
                      </a:r>
                    </a:p>
                    <a:p>
                      <a:pPr marL="474979" lvl="1" indent="-237490" algn="just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提神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79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操作說明 </a:t>
                      </a:r>
                      <a:endParaRPr lang="en-US" sz="320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將蚊香置於適當位置並點燃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取約一指節用量，於肌膚上均勻塗抹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與一般領帶相同</a:t>
                      </a:r>
                      <a:endParaRPr lang="en-US" sz="320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20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94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創意延伸 </a:t>
                      </a:r>
                      <a:endParaRPr lang="en-US" sz="320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防蚊鑰匙扣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加入QR</a:t>
                      </a:r>
                      <a:r>
                        <a:rPr lang="en-US" sz="3200" dirty="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 code </a:t>
                      </a: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紀錄有效日期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黃金膠囊</a:t>
                      </a:r>
                      <a:r>
                        <a:rPr lang="en-US" sz="3200" dirty="0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 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冷水沖泡使用，低卡高飽足感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輕薄毛巾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err="1">
                          <a:solidFill>
                            <a:srgbClr val="646464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加水膨脹，即可使用</a:t>
                      </a: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200" dirty="0">
                        <a:solidFill>
                          <a:srgbClr val="646464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FC9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AutoShape 3"/>
          <p:cNvSpPr/>
          <p:nvPr/>
        </p:nvSpPr>
        <p:spPr>
          <a:xfrm rot="-5400000">
            <a:off x="15917836" y="9840975"/>
            <a:ext cx="4530777" cy="0"/>
          </a:xfrm>
          <a:prstGeom prst="line">
            <a:avLst/>
          </a:prstGeom>
          <a:ln w="28575" cap="flat">
            <a:solidFill>
              <a:srgbClr val="CFC9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30610" y="2007935"/>
            <a:ext cx="519949" cy="503878"/>
          </a:xfrm>
          <a:custGeom>
            <a:avLst/>
            <a:gdLst/>
            <a:ahLst/>
            <a:cxnLst/>
            <a:rect l="l" t="t" r="r" b="b"/>
            <a:pathLst>
              <a:path w="519949" h="503878">
                <a:moveTo>
                  <a:pt x="0" y="0"/>
                </a:moveTo>
                <a:lnTo>
                  <a:pt x="519949" y="0"/>
                </a:lnTo>
                <a:lnTo>
                  <a:pt x="519949" y="503878"/>
                </a:lnTo>
                <a:lnTo>
                  <a:pt x="0" y="50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558501" y="9503628"/>
            <a:ext cx="519949" cy="503878"/>
          </a:xfrm>
          <a:custGeom>
            <a:avLst/>
            <a:gdLst/>
            <a:ahLst/>
            <a:cxnLst/>
            <a:rect l="l" t="t" r="r" b="b"/>
            <a:pathLst>
              <a:path w="519949" h="503878">
                <a:moveTo>
                  <a:pt x="0" y="0"/>
                </a:moveTo>
                <a:lnTo>
                  <a:pt x="519949" y="0"/>
                </a:lnTo>
                <a:lnTo>
                  <a:pt x="519949" y="503878"/>
                </a:lnTo>
                <a:lnTo>
                  <a:pt x="0" y="50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03276" y="2245828"/>
            <a:ext cx="519949" cy="503878"/>
          </a:xfrm>
          <a:custGeom>
            <a:avLst/>
            <a:gdLst/>
            <a:ahLst/>
            <a:cxnLst/>
            <a:rect l="l" t="t" r="r" b="b"/>
            <a:pathLst>
              <a:path w="519949" h="503878">
                <a:moveTo>
                  <a:pt x="0" y="0"/>
                </a:moveTo>
                <a:lnTo>
                  <a:pt x="519949" y="0"/>
                </a:lnTo>
                <a:lnTo>
                  <a:pt x="519949" y="503878"/>
                </a:lnTo>
                <a:lnTo>
                  <a:pt x="0" y="50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13247" y="9755567"/>
            <a:ext cx="519949" cy="503878"/>
          </a:xfrm>
          <a:custGeom>
            <a:avLst/>
            <a:gdLst/>
            <a:ahLst/>
            <a:cxnLst/>
            <a:rect l="l" t="t" r="r" b="b"/>
            <a:pathLst>
              <a:path w="519949" h="503878">
                <a:moveTo>
                  <a:pt x="0" y="0"/>
                </a:moveTo>
                <a:lnTo>
                  <a:pt x="519950" y="0"/>
                </a:lnTo>
                <a:lnTo>
                  <a:pt x="519950" y="503878"/>
                </a:lnTo>
                <a:lnTo>
                  <a:pt x="0" y="50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15235" y="500516"/>
            <a:ext cx="1703042" cy="1577168"/>
          </a:xfrm>
          <a:custGeom>
            <a:avLst/>
            <a:gdLst/>
            <a:ahLst/>
            <a:cxnLst/>
            <a:rect l="l" t="t" r="r" b="b"/>
            <a:pathLst>
              <a:path w="1703042" h="1577168">
                <a:moveTo>
                  <a:pt x="0" y="0"/>
                </a:moveTo>
                <a:lnTo>
                  <a:pt x="1703042" y="0"/>
                </a:lnTo>
                <a:lnTo>
                  <a:pt x="1703042" y="1577168"/>
                </a:lnTo>
                <a:lnTo>
                  <a:pt x="0" y="1577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01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55521" y="108450"/>
            <a:ext cx="2158376" cy="2361301"/>
          </a:xfrm>
          <a:custGeom>
            <a:avLst/>
            <a:gdLst/>
            <a:ahLst/>
            <a:cxnLst/>
            <a:rect l="l" t="t" r="r" b="b"/>
            <a:pathLst>
              <a:path w="2158376" h="2361301">
                <a:moveTo>
                  <a:pt x="0" y="0"/>
                </a:moveTo>
                <a:lnTo>
                  <a:pt x="2158377" y="0"/>
                </a:lnTo>
                <a:lnTo>
                  <a:pt x="2158377" y="2361301"/>
                </a:lnTo>
                <a:lnTo>
                  <a:pt x="0" y="2361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41761" y="-2914"/>
            <a:ext cx="1097435" cy="2210775"/>
          </a:xfrm>
          <a:custGeom>
            <a:avLst/>
            <a:gdLst/>
            <a:ahLst/>
            <a:cxnLst/>
            <a:rect l="l" t="t" r="r" b="b"/>
            <a:pathLst>
              <a:path w="1097435" h="2210775">
                <a:moveTo>
                  <a:pt x="0" y="0"/>
                </a:moveTo>
                <a:lnTo>
                  <a:pt x="1097435" y="0"/>
                </a:lnTo>
                <a:lnTo>
                  <a:pt x="1097435" y="2210775"/>
                </a:lnTo>
                <a:lnTo>
                  <a:pt x="0" y="2210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55275" flipH="1">
            <a:off x="8594045" y="1445085"/>
            <a:ext cx="437368" cy="1014186"/>
          </a:xfrm>
          <a:custGeom>
            <a:avLst/>
            <a:gdLst/>
            <a:ahLst/>
            <a:cxnLst/>
            <a:rect l="l" t="t" r="r" b="b"/>
            <a:pathLst>
              <a:path w="437368" h="1014186">
                <a:moveTo>
                  <a:pt x="437367" y="0"/>
                </a:moveTo>
                <a:lnTo>
                  <a:pt x="0" y="0"/>
                </a:lnTo>
                <a:lnTo>
                  <a:pt x="0" y="1014186"/>
                </a:lnTo>
                <a:lnTo>
                  <a:pt x="437367" y="1014186"/>
                </a:lnTo>
                <a:lnTo>
                  <a:pt x="43736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89252" y="298668"/>
            <a:ext cx="931832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5199" b="1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(三) </a:t>
            </a:r>
            <a:r>
              <a:rPr lang="en-US" sz="5199" b="1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未來展望</a:t>
            </a:r>
            <a:endParaRPr lang="en-US" sz="5199" b="1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3" name="Freeform 13"/>
          <p:cNvSpPr/>
          <p:nvPr/>
        </p:nvSpPr>
        <p:spPr>
          <a:xfrm rot="-7655275" flipH="1">
            <a:off x="12448895" y="1480054"/>
            <a:ext cx="437368" cy="1014186"/>
          </a:xfrm>
          <a:custGeom>
            <a:avLst/>
            <a:gdLst/>
            <a:ahLst/>
            <a:cxnLst/>
            <a:rect l="l" t="t" r="r" b="b"/>
            <a:pathLst>
              <a:path w="437368" h="1014186">
                <a:moveTo>
                  <a:pt x="437367" y="0"/>
                </a:moveTo>
                <a:lnTo>
                  <a:pt x="0" y="0"/>
                </a:lnTo>
                <a:lnTo>
                  <a:pt x="0" y="1014186"/>
                </a:lnTo>
                <a:lnTo>
                  <a:pt x="437367" y="1014186"/>
                </a:lnTo>
                <a:lnTo>
                  <a:pt x="43736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655275" flipH="1">
            <a:off x="5649500" y="1347002"/>
            <a:ext cx="437368" cy="1014186"/>
          </a:xfrm>
          <a:custGeom>
            <a:avLst/>
            <a:gdLst/>
            <a:ahLst/>
            <a:cxnLst/>
            <a:rect l="l" t="t" r="r" b="b"/>
            <a:pathLst>
              <a:path w="437368" h="1014186">
                <a:moveTo>
                  <a:pt x="437367" y="0"/>
                </a:moveTo>
                <a:lnTo>
                  <a:pt x="0" y="0"/>
                </a:lnTo>
                <a:lnTo>
                  <a:pt x="0" y="1014186"/>
                </a:lnTo>
                <a:lnTo>
                  <a:pt x="437367" y="1014186"/>
                </a:lnTo>
                <a:lnTo>
                  <a:pt x="43736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" y="1"/>
            <a:ext cx="18308142" cy="10259444"/>
          </a:xfrm>
          <a:custGeom>
            <a:avLst/>
            <a:gdLst/>
            <a:ahLst/>
            <a:cxnLst/>
            <a:rect l="l" t="t" r="r" b="b"/>
            <a:pathLst>
              <a:path w="18288000" h="10259445">
                <a:moveTo>
                  <a:pt x="0" y="0"/>
                </a:moveTo>
                <a:lnTo>
                  <a:pt x="18288000" y="0"/>
                </a:lnTo>
                <a:lnTo>
                  <a:pt x="18288000" y="10259445"/>
                </a:lnTo>
                <a:lnTo>
                  <a:pt x="0" y="10259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9999"/>
            </a:blip>
            <a:stretch>
              <a:fillRect t="-41765" b="-7214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28291" y="0"/>
            <a:ext cx="7901272" cy="10287000"/>
          </a:xfrm>
          <a:prstGeom prst="rect">
            <a:avLst/>
          </a:prstGeom>
          <a:solidFill>
            <a:srgbClr val="E8E7E5"/>
          </a:solidFill>
        </p:spPr>
      </p:sp>
      <p:grpSp>
        <p:nvGrpSpPr>
          <p:cNvPr id="3" name="Group 3"/>
          <p:cNvGrpSpPr/>
          <p:nvPr/>
        </p:nvGrpSpPr>
        <p:grpSpPr>
          <a:xfrm>
            <a:off x="13978498" y="1951144"/>
            <a:ext cx="3733378" cy="2376685"/>
            <a:chOff x="0" y="-76200"/>
            <a:chExt cx="4977837" cy="3168914"/>
          </a:xfrm>
        </p:grpSpPr>
        <p:sp>
          <p:nvSpPr>
            <p:cNvPr id="4" name="TextBox 4"/>
            <p:cNvSpPr txBox="1"/>
            <p:nvPr/>
          </p:nvSpPr>
          <p:spPr>
            <a:xfrm>
              <a:off x="0" y="-76200"/>
              <a:ext cx="4977837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(</a:t>
              </a:r>
              <a:r>
                <a:rPr lang="en-US" sz="3999" dirty="0" err="1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三）關鍵活動</a:t>
              </a:r>
              <a:endParaRPr lang="en-US" sz="3999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97351"/>
              <a:ext cx="4977837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1、行銷和品牌推廣</a:t>
              </a:r>
            </a:p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2、品牌維護</a:t>
              </a:r>
            </a:p>
            <a:p>
              <a:pPr marL="0" lvl="0" indent="0"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3、創立線上平台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3978498" y="908148"/>
            <a:ext cx="792636" cy="792636"/>
          </a:xfrm>
          <a:custGeom>
            <a:avLst/>
            <a:gdLst/>
            <a:ahLst/>
            <a:cxnLst/>
            <a:rect l="l" t="t" r="r" b="b"/>
            <a:pathLst>
              <a:path w="792636" h="792636">
                <a:moveTo>
                  <a:pt x="0" y="0"/>
                </a:moveTo>
                <a:lnTo>
                  <a:pt x="792636" y="0"/>
                </a:lnTo>
                <a:lnTo>
                  <a:pt x="792636" y="792636"/>
                </a:lnTo>
                <a:lnTo>
                  <a:pt x="0" y="79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26649" y="5595465"/>
            <a:ext cx="576202" cy="758160"/>
          </a:xfrm>
          <a:custGeom>
            <a:avLst/>
            <a:gdLst/>
            <a:ahLst/>
            <a:cxnLst/>
            <a:rect l="l" t="t" r="r" b="b"/>
            <a:pathLst>
              <a:path w="576202" h="758160">
                <a:moveTo>
                  <a:pt x="0" y="0"/>
                </a:moveTo>
                <a:lnTo>
                  <a:pt x="576202" y="0"/>
                </a:lnTo>
                <a:lnTo>
                  <a:pt x="576202" y="758161"/>
                </a:lnTo>
                <a:lnTo>
                  <a:pt x="0" y="758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7209" y="5595465"/>
            <a:ext cx="923925" cy="848856"/>
          </a:xfrm>
          <a:custGeom>
            <a:avLst/>
            <a:gdLst/>
            <a:ahLst/>
            <a:cxnLst/>
            <a:rect l="l" t="t" r="r" b="b"/>
            <a:pathLst>
              <a:path w="923925" h="848856">
                <a:moveTo>
                  <a:pt x="0" y="0"/>
                </a:moveTo>
                <a:lnTo>
                  <a:pt x="923925" y="0"/>
                </a:lnTo>
                <a:lnTo>
                  <a:pt x="923925" y="848856"/>
                </a:lnTo>
                <a:lnTo>
                  <a:pt x="0" y="848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79895" y="733515"/>
            <a:ext cx="950749" cy="950749"/>
          </a:xfrm>
          <a:custGeom>
            <a:avLst/>
            <a:gdLst/>
            <a:ahLst/>
            <a:cxnLst/>
            <a:rect l="l" t="t" r="r" b="b"/>
            <a:pathLst>
              <a:path w="950749" h="950749">
                <a:moveTo>
                  <a:pt x="0" y="0"/>
                </a:moveTo>
                <a:lnTo>
                  <a:pt x="950749" y="0"/>
                </a:lnTo>
                <a:lnTo>
                  <a:pt x="950749" y="950749"/>
                </a:lnTo>
                <a:lnTo>
                  <a:pt x="0" y="9507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99273" y="793378"/>
            <a:ext cx="830954" cy="890887"/>
          </a:xfrm>
          <a:custGeom>
            <a:avLst/>
            <a:gdLst/>
            <a:ahLst/>
            <a:cxnLst/>
            <a:rect l="l" t="t" r="r" b="b"/>
            <a:pathLst>
              <a:path w="830954" h="890887">
                <a:moveTo>
                  <a:pt x="0" y="0"/>
                </a:moveTo>
                <a:lnTo>
                  <a:pt x="830954" y="0"/>
                </a:lnTo>
                <a:lnTo>
                  <a:pt x="830954" y="890886"/>
                </a:lnTo>
                <a:lnTo>
                  <a:pt x="0" y="890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79895" y="5448093"/>
            <a:ext cx="992364" cy="905532"/>
          </a:xfrm>
          <a:custGeom>
            <a:avLst/>
            <a:gdLst/>
            <a:ahLst/>
            <a:cxnLst/>
            <a:rect l="l" t="t" r="r" b="b"/>
            <a:pathLst>
              <a:path w="992364" h="905532">
                <a:moveTo>
                  <a:pt x="0" y="0"/>
                </a:moveTo>
                <a:lnTo>
                  <a:pt x="992364" y="0"/>
                </a:lnTo>
                <a:lnTo>
                  <a:pt x="992364" y="905533"/>
                </a:lnTo>
                <a:lnTo>
                  <a:pt x="0" y="9055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399273" y="1952640"/>
            <a:ext cx="3282707" cy="2376685"/>
            <a:chOff x="0" y="-76200"/>
            <a:chExt cx="4376942" cy="316891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76200"/>
              <a:ext cx="4376942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(</a:t>
              </a:r>
              <a:r>
                <a:rPr lang="en-US" sz="3999" dirty="0" err="1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二）成本</a:t>
              </a:r>
              <a:endParaRPr lang="en-US" sz="3999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97351"/>
              <a:ext cx="4376942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1、包裝</a:t>
              </a:r>
            </a:p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2、宣傳</a:t>
              </a:r>
            </a:p>
            <a:p>
              <a:pPr marL="0" lvl="0" indent="0">
                <a:lnSpc>
                  <a:spcPts val="3500"/>
                </a:lnSpc>
              </a:pPr>
              <a:endParaRPr lang="en-US" sz="32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14801" y="1951144"/>
            <a:ext cx="4274822" cy="1927845"/>
            <a:chOff x="-486792" y="-76200"/>
            <a:chExt cx="5699763" cy="257045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76200"/>
              <a:ext cx="5212970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(一）目標客群：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486792" y="1297350"/>
              <a:ext cx="5699763" cy="1196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500"/>
                </a:lnSpc>
              </a:pPr>
              <a:r>
                <a:rPr lang="en-US" sz="3200" u="none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1、喜愛天然產品的顧客</a:t>
              </a:r>
            </a:p>
            <a:p>
              <a:pPr marL="0" lvl="0" indent="0">
                <a:lnSpc>
                  <a:spcPts val="3500"/>
                </a:lnSpc>
              </a:pPr>
              <a:r>
                <a:rPr lang="en-US" sz="3200" u="none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2、喜愛養生的顧客。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547544"/>
            <a:ext cx="2444521" cy="919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521"/>
              </a:lnSpc>
            </a:pPr>
            <a:r>
              <a:rPr lang="en-US" sz="11267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</a:t>
            </a:r>
            <a:endParaRPr lang="en-US" sz="11267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5871"/>
              </a:lnSpc>
            </a:pPr>
            <a:endParaRPr lang="en-US" sz="11267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13521"/>
              </a:lnSpc>
            </a:pPr>
            <a:r>
              <a:rPr lang="en-US" sz="11267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業</a:t>
            </a:r>
          </a:p>
          <a:p>
            <a:pPr>
              <a:lnSpc>
                <a:spcPts val="5871"/>
              </a:lnSpc>
            </a:pPr>
            <a:endParaRPr lang="en-US" sz="11267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13521"/>
              </a:lnSpc>
            </a:pPr>
            <a:r>
              <a:rPr lang="en-US" sz="11267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模</a:t>
            </a:r>
          </a:p>
          <a:p>
            <a:pPr>
              <a:lnSpc>
                <a:spcPts val="5871"/>
              </a:lnSpc>
            </a:pPr>
            <a:endParaRPr lang="en-US" sz="11267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 marL="0" lvl="0" indent="0">
              <a:lnSpc>
                <a:spcPts val="13521"/>
              </a:lnSpc>
              <a:spcBef>
                <a:spcPct val="0"/>
              </a:spcBef>
            </a:pPr>
            <a:r>
              <a:rPr lang="en-US" sz="11267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式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978498" y="6813602"/>
            <a:ext cx="2910413" cy="1927845"/>
            <a:chOff x="0" y="-76200"/>
            <a:chExt cx="3880551" cy="257046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76200"/>
              <a:ext cx="3880551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(</a:t>
              </a:r>
              <a:r>
                <a:rPr lang="en-US" sz="3999" dirty="0" err="1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六）收益</a:t>
              </a: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：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297351"/>
              <a:ext cx="3880551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1、銷貨收入</a:t>
              </a:r>
            </a:p>
            <a:p>
              <a:pPr marL="0" lvl="0" indent="0"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2、門票收入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479895" y="6813602"/>
            <a:ext cx="2910413" cy="1927845"/>
            <a:chOff x="0" y="-76200"/>
            <a:chExt cx="3880551" cy="25704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76200"/>
              <a:ext cx="3880551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(</a:t>
              </a:r>
              <a:r>
                <a:rPr lang="en-US" sz="3999" dirty="0" err="1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四）通路</a:t>
              </a: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：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297351"/>
              <a:ext cx="3880551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1、B2C</a:t>
              </a:r>
            </a:p>
            <a:p>
              <a:pPr marL="0" lvl="0" indent="0"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2、OMO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399273" y="6813602"/>
            <a:ext cx="3850944" cy="1927845"/>
            <a:chOff x="0" y="-76200"/>
            <a:chExt cx="5134592" cy="25704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76200"/>
              <a:ext cx="5134592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(</a:t>
              </a:r>
              <a:r>
                <a:rPr lang="en-US" sz="3999" dirty="0" err="1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五）價值主張</a:t>
              </a:r>
              <a:r>
                <a:rPr lang="en-US" sz="3999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：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297351"/>
              <a:ext cx="5134592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1、100%純天然</a:t>
              </a:r>
            </a:p>
            <a:p>
              <a:pPr marL="0" lvl="0" indent="0">
                <a:lnSpc>
                  <a:spcPts val="3500"/>
                </a:lnSpc>
              </a:pPr>
              <a:r>
                <a:rPr lang="en-US" sz="3200" dirty="0">
                  <a:solidFill>
                    <a:srgbClr val="646464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2、互動的養蜂體驗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56388" y="1818889"/>
            <a:ext cx="7253930" cy="0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Freeform 3"/>
          <p:cNvSpPr/>
          <p:nvPr/>
        </p:nvSpPr>
        <p:spPr>
          <a:xfrm rot="-1793919">
            <a:off x="14862444" y="-395115"/>
            <a:ext cx="2639922" cy="6183110"/>
          </a:xfrm>
          <a:custGeom>
            <a:avLst/>
            <a:gdLst/>
            <a:ahLst/>
            <a:cxnLst/>
            <a:rect l="l" t="t" r="r" b="b"/>
            <a:pathLst>
              <a:path w="5371802" h="7836846">
                <a:moveTo>
                  <a:pt x="0" y="0"/>
                </a:moveTo>
                <a:lnTo>
                  <a:pt x="5371802" y="0"/>
                </a:lnTo>
                <a:lnTo>
                  <a:pt x="5371802" y="7836846"/>
                </a:lnTo>
                <a:lnTo>
                  <a:pt x="0" y="783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1012" y="3913534"/>
            <a:ext cx="3847382" cy="948495"/>
          </a:xfrm>
          <a:custGeom>
            <a:avLst/>
            <a:gdLst/>
            <a:ahLst/>
            <a:cxnLst/>
            <a:rect l="l" t="t" r="r" b="b"/>
            <a:pathLst>
              <a:path w="3847382" h="948495">
                <a:moveTo>
                  <a:pt x="0" y="0"/>
                </a:moveTo>
                <a:lnTo>
                  <a:pt x="3847382" y="0"/>
                </a:lnTo>
                <a:lnTo>
                  <a:pt x="3847382" y="948495"/>
                </a:lnTo>
                <a:lnTo>
                  <a:pt x="0" y="948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1628" y="273487"/>
            <a:ext cx="8951471" cy="117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10000" spc="-200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預期效益</a:t>
            </a:r>
            <a:endParaRPr lang="en-US" sz="10000" spc="-200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03141" y="4000432"/>
            <a:ext cx="684877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整合服務</a:t>
            </a:r>
            <a:r>
              <a:rPr lang="en-US" sz="3999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：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3987" y="2028439"/>
            <a:ext cx="479367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質化效益</a:t>
            </a:r>
            <a:endParaRPr lang="en-US" sz="47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11012" y="6455110"/>
            <a:ext cx="4696242" cy="1157765"/>
          </a:xfrm>
          <a:custGeom>
            <a:avLst/>
            <a:gdLst/>
            <a:ahLst/>
            <a:cxnLst/>
            <a:rect l="l" t="t" r="r" b="b"/>
            <a:pathLst>
              <a:path w="4696242" h="1157765">
                <a:moveTo>
                  <a:pt x="0" y="0"/>
                </a:moveTo>
                <a:lnTo>
                  <a:pt x="4696243" y="0"/>
                </a:lnTo>
                <a:lnTo>
                  <a:pt x="4696243" y="1157765"/>
                </a:lnTo>
                <a:lnTo>
                  <a:pt x="0" y="11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3141" y="6589485"/>
            <a:ext cx="805938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強調產品環保特性：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52927" y="1737744"/>
            <a:ext cx="479367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量化效益</a:t>
            </a:r>
            <a:endParaRPr lang="en-US" sz="4799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41629" y="3854481"/>
            <a:ext cx="7083491" cy="122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4988" lvl="1" indent="-372494">
              <a:lnSpc>
                <a:spcPts val="4830"/>
              </a:lnSpc>
              <a:buFont typeface="Arial"/>
              <a:buChar char="•"/>
            </a:pPr>
            <a:r>
              <a:rPr lang="en-US" sz="345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APP使用人數達到1000人以上</a:t>
            </a:r>
          </a:p>
          <a:p>
            <a:pPr marL="744988" lvl="1" indent="-372494" algn="l">
              <a:lnSpc>
                <a:spcPts val="4830"/>
              </a:lnSpc>
              <a:buFont typeface="Arial"/>
              <a:buChar char="•"/>
            </a:pPr>
            <a:r>
              <a:rPr lang="en-US" sz="345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活動體驗來客率增加20%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8269" y="6212613"/>
            <a:ext cx="6977621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產品、品牌、體驗活動、線上平台等曝光率提高25%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08269" y="8635365"/>
            <a:ext cx="479367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年營收成長30-40%</a:t>
            </a:r>
          </a:p>
        </p:txBody>
      </p:sp>
      <p:sp>
        <p:nvSpPr>
          <p:cNvPr id="20" name="流程圖: 結束點 19"/>
          <p:cNvSpPr/>
          <p:nvPr/>
        </p:nvSpPr>
        <p:spPr>
          <a:xfrm>
            <a:off x="9167188" y="2903106"/>
            <a:ext cx="3558230" cy="888238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短期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(1~3)</a:t>
            </a: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7840436"/>
            <a:ext cx="805938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0" lvl="1" indent="-388615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生態友好</a:t>
            </a:r>
          </a:p>
          <a:p>
            <a:pPr marL="777230" lvl="1" indent="-388615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蜜蜂保護組織和當地社區合作關係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4921817"/>
            <a:ext cx="684877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線上線下整合</a:t>
            </a: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3" name="流程圖: 結束點 22"/>
          <p:cNvSpPr/>
          <p:nvPr/>
        </p:nvSpPr>
        <p:spPr>
          <a:xfrm>
            <a:off x="9223099" y="5263771"/>
            <a:ext cx="3558230" cy="888238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中期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(3~5)</a:t>
            </a: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4" name="流程圖: 結束點 23"/>
          <p:cNvSpPr/>
          <p:nvPr/>
        </p:nvSpPr>
        <p:spPr>
          <a:xfrm>
            <a:off x="9556868" y="7586215"/>
            <a:ext cx="3940211" cy="888238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長期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(5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年以上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)</a:t>
            </a: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41653" b="-71679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AutoShape 2"/>
          <p:cNvSpPr/>
          <p:nvPr/>
        </p:nvSpPr>
        <p:spPr>
          <a:xfrm flipV="1">
            <a:off x="0" y="6692032"/>
            <a:ext cx="7253930" cy="0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TextBox 3"/>
          <p:cNvSpPr txBox="1"/>
          <p:nvPr/>
        </p:nvSpPr>
        <p:spPr>
          <a:xfrm>
            <a:off x="355349" y="643886"/>
            <a:ext cx="8951471" cy="112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9600" b="1" spc="-192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風險與問題評析</a:t>
            </a:r>
            <a:endParaRPr lang="en-US" sz="9600" b="1" spc="-192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137080"/>
            <a:ext cx="1413118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3851" lvl="1" indent="-356925">
              <a:lnSpc>
                <a:spcPts val="4628"/>
              </a:lnSpc>
              <a:buFont typeface="Arial"/>
              <a:buChar char="•"/>
            </a:pPr>
            <a:r>
              <a:rPr lang="en-US" sz="3600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活動體驗參與者，可能會被蜜蜂螫傷，需要確保提供完善的，可能會被蜜蜂螫傷，需要確保提供完善的防護設備和應急處理措施</a:t>
            </a:r>
            <a:r>
              <a:rPr 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0" lvl="0" indent="0" algn="l">
              <a:lnSpc>
                <a:spcPts val="4628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5349" y="5240390"/>
            <a:ext cx="8951471" cy="112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9600" b="1" spc="-192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參考文獻</a:t>
            </a:r>
            <a:endParaRPr lang="en-US" sz="9600" b="1" spc="-192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7025407"/>
            <a:ext cx="14911009" cy="289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4"/>
              </a:lnSpc>
            </a:pP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1.食新聞-「</a:t>
            </a:r>
            <a:r>
              <a:rPr lang="en-US" sz="2925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蜂蜜摻偽」嚴重打擊全球蜂產業！與牛奶、橄欖油並列三大食品摻偽標的</a:t>
            </a: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304800"/>
            <a:r>
              <a:rPr lang="en-US" altLang="zh-TW" sz="1800" u="sng" kern="100" dirty="0">
                <a:solidFill>
                  <a:srgbClr val="0563C1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  <a:hlinkClick r:id="rId3"/>
              </a:rPr>
              <a:t>https://www.agriharvest.tw/archives/55099/amp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4094"/>
              </a:lnSpc>
            </a:pP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2.農傳媒-【永續蜂業1】臺灣蜂產業的經營現況　</a:t>
            </a:r>
            <a:r>
              <a:rPr lang="en-US" sz="2925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用產銷履歷迎戰五大困境</a:t>
            </a: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304800"/>
            <a:r>
              <a:rPr lang="en-US" altLang="zh-TW" sz="1800" u="sng" kern="100" dirty="0">
                <a:solidFill>
                  <a:srgbClr val="0563C1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  <a:hlinkClick r:id="rId3"/>
              </a:rPr>
              <a:t>https://www.agriharvest.tw/archives/55099/amp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4094"/>
              </a:lnSpc>
            </a:pP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3.杉養蜂園(</a:t>
            </a:r>
            <a:r>
              <a:rPr lang="en-US" sz="2925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香港</a:t>
            </a: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)</a:t>
            </a:r>
            <a:r>
              <a:rPr lang="en-US" sz="2925" dirty="0" err="1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電子商店</a:t>
            </a:r>
            <a:r>
              <a:rPr lang="en-US" sz="2925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。</a:t>
            </a:r>
          </a:p>
          <a:p>
            <a:pPr marL="304800"/>
            <a:r>
              <a:rPr lang="en-US" altLang="zh-TW" sz="1800" u="sng" kern="100" dirty="0">
                <a:solidFill>
                  <a:srgbClr val="0563C1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https://shop.sugibeegarden.com.hk/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4094"/>
              </a:lnSpc>
              <a:spcBef>
                <a:spcPct val="0"/>
              </a:spcBef>
            </a:pPr>
            <a:endParaRPr lang="en-US" sz="2925" u="sng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  <a:hlinkClick r:id="rId5" tooltip="https://shop.sugibeegarden.com.hk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603465"/>
            <a:ext cx="1393974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093" lvl="1" indent="-341047" algn="l">
              <a:lnSpc>
                <a:spcPts val="4423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蜂蜜產量受到氣候等諸多不可控因素影響,易出現產量短缺，導致市場價格波動。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53096" y="776761"/>
            <a:ext cx="2110979" cy="503878"/>
            <a:chOff x="0" y="0"/>
            <a:chExt cx="2814638" cy="671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121372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59807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5" y="0"/>
                  </a:lnTo>
                  <a:lnTo>
                    <a:pt x="693265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7154525" y="5457679"/>
            <a:ext cx="209550" cy="6398994"/>
            <a:chOff x="0" y="0"/>
            <a:chExt cx="279400" cy="8531991"/>
          </a:xfrm>
        </p:grpSpPr>
        <p:sp>
          <p:nvSpPr>
            <p:cNvPr id="7" name="AutoShape 7"/>
            <p:cNvSpPr/>
            <p:nvPr/>
          </p:nvSpPr>
          <p:spPr>
            <a:xfrm rot="-5400000">
              <a:off x="-2880818" y="5492423"/>
              <a:ext cx="6041036" cy="0"/>
            </a:xfrm>
            <a:prstGeom prst="line">
              <a:avLst/>
            </a:prstGeom>
            <a:ln w="38100" cap="flat">
              <a:solidFill>
                <a:srgbClr val="30231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-5400000">
              <a:off x="-1105778" y="1105778"/>
              <a:ext cx="2490955" cy="0"/>
            </a:xfrm>
            <a:prstGeom prst="line">
              <a:avLst/>
            </a:prstGeom>
            <a:ln w="279400" cap="flat">
              <a:solidFill>
                <a:srgbClr val="9A65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9" name="Freeform 9"/>
          <p:cNvSpPr/>
          <p:nvPr/>
        </p:nvSpPr>
        <p:spPr>
          <a:xfrm>
            <a:off x="0" y="0"/>
            <a:ext cx="18288000" cy="10158785"/>
          </a:xfrm>
          <a:custGeom>
            <a:avLst/>
            <a:gdLst/>
            <a:ahLst/>
            <a:cxnLst/>
            <a:rect l="l" t="t" r="r" b="b"/>
            <a:pathLst>
              <a:path w="18288000" h="10158785">
                <a:moveTo>
                  <a:pt x="0" y="0"/>
                </a:moveTo>
                <a:lnTo>
                  <a:pt x="18288000" y="0"/>
                </a:lnTo>
                <a:lnTo>
                  <a:pt x="18288000" y="10158785"/>
                </a:lnTo>
                <a:lnTo>
                  <a:pt x="0" y="10158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t="-40136" b="-7588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44635" y="691359"/>
            <a:ext cx="8115300" cy="1378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  <a:spcBef>
                <a:spcPct val="0"/>
              </a:spcBef>
            </a:pPr>
            <a:r>
              <a:rPr lang="en-US" sz="10400" b="1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目錄</a:t>
            </a:r>
            <a:endParaRPr lang="en-US" sz="10400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2512533"/>
            <a:ext cx="7515770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9"/>
              </a:lnSpc>
            </a:pPr>
            <a:r>
              <a:rPr lang="en-US" sz="4800" b="1" u="sng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前言</a:t>
            </a: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4909"/>
              </a:lnSpc>
            </a:pPr>
            <a:endParaRPr lang="en-US" sz="4800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4909"/>
              </a:lnSpc>
            </a:pPr>
            <a:endParaRPr lang="en-US" sz="4800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4400" y="4144987"/>
            <a:ext cx="751577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9"/>
              </a:lnSpc>
            </a:pPr>
            <a:r>
              <a:rPr lang="en-US" sz="4800" b="1" u="sng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產業與市場分析</a:t>
            </a: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4909"/>
              </a:lnSpc>
            </a:pP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5960917"/>
            <a:ext cx="7515770" cy="34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4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028700" y="7646339"/>
            <a:ext cx="7515770" cy="34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4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028700" y="8208146"/>
            <a:ext cx="7515770" cy="34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4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028700" y="5677822"/>
            <a:ext cx="595424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8"/>
              </a:lnSpc>
            </a:pPr>
            <a:r>
              <a:rPr lang="en-US" sz="4800" b="1" u="sng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創意構想</a:t>
            </a: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4898"/>
              </a:lnSpc>
            </a:pP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9079903"/>
            <a:ext cx="595424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800" b="1" u="sng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實用性及市場可行性</a:t>
            </a:r>
          </a:p>
          <a:p>
            <a:pPr>
              <a:lnSpc>
                <a:spcPts val="4899"/>
              </a:lnSpc>
            </a:pPr>
            <a:endParaRPr lang="en-US" sz="4800" b="1" u="sng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7294895"/>
            <a:ext cx="5954244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8"/>
              </a:lnSpc>
            </a:pPr>
            <a:r>
              <a:rPr lang="en-US" sz="4800" b="1" u="sng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創新產品、服務、技術說明</a:t>
            </a: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  <a:p>
            <a:pPr>
              <a:lnSpc>
                <a:spcPts val="4898"/>
              </a:lnSpc>
            </a:pPr>
            <a:endParaRPr lang="en-US" sz="4800" b="1" u="sng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72375" y="5738503"/>
            <a:ext cx="595424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9"/>
              </a:lnSpc>
            </a:pPr>
            <a:r>
              <a:rPr lang="en-US" sz="4800" b="1" u="sng" spc="32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風險與問題評析</a:t>
            </a:r>
            <a:endParaRPr lang="en-US" sz="4800" b="1" u="sng" spc="32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80108" y="7527298"/>
            <a:ext cx="595424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9"/>
              </a:lnSpc>
            </a:pPr>
            <a:r>
              <a:rPr lang="en-US" sz="4800" b="1" u="sng" spc="32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預期效益</a:t>
            </a:r>
            <a:endParaRPr lang="en-US" sz="4800" b="1" u="sng" spc="32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980108" y="9070378"/>
            <a:ext cx="595424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9"/>
              </a:lnSpc>
            </a:pPr>
            <a:r>
              <a:rPr lang="en-US" sz="4800" b="1" u="sng" spc="32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參考文獻</a:t>
            </a:r>
            <a:endParaRPr lang="en-US" sz="4800" b="1" u="sng" spc="32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980108" y="4015408"/>
            <a:ext cx="595424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9"/>
              </a:lnSpc>
            </a:pPr>
            <a:r>
              <a:rPr lang="en-US" sz="4800" b="1" u="sng" spc="32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商業模式</a:t>
            </a:r>
            <a:endParaRPr lang="en-US" sz="4800" b="1" u="sng" spc="32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980108" y="2597009"/>
            <a:ext cx="595424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9"/>
              </a:lnSpc>
            </a:pPr>
            <a:r>
              <a:rPr lang="en-US" sz="4800" b="1" u="sng" spc="32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創新行銷計畫</a:t>
            </a:r>
            <a:endParaRPr lang="en-US" sz="4800" b="1" u="sng" spc="32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790700"/>
            <a:ext cx="18288000" cy="6886918"/>
          </a:xfrm>
          <a:custGeom>
            <a:avLst/>
            <a:gdLst/>
            <a:ahLst/>
            <a:cxnLst/>
            <a:rect l="l" t="t" r="r" b="b"/>
            <a:pathLst>
              <a:path w="19498584" h="7068237">
                <a:moveTo>
                  <a:pt x="0" y="0"/>
                </a:moveTo>
                <a:lnTo>
                  <a:pt x="19498584" y="0"/>
                </a:lnTo>
                <a:lnTo>
                  <a:pt x="19498584" y="7068236"/>
                </a:lnTo>
                <a:lnTo>
                  <a:pt x="0" y="7068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9077">
            <a:off x="13129776" y="1612101"/>
            <a:ext cx="1885747" cy="1296022"/>
          </a:xfrm>
          <a:custGeom>
            <a:avLst/>
            <a:gdLst/>
            <a:ahLst/>
            <a:cxnLst/>
            <a:rect l="l" t="t" r="r" b="b"/>
            <a:pathLst>
              <a:path w="1885747" h="1296022">
                <a:moveTo>
                  <a:pt x="0" y="0"/>
                </a:moveTo>
                <a:lnTo>
                  <a:pt x="1885747" y="0"/>
                </a:lnTo>
                <a:lnTo>
                  <a:pt x="1885747" y="1296023"/>
                </a:lnTo>
                <a:lnTo>
                  <a:pt x="0" y="1296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38892">
            <a:off x="3234090" y="1823648"/>
            <a:ext cx="1133066" cy="1067142"/>
          </a:xfrm>
          <a:custGeom>
            <a:avLst/>
            <a:gdLst/>
            <a:ahLst/>
            <a:cxnLst/>
            <a:rect l="l" t="t" r="r" b="b"/>
            <a:pathLst>
              <a:path w="1133066" h="1067142">
                <a:moveTo>
                  <a:pt x="0" y="0"/>
                </a:moveTo>
                <a:lnTo>
                  <a:pt x="1133066" y="0"/>
                </a:lnTo>
                <a:lnTo>
                  <a:pt x="1133066" y="1067142"/>
                </a:lnTo>
                <a:lnTo>
                  <a:pt x="0" y="10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19434">
            <a:off x="16282224" y="6514157"/>
            <a:ext cx="1954152" cy="1240887"/>
          </a:xfrm>
          <a:custGeom>
            <a:avLst/>
            <a:gdLst/>
            <a:ahLst/>
            <a:cxnLst/>
            <a:rect l="l" t="t" r="r" b="b"/>
            <a:pathLst>
              <a:path w="1954152" h="1240887">
                <a:moveTo>
                  <a:pt x="0" y="0"/>
                </a:moveTo>
                <a:lnTo>
                  <a:pt x="1954152" y="0"/>
                </a:lnTo>
                <a:lnTo>
                  <a:pt x="1954152" y="1240887"/>
                </a:lnTo>
                <a:lnTo>
                  <a:pt x="0" y="1240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607957">
            <a:off x="51624" y="3023840"/>
            <a:ext cx="1954152" cy="1240887"/>
          </a:xfrm>
          <a:custGeom>
            <a:avLst/>
            <a:gdLst/>
            <a:ahLst/>
            <a:cxnLst/>
            <a:rect l="l" t="t" r="r" b="b"/>
            <a:pathLst>
              <a:path w="1954152" h="1240887">
                <a:moveTo>
                  <a:pt x="0" y="0"/>
                </a:moveTo>
                <a:lnTo>
                  <a:pt x="1954152" y="0"/>
                </a:lnTo>
                <a:lnTo>
                  <a:pt x="1954152" y="1240887"/>
                </a:lnTo>
                <a:lnTo>
                  <a:pt x="0" y="1240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文字方塊 9"/>
          <p:cNvSpPr txBox="1"/>
          <p:nvPr/>
        </p:nvSpPr>
        <p:spPr>
          <a:xfrm>
            <a:off x="3878902" y="3424806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感謝聆聽</a:t>
            </a:r>
            <a:endParaRPr lang="en-US" altLang="zh-TW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Thank YOU!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50331">
            <a:off x="-5585414" y="1087479"/>
            <a:ext cx="18678422" cy="13358108"/>
          </a:xfrm>
          <a:custGeom>
            <a:avLst/>
            <a:gdLst/>
            <a:ahLst/>
            <a:cxnLst/>
            <a:rect l="l" t="t" r="r" b="b"/>
            <a:pathLst>
              <a:path w="18678422" h="13358108">
                <a:moveTo>
                  <a:pt x="0" y="0"/>
                </a:moveTo>
                <a:lnTo>
                  <a:pt x="18678422" y="0"/>
                </a:lnTo>
                <a:lnTo>
                  <a:pt x="18678422" y="13358108"/>
                </a:lnTo>
                <a:lnTo>
                  <a:pt x="0" y="13358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-30355" r="-303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9092" y="2578582"/>
            <a:ext cx="9442878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目的</a:t>
            </a:r>
            <a:endParaRPr lang="en-US" sz="8000" b="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127181" y="-1452847"/>
            <a:ext cx="16266883" cy="22999304"/>
          </a:xfrm>
          <a:custGeom>
            <a:avLst/>
            <a:gdLst/>
            <a:ahLst/>
            <a:cxnLst/>
            <a:rect l="l" t="t" r="r" b="b"/>
            <a:pathLst>
              <a:path w="16266883" h="22999304">
                <a:moveTo>
                  <a:pt x="0" y="0"/>
                </a:moveTo>
                <a:lnTo>
                  <a:pt x="16266883" y="0"/>
                </a:lnTo>
                <a:lnTo>
                  <a:pt x="16266883" y="22999305"/>
                </a:lnTo>
                <a:lnTo>
                  <a:pt x="0" y="22999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94956" y="4096174"/>
            <a:ext cx="9693374" cy="6633355"/>
            <a:chOff x="0" y="-459048"/>
            <a:chExt cx="12924498" cy="8844472"/>
          </a:xfrm>
        </p:grpSpPr>
        <p:sp>
          <p:nvSpPr>
            <p:cNvPr id="6" name="TextBox 6"/>
            <p:cNvSpPr txBox="1"/>
            <p:nvPr/>
          </p:nvSpPr>
          <p:spPr>
            <a:xfrm>
              <a:off x="0" y="7855364"/>
              <a:ext cx="12924498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120"/>
                </a:lnSpc>
                <a:spcBef>
                  <a:spcPct val="0"/>
                </a:spcBef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59048"/>
              <a:ext cx="12924498" cy="857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47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業者曾寶泉先生生產高品質蜂蜜</a:t>
              </a: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>
                <a:lnSpc>
                  <a:spcPts val="41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>
                <a:lnSpc>
                  <a:spcPts val="41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47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提供給消費者100%安心的純蜜。</a:t>
              </a:r>
            </a:p>
            <a:p>
              <a:pPr>
                <a:lnSpc>
                  <a:spcPts val="41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>
                <a:lnSpc>
                  <a:spcPts val="41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47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規劃如何提升業者的產品加值及創新科技運用</a:t>
              </a:r>
              <a:r>
                <a:rPr lang="en-US" sz="47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。</a:t>
              </a:r>
            </a:p>
            <a:p>
              <a:pPr>
                <a:lnSpc>
                  <a:spcPts val="41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>
                <a:lnSpc>
                  <a:spcPts val="4160"/>
                </a:lnSpc>
              </a:pPr>
              <a:endParaRPr lang="en-US" sz="47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47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提升鉅豐蜂蜜品牌知名度</a:t>
              </a:r>
              <a:r>
                <a:rPr lang="en-US" sz="32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。 </a:t>
              </a:r>
            </a:p>
            <a:p>
              <a:pPr>
                <a:lnSpc>
                  <a:spcPts val="4160"/>
                </a:lnSpc>
              </a:pPr>
              <a:endParaRPr lang="en-US" sz="32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62302" y="8285096"/>
            <a:ext cx="7323778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9811970" y="2578582"/>
            <a:ext cx="5450529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動機</a:t>
            </a:r>
            <a:endParaRPr lang="en-US" sz="8000" b="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974431" y="412067"/>
            <a:ext cx="18288000" cy="121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0"/>
              </a:lnSpc>
              <a:spcBef>
                <a:spcPct val="0"/>
              </a:spcBef>
            </a:pPr>
            <a:r>
              <a:rPr lang="en-US" sz="9170" b="1" u="sng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前言</a:t>
            </a:r>
            <a:endParaRPr lang="en-US" sz="9170" b="1" u="sng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454461" y="-1459596"/>
            <a:ext cx="209550" cy="6398994"/>
            <a:chOff x="0" y="0"/>
            <a:chExt cx="279400" cy="8531991"/>
          </a:xfrm>
        </p:grpSpPr>
        <p:sp>
          <p:nvSpPr>
            <p:cNvPr id="3" name="AutoShape 3"/>
            <p:cNvSpPr/>
            <p:nvPr/>
          </p:nvSpPr>
          <p:spPr>
            <a:xfrm rot="-5400000">
              <a:off x="-2880818" y="5492423"/>
              <a:ext cx="6041036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rot="-5400000">
              <a:off x="-1105778" y="1105778"/>
              <a:ext cx="2490955" cy="0"/>
            </a:xfrm>
            <a:prstGeom prst="line">
              <a:avLst/>
            </a:prstGeom>
            <a:ln w="279400" cap="flat">
              <a:solidFill>
                <a:srgbClr val="30231A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1073397" y="0"/>
            <a:ext cx="7214603" cy="10287000"/>
            <a:chOff x="0" y="0"/>
            <a:chExt cx="2631907" cy="3752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1907" cy="3752726"/>
            </a:xfrm>
            <a:custGeom>
              <a:avLst/>
              <a:gdLst/>
              <a:ahLst/>
              <a:cxnLst/>
              <a:rect l="l" t="t" r="r" b="b"/>
              <a:pathLst>
                <a:path w="2631907" h="3752726">
                  <a:moveTo>
                    <a:pt x="0" y="0"/>
                  </a:moveTo>
                  <a:lnTo>
                    <a:pt x="2631907" y="0"/>
                  </a:lnTo>
                  <a:lnTo>
                    <a:pt x="2631907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819137" y="537650"/>
            <a:ext cx="6141134" cy="9211701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37" r="-623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04800" y="2095500"/>
            <a:ext cx="10166778" cy="7373352"/>
            <a:chOff x="0" y="-28575"/>
            <a:chExt cx="12043965" cy="907154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553864"/>
              <a:ext cx="12043965" cy="489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120"/>
                </a:lnSpc>
                <a:spcBef>
                  <a:spcPct val="0"/>
                </a:spcBef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2043965" cy="893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ts val="4200"/>
                </a:spcBef>
                <a:spcAft>
                  <a:spcPts val="1200"/>
                </a:spcAft>
              </a:pPr>
              <a:r>
                <a:rPr lang="en-US" sz="40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1</a:t>
              </a:r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. </a:t>
              </a:r>
              <a:r>
                <a:rPr lang="en-US" sz="38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實地訪談法:深入訪談鉅豐蜂蜜老闆曾先生，了解經營現況</a:t>
              </a:r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。</a:t>
              </a:r>
            </a:p>
            <a:p>
              <a:endParaRPr lang="en-US" sz="38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2. </a:t>
              </a:r>
              <a:r>
                <a:rPr lang="en-US" sz="38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文獻研究法:收集新聞及網路資訊，提供相關資料</a:t>
              </a:r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。</a:t>
              </a:r>
            </a:p>
            <a:p>
              <a:endParaRPr lang="en-US" sz="38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3. </a:t>
              </a:r>
              <a:r>
                <a:rPr lang="en-US" sz="38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實地觀察法:親自到鉅豐蜂蜜養蜂場實際觀察，補充蜜蜂相關資訊</a:t>
              </a:r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。</a:t>
              </a:r>
            </a:p>
            <a:p>
              <a:endParaRPr lang="en-US" sz="38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r>
                <a:rPr lang="en-US" sz="38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4. </a:t>
              </a:r>
              <a:r>
                <a:rPr lang="en-US" sz="38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行動研究法:結合老闆想法、大眾需求及學校課程，推動創新內容規劃</a:t>
              </a:r>
              <a:r>
                <a:rPr lang="en-US" sz="47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。</a:t>
              </a:r>
            </a:p>
            <a:p>
              <a:pPr>
                <a:lnSpc>
                  <a:spcPts val="4160"/>
                </a:lnSpc>
              </a:pPr>
              <a:endParaRPr lang="en-US" sz="32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0040" y="78324"/>
            <a:ext cx="9442878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研究方法</a:t>
            </a:r>
            <a:endParaRPr lang="en-US" sz="8000" b="1" dirty="0">
              <a:solidFill>
                <a:srgbClr val="705E51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53096" y="1566066"/>
            <a:ext cx="2110979" cy="503878"/>
            <a:chOff x="0" y="0"/>
            <a:chExt cx="2814638" cy="671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121372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59807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5" y="0"/>
                  </a:lnTo>
                  <a:lnTo>
                    <a:pt x="693265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7642205" y="5457679"/>
            <a:ext cx="209550" cy="6398994"/>
            <a:chOff x="0" y="0"/>
            <a:chExt cx="279400" cy="8531991"/>
          </a:xfrm>
        </p:grpSpPr>
        <p:sp>
          <p:nvSpPr>
            <p:cNvPr id="7" name="AutoShape 7"/>
            <p:cNvSpPr/>
            <p:nvPr/>
          </p:nvSpPr>
          <p:spPr>
            <a:xfrm rot="-5400000">
              <a:off x="-2880818" y="5492423"/>
              <a:ext cx="6041036" cy="0"/>
            </a:xfrm>
            <a:prstGeom prst="line">
              <a:avLst/>
            </a:prstGeom>
            <a:ln w="38100" cap="flat">
              <a:solidFill>
                <a:srgbClr val="30231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-5400000">
              <a:off x="-1105778" y="1105778"/>
              <a:ext cx="2490955" cy="0"/>
            </a:xfrm>
            <a:prstGeom prst="line">
              <a:avLst/>
            </a:prstGeom>
            <a:ln w="279400" cap="flat">
              <a:solidFill>
                <a:srgbClr val="9A65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9" name="Freeform 9"/>
          <p:cNvSpPr/>
          <p:nvPr/>
        </p:nvSpPr>
        <p:spPr>
          <a:xfrm>
            <a:off x="1505046" y="7127031"/>
            <a:ext cx="1259387" cy="1259387"/>
          </a:xfrm>
          <a:custGeom>
            <a:avLst/>
            <a:gdLst/>
            <a:ahLst/>
            <a:cxnLst/>
            <a:rect l="l" t="t" r="r" b="b"/>
            <a:pathLst>
              <a:path w="1259387" h="1259387">
                <a:moveTo>
                  <a:pt x="0" y="0"/>
                </a:moveTo>
                <a:lnTo>
                  <a:pt x="1259386" y="0"/>
                </a:lnTo>
                <a:lnTo>
                  <a:pt x="1259386" y="1259387"/>
                </a:lnTo>
                <a:lnTo>
                  <a:pt x="0" y="1259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5046" y="3724200"/>
            <a:ext cx="1264968" cy="1239669"/>
          </a:xfrm>
          <a:custGeom>
            <a:avLst/>
            <a:gdLst/>
            <a:ahLst/>
            <a:cxnLst/>
            <a:rect l="l" t="t" r="r" b="b"/>
            <a:pathLst>
              <a:path w="1264968" h="1239669">
                <a:moveTo>
                  <a:pt x="0" y="0"/>
                </a:moveTo>
                <a:lnTo>
                  <a:pt x="1264968" y="0"/>
                </a:lnTo>
                <a:lnTo>
                  <a:pt x="1264968" y="1239669"/>
                </a:lnTo>
                <a:lnTo>
                  <a:pt x="0" y="123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49596" y="5395272"/>
            <a:ext cx="1158213" cy="1437962"/>
          </a:xfrm>
          <a:custGeom>
            <a:avLst/>
            <a:gdLst/>
            <a:ahLst/>
            <a:cxnLst/>
            <a:rect l="l" t="t" r="r" b="b"/>
            <a:pathLst>
              <a:path w="1158213" h="1437962">
                <a:moveTo>
                  <a:pt x="0" y="0"/>
                </a:moveTo>
                <a:lnTo>
                  <a:pt x="1158213" y="0"/>
                </a:lnTo>
                <a:lnTo>
                  <a:pt x="1158213" y="1437962"/>
                </a:lnTo>
                <a:lnTo>
                  <a:pt x="0" y="1437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3313302" y="3889918"/>
            <a:ext cx="5128844" cy="3414070"/>
            <a:chOff x="0" y="-28575"/>
            <a:chExt cx="6838459" cy="455209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568864"/>
              <a:ext cx="6838459" cy="2954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追求高質量品質及養生生活的產品</a:t>
              </a:r>
              <a:endParaRPr lang="en-US" sz="3600" spc="13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pPr marL="518160" lvl="1" indent="-259080" algn="l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未來的遊客皆有機會推廣</a:t>
              </a:r>
              <a:endParaRPr lang="en-US" sz="3600" spc="13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6838459" cy="1477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市場區隔</a:t>
              </a:r>
              <a:endParaRPr lang="en-US" sz="3600" spc="13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  <a:p>
              <a:r>
                <a:rPr lang="en-US" sz="3600" spc="13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Segmenting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79309" y="4987938"/>
            <a:ext cx="4764926" cy="4522066"/>
            <a:chOff x="0" y="-28575"/>
            <a:chExt cx="6353234" cy="602942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568864"/>
              <a:ext cx="6353234" cy="4431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原料可追溯、製程透明的理念</a:t>
              </a:r>
              <a:r>
                <a:rPr lang="en-US" sz="3600" spc="13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 </a:t>
              </a:r>
            </a:p>
            <a:p>
              <a:pPr marL="518160" lvl="1" indent="-259080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以天然、有機、品質為訴求</a:t>
              </a:r>
              <a:r>
                <a:rPr lang="en-US" sz="3600" spc="13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 </a:t>
              </a:r>
            </a:p>
            <a:p>
              <a:pPr marL="518160" lvl="1" indent="-259080" algn="l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優質偏高價位的產品</a:t>
              </a:r>
              <a:endParaRPr lang="en-US" sz="3600" spc="13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6353234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產品定位</a:t>
              </a:r>
              <a:endParaRPr lang="en-US" sz="3600" spc="13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sz="3600" spc="13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Positioning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338117" y="7319969"/>
            <a:ext cx="5128844" cy="2946711"/>
            <a:chOff x="0" y="-28575"/>
            <a:chExt cx="6838459" cy="3928947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684382"/>
              <a:ext cx="6838459" cy="221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58963" lvl="1" indent="-279482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企業、遊客:送禮方便</a:t>
              </a:r>
              <a:r>
                <a:rPr lang="en-US" sz="3600" spc="13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 </a:t>
              </a:r>
            </a:p>
            <a:p>
              <a:pPr marL="558963" lvl="1" indent="-279482" algn="l">
                <a:buFont typeface="Arial"/>
                <a:buChar char="•"/>
              </a:pPr>
              <a:r>
                <a:rPr lang="en-US" sz="3600" spc="13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注重原料天然者、養生者</a:t>
              </a:r>
              <a:endParaRPr lang="en-US" sz="3600" spc="13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6838459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spc="13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目標市場</a:t>
              </a:r>
            </a:p>
            <a:p>
              <a:r>
                <a:rPr lang="en-US" sz="3600" spc="13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Open Sans" panose="02020500000000000000" charset="0"/>
                </a:rPr>
                <a:t>Targeting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06718" y="574675"/>
            <a:ext cx="9442878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Open Sans" panose="02020500000000000000" charset="0"/>
              </a:rPr>
              <a:t>產業與市場分析</a:t>
            </a:r>
            <a:endParaRPr lang="en-US" sz="8000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  <a:cs typeface="Open Sans" panose="0202050000000000000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2278976"/>
            <a:ext cx="944287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STP分析</a:t>
            </a:r>
            <a:r>
              <a:rPr lang="en-US" sz="6800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2131784" y="-2150286"/>
            <a:ext cx="267638" cy="8172824"/>
            <a:chOff x="0" y="0"/>
            <a:chExt cx="356851" cy="10897098"/>
          </a:xfrm>
        </p:grpSpPr>
        <p:sp>
          <p:nvSpPr>
            <p:cNvPr id="24" name="AutoShape 24"/>
            <p:cNvSpPr/>
            <p:nvPr/>
          </p:nvSpPr>
          <p:spPr>
            <a:xfrm rot="-5400000">
              <a:off x="-3679394" y="7014948"/>
              <a:ext cx="7715639" cy="0"/>
            </a:xfrm>
            <a:prstGeom prst="line">
              <a:avLst/>
            </a:prstGeom>
            <a:ln w="48661" cap="flat">
              <a:solidFill>
                <a:srgbClr val="30231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1412304" y="1412304"/>
              <a:ext cx="3181459" cy="0"/>
            </a:xfrm>
            <a:prstGeom prst="line">
              <a:avLst/>
            </a:prstGeom>
            <a:ln w="356851" cap="flat">
              <a:solidFill>
                <a:srgbClr val="9A65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Freeform 2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9999"/>
            </a:blip>
            <a:stretch>
              <a:fillRect t="-40882" b="-724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51747" y="971550"/>
            <a:ext cx="8493124" cy="4657725"/>
            <a:chOff x="0" y="0"/>
            <a:chExt cx="2236872" cy="1226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6872" cy="1226726"/>
            </a:xfrm>
            <a:custGeom>
              <a:avLst/>
              <a:gdLst/>
              <a:ahLst/>
              <a:cxnLst/>
              <a:rect l="l" t="t" r="r" b="b"/>
              <a:pathLst>
                <a:path w="2236872" h="1226726">
                  <a:moveTo>
                    <a:pt x="0" y="0"/>
                  </a:moveTo>
                  <a:lnTo>
                    <a:pt x="2236872" y="0"/>
                  </a:lnTo>
                  <a:lnTo>
                    <a:pt x="2236872" y="1226726"/>
                  </a:lnTo>
                  <a:lnTo>
                    <a:pt x="0" y="1226726"/>
                  </a:lnTo>
                  <a:close/>
                </a:path>
              </a:pathLst>
            </a:custGeom>
            <a:solidFill>
              <a:srgbClr val="E6EBF5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236872" cy="1245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1000" y="37306"/>
            <a:ext cx="12541678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SWOT</a:t>
            </a:r>
            <a:r>
              <a:rPr lang="en-US" sz="8000" b="1" dirty="0" err="1">
                <a:solidFill>
                  <a:srgbClr val="9A6547"/>
                </a:solidFill>
                <a:latin typeface="Open Sans Bold"/>
                <a:ea typeface="Open Sans Bold"/>
              </a:rPr>
              <a:t>分析</a:t>
            </a:r>
            <a:endParaRPr lang="en-US" sz="8000" b="1" dirty="0">
              <a:solidFill>
                <a:srgbClr val="9A6547"/>
              </a:solidFill>
              <a:latin typeface="Open Sans Bold"/>
              <a:ea typeface="Open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58623" y="971550"/>
            <a:ext cx="8493124" cy="4657725"/>
            <a:chOff x="0" y="0"/>
            <a:chExt cx="2236872" cy="122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6872" cy="1226726"/>
            </a:xfrm>
            <a:custGeom>
              <a:avLst/>
              <a:gdLst/>
              <a:ahLst/>
              <a:cxnLst/>
              <a:rect l="l" t="t" r="r" b="b"/>
              <a:pathLst>
                <a:path w="2236872" h="1226726">
                  <a:moveTo>
                    <a:pt x="0" y="0"/>
                  </a:moveTo>
                  <a:lnTo>
                    <a:pt x="2236872" y="0"/>
                  </a:lnTo>
                  <a:lnTo>
                    <a:pt x="2236872" y="1226726"/>
                  </a:lnTo>
                  <a:lnTo>
                    <a:pt x="0" y="1226726"/>
                  </a:lnTo>
                  <a:close/>
                </a:path>
              </a:pathLst>
            </a:custGeom>
            <a:solidFill>
              <a:srgbClr val="E4D4C5">
                <a:alpha val="8000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236872" cy="1245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963816" y="776761"/>
            <a:ext cx="2110979" cy="503878"/>
            <a:chOff x="0" y="0"/>
            <a:chExt cx="2814638" cy="6718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121372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59807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5" y="0"/>
                  </a:lnTo>
                  <a:lnTo>
                    <a:pt x="693265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5629275"/>
            <a:ext cx="8523047" cy="4657725"/>
            <a:chOff x="0" y="0"/>
            <a:chExt cx="2244753" cy="12267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4753" cy="1226726"/>
            </a:xfrm>
            <a:custGeom>
              <a:avLst/>
              <a:gdLst/>
              <a:ahLst/>
              <a:cxnLst/>
              <a:rect l="l" t="t" r="r" b="b"/>
              <a:pathLst>
                <a:path w="2244753" h="1226726">
                  <a:moveTo>
                    <a:pt x="0" y="0"/>
                  </a:moveTo>
                  <a:lnTo>
                    <a:pt x="2244753" y="0"/>
                  </a:lnTo>
                  <a:lnTo>
                    <a:pt x="2244753" y="1226726"/>
                  </a:lnTo>
                  <a:lnTo>
                    <a:pt x="0" y="1226726"/>
                  </a:lnTo>
                  <a:close/>
                </a:path>
              </a:pathLst>
            </a:custGeom>
            <a:solidFill>
              <a:srgbClr val="7ED957">
                <a:alpha val="1882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2244753" cy="1245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51747" y="5629275"/>
            <a:ext cx="8493124" cy="4657725"/>
            <a:chOff x="0" y="0"/>
            <a:chExt cx="2236872" cy="12267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36872" cy="1226726"/>
            </a:xfrm>
            <a:custGeom>
              <a:avLst/>
              <a:gdLst/>
              <a:ahLst/>
              <a:cxnLst/>
              <a:rect l="l" t="t" r="r" b="b"/>
              <a:pathLst>
                <a:path w="2236872" h="1226726">
                  <a:moveTo>
                    <a:pt x="0" y="0"/>
                  </a:moveTo>
                  <a:lnTo>
                    <a:pt x="2236872" y="0"/>
                  </a:lnTo>
                  <a:lnTo>
                    <a:pt x="2236872" y="1226726"/>
                  </a:lnTo>
                  <a:lnTo>
                    <a:pt x="0" y="1226726"/>
                  </a:lnTo>
                  <a:close/>
                </a:path>
              </a:pathLst>
            </a:custGeom>
            <a:solidFill>
              <a:srgbClr val="E8E7E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2236872" cy="1245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833762"/>
              </p:ext>
            </p:extLst>
          </p:nvPr>
        </p:nvGraphicFramePr>
        <p:xfrm>
          <a:off x="1028700" y="971550"/>
          <a:ext cx="17046094" cy="9315450"/>
        </p:xfrm>
        <a:graphic>
          <a:graphicData uri="http://schemas.openxmlformats.org/drawingml/2006/table">
            <a:tbl>
              <a:tblPr/>
              <a:tblGrid>
                <a:gridCol w="8523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23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57725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FF3131"/>
                          </a:solidFill>
                          <a:latin typeface="Open Sans" panose="02020500000000000000" charset="0"/>
                          <a:ea typeface="Open Sans" panose="02020500000000000000" charset="0"/>
                          <a:cs typeface="Open Sans" panose="02020500000000000000" charset="0"/>
                        </a:rPr>
                        <a:t>優勢</a:t>
                      </a:r>
                      <a:r>
                        <a:rPr lang="en-US" sz="4000" dirty="0">
                          <a:solidFill>
                            <a:srgbClr val="FF3131"/>
                          </a:solidFill>
                          <a:latin typeface="Open Sans" panose="02020500000000000000" charset="0"/>
                          <a:ea typeface="Open Sans" panose="02020500000000000000" charset="0"/>
                          <a:cs typeface="Open Sans" panose="02020500000000000000" charset="0"/>
                        </a:rPr>
                        <a:t> (Strength)</a:t>
                      </a:r>
                      <a:endParaRPr lang="en-US" sz="40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 algn="ctr">
                        <a:lnSpc>
                          <a:spcPts val="3919"/>
                        </a:lnSpc>
                      </a:pPr>
                      <a:endParaRPr lang="en-US" sz="11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源頭把關嚴謹、使用天然成分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原料已登入農委會溯源系統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嚴格控制產品質量，已取得有機食品認證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endParaRPr lang="en-US" sz="3600" dirty="0">
                        <a:solidFill>
                          <a:srgbClr val="705E51"/>
                        </a:solidFill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ts val="3919"/>
                        </a:lnSpc>
                      </a:pPr>
                      <a:endParaRPr lang="en-US" sz="2799" dirty="0">
                        <a:solidFill>
                          <a:srgbClr val="705E51"/>
                        </a:solidFill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</a:txBody>
                  <a:tcPr marL="142875" marR="142875" marT="142875" marB="142875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7ED957"/>
                          </a:solidFill>
                          <a:latin typeface="Open Sans" panose="02020500000000000000" charset="0"/>
                          <a:ea typeface="Open Sans" panose="02020500000000000000" charset="0"/>
                          <a:cs typeface="Open Sans" panose="02020500000000000000" charset="0"/>
                        </a:rPr>
                        <a:t>劣勢</a:t>
                      </a:r>
                      <a:r>
                        <a:rPr lang="en-US" sz="4000" dirty="0">
                          <a:solidFill>
                            <a:srgbClr val="7ED957"/>
                          </a:solidFill>
                          <a:latin typeface="Open Sans" panose="02020500000000000000" charset="0"/>
                          <a:ea typeface="Open Sans" panose="02020500000000000000" charset="0"/>
                          <a:cs typeface="Open Sans" panose="02020500000000000000" charset="0"/>
                        </a:rPr>
                        <a:t> (Weakness)</a:t>
                      </a:r>
                      <a:endParaRPr lang="en-US" sz="40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 algn="ctr">
                        <a:lnSpc>
                          <a:spcPts val="3919"/>
                        </a:lnSpc>
                      </a:pPr>
                      <a:endParaRPr lang="en-US" sz="11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天然成分價格可能比較高會打退以價格為優先考量的消費者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有的人對蜂蜜過敏會錯失部分商機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 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產品價格會因產量會浮動不定</a:t>
                      </a:r>
                      <a:r>
                        <a:rPr lang="en-US" sz="36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endParaRPr lang="en-US" sz="2799" dirty="0">
                        <a:solidFill>
                          <a:srgbClr val="705E51"/>
                        </a:solidFill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ts val="3499"/>
                        </a:lnSpc>
                      </a:pPr>
                      <a:endParaRPr lang="en-US" sz="2799" dirty="0">
                        <a:solidFill>
                          <a:srgbClr val="705E51"/>
                        </a:solidFill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</a:txBody>
                  <a:tcPr marL="142875" marR="142875" marT="142875" marB="142875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7725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97B2"/>
                          </a:solidFill>
                          <a:latin typeface="Open Sans" panose="02020500000000000000" charset="0"/>
                          <a:ea typeface="Open Sans" panose="02020500000000000000" charset="0"/>
                          <a:cs typeface="Open Sans" panose="02020500000000000000" charset="0"/>
                        </a:rPr>
                        <a:t>機會</a:t>
                      </a:r>
                      <a:r>
                        <a:rPr lang="en-US" sz="4000" dirty="0">
                          <a:solidFill>
                            <a:srgbClr val="0097B2"/>
                          </a:solidFill>
                          <a:latin typeface="Open Sans" panose="02020500000000000000" charset="0"/>
                          <a:ea typeface="Open Sans" panose="02020500000000000000" charset="0"/>
                          <a:cs typeface="Open Sans" panose="02020500000000000000" charset="0"/>
                        </a:rPr>
                        <a:t>(Opportunity)</a:t>
                      </a:r>
                      <a:endParaRPr lang="en-US" sz="40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11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網路廣告讓商品更容易被看到增加購買率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與其他天然和環保品牌合作可以擴大市場份額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可以開發蜂蜜護膚系列，如洗面奶、面膜等形成產品線擴大品牌影響力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</a:txBody>
                  <a:tcPr marL="142875" marR="142875" marT="142875" marB="142875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A6A6A6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威脅</a:t>
                      </a:r>
                      <a:r>
                        <a:rPr lang="en-US" sz="4000" dirty="0">
                          <a:solidFill>
                            <a:srgbClr val="A6A6A6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 (Threat)</a:t>
                      </a:r>
                      <a:endParaRPr 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 panose="02020500000000000000" charset="0"/>
                      </a:endParaRP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1100" dirty="0">
                        <a:latin typeface="Open Sans" panose="02020500000000000000" charset="0"/>
                        <a:ea typeface="Open Sans" panose="02020500000000000000" charset="0"/>
                        <a:cs typeface="Open Sans" panose="02020500000000000000" charset="0"/>
                      </a:endParaRP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市面上產品眾多，消費者擁有高選擇性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溫室效應日益嚴重，所以政府規範了相關法規加以管束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◆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新的競爭者隨時可能進入市場，很容易被更好的東西取代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 panose="02020500000000000000" charset="0"/>
                        </a:rPr>
                        <a:t>。</a:t>
                      </a:r>
                    </a:p>
                  </a:txBody>
                  <a:tcPr marL="142875" marR="142875" marT="142875" marB="142875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0" name="Freeform 20"/>
          <p:cNvSpPr/>
          <p:nvPr/>
        </p:nvSpPr>
        <p:spPr>
          <a:xfrm>
            <a:off x="1058623" y="4334991"/>
            <a:ext cx="1071546" cy="1138428"/>
          </a:xfrm>
          <a:custGeom>
            <a:avLst/>
            <a:gdLst/>
            <a:ahLst/>
            <a:cxnLst/>
            <a:rect l="l" t="t" r="r" b="b"/>
            <a:pathLst>
              <a:path w="1071546" h="1138428">
                <a:moveTo>
                  <a:pt x="0" y="0"/>
                </a:moveTo>
                <a:lnTo>
                  <a:pt x="1071546" y="0"/>
                </a:lnTo>
                <a:lnTo>
                  <a:pt x="1071546" y="1138429"/>
                </a:lnTo>
                <a:lnTo>
                  <a:pt x="0" y="1138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704558" y="4248671"/>
            <a:ext cx="1340313" cy="1311070"/>
          </a:xfrm>
          <a:custGeom>
            <a:avLst/>
            <a:gdLst/>
            <a:ahLst/>
            <a:cxnLst/>
            <a:rect l="l" t="t" r="r" b="b"/>
            <a:pathLst>
              <a:path w="1340313" h="1311070">
                <a:moveTo>
                  <a:pt x="0" y="0"/>
                </a:moveTo>
                <a:lnTo>
                  <a:pt x="1340313" y="0"/>
                </a:lnTo>
                <a:lnTo>
                  <a:pt x="1340313" y="1311069"/>
                </a:lnTo>
                <a:lnTo>
                  <a:pt x="0" y="1311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28700" y="5854531"/>
            <a:ext cx="1101469" cy="1176469"/>
          </a:xfrm>
          <a:custGeom>
            <a:avLst/>
            <a:gdLst/>
            <a:ahLst/>
            <a:cxnLst/>
            <a:rect l="l" t="t" r="r" b="b"/>
            <a:pathLst>
              <a:path w="1101469" h="1176469">
                <a:moveTo>
                  <a:pt x="0" y="0"/>
                </a:moveTo>
                <a:lnTo>
                  <a:pt x="1101469" y="0"/>
                </a:lnTo>
                <a:lnTo>
                  <a:pt x="1101469" y="1176469"/>
                </a:lnTo>
                <a:lnTo>
                  <a:pt x="0" y="1176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704558" y="5802302"/>
            <a:ext cx="1228698" cy="1228698"/>
          </a:xfrm>
          <a:custGeom>
            <a:avLst/>
            <a:gdLst/>
            <a:ahLst/>
            <a:cxnLst/>
            <a:rect l="l" t="t" r="r" b="b"/>
            <a:pathLst>
              <a:path w="1228698" h="1228698">
                <a:moveTo>
                  <a:pt x="0" y="0"/>
                </a:moveTo>
                <a:lnTo>
                  <a:pt x="1228699" y="0"/>
                </a:lnTo>
                <a:lnTo>
                  <a:pt x="1228699" y="1228698"/>
                </a:lnTo>
                <a:lnTo>
                  <a:pt x="0" y="122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11656"/>
            <a:ext cx="9442878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 b="1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PEST環境分析</a:t>
            </a:r>
            <a:endParaRPr lang="en-US" sz="8000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148321" y="1091530"/>
            <a:ext cx="2110979" cy="503878"/>
            <a:chOff x="0" y="0"/>
            <a:chExt cx="2814638" cy="671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21372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6" y="0"/>
                  </a:lnTo>
                  <a:lnTo>
                    <a:pt x="693266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59807" y="0"/>
              <a:ext cx="693266" cy="671838"/>
            </a:xfrm>
            <a:custGeom>
              <a:avLst/>
              <a:gdLst/>
              <a:ahLst/>
              <a:cxnLst/>
              <a:rect l="l" t="t" r="r" b="b"/>
              <a:pathLst>
                <a:path w="693266" h="671838">
                  <a:moveTo>
                    <a:pt x="0" y="0"/>
                  </a:moveTo>
                  <a:lnTo>
                    <a:pt x="693265" y="0"/>
                  </a:lnTo>
                  <a:lnTo>
                    <a:pt x="693265" y="671838"/>
                  </a:lnTo>
                  <a:lnTo>
                    <a:pt x="0" y="6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78168"/>
              </p:ext>
            </p:extLst>
          </p:nvPr>
        </p:nvGraphicFramePr>
        <p:xfrm>
          <a:off x="647435" y="1951482"/>
          <a:ext cx="17167153" cy="8188219"/>
        </p:xfrm>
        <a:graphic>
          <a:graphicData uri="http://schemas.openxmlformats.org/drawingml/2006/table">
            <a:tbl>
              <a:tblPr/>
              <a:tblGrid>
                <a:gridCol w="8709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573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64246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政治法律環境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(Political)</a:t>
                      </a: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47697" lvl="1" indent="-323848">
                        <a:lnSpc>
                          <a:spcPts val="4199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政府推動環保和綠色產品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marL="647697" lvl="1" indent="-323848" algn="l">
                        <a:lnSpc>
                          <a:spcPts val="4199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政府的監管和法規需確保產品符合相關法規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3200" dirty="0">
                        <a:solidFill>
                          <a:srgbClr val="705E5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經濟環境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(Economic)</a:t>
                      </a: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47697" lvl="1" indent="-323848">
                        <a:lnSpc>
                          <a:spcPts val="4199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近年來消費水平逐漸降低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marL="647697" lvl="1" indent="-323848" algn="l">
                        <a:lnSpc>
                          <a:spcPts val="4199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定價策略需要考慮目標市場的經濟狀況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3200" dirty="0">
                        <a:solidFill>
                          <a:srgbClr val="705E5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3973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社會文化環境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(Social)</a:t>
                      </a: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47697" lvl="1" indent="-323848">
                        <a:lnSpc>
                          <a:spcPts val="4199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健康、美容、環保產品的趨勢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marL="647697" lvl="1" indent="-323848" algn="l">
                        <a:lnSpc>
                          <a:spcPts val="4199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網購消費市場為主流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ctr">
                        <a:lnSpc>
                          <a:spcPts val="4479"/>
                        </a:lnSpc>
                      </a:pPr>
                      <a:endParaRPr lang="en-US" sz="3200" dirty="0">
                        <a:solidFill>
                          <a:srgbClr val="705E5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技術環境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(Technology)</a:t>
                      </a:r>
                    </a:p>
                    <a:p>
                      <a:pPr algn="ctr">
                        <a:lnSpc>
                          <a:spcPts val="4480"/>
                        </a:lnSpc>
                      </a:pP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47702" lvl="1" indent="-323851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結合QR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Code新技術可提供說明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marL="647702" lvl="1" indent="-323851" algn="l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200" dirty="0" err="1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網路行銷使銷售渠道更多元化</a:t>
                      </a:r>
                      <a:r>
                        <a:rPr lang="en-US" sz="3200" dirty="0">
                          <a:solidFill>
                            <a:srgbClr val="705E5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ctr">
                        <a:lnSpc>
                          <a:spcPts val="4480"/>
                        </a:lnSpc>
                      </a:pPr>
                      <a:endParaRPr lang="en-US" sz="3200" dirty="0">
                        <a:solidFill>
                          <a:srgbClr val="705E5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347906" y="2399880"/>
            <a:ext cx="1133522" cy="1155309"/>
          </a:xfrm>
          <a:custGeom>
            <a:avLst/>
            <a:gdLst/>
            <a:ahLst/>
            <a:cxnLst/>
            <a:rect l="l" t="t" r="r" b="b"/>
            <a:pathLst>
              <a:path w="1133522" h="1155309">
                <a:moveTo>
                  <a:pt x="0" y="0"/>
                </a:moveTo>
                <a:lnTo>
                  <a:pt x="1133522" y="0"/>
                </a:lnTo>
                <a:lnTo>
                  <a:pt x="1133522" y="1155309"/>
                </a:lnTo>
                <a:lnTo>
                  <a:pt x="0" y="115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19673" y="2399880"/>
            <a:ext cx="1096493" cy="1155309"/>
          </a:xfrm>
          <a:custGeom>
            <a:avLst/>
            <a:gdLst/>
            <a:ahLst/>
            <a:cxnLst/>
            <a:rect l="l" t="t" r="r" b="b"/>
            <a:pathLst>
              <a:path w="1096493" h="1155309">
                <a:moveTo>
                  <a:pt x="0" y="0"/>
                </a:moveTo>
                <a:lnTo>
                  <a:pt x="1096493" y="0"/>
                </a:lnTo>
                <a:lnTo>
                  <a:pt x="1096493" y="1155309"/>
                </a:lnTo>
                <a:lnTo>
                  <a:pt x="0" y="1155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7906" y="6649320"/>
            <a:ext cx="1167730" cy="1193083"/>
          </a:xfrm>
          <a:custGeom>
            <a:avLst/>
            <a:gdLst/>
            <a:ahLst/>
            <a:cxnLst/>
            <a:rect l="l" t="t" r="r" b="b"/>
            <a:pathLst>
              <a:path w="1167730" h="1193083">
                <a:moveTo>
                  <a:pt x="0" y="0"/>
                </a:moveTo>
                <a:lnTo>
                  <a:pt x="1167730" y="0"/>
                </a:lnTo>
                <a:lnTo>
                  <a:pt x="1167730" y="1193083"/>
                </a:lnTo>
                <a:lnTo>
                  <a:pt x="0" y="1193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62688" y="6725618"/>
            <a:ext cx="1353478" cy="1040486"/>
          </a:xfrm>
          <a:custGeom>
            <a:avLst/>
            <a:gdLst/>
            <a:ahLst/>
            <a:cxnLst/>
            <a:rect l="l" t="t" r="r" b="b"/>
            <a:pathLst>
              <a:path w="1353478" h="1040486">
                <a:moveTo>
                  <a:pt x="0" y="0"/>
                </a:moveTo>
                <a:lnTo>
                  <a:pt x="1353478" y="0"/>
                </a:lnTo>
                <a:lnTo>
                  <a:pt x="1353478" y="1040486"/>
                </a:lnTo>
                <a:lnTo>
                  <a:pt x="0" y="104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40882" b="-724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8664" y="5185140"/>
            <a:ext cx="843946" cy="1110455"/>
          </a:xfrm>
          <a:custGeom>
            <a:avLst/>
            <a:gdLst/>
            <a:ahLst/>
            <a:cxnLst/>
            <a:rect l="l" t="t" r="r" b="b"/>
            <a:pathLst>
              <a:path w="843946" h="1110455">
                <a:moveTo>
                  <a:pt x="0" y="0"/>
                </a:moveTo>
                <a:lnTo>
                  <a:pt x="843946" y="0"/>
                </a:lnTo>
                <a:lnTo>
                  <a:pt x="843946" y="1110455"/>
                </a:lnTo>
                <a:lnTo>
                  <a:pt x="0" y="1110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11173" y="3863164"/>
            <a:ext cx="783618" cy="997662"/>
          </a:xfrm>
          <a:custGeom>
            <a:avLst/>
            <a:gdLst/>
            <a:ahLst/>
            <a:cxnLst/>
            <a:rect l="l" t="t" r="r" b="b"/>
            <a:pathLst>
              <a:path w="783618" h="997662">
                <a:moveTo>
                  <a:pt x="0" y="0"/>
                </a:moveTo>
                <a:lnTo>
                  <a:pt x="783618" y="0"/>
                </a:lnTo>
                <a:lnTo>
                  <a:pt x="783618" y="997662"/>
                </a:lnTo>
                <a:lnTo>
                  <a:pt x="0" y="997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413401"/>
            <a:ext cx="1352150" cy="1235527"/>
          </a:xfrm>
          <a:custGeom>
            <a:avLst/>
            <a:gdLst/>
            <a:ahLst/>
            <a:cxnLst/>
            <a:rect l="l" t="t" r="r" b="b"/>
            <a:pathLst>
              <a:path w="1352150" h="1235527">
                <a:moveTo>
                  <a:pt x="0" y="0"/>
                </a:moveTo>
                <a:lnTo>
                  <a:pt x="1352150" y="0"/>
                </a:lnTo>
                <a:lnTo>
                  <a:pt x="1352150" y="1235526"/>
                </a:lnTo>
                <a:lnTo>
                  <a:pt x="0" y="1235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1892" y="6697483"/>
            <a:ext cx="1342180" cy="1342180"/>
          </a:xfrm>
          <a:custGeom>
            <a:avLst/>
            <a:gdLst/>
            <a:ahLst/>
            <a:cxnLst/>
            <a:rect l="l" t="t" r="r" b="b"/>
            <a:pathLst>
              <a:path w="1342180" h="1342180">
                <a:moveTo>
                  <a:pt x="0" y="0"/>
                </a:moveTo>
                <a:lnTo>
                  <a:pt x="1342180" y="0"/>
                </a:lnTo>
                <a:lnTo>
                  <a:pt x="1342180" y="1342180"/>
                </a:lnTo>
                <a:lnTo>
                  <a:pt x="0" y="13421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7697" y="3790516"/>
            <a:ext cx="1070309" cy="1070309"/>
          </a:xfrm>
          <a:custGeom>
            <a:avLst/>
            <a:gdLst/>
            <a:ahLst/>
            <a:cxnLst/>
            <a:rect l="l" t="t" r="r" b="b"/>
            <a:pathLst>
              <a:path w="1070309" h="1070309">
                <a:moveTo>
                  <a:pt x="0" y="0"/>
                </a:moveTo>
                <a:lnTo>
                  <a:pt x="1070310" y="0"/>
                </a:lnTo>
                <a:lnTo>
                  <a:pt x="1070310" y="1070310"/>
                </a:lnTo>
                <a:lnTo>
                  <a:pt x="0" y="1070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540932" y="4094964"/>
            <a:ext cx="3702760" cy="1071749"/>
            <a:chOff x="0" y="-28575"/>
            <a:chExt cx="4937014" cy="1428999"/>
          </a:xfrm>
        </p:grpSpPr>
        <p:sp>
          <p:nvSpPr>
            <p:cNvPr id="9" name="TextBox 9"/>
            <p:cNvSpPr txBox="1"/>
            <p:nvPr/>
          </p:nvSpPr>
          <p:spPr>
            <a:xfrm>
              <a:off x="0" y="870364"/>
              <a:ext cx="4937014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0"/>
                </a:lnSpc>
              </a:pPr>
              <a:endParaRPr sz="3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93701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現有競爭者</a:t>
              </a:r>
              <a:r>
                <a:rPr lang="en-US" sz="32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en-US" sz="3200" dirty="0">
                  <a:solidFill>
                    <a:srgbClr val="0097B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360382" y="5439170"/>
            <a:ext cx="3702760" cy="1071749"/>
            <a:chOff x="0" y="-28575"/>
            <a:chExt cx="4937014" cy="142899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870364"/>
              <a:ext cx="4937014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120"/>
                </a:lnSpc>
                <a:spcBef>
                  <a:spcPct val="0"/>
                </a:spcBef>
              </a:pPr>
              <a:endParaRPr sz="3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93701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消費者的議價力</a:t>
              </a:r>
              <a:r>
                <a:rPr lang="en-US" sz="32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en-US" sz="3200" dirty="0">
                  <a:solidFill>
                    <a:srgbClr val="0097B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40932" y="7003978"/>
            <a:ext cx="49697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潛在進入者的威脅-</a:t>
            </a:r>
            <a:r>
              <a:rPr lang="en-US" sz="3200" dirty="0" err="1">
                <a:solidFill>
                  <a:srgbClr val="00BF6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尚可</a:t>
            </a:r>
            <a:endParaRPr lang="en-US" sz="3200" dirty="0">
              <a:solidFill>
                <a:srgbClr val="00BF6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BF6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835214" y="4094964"/>
            <a:ext cx="3702760" cy="1071749"/>
            <a:chOff x="0" y="-28575"/>
            <a:chExt cx="4937014" cy="142899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70364"/>
              <a:ext cx="4937014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120"/>
                </a:lnSpc>
                <a:spcBef>
                  <a:spcPct val="0"/>
                </a:spcBef>
              </a:pPr>
              <a:endParaRPr sz="3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93701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dirty="0" err="1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替代品的威脅</a:t>
              </a:r>
              <a:r>
                <a:rPr lang="en-US" sz="3200" dirty="0">
                  <a:solidFill>
                    <a:srgbClr val="705E5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en-US" sz="3200" dirty="0">
                  <a:solidFill>
                    <a:srgbClr val="FF313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低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1181100"/>
            <a:ext cx="9442878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Porter </a:t>
            </a:r>
            <a:r>
              <a:rPr lang="en-US" sz="8000" b="1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五力分析</a:t>
            </a:r>
            <a:endParaRPr lang="en-US" sz="8000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835214" y="7783385"/>
            <a:ext cx="4731460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120"/>
              </a:lnSpc>
              <a:spcBef>
                <a:spcPct val="0"/>
              </a:spcBef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13835214" y="7137117"/>
            <a:ext cx="473146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供應商的議價能力</a:t>
            </a:r>
            <a:r>
              <a:rPr lang="en-US" sz="3200" dirty="0">
                <a:solidFill>
                  <a:srgbClr val="705E5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sz="3200" dirty="0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370325"/>
              </p:ext>
            </p:extLst>
          </p:nvPr>
        </p:nvGraphicFramePr>
        <p:xfrm>
          <a:off x="1069612" y="1883485"/>
          <a:ext cx="16228474" cy="7197966"/>
        </p:xfrm>
        <a:graphic>
          <a:graphicData uri="http://schemas.openxmlformats.org/drawingml/2006/table">
            <a:tbl>
              <a:tblPr/>
              <a:tblGrid>
                <a:gridCol w="54486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79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9932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932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9932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6499789" y="2004410"/>
            <a:ext cx="4726523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客製化包裝</a:t>
            </a:r>
            <a:endParaRPr lang="en-US" sz="32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結合苑裡藺草包裝</a:t>
            </a:r>
            <a:endParaRPr lang="en-US" sz="32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具吸引力的標籤</a:t>
            </a:r>
            <a:r>
              <a:rPr lang="en-US" sz="32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完整的成分標示</a:t>
            </a:r>
            <a:endParaRPr lang="en-US" sz="32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9612" y="4905419"/>
            <a:ext cx="515106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80000">
              <a:lnSpc>
                <a:spcPts val="4760"/>
              </a:lnSpc>
            </a:pPr>
            <a:r>
              <a:rPr lang="en-US" sz="34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(二)</a:t>
            </a:r>
            <a:r>
              <a:rPr lang="en-US" sz="34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創新服務蜂場體驗活動</a:t>
            </a:r>
            <a:endParaRPr lang="en-US" sz="34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ts val="4760"/>
              </a:lnSpc>
              <a:spcBef>
                <a:spcPct val="0"/>
              </a:spcBef>
            </a:pPr>
            <a:endParaRPr lang="en-US" sz="34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22450" y="4995684"/>
            <a:ext cx="470386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4D4A4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養蜂場體驗活動</a:t>
            </a:r>
            <a:endParaRPr lang="en-US" sz="3200" dirty="0">
              <a:solidFill>
                <a:srgbClr val="4D4A4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ts val="3780"/>
              </a:lnSpc>
            </a:pPr>
            <a:endParaRPr lang="en-US" sz="3200" dirty="0">
              <a:solidFill>
                <a:srgbClr val="4D4A4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9612" y="7211543"/>
            <a:ext cx="468161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(三)</a:t>
            </a:r>
            <a:r>
              <a:rPr lang="en-US" sz="36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科技應用</a:t>
            </a:r>
            <a:r>
              <a:rPr lang="en-US" sz="36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29400" y="7034457"/>
            <a:ext cx="468161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開創官方社群平台帳號</a:t>
            </a:r>
            <a:r>
              <a:rPr lang="en-US" sz="32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創造虛擬網紅及直播宣傳</a:t>
            </a:r>
            <a:endParaRPr lang="en-US" sz="32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32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AR導覽</a:t>
            </a:r>
            <a:endParaRPr lang="en-US" sz="32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6186" y="114300"/>
            <a:ext cx="1421331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9A654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創意構想</a:t>
            </a:r>
            <a:endParaRPr lang="en-US" sz="8000" b="1" dirty="0">
              <a:solidFill>
                <a:srgbClr val="9A654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40882" b="-7245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69612" y="2419622"/>
            <a:ext cx="472652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(一)</a:t>
            </a:r>
            <a:r>
              <a:rPr lang="en-US" sz="3600" dirty="0" err="1">
                <a:solidFill>
                  <a:srgbClr val="6464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產品創新</a:t>
            </a:r>
            <a:endParaRPr lang="en-US" sz="3600" dirty="0">
              <a:solidFill>
                <a:srgbClr val="6464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855536" y="6429300"/>
            <a:ext cx="3255836" cy="4114800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6" y="0"/>
                </a:lnTo>
                <a:lnTo>
                  <a:pt x="325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8830" y="-3563711"/>
            <a:ext cx="4999482" cy="8229600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593</Words>
  <Application>Microsoft Office PowerPoint</Application>
  <PresentationFormat>自訂</PresentationFormat>
  <Paragraphs>234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Arial</vt:lpstr>
      <vt:lpstr>芫荽</vt:lpstr>
      <vt:lpstr>新細明體</vt:lpstr>
      <vt:lpstr>標楷體</vt:lpstr>
      <vt:lpstr>Open Sans Bold</vt:lpstr>
      <vt:lpstr>Calibri</vt:lpstr>
      <vt:lpstr>芫荽 Bold</vt:lpstr>
      <vt:lpstr>Open Sans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創意組-苑里小農創新創意行銷/簡報</dc:title>
  <dc:creator>翁千卉</dc:creator>
  <cp:lastModifiedBy>User</cp:lastModifiedBy>
  <cp:revision>16</cp:revision>
  <dcterms:created xsi:type="dcterms:W3CDTF">2006-08-16T00:00:00Z</dcterms:created>
  <dcterms:modified xsi:type="dcterms:W3CDTF">2023-12-01T11:35:54Z</dcterms:modified>
  <dc:identifier>DAFzo-iDWe8</dc:identifier>
</cp:coreProperties>
</file>