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1"/>
    <p:sldMasterId id="2147483790"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1" d="100"/>
          <a:sy n="61" d="100"/>
        </p:scale>
        <p:origin x="6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7BEAEB-0DCC-4E09-B360-58559771A1CE}"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D8242578-0BE7-4FAE-9BBF-634D92FC4FAF}">
      <dgm:prSet phldrT="[文字]" custT="1"/>
      <dgm:spPr/>
      <dgm:t>
        <a:bodyPr vert="vert"/>
        <a:lstStyle/>
        <a:p>
          <a:r>
            <a:rPr lang="zh-TW" altLang="en-US" sz="3600"/>
            <a:t>競爭環境</a:t>
          </a:r>
        </a:p>
      </dgm:t>
    </dgm:pt>
    <dgm:pt modelId="{B954B7E2-8011-439C-991E-16AE240940AC}" type="parTrans" cxnId="{A47958B3-B98E-4099-8D5E-B6784D9E8213}">
      <dgm:prSet/>
      <dgm:spPr/>
      <dgm:t>
        <a:bodyPr/>
        <a:lstStyle/>
        <a:p>
          <a:endParaRPr lang="zh-TW" altLang="en-US"/>
        </a:p>
      </dgm:t>
    </dgm:pt>
    <dgm:pt modelId="{032DD3F0-6E24-43A5-97D4-C1D8EAEE1AB6}" type="sibTrans" cxnId="{A47958B3-B98E-4099-8D5E-B6784D9E8213}">
      <dgm:prSet/>
      <dgm:spPr/>
      <dgm:t>
        <a:bodyPr/>
        <a:lstStyle/>
        <a:p>
          <a:endParaRPr lang="zh-TW" altLang="en-US"/>
        </a:p>
      </dgm:t>
    </dgm:pt>
    <dgm:pt modelId="{83F591A6-1567-4E8B-AF32-C3EE8FA82F4F}">
      <dgm:prSet phldrT="[文字]"/>
      <dgm:spPr/>
      <dgm:t>
        <a:bodyPr/>
        <a:lstStyle/>
        <a:p>
          <a:r>
            <a:rPr lang="zh-TW"/>
            <a:t>競爭格局相對分散，沒有一家企業佔據絕對優勢。</a:t>
          </a:r>
          <a:endParaRPr lang="zh-TW" altLang="en-US"/>
        </a:p>
      </dgm:t>
    </dgm:pt>
    <dgm:pt modelId="{9AB100B3-AC1C-4A3E-AB53-9754DC7F2DDE}" type="parTrans" cxnId="{11B865BC-7F8E-4884-B7DF-E9EC600C7F9C}">
      <dgm:prSet/>
      <dgm:spPr/>
      <dgm:t>
        <a:bodyPr/>
        <a:lstStyle/>
        <a:p>
          <a:endParaRPr lang="zh-TW" altLang="en-US"/>
        </a:p>
      </dgm:t>
    </dgm:pt>
    <dgm:pt modelId="{026B5750-D092-4B9E-8454-2322975EC106}" type="sibTrans" cxnId="{11B865BC-7F8E-4884-B7DF-E9EC600C7F9C}">
      <dgm:prSet/>
      <dgm:spPr/>
      <dgm:t>
        <a:bodyPr/>
        <a:lstStyle/>
        <a:p>
          <a:endParaRPr lang="zh-TW" altLang="en-US"/>
        </a:p>
      </dgm:t>
    </dgm:pt>
    <dgm:pt modelId="{52150254-DD4B-4672-A096-AB911E99B719}">
      <dgm:prSet phldrT="[文字]"/>
      <dgm:spPr/>
      <dgm:t>
        <a:bodyPr/>
        <a:lstStyle/>
        <a:p>
          <a:r>
            <a:rPr lang="zh-TW"/>
            <a:t>競爭主要集中在產品的品質、口味、價格等方面。</a:t>
          </a:r>
          <a:endParaRPr lang="zh-TW" altLang="en-US"/>
        </a:p>
      </dgm:t>
    </dgm:pt>
    <dgm:pt modelId="{5A1018F0-26D1-4504-A0E8-334513519340}" type="parTrans" cxnId="{C2CEE8DC-4C6B-4B87-AAF3-46055C4C12A1}">
      <dgm:prSet/>
      <dgm:spPr/>
      <dgm:t>
        <a:bodyPr/>
        <a:lstStyle/>
        <a:p>
          <a:endParaRPr lang="zh-TW" altLang="en-US"/>
        </a:p>
      </dgm:t>
    </dgm:pt>
    <dgm:pt modelId="{E0FCAFA6-F632-4519-81E8-956795BE5E62}" type="sibTrans" cxnId="{C2CEE8DC-4C6B-4B87-AAF3-46055C4C12A1}">
      <dgm:prSet/>
      <dgm:spPr/>
      <dgm:t>
        <a:bodyPr/>
        <a:lstStyle/>
        <a:p>
          <a:endParaRPr lang="zh-TW" altLang="en-US"/>
        </a:p>
      </dgm:t>
    </dgm:pt>
    <dgm:pt modelId="{18B3D12C-F200-4DD1-BC0F-1FB16A7B4064}">
      <dgm:prSet phldrT="[文字]"/>
      <dgm:spPr/>
      <dgm:t>
        <a:bodyPr/>
        <a:lstStyle/>
        <a:p>
          <a:r>
            <a:rPr lang="zh-TW" altLang="en-US" dirty="0"/>
            <a:t>  </a:t>
          </a:r>
          <a:r>
            <a:rPr lang="zh-TW" dirty="0"/>
            <a:t>替代產品的競爭日益激烈。</a:t>
          </a:r>
          <a:endParaRPr lang="zh-TW" altLang="en-US" dirty="0"/>
        </a:p>
      </dgm:t>
    </dgm:pt>
    <dgm:pt modelId="{FDF86BEC-C5AD-4BED-A482-11BC49EB4DC4}" type="parTrans" cxnId="{A19D24AA-7325-4B42-BF28-2C9F4D3C3839}">
      <dgm:prSet/>
      <dgm:spPr/>
      <dgm:t>
        <a:bodyPr/>
        <a:lstStyle/>
        <a:p>
          <a:endParaRPr lang="zh-TW" altLang="en-US"/>
        </a:p>
      </dgm:t>
    </dgm:pt>
    <dgm:pt modelId="{8C00DCFB-690A-448E-94C4-B7E4CDDC6E03}" type="sibTrans" cxnId="{A19D24AA-7325-4B42-BF28-2C9F4D3C3839}">
      <dgm:prSet/>
      <dgm:spPr/>
      <dgm:t>
        <a:bodyPr/>
        <a:lstStyle/>
        <a:p>
          <a:endParaRPr lang="zh-TW" altLang="en-US"/>
        </a:p>
      </dgm:t>
    </dgm:pt>
    <dgm:pt modelId="{50C518F6-68FB-477F-910B-EFAAC125F7B4}">
      <dgm:prSet phldrT="[文字]"/>
      <dgm:spPr/>
      <dgm:t>
        <a:bodyPr/>
        <a:lstStyle/>
        <a:p>
          <a:r>
            <a:rPr lang="zh-TW"/>
            <a:t>新興產品的出現可能會帶來新的挑戰。</a:t>
          </a:r>
          <a:endParaRPr lang="zh-TW" altLang="en-US"/>
        </a:p>
      </dgm:t>
    </dgm:pt>
    <dgm:pt modelId="{93687E4B-9864-46AD-AE26-71838FE4858B}" type="parTrans" cxnId="{A53D5917-E753-4979-A53A-600688CE815B}">
      <dgm:prSet/>
      <dgm:spPr/>
      <dgm:t>
        <a:bodyPr/>
        <a:lstStyle/>
        <a:p>
          <a:endParaRPr lang="zh-TW" altLang="en-US"/>
        </a:p>
      </dgm:t>
    </dgm:pt>
    <dgm:pt modelId="{C1A76012-A723-47A7-9076-58436D4A0620}" type="sibTrans" cxnId="{A53D5917-E753-4979-A53A-600688CE815B}">
      <dgm:prSet/>
      <dgm:spPr/>
      <dgm:t>
        <a:bodyPr/>
        <a:lstStyle/>
        <a:p>
          <a:endParaRPr lang="zh-TW" altLang="en-US"/>
        </a:p>
      </dgm:t>
    </dgm:pt>
    <dgm:pt modelId="{AEC15934-4730-4693-A3F9-FF388B539D23}" type="pres">
      <dgm:prSet presAssocID="{977BEAEB-0DCC-4E09-B360-58559771A1CE}" presName="Name0" presStyleCnt="0">
        <dgm:presLayoutVars>
          <dgm:chPref val="1"/>
          <dgm:dir/>
          <dgm:animOne val="branch"/>
          <dgm:animLvl val="lvl"/>
          <dgm:resizeHandles val="exact"/>
        </dgm:presLayoutVars>
      </dgm:prSet>
      <dgm:spPr/>
    </dgm:pt>
    <dgm:pt modelId="{93435E2E-EAF6-4E6E-983E-FF1353049B48}" type="pres">
      <dgm:prSet presAssocID="{D8242578-0BE7-4FAE-9BBF-634D92FC4FAF}" presName="root1" presStyleCnt="0"/>
      <dgm:spPr/>
    </dgm:pt>
    <dgm:pt modelId="{61436539-6EAB-412D-A434-932FC2BE7031}" type="pres">
      <dgm:prSet presAssocID="{D8242578-0BE7-4FAE-9BBF-634D92FC4FAF}" presName="LevelOneTextNode" presStyleLbl="node0" presStyleIdx="0" presStyleCnt="1">
        <dgm:presLayoutVars>
          <dgm:chPref val="3"/>
        </dgm:presLayoutVars>
      </dgm:prSet>
      <dgm:spPr/>
    </dgm:pt>
    <dgm:pt modelId="{C872C00D-97C1-42E1-9800-586892EA58D3}" type="pres">
      <dgm:prSet presAssocID="{D8242578-0BE7-4FAE-9BBF-634D92FC4FAF}" presName="level2hierChild" presStyleCnt="0"/>
      <dgm:spPr/>
    </dgm:pt>
    <dgm:pt modelId="{B2707843-09B0-4D2B-A52B-32B6F82B26E2}" type="pres">
      <dgm:prSet presAssocID="{9AB100B3-AC1C-4A3E-AB53-9754DC7F2DDE}" presName="conn2-1" presStyleLbl="parChTrans1D2" presStyleIdx="0" presStyleCnt="4"/>
      <dgm:spPr/>
    </dgm:pt>
    <dgm:pt modelId="{C117987E-35F9-407C-A120-56D11BD48410}" type="pres">
      <dgm:prSet presAssocID="{9AB100B3-AC1C-4A3E-AB53-9754DC7F2DDE}" presName="connTx" presStyleLbl="parChTrans1D2" presStyleIdx="0" presStyleCnt="4"/>
      <dgm:spPr/>
    </dgm:pt>
    <dgm:pt modelId="{593A1425-77A6-48D2-84DB-5D42B63D6C20}" type="pres">
      <dgm:prSet presAssocID="{83F591A6-1567-4E8B-AF32-C3EE8FA82F4F}" presName="root2" presStyleCnt="0"/>
      <dgm:spPr/>
    </dgm:pt>
    <dgm:pt modelId="{48A45250-2EB0-4F16-80B2-E369C0074E68}" type="pres">
      <dgm:prSet presAssocID="{83F591A6-1567-4E8B-AF32-C3EE8FA82F4F}" presName="LevelTwoTextNode" presStyleLbl="node2" presStyleIdx="0" presStyleCnt="4">
        <dgm:presLayoutVars>
          <dgm:chPref val="3"/>
        </dgm:presLayoutVars>
      </dgm:prSet>
      <dgm:spPr/>
    </dgm:pt>
    <dgm:pt modelId="{71C3CA03-3EC7-40E2-A873-46FEE6E18C73}" type="pres">
      <dgm:prSet presAssocID="{83F591A6-1567-4E8B-AF32-C3EE8FA82F4F}" presName="level3hierChild" presStyleCnt="0"/>
      <dgm:spPr/>
    </dgm:pt>
    <dgm:pt modelId="{50136A8D-38F0-43D4-9DF0-343AA4F070C7}" type="pres">
      <dgm:prSet presAssocID="{5A1018F0-26D1-4504-A0E8-334513519340}" presName="conn2-1" presStyleLbl="parChTrans1D2" presStyleIdx="1" presStyleCnt="4"/>
      <dgm:spPr/>
    </dgm:pt>
    <dgm:pt modelId="{D9E481DB-6FA3-4266-974F-BD1C1AF5435A}" type="pres">
      <dgm:prSet presAssocID="{5A1018F0-26D1-4504-A0E8-334513519340}" presName="connTx" presStyleLbl="parChTrans1D2" presStyleIdx="1" presStyleCnt="4"/>
      <dgm:spPr/>
    </dgm:pt>
    <dgm:pt modelId="{9894922E-C771-4E21-9619-66080EBFEB46}" type="pres">
      <dgm:prSet presAssocID="{52150254-DD4B-4672-A096-AB911E99B719}" presName="root2" presStyleCnt="0"/>
      <dgm:spPr/>
    </dgm:pt>
    <dgm:pt modelId="{6E3F8B27-AE88-408E-ABD1-9E7AAF7EB1A0}" type="pres">
      <dgm:prSet presAssocID="{52150254-DD4B-4672-A096-AB911E99B719}" presName="LevelTwoTextNode" presStyleLbl="node2" presStyleIdx="1" presStyleCnt="4">
        <dgm:presLayoutVars>
          <dgm:chPref val="3"/>
        </dgm:presLayoutVars>
      </dgm:prSet>
      <dgm:spPr/>
    </dgm:pt>
    <dgm:pt modelId="{31258259-D73A-4800-A16C-569CEEFECBCF}" type="pres">
      <dgm:prSet presAssocID="{52150254-DD4B-4672-A096-AB911E99B719}" presName="level3hierChild" presStyleCnt="0"/>
      <dgm:spPr/>
    </dgm:pt>
    <dgm:pt modelId="{BE85E7E7-E08C-4FBD-AB02-5377AEBD8B28}" type="pres">
      <dgm:prSet presAssocID="{FDF86BEC-C5AD-4BED-A482-11BC49EB4DC4}" presName="conn2-1" presStyleLbl="parChTrans1D2" presStyleIdx="2" presStyleCnt="4"/>
      <dgm:spPr/>
    </dgm:pt>
    <dgm:pt modelId="{A4851CD8-CA9B-4CCA-A330-2B5141B14477}" type="pres">
      <dgm:prSet presAssocID="{FDF86BEC-C5AD-4BED-A482-11BC49EB4DC4}" presName="connTx" presStyleLbl="parChTrans1D2" presStyleIdx="2" presStyleCnt="4"/>
      <dgm:spPr/>
    </dgm:pt>
    <dgm:pt modelId="{1D95E44F-C63C-4FA4-8BD1-9C5CC4A3F86D}" type="pres">
      <dgm:prSet presAssocID="{18B3D12C-F200-4DD1-BC0F-1FB16A7B4064}" presName="root2" presStyleCnt="0"/>
      <dgm:spPr/>
    </dgm:pt>
    <dgm:pt modelId="{2DFE7432-6CDA-4096-ABB4-E5715B06B68E}" type="pres">
      <dgm:prSet presAssocID="{18B3D12C-F200-4DD1-BC0F-1FB16A7B4064}" presName="LevelTwoTextNode" presStyleLbl="node2" presStyleIdx="2" presStyleCnt="4" custScaleX="106371" custLinFactNeighborY="4803">
        <dgm:presLayoutVars>
          <dgm:chPref val="3"/>
        </dgm:presLayoutVars>
      </dgm:prSet>
      <dgm:spPr/>
    </dgm:pt>
    <dgm:pt modelId="{0F7E5E43-935C-40E7-80C1-EE8EA9B00BE0}" type="pres">
      <dgm:prSet presAssocID="{18B3D12C-F200-4DD1-BC0F-1FB16A7B4064}" presName="level3hierChild" presStyleCnt="0"/>
      <dgm:spPr/>
    </dgm:pt>
    <dgm:pt modelId="{B8E3DD55-9CAE-4B48-B714-AB978B5E5676}" type="pres">
      <dgm:prSet presAssocID="{93687E4B-9864-46AD-AE26-71838FE4858B}" presName="conn2-1" presStyleLbl="parChTrans1D2" presStyleIdx="3" presStyleCnt="4"/>
      <dgm:spPr/>
    </dgm:pt>
    <dgm:pt modelId="{AB1073B6-525A-4526-BF80-8418F648C122}" type="pres">
      <dgm:prSet presAssocID="{93687E4B-9864-46AD-AE26-71838FE4858B}" presName="connTx" presStyleLbl="parChTrans1D2" presStyleIdx="3" presStyleCnt="4"/>
      <dgm:spPr/>
    </dgm:pt>
    <dgm:pt modelId="{B13D2DE0-0B2A-41CA-937D-9621998CBAE8}" type="pres">
      <dgm:prSet presAssocID="{50C518F6-68FB-477F-910B-EFAAC125F7B4}" presName="root2" presStyleCnt="0"/>
      <dgm:spPr/>
    </dgm:pt>
    <dgm:pt modelId="{0E678E18-2D99-4822-AC7D-D2463DCFB5E1}" type="pres">
      <dgm:prSet presAssocID="{50C518F6-68FB-477F-910B-EFAAC125F7B4}" presName="LevelTwoTextNode" presStyleLbl="node2" presStyleIdx="3" presStyleCnt="4">
        <dgm:presLayoutVars>
          <dgm:chPref val="3"/>
        </dgm:presLayoutVars>
      </dgm:prSet>
      <dgm:spPr/>
    </dgm:pt>
    <dgm:pt modelId="{A33DA2A5-87DB-4F88-BE0B-E719F3DC5E4E}" type="pres">
      <dgm:prSet presAssocID="{50C518F6-68FB-477F-910B-EFAAC125F7B4}" presName="level3hierChild" presStyleCnt="0"/>
      <dgm:spPr/>
    </dgm:pt>
  </dgm:ptLst>
  <dgm:cxnLst>
    <dgm:cxn modelId="{B653E313-CBC6-44AD-887C-05B75E45A282}" type="presOf" srcId="{5A1018F0-26D1-4504-A0E8-334513519340}" destId="{D9E481DB-6FA3-4266-974F-BD1C1AF5435A}" srcOrd="1" destOrd="0" presId="urn:microsoft.com/office/officeart/2008/layout/HorizontalMultiLevelHierarchy"/>
    <dgm:cxn modelId="{3B02A915-1E59-428D-AD82-FD2DC750B666}" type="presOf" srcId="{93687E4B-9864-46AD-AE26-71838FE4858B}" destId="{AB1073B6-525A-4526-BF80-8418F648C122}" srcOrd="1" destOrd="0" presId="urn:microsoft.com/office/officeart/2008/layout/HorizontalMultiLevelHierarchy"/>
    <dgm:cxn modelId="{A53D5917-E753-4979-A53A-600688CE815B}" srcId="{D8242578-0BE7-4FAE-9BBF-634D92FC4FAF}" destId="{50C518F6-68FB-477F-910B-EFAAC125F7B4}" srcOrd="3" destOrd="0" parTransId="{93687E4B-9864-46AD-AE26-71838FE4858B}" sibTransId="{C1A76012-A723-47A7-9076-58436D4A0620}"/>
    <dgm:cxn modelId="{25E44B1E-E21B-480E-9A29-9047FCD7025B}" type="presOf" srcId="{D8242578-0BE7-4FAE-9BBF-634D92FC4FAF}" destId="{61436539-6EAB-412D-A434-932FC2BE7031}" srcOrd="0" destOrd="0" presId="urn:microsoft.com/office/officeart/2008/layout/HorizontalMultiLevelHierarchy"/>
    <dgm:cxn modelId="{8E4C4631-DE5B-4F9A-AB19-311B0E8AA5B4}" type="presOf" srcId="{93687E4B-9864-46AD-AE26-71838FE4858B}" destId="{B8E3DD55-9CAE-4B48-B714-AB978B5E5676}" srcOrd="0" destOrd="0" presId="urn:microsoft.com/office/officeart/2008/layout/HorizontalMultiLevelHierarchy"/>
    <dgm:cxn modelId="{87648D49-3738-4496-A786-A38D9993FFB9}" type="presOf" srcId="{9AB100B3-AC1C-4A3E-AB53-9754DC7F2DDE}" destId="{C117987E-35F9-407C-A120-56D11BD48410}" srcOrd="1" destOrd="0" presId="urn:microsoft.com/office/officeart/2008/layout/HorizontalMultiLevelHierarchy"/>
    <dgm:cxn modelId="{54905270-8B47-4533-8E7F-C7252D7A941C}" type="presOf" srcId="{9AB100B3-AC1C-4A3E-AB53-9754DC7F2DDE}" destId="{B2707843-09B0-4D2B-A52B-32B6F82B26E2}" srcOrd="0" destOrd="0" presId="urn:microsoft.com/office/officeart/2008/layout/HorizontalMultiLevelHierarchy"/>
    <dgm:cxn modelId="{3D6B2776-23B5-4920-8B8B-07838B6B1E5D}" type="presOf" srcId="{977BEAEB-0DCC-4E09-B360-58559771A1CE}" destId="{AEC15934-4730-4693-A3F9-FF388B539D23}" srcOrd="0" destOrd="0" presId="urn:microsoft.com/office/officeart/2008/layout/HorizontalMultiLevelHierarchy"/>
    <dgm:cxn modelId="{97B8427B-B037-4BB1-8EC1-D546BB2CD47E}" type="presOf" srcId="{FDF86BEC-C5AD-4BED-A482-11BC49EB4DC4}" destId="{BE85E7E7-E08C-4FBD-AB02-5377AEBD8B28}" srcOrd="0" destOrd="0" presId="urn:microsoft.com/office/officeart/2008/layout/HorizontalMultiLevelHierarchy"/>
    <dgm:cxn modelId="{A19D24AA-7325-4B42-BF28-2C9F4D3C3839}" srcId="{D8242578-0BE7-4FAE-9BBF-634D92FC4FAF}" destId="{18B3D12C-F200-4DD1-BC0F-1FB16A7B4064}" srcOrd="2" destOrd="0" parTransId="{FDF86BEC-C5AD-4BED-A482-11BC49EB4DC4}" sibTransId="{8C00DCFB-690A-448E-94C4-B7E4CDDC6E03}"/>
    <dgm:cxn modelId="{9F1563AB-1F59-4748-836B-DB151AA10129}" type="presOf" srcId="{5A1018F0-26D1-4504-A0E8-334513519340}" destId="{50136A8D-38F0-43D4-9DF0-343AA4F070C7}" srcOrd="0" destOrd="0" presId="urn:microsoft.com/office/officeart/2008/layout/HorizontalMultiLevelHierarchy"/>
    <dgm:cxn modelId="{5B41DCAB-733E-499B-BFEA-2F1E47418121}" type="presOf" srcId="{52150254-DD4B-4672-A096-AB911E99B719}" destId="{6E3F8B27-AE88-408E-ABD1-9E7AAF7EB1A0}" srcOrd="0" destOrd="0" presId="urn:microsoft.com/office/officeart/2008/layout/HorizontalMultiLevelHierarchy"/>
    <dgm:cxn modelId="{A47958B3-B98E-4099-8D5E-B6784D9E8213}" srcId="{977BEAEB-0DCC-4E09-B360-58559771A1CE}" destId="{D8242578-0BE7-4FAE-9BBF-634D92FC4FAF}" srcOrd="0" destOrd="0" parTransId="{B954B7E2-8011-439C-991E-16AE240940AC}" sibTransId="{032DD3F0-6E24-43A5-97D4-C1D8EAEE1AB6}"/>
    <dgm:cxn modelId="{11B865BC-7F8E-4884-B7DF-E9EC600C7F9C}" srcId="{D8242578-0BE7-4FAE-9BBF-634D92FC4FAF}" destId="{83F591A6-1567-4E8B-AF32-C3EE8FA82F4F}" srcOrd="0" destOrd="0" parTransId="{9AB100B3-AC1C-4A3E-AB53-9754DC7F2DDE}" sibTransId="{026B5750-D092-4B9E-8454-2322975EC106}"/>
    <dgm:cxn modelId="{AA7A6CCA-DA76-4E3D-AB6A-018CCCC5A093}" type="presOf" srcId="{18B3D12C-F200-4DD1-BC0F-1FB16A7B4064}" destId="{2DFE7432-6CDA-4096-ABB4-E5715B06B68E}" srcOrd="0" destOrd="0" presId="urn:microsoft.com/office/officeart/2008/layout/HorizontalMultiLevelHierarchy"/>
    <dgm:cxn modelId="{EEE5AECD-1827-4902-8DAC-BB1047A92E03}" type="presOf" srcId="{50C518F6-68FB-477F-910B-EFAAC125F7B4}" destId="{0E678E18-2D99-4822-AC7D-D2463DCFB5E1}" srcOrd="0" destOrd="0" presId="urn:microsoft.com/office/officeart/2008/layout/HorizontalMultiLevelHierarchy"/>
    <dgm:cxn modelId="{C2CEE8DC-4C6B-4B87-AAF3-46055C4C12A1}" srcId="{D8242578-0BE7-4FAE-9BBF-634D92FC4FAF}" destId="{52150254-DD4B-4672-A096-AB911E99B719}" srcOrd="1" destOrd="0" parTransId="{5A1018F0-26D1-4504-A0E8-334513519340}" sibTransId="{E0FCAFA6-F632-4519-81E8-956795BE5E62}"/>
    <dgm:cxn modelId="{DD7C49E1-62FC-4A41-9271-478E2106EAE2}" type="presOf" srcId="{FDF86BEC-C5AD-4BED-A482-11BC49EB4DC4}" destId="{A4851CD8-CA9B-4CCA-A330-2B5141B14477}" srcOrd="1" destOrd="0" presId="urn:microsoft.com/office/officeart/2008/layout/HorizontalMultiLevelHierarchy"/>
    <dgm:cxn modelId="{1DD824E6-14F6-446D-BB7E-91DA5ADFD552}" type="presOf" srcId="{83F591A6-1567-4E8B-AF32-C3EE8FA82F4F}" destId="{48A45250-2EB0-4F16-80B2-E369C0074E68}" srcOrd="0" destOrd="0" presId="urn:microsoft.com/office/officeart/2008/layout/HorizontalMultiLevelHierarchy"/>
    <dgm:cxn modelId="{D3218058-D8E0-4D13-8D09-58915763DCC2}" type="presParOf" srcId="{AEC15934-4730-4693-A3F9-FF388B539D23}" destId="{93435E2E-EAF6-4E6E-983E-FF1353049B48}" srcOrd="0" destOrd="0" presId="urn:microsoft.com/office/officeart/2008/layout/HorizontalMultiLevelHierarchy"/>
    <dgm:cxn modelId="{4015BC04-3715-4CAA-9CEF-B553B52A00A7}" type="presParOf" srcId="{93435E2E-EAF6-4E6E-983E-FF1353049B48}" destId="{61436539-6EAB-412D-A434-932FC2BE7031}" srcOrd="0" destOrd="0" presId="urn:microsoft.com/office/officeart/2008/layout/HorizontalMultiLevelHierarchy"/>
    <dgm:cxn modelId="{E963AD2C-B201-44E3-BDD9-EEB212D92C15}" type="presParOf" srcId="{93435E2E-EAF6-4E6E-983E-FF1353049B48}" destId="{C872C00D-97C1-42E1-9800-586892EA58D3}" srcOrd="1" destOrd="0" presId="urn:microsoft.com/office/officeart/2008/layout/HorizontalMultiLevelHierarchy"/>
    <dgm:cxn modelId="{F12FAFF3-DC7C-4144-B22A-C544B1256C3A}" type="presParOf" srcId="{C872C00D-97C1-42E1-9800-586892EA58D3}" destId="{B2707843-09B0-4D2B-A52B-32B6F82B26E2}" srcOrd="0" destOrd="0" presId="urn:microsoft.com/office/officeart/2008/layout/HorizontalMultiLevelHierarchy"/>
    <dgm:cxn modelId="{CC5DC901-B23D-45E6-B94B-AD0C559ED07B}" type="presParOf" srcId="{B2707843-09B0-4D2B-A52B-32B6F82B26E2}" destId="{C117987E-35F9-407C-A120-56D11BD48410}" srcOrd="0" destOrd="0" presId="urn:microsoft.com/office/officeart/2008/layout/HorizontalMultiLevelHierarchy"/>
    <dgm:cxn modelId="{85903EBA-3E49-4628-8ED7-92CFE003C382}" type="presParOf" srcId="{C872C00D-97C1-42E1-9800-586892EA58D3}" destId="{593A1425-77A6-48D2-84DB-5D42B63D6C20}" srcOrd="1" destOrd="0" presId="urn:microsoft.com/office/officeart/2008/layout/HorizontalMultiLevelHierarchy"/>
    <dgm:cxn modelId="{4D1C862F-A2CF-450F-AA62-9D43363450E8}" type="presParOf" srcId="{593A1425-77A6-48D2-84DB-5D42B63D6C20}" destId="{48A45250-2EB0-4F16-80B2-E369C0074E68}" srcOrd="0" destOrd="0" presId="urn:microsoft.com/office/officeart/2008/layout/HorizontalMultiLevelHierarchy"/>
    <dgm:cxn modelId="{39F6E618-5BDE-412C-AE3B-3D8E8EB8FE27}" type="presParOf" srcId="{593A1425-77A6-48D2-84DB-5D42B63D6C20}" destId="{71C3CA03-3EC7-40E2-A873-46FEE6E18C73}" srcOrd="1" destOrd="0" presId="urn:microsoft.com/office/officeart/2008/layout/HorizontalMultiLevelHierarchy"/>
    <dgm:cxn modelId="{60856709-9065-420C-8A37-FFA16E971849}" type="presParOf" srcId="{C872C00D-97C1-42E1-9800-586892EA58D3}" destId="{50136A8D-38F0-43D4-9DF0-343AA4F070C7}" srcOrd="2" destOrd="0" presId="urn:microsoft.com/office/officeart/2008/layout/HorizontalMultiLevelHierarchy"/>
    <dgm:cxn modelId="{00A9B859-7565-4631-A71C-95B8C1277DCC}" type="presParOf" srcId="{50136A8D-38F0-43D4-9DF0-343AA4F070C7}" destId="{D9E481DB-6FA3-4266-974F-BD1C1AF5435A}" srcOrd="0" destOrd="0" presId="urn:microsoft.com/office/officeart/2008/layout/HorizontalMultiLevelHierarchy"/>
    <dgm:cxn modelId="{10D98637-367E-4414-AA46-118D536B2FAF}" type="presParOf" srcId="{C872C00D-97C1-42E1-9800-586892EA58D3}" destId="{9894922E-C771-4E21-9619-66080EBFEB46}" srcOrd="3" destOrd="0" presId="urn:microsoft.com/office/officeart/2008/layout/HorizontalMultiLevelHierarchy"/>
    <dgm:cxn modelId="{F91DA05B-ACF5-4128-9BC4-A7A8713A6542}" type="presParOf" srcId="{9894922E-C771-4E21-9619-66080EBFEB46}" destId="{6E3F8B27-AE88-408E-ABD1-9E7AAF7EB1A0}" srcOrd="0" destOrd="0" presId="urn:microsoft.com/office/officeart/2008/layout/HorizontalMultiLevelHierarchy"/>
    <dgm:cxn modelId="{06C48E8A-A571-40A1-BAA5-1C2B4F502CAF}" type="presParOf" srcId="{9894922E-C771-4E21-9619-66080EBFEB46}" destId="{31258259-D73A-4800-A16C-569CEEFECBCF}" srcOrd="1" destOrd="0" presId="urn:microsoft.com/office/officeart/2008/layout/HorizontalMultiLevelHierarchy"/>
    <dgm:cxn modelId="{F86B15DC-45F8-4C70-BEB7-1EB87C805463}" type="presParOf" srcId="{C872C00D-97C1-42E1-9800-586892EA58D3}" destId="{BE85E7E7-E08C-4FBD-AB02-5377AEBD8B28}" srcOrd="4" destOrd="0" presId="urn:microsoft.com/office/officeart/2008/layout/HorizontalMultiLevelHierarchy"/>
    <dgm:cxn modelId="{09148DFE-B7CE-4E69-B975-1559914E1F6D}" type="presParOf" srcId="{BE85E7E7-E08C-4FBD-AB02-5377AEBD8B28}" destId="{A4851CD8-CA9B-4CCA-A330-2B5141B14477}" srcOrd="0" destOrd="0" presId="urn:microsoft.com/office/officeart/2008/layout/HorizontalMultiLevelHierarchy"/>
    <dgm:cxn modelId="{83A1EECB-8DB0-4F7E-BC69-1D03E413215E}" type="presParOf" srcId="{C872C00D-97C1-42E1-9800-586892EA58D3}" destId="{1D95E44F-C63C-4FA4-8BD1-9C5CC4A3F86D}" srcOrd="5" destOrd="0" presId="urn:microsoft.com/office/officeart/2008/layout/HorizontalMultiLevelHierarchy"/>
    <dgm:cxn modelId="{BDF1CF62-73D7-447E-8D57-B72C5FBF3997}" type="presParOf" srcId="{1D95E44F-C63C-4FA4-8BD1-9C5CC4A3F86D}" destId="{2DFE7432-6CDA-4096-ABB4-E5715B06B68E}" srcOrd="0" destOrd="0" presId="urn:microsoft.com/office/officeart/2008/layout/HorizontalMultiLevelHierarchy"/>
    <dgm:cxn modelId="{23E1C2D0-2C80-4F4D-B564-B499DC64B71A}" type="presParOf" srcId="{1D95E44F-C63C-4FA4-8BD1-9C5CC4A3F86D}" destId="{0F7E5E43-935C-40E7-80C1-EE8EA9B00BE0}" srcOrd="1" destOrd="0" presId="urn:microsoft.com/office/officeart/2008/layout/HorizontalMultiLevelHierarchy"/>
    <dgm:cxn modelId="{83F4D433-B981-41B8-91C9-5E91FA990BDB}" type="presParOf" srcId="{C872C00D-97C1-42E1-9800-586892EA58D3}" destId="{B8E3DD55-9CAE-4B48-B714-AB978B5E5676}" srcOrd="6" destOrd="0" presId="urn:microsoft.com/office/officeart/2008/layout/HorizontalMultiLevelHierarchy"/>
    <dgm:cxn modelId="{E2542C34-3A1E-452D-AC1C-1393D7B7CAC0}" type="presParOf" srcId="{B8E3DD55-9CAE-4B48-B714-AB978B5E5676}" destId="{AB1073B6-525A-4526-BF80-8418F648C122}" srcOrd="0" destOrd="0" presId="urn:microsoft.com/office/officeart/2008/layout/HorizontalMultiLevelHierarchy"/>
    <dgm:cxn modelId="{288E07EB-FEE7-41F7-AD9C-D928E610B86E}" type="presParOf" srcId="{C872C00D-97C1-42E1-9800-586892EA58D3}" destId="{B13D2DE0-0B2A-41CA-937D-9621998CBAE8}" srcOrd="7" destOrd="0" presId="urn:microsoft.com/office/officeart/2008/layout/HorizontalMultiLevelHierarchy"/>
    <dgm:cxn modelId="{F848FF49-1919-4450-BA5C-DF2737262578}" type="presParOf" srcId="{B13D2DE0-0B2A-41CA-937D-9621998CBAE8}" destId="{0E678E18-2D99-4822-AC7D-D2463DCFB5E1}" srcOrd="0" destOrd="0" presId="urn:microsoft.com/office/officeart/2008/layout/HorizontalMultiLevelHierarchy"/>
    <dgm:cxn modelId="{7EFBA627-066B-4F13-8E5E-F1D0F4D73745}" type="presParOf" srcId="{B13D2DE0-0B2A-41CA-937D-9621998CBAE8}" destId="{A33DA2A5-87DB-4F88-BE0B-E719F3DC5E4E}"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60A11A-2BD0-4F6E-BBFB-316B240667F0}" type="doc">
      <dgm:prSet loTypeId="urn:microsoft.com/office/officeart/2005/8/layout/matrix1" loCatId="matrix" qsTypeId="urn:microsoft.com/office/officeart/2005/8/quickstyle/simple1" qsCatId="simple" csTypeId="urn:microsoft.com/office/officeart/2005/8/colors/accent1_4" csCatId="accent1" phldr="1"/>
      <dgm:spPr/>
      <dgm:t>
        <a:bodyPr/>
        <a:lstStyle/>
        <a:p>
          <a:endParaRPr lang="zh-TW" altLang="en-US"/>
        </a:p>
      </dgm:t>
    </dgm:pt>
    <dgm:pt modelId="{3F56C2FA-2B5C-435F-8A6F-4D0C853EA3F2}">
      <dgm:prSet phldrT="[文字]" custT="1"/>
      <dgm:spPr/>
      <dgm:t>
        <a:bodyPr/>
        <a:lstStyle/>
        <a:p>
          <a:r>
            <a:rPr lang="en-US" altLang="zh-TW" sz="9600" dirty="0">
              <a:latin typeface="Algerian" panose="04020705040A02060702" pitchFamily="82" charset="0"/>
            </a:rPr>
            <a:t>4P</a:t>
          </a:r>
          <a:endParaRPr lang="zh-TW" altLang="en-US" sz="9600" dirty="0"/>
        </a:p>
      </dgm:t>
    </dgm:pt>
    <dgm:pt modelId="{6B3A97F2-28A8-43D5-A0AB-ED6F907809C3}" type="parTrans" cxnId="{D099343D-A7C7-42AB-8962-4A48C8592805}">
      <dgm:prSet/>
      <dgm:spPr/>
      <dgm:t>
        <a:bodyPr/>
        <a:lstStyle/>
        <a:p>
          <a:endParaRPr lang="zh-TW" altLang="en-US"/>
        </a:p>
      </dgm:t>
    </dgm:pt>
    <dgm:pt modelId="{55C51B70-9B59-404E-A73D-E54E8D3039AE}" type="sibTrans" cxnId="{D099343D-A7C7-42AB-8962-4A48C8592805}">
      <dgm:prSet/>
      <dgm:spPr/>
      <dgm:t>
        <a:bodyPr/>
        <a:lstStyle/>
        <a:p>
          <a:endParaRPr lang="zh-TW" altLang="en-US"/>
        </a:p>
      </dgm:t>
    </dgm:pt>
    <dgm:pt modelId="{04F0B39E-A89E-497E-AA59-D670BBA29D34}">
      <dgm:prSet phldrT="[文字]" custT="1"/>
      <dgm:spPr/>
      <dgm:t>
        <a:bodyPr/>
        <a:lstStyle/>
        <a:p>
          <a:pPr>
            <a:buFont typeface="Wingdings" panose="05000000000000000000" pitchFamily="2" charset="2"/>
            <a:buChar char=""/>
          </a:pPr>
          <a:r>
            <a:rPr lang="zh-TW" altLang="en-US" sz="2800" b="1" dirty="0">
              <a:latin typeface="微軟正黑體" panose="020B0604030504040204" pitchFamily="34" charset="-120"/>
              <a:ea typeface="微軟正黑體" panose="020B0604030504040204" pitchFamily="34" charset="-120"/>
            </a:rPr>
            <a:t>產品展示：</a:t>
          </a:r>
          <a:endParaRPr lang="zh-TW" altLang="en-US" sz="2800"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
          </a:pPr>
          <a:r>
            <a:rPr lang="zh-TW" altLang="en-US" sz="2800" dirty="0">
              <a:latin typeface="微軟正黑體" panose="020B0604030504040204" pitchFamily="34" charset="-120"/>
              <a:ea typeface="微軟正黑體" panose="020B0604030504040204" pitchFamily="34" charset="-120"/>
            </a:rPr>
            <a:t>芋頭產品開發點心、飲料等滿足客戶群強調產品特色。</a:t>
          </a:r>
          <a:endParaRPr lang="zh-TW" altLang="en-US" sz="2800" dirty="0"/>
        </a:p>
      </dgm:t>
    </dgm:pt>
    <dgm:pt modelId="{9744F03E-6B68-40E7-ACE1-FB9C7831497B}" type="parTrans" cxnId="{A64341F8-BFA6-40C3-A5ED-A8E2516C97B3}">
      <dgm:prSet/>
      <dgm:spPr/>
      <dgm:t>
        <a:bodyPr/>
        <a:lstStyle/>
        <a:p>
          <a:endParaRPr lang="zh-TW" altLang="en-US"/>
        </a:p>
      </dgm:t>
    </dgm:pt>
    <dgm:pt modelId="{E80AA56C-02A1-4E17-8E6E-646EB2F1AA4D}" type="sibTrans" cxnId="{A64341F8-BFA6-40C3-A5ED-A8E2516C97B3}">
      <dgm:prSet/>
      <dgm:spPr/>
      <dgm:t>
        <a:bodyPr/>
        <a:lstStyle/>
        <a:p>
          <a:endParaRPr lang="zh-TW" altLang="en-US"/>
        </a:p>
      </dgm:t>
    </dgm:pt>
    <dgm:pt modelId="{AF1A0082-EB25-4988-BC03-5AC235EB7E9E}">
      <dgm:prSet phldrT="[文字]" custT="1"/>
      <dgm:spPr/>
      <dgm:t>
        <a:bodyPr/>
        <a:lstStyle/>
        <a:p>
          <a:pPr>
            <a:buFont typeface="Wingdings" panose="05000000000000000000" pitchFamily="2" charset="2"/>
            <a:buChar char=""/>
          </a:pPr>
          <a:r>
            <a:rPr lang="zh-TW" altLang="en-US" sz="2300" b="1" dirty="0">
              <a:latin typeface="微軟正黑體" panose="020B0604030504040204" pitchFamily="34" charset="-120"/>
              <a:ea typeface="微軟正黑體" panose="020B0604030504040204" pitchFamily="34" charset="-120"/>
            </a:rPr>
            <a:t>價格：</a:t>
          </a:r>
          <a:endParaRPr lang="zh-TW" altLang="en-US" sz="2300"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
          </a:pPr>
          <a:r>
            <a:rPr lang="zh-TW" altLang="en-US" sz="2300" dirty="0">
              <a:latin typeface="微軟正黑體" panose="020B0604030504040204" pitchFamily="34" charset="-120"/>
              <a:ea typeface="微軟正黑體" panose="020B0604030504040204" pitchFamily="34" charset="-120"/>
            </a:rPr>
            <a:t>設定合理的價格定位</a:t>
          </a:r>
        </a:p>
        <a:p>
          <a:pPr>
            <a:buFont typeface="Wingdings" panose="05000000000000000000" pitchFamily="2" charset="2"/>
            <a:buChar char=""/>
          </a:pPr>
          <a:r>
            <a:rPr lang="zh-TW" altLang="en-US" sz="2300" dirty="0">
              <a:latin typeface="微軟正黑體" panose="020B0604030504040204" pitchFamily="34" charset="-120"/>
              <a:ea typeface="微軟正黑體" panose="020B0604030504040204" pitchFamily="34" charset="-120"/>
            </a:rPr>
            <a:t>提供組合套餐，配合活動行銷折扣</a:t>
          </a:r>
        </a:p>
        <a:p>
          <a:pPr>
            <a:buFont typeface="Wingdings" panose="05000000000000000000" pitchFamily="2" charset="2"/>
            <a:buChar char=""/>
          </a:pPr>
          <a:r>
            <a:rPr lang="zh-TW" altLang="en-US" sz="2300" dirty="0">
              <a:latin typeface="微軟正黑體" panose="020B0604030504040204" pitchFamily="34" charset="-120"/>
              <a:ea typeface="微軟正黑體" panose="020B0604030504040204" pitchFamily="34" charset="-120"/>
            </a:rPr>
            <a:t>針對不同客戶群給出適合的優惠</a:t>
          </a:r>
          <a:endParaRPr lang="zh-TW" altLang="en-US" sz="2300" dirty="0"/>
        </a:p>
      </dgm:t>
    </dgm:pt>
    <dgm:pt modelId="{F1017263-5587-4FB1-A76F-FD7024BF687B}" type="parTrans" cxnId="{A9FC35BD-BBF8-4A98-949C-F85E98E55A01}">
      <dgm:prSet/>
      <dgm:spPr/>
      <dgm:t>
        <a:bodyPr/>
        <a:lstStyle/>
        <a:p>
          <a:endParaRPr lang="zh-TW" altLang="en-US"/>
        </a:p>
      </dgm:t>
    </dgm:pt>
    <dgm:pt modelId="{4691D5D2-B702-4BCB-AD87-A63AE5105FE8}" type="sibTrans" cxnId="{A9FC35BD-BBF8-4A98-949C-F85E98E55A01}">
      <dgm:prSet/>
      <dgm:spPr/>
      <dgm:t>
        <a:bodyPr/>
        <a:lstStyle/>
        <a:p>
          <a:endParaRPr lang="zh-TW" altLang="en-US"/>
        </a:p>
      </dgm:t>
    </dgm:pt>
    <dgm:pt modelId="{8253049E-4D35-4B1B-8E72-A169E5D2743E}">
      <dgm:prSet phldrT="[文字]" custT="1"/>
      <dgm:spPr/>
      <dgm:t>
        <a:bodyPr/>
        <a:lstStyle/>
        <a:p>
          <a:r>
            <a:rPr lang="zh-TW" altLang="en-US" sz="2300" b="1" dirty="0">
              <a:latin typeface="微軟正黑體" panose="020B0604030504040204" pitchFamily="34" charset="-120"/>
              <a:ea typeface="微軟正黑體" panose="020B0604030504040204" pitchFamily="34" charset="-120"/>
            </a:rPr>
            <a:t>推廣：</a:t>
          </a:r>
          <a:endParaRPr lang="zh-TW" altLang="en-US" sz="2300" dirty="0">
            <a:latin typeface="微軟正黑體" panose="020B0604030504040204" pitchFamily="34" charset="-120"/>
            <a:ea typeface="微軟正黑體" panose="020B0604030504040204" pitchFamily="34" charset="-120"/>
          </a:endParaRPr>
        </a:p>
        <a:p>
          <a:r>
            <a:rPr lang="zh-TW" altLang="en-US" sz="2300" dirty="0">
              <a:latin typeface="微軟正黑體" panose="020B0604030504040204" pitchFamily="34" charset="-120"/>
              <a:ea typeface="微軟正黑體" panose="020B0604030504040204" pitchFamily="34" charset="-120"/>
            </a:rPr>
            <a:t>配合當地節慶給出活動</a:t>
          </a:r>
        </a:p>
        <a:p>
          <a:r>
            <a:rPr lang="zh-TW" altLang="en-US" sz="2300" dirty="0">
              <a:latin typeface="微軟正黑體" panose="020B0604030504040204" pitchFamily="34" charset="-120"/>
              <a:ea typeface="微軟正黑體" panose="020B0604030504040204" pitchFamily="34" charset="-120"/>
            </a:rPr>
            <a:t>在社群媒體上宣傳，結合時事打出知名度提供優惠組合，吸引新客戶購買</a:t>
          </a:r>
          <a:endParaRPr lang="zh-TW" altLang="en-US" sz="2300" dirty="0"/>
        </a:p>
      </dgm:t>
    </dgm:pt>
    <dgm:pt modelId="{F49F0CA1-2159-4EA3-A97D-82CB4421D63B}" type="parTrans" cxnId="{709380D7-D14E-41D3-97E5-659E10B7B78A}">
      <dgm:prSet/>
      <dgm:spPr/>
      <dgm:t>
        <a:bodyPr/>
        <a:lstStyle/>
        <a:p>
          <a:endParaRPr lang="zh-TW" altLang="en-US"/>
        </a:p>
      </dgm:t>
    </dgm:pt>
    <dgm:pt modelId="{F01799CB-41C7-4243-A18C-A17C8E4A321C}" type="sibTrans" cxnId="{709380D7-D14E-41D3-97E5-659E10B7B78A}">
      <dgm:prSet/>
      <dgm:spPr/>
      <dgm:t>
        <a:bodyPr/>
        <a:lstStyle/>
        <a:p>
          <a:endParaRPr lang="zh-TW" altLang="en-US"/>
        </a:p>
      </dgm:t>
    </dgm:pt>
    <dgm:pt modelId="{8D5263EB-1034-4836-A750-8B23215975D5}">
      <dgm:prSet phldrT="[文字]" custT="1"/>
      <dgm:spPr/>
      <dgm:t>
        <a:bodyPr/>
        <a:lstStyle/>
        <a:p>
          <a:pPr>
            <a:buFont typeface="Wingdings" panose="05000000000000000000" pitchFamily="2" charset="2"/>
            <a:buChar char=""/>
          </a:pPr>
          <a:r>
            <a:rPr lang="zh-TW" altLang="en-US" sz="2500" b="1" dirty="0">
              <a:latin typeface="微軟正黑體" panose="020B0604030504040204" pitchFamily="34" charset="-120"/>
              <a:ea typeface="微軟正黑體" panose="020B0604030504040204" pitchFamily="34" charset="-120"/>
            </a:rPr>
            <a:t>地點：</a:t>
          </a:r>
          <a:endParaRPr lang="zh-TW" altLang="en-US" sz="2500"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
          </a:pPr>
          <a:r>
            <a:rPr lang="zh-TW" altLang="en-US" sz="2500" dirty="0">
              <a:latin typeface="微軟正黑體" panose="020B0604030504040204" pitchFamily="34" charset="-120"/>
              <a:ea typeface="微軟正黑體" panose="020B0604030504040204" pitchFamily="34" charset="-120"/>
            </a:rPr>
            <a:t>選擇熱門地點設置實體店面</a:t>
          </a:r>
        </a:p>
        <a:p>
          <a:pPr>
            <a:buFont typeface="Wingdings" panose="05000000000000000000" pitchFamily="2" charset="2"/>
            <a:buChar char=""/>
          </a:pPr>
          <a:r>
            <a:rPr lang="zh-TW" altLang="en-US" sz="2500" dirty="0">
              <a:latin typeface="微軟正黑體" panose="020B0604030504040204" pitchFamily="34" charset="-120"/>
              <a:ea typeface="微軟正黑體" panose="020B0604030504040204" pitchFamily="34" charset="-120"/>
            </a:rPr>
            <a:t>考慮遣在風險已降低風險</a:t>
          </a:r>
        </a:p>
        <a:p>
          <a:pPr>
            <a:buFont typeface="Wingdings" panose="05000000000000000000" pitchFamily="2" charset="2"/>
            <a:buChar char=""/>
          </a:pPr>
          <a:r>
            <a:rPr lang="zh-TW" altLang="en-US" sz="2500" dirty="0">
              <a:latin typeface="微軟正黑體" panose="020B0604030504040204" pitchFamily="34" charset="-120"/>
              <a:ea typeface="微軟正黑體" panose="020B0604030504040204" pitchFamily="34" charset="-120"/>
            </a:rPr>
            <a:t>探索新市場。</a:t>
          </a:r>
          <a:endParaRPr lang="zh-TW" altLang="en-US" sz="2500" dirty="0"/>
        </a:p>
      </dgm:t>
    </dgm:pt>
    <dgm:pt modelId="{31A2654A-6110-4152-817C-C42BB2916CAF}" type="parTrans" cxnId="{86BC1DE1-E561-40CD-91AF-54250E01D452}">
      <dgm:prSet/>
      <dgm:spPr/>
      <dgm:t>
        <a:bodyPr/>
        <a:lstStyle/>
        <a:p>
          <a:endParaRPr lang="zh-TW" altLang="en-US"/>
        </a:p>
      </dgm:t>
    </dgm:pt>
    <dgm:pt modelId="{1F370D9E-B588-475A-B591-979B78510F2C}" type="sibTrans" cxnId="{86BC1DE1-E561-40CD-91AF-54250E01D452}">
      <dgm:prSet/>
      <dgm:spPr/>
      <dgm:t>
        <a:bodyPr/>
        <a:lstStyle/>
        <a:p>
          <a:endParaRPr lang="zh-TW" altLang="en-US"/>
        </a:p>
      </dgm:t>
    </dgm:pt>
    <dgm:pt modelId="{D1FB1ACC-9096-4D9B-BE77-A96A214CCF69}" type="pres">
      <dgm:prSet presAssocID="{6B60A11A-2BD0-4F6E-BBFB-316B240667F0}" presName="diagram" presStyleCnt="0">
        <dgm:presLayoutVars>
          <dgm:chMax val="1"/>
          <dgm:dir/>
          <dgm:animLvl val="ctr"/>
          <dgm:resizeHandles val="exact"/>
        </dgm:presLayoutVars>
      </dgm:prSet>
      <dgm:spPr/>
    </dgm:pt>
    <dgm:pt modelId="{1C1E8E87-D828-4A88-A2FD-5A8C73FF8EBE}" type="pres">
      <dgm:prSet presAssocID="{6B60A11A-2BD0-4F6E-BBFB-316B240667F0}" presName="matrix" presStyleCnt="0"/>
      <dgm:spPr/>
    </dgm:pt>
    <dgm:pt modelId="{02FCAD56-C6C2-49BB-A0DA-30CEDC12EE6B}" type="pres">
      <dgm:prSet presAssocID="{6B60A11A-2BD0-4F6E-BBFB-316B240667F0}" presName="tile1" presStyleLbl="node1" presStyleIdx="0" presStyleCnt="4"/>
      <dgm:spPr/>
    </dgm:pt>
    <dgm:pt modelId="{6AC39309-D845-4BE4-AA8F-156A6FE2D2BE}" type="pres">
      <dgm:prSet presAssocID="{6B60A11A-2BD0-4F6E-BBFB-316B240667F0}" presName="tile1text" presStyleLbl="node1" presStyleIdx="0" presStyleCnt="4">
        <dgm:presLayoutVars>
          <dgm:chMax val="0"/>
          <dgm:chPref val="0"/>
          <dgm:bulletEnabled val="1"/>
        </dgm:presLayoutVars>
      </dgm:prSet>
      <dgm:spPr/>
    </dgm:pt>
    <dgm:pt modelId="{F6711787-F5F4-4E0E-A345-D1DCB3D0A006}" type="pres">
      <dgm:prSet presAssocID="{6B60A11A-2BD0-4F6E-BBFB-316B240667F0}" presName="tile2" presStyleLbl="node1" presStyleIdx="1" presStyleCnt="4"/>
      <dgm:spPr/>
    </dgm:pt>
    <dgm:pt modelId="{7788E6A9-28EA-4628-B395-9F83B11DD35A}" type="pres">
      <dgm:prSet presAssocID="{6B60A11A-2BD0-4F6E-BBFB-316B240667F0}" presName="tile2text" presStyleLbl="node1" presStyleIdx="1" presStyleCnt="4">
        <dgm:presLayoutVars>
          <dgm:chMax val="0"/>
          <dgm:chPref val="0"/>
          <dgm:bulletEnabled val="1"/>
        </dgm:presLayoutVars>
      </dgm:prSet>
      <dgm:spPr/>
    </dgm:pt>
    <dgm:pt modelId="{67283130-81D4-4DD6-9FF6-927C254FDF20}" type="pres">
      <dgm:prSet presAssocID="{6B60A11A-2BD0-4F6E-BBFB-316B240667F0}" presName="tile3" presStyleLbl="node1" presStyleIdx="2" presStyleCnt="4"/>
      <dgm:spPr/>
    </dgm:pt>
    <dgm:pt modelId="{C0C15359-6246-46DF-9B68-FAACA5A553A0}" type="pres">
      <dgm:prSet presAssocID="{6B60A11A-2BD0-4F6E-BBFB-316B240667F0}" presName="tile3text" presStyleLbl="node1" presStyleIdx="2" presStyleCnt="4">
        <dgm:presLayoutVars>
          <dgm:chMax val="0"/>
          <dgm:chPref val="0"/>
          <dgm:bulletEnabled val="1"/>
        </dgm:presLayoutVars>
      </dgm:prSet>
      <dgm:spPr/>
    </dgm:pt>
    <dgm:pt modelId="{502F3669-A71D-4C31-9818-6C5666606EA5}" type="pres">
      <dgm:prSet presAssocID="{6B60A11A-2BD0-4F6E-BBFB-316B240667F0}" presName="tile4" presStyleLbl="node1" presStyleIdx="3" presStyleCnt="4"/>
      <dgm:spPr/>
    </dgm:pt>
    <dgm:pt modelId="{2029CD6E-D5DA-4F54-B5B1-2E2A1AD8E276}" type="pres">
      <dgm:prSet presAssocID="{6B60A11A-2BD0-4F6E-BBFB-316B240667F0}" presName="tile4text" presStyleLbl="node1" presStyleIdx="3" presStyleCnt="4">
        <dgm:presLayoutVars>
          <dgm:chMax val="0"/>
          <dgm:chPref val="0"/>
          <dgm:bulletEnabled val="1"/>
        </dgm:presLayoutVars>
      </dgm:prSet>
      <dgm:spPr/>
    </dgm:pt>
    <dgm:pt modelId="{4BA30BA4-0ABC-446A-B823-4A5EBDF01532}" type="pres">
      <dgm:prSet presAssocID="{6B60A11A-2BD0-4F6E-BBFB-316B240667F0}" presName="centerTile" presStyleLbl="fgShp" presStyleIdx="0" presStyleCnt="1">
        <dgm:presLayoutVars>
          <dgm:chMax val="0"/>
          <dgm:chPref val="0"/>
        </dgm:presLayoutVars>
      </dgm:prSet>
      <dgm:spPr/>
    </dgm:pt>
  </dgm:ptLst>
  <dgm:cxnLst>
    <dgm:cxn modelId="{DC0CB92D-AD0F-4583-8348-635BB7D78143}" type="presOf" srcId="{8253049E-4D35-4B1B-8E72-A169E5D2743E}" destId="{C0C15359-6246-46DF-9B68-FAACA5A553A0}" srcOrd="1" destOrd="0" presId="urn:microsoft.com/office/officeart/2005/8/layout/matrix1"/>
    <dgm:cxn modelId="{B6E6A334-A214-4DFF-809B-C1FAFB5CAC2C}" type="presOf" srcId="{AF1A0082-EB25-4988-BC03-5AC235EB7E9E}" destId="{F6711787-F5F4-4E0E-A345-D1DCB3D0A006}" srcOrd="0" destOrd="0" presId="urn:microsoft.com/office/officeart/2005/8/layout/matrix1"/>
    <dgm:cxn modelId="{D099343D-A7C7-42AB-8962-4A48C8592805}" srcId="{6B60A11A-2BD0-4F6E-BBFB-316B240667F0}" destId="{3F56C2FA-2B5C-435F-8A6F-4D0C853EA3F2}" srcOrd="0" destOrd="0" parTransId="{6B3A97F2-28A8-43D5-A0AB-ED6F907809C3}" sibTransId="{55C51B70-9B59-404E-A73D-E54E8D3039AE}"/>
    <dgm:cxn modelId="{334BAF71-69AC-4BE8-BF9C-B391B106BD28}" type="presOf" srcId="{AF1A0082-EB25-4988-BC03-5AC235EB7E9E}" destId="{7788E6A9-28EA-4628-B395-9F83B11DD35A}" srcOrd="1" destOrd="0" presId="urn:microsoft.com/office/officeart/2005/8/layout/matrix1"/>
    <dgm:cxn modelId="{DF0EB998-7EE4-48A6-964E-C8C0820F3E9E}" type="presOf" srcId="{04F0B39E-A89E-497E-AA59-D670BBA29D34}" destId="{6AC39309-D845-4BE4-AA8F-156A6FE2D2BE}" srcOrd="1" destOrd="0" presId="urn:microsoft.com/office/officeart/2005/8/layout/matrix1"/>
    <dgm:cxn modelId="{D11143A1-FA55-450F-8384-B2418B8CF1F2}" type="presOf" srcId="{3F56C2FA-2B5C-435F-8A6F-4D0C853EA3F2}" destId="{4BA30BA4-0ABC-446A-B823-4A5EBDF01532}" srcOrd="0" destOrd="0" presId="urn:microsoft.com/office/officeart/2005/8/layout/matrix1"/>
    <dgm:cxn modelId="{867252AE-1A67-4936-B6B0-21DFAFD040CA}" type="presOf" srcId="{8253049E-4D35-4B1B-8E72-A169E5D2743E}" destId="{67283130-81D4-4DD6-9FF6-927C254FDF20}" srcOrd="0" destOrd="0" presId="urn:microsoft.com/office/officeart/2005/8/layout/matrix1"/>
    <dgm:cxn modelId="{A9FC35BD-BBF8-4A98-949C-F85E98E55A01}" srcId="{3F56C2FA-2B5C-435F-8A6F-4D0C853EA3F2}" destId="{AF1A0082-EB25-4988-BC03-5AC235EB7E9E}" srcOrd="1" destOrd="0" parTransId="{F1017263-5587-4FB1-A76F-FD7024BF687B}" sibTransId="{4691D5D2-B702-4BCB-AD87-A63AE5105FE8}"/>
    <dgm:cxn modelId="{B88250CD-9364-43F4-8118-65C948C54CF3}" type="presOf" srcId="{04F0B39E-A89E-497E-AA59-D670BBA29D34}" destId="{02FCAD56-C6C2-49BB-A0DA-30CEDC12EE6B}" srcOrd="0" destOrd="0" presId="urn:microsoft.com/office/officeart/2005/8/layout/matrix1"/>
    <dgm:cxn modelId="{86D5D3D0-0063-4436-BAA2-44DAE7D19F23}" type="presOf" srcId="{6B60A11A-2BD0-4F6E-BBFB-316B240667F0}" destId="{D1FB1ACC-9096-4D9B-BE77-A96A214CCF69}" srcOrd="0" destOrd="0" presId="urn:microsoft.com/office/officeart/2005/8/layout/matrix1"/>
    <dgm:cxn modelId="{709380D7-D14E-41D3-97E5-659E10B7B78A}" srcId="{3F56C2FA-2B5C-435F-8A6F-4D0C853EA3F2}" destId="{8253049E-4D35-4B1B-8E72-A169E5D2743E}" srcOrd="2" destOrd="0" parTransId="{F49F0CA1-2159-4EA3-A97D-82CB4421D63B}" sibTransId="{F01799CB-41C7-4243-A18C-A17C8E4A321C}"/>
    <dgm:cxn modelId="{86BC1DE1-E561-40CD-91AF-54250E01D452}" srcId="{3F56C2FA-2B5C-435F-8A6F-4D0C853EA3F2}" destId="{8D5263EB-1034-4836-A750-8B23215975D5}" srcOrd="3" destOrd="0" parTransId="{31A2654A-6110-4152-817C-C42BB2916CAF}" sibTransId="{1F370D9E-B588-475A-B591-979B78510F2C}"/>
    <dgm:cxn modelId="{A64341F8-BFA6-40C3-A5ED-A8E2516C97B3}" srcId="{3F56C2FA-2B5C-435F-8A6F-4D0C853EA3F2}" destId="{04F0B39E-A89E-497E-AA59-D670BBA29D34}" srcOrd="0" destOrd="0" parTransId="{9744F03E-6B68-40E7-ACE1-FB9C7831497B}" sibTransId="{E80AA56C-02A1-4E17-8E6E-646EB2F1AA4D}"/>
    <dgm:cxn modelId="{4F81C0F8-EE5B-4012-84B0-95D4451DC8E6}" type="presOf" srcId="{8D5263EB-1034-4836-A750-8B23215975D5}" destId="{502F3669-A71D-4C31-9818-6C5666606EA5}" srcOrd="0" destOrd="0" presId="urn:microsoft.com/office/officeart/2005/8/layout/matrix1"/>
    <dgm:cxn modelId="{4C9E2DFE-2160-40C3-AD09-2142B81F409E}" type="presOf" srcId="{8D5263EB-1034-4836-A750-8B23215975D5}" destId="{2029CD6E-D5DA-4F54-B5B1-2E2A1AD8E276}" srcOrd="1" destOrd="0" presId="urn:microsoft.com/office/officeart/2005/8/layout/matrix1"/>
    <dgm:cxn modelId="{2AE733CA-3EC9-4C5C-B0C3-A436D6549022}" type="presParOf" srcId="{D1FB1ACC-9096-4D9B-BE77-A96A214CCF69}" destId="{1C1E8E87-D828-4A88-A2FD-5A8C73FF8EBE}" srcOrd="0" destOrd="0" presId="urn:microsoft.com/office/officeart/2005/8/layout/matrix1"/>
    <dgm:cxn modelId="{3779E995-2D20-41C6-99FD-3A23017338BF}" type="presParOf" srcId="{1C1E8E87-D828-4A88-A2FD-5A8C73FF8EBE}" destId="{02FCAD56-C6C2-49BB-A0DA-30CEDC12EE6B}" srcOrd="0" destOrd="0" presId="urn:microsoft.com/office/officeart/2005/8/layout/matrix1"/>
    <dgm:cxn modelId="{BFD8935F-3C9C-47CE-A09C-A0A770138D27}" type="presParOf" srcId="{1C1E8E87-D828-4A88-A2FD-5A8C73FF8EBE}" destId="{6AC39309-D845-4BE4-AA8F-156A6FE2D2BE}" srcOrd="1" destOrd="0" presId="urn:microsoft.com/office/officeart/2005/8/layout/matrix1"/>
    <dgm:cxn modelId="{45CA42DA-A798-4AFC-879E-B6DF9A321EF3}" type="presParOf" srcId="{1C1E8E87-D828-4A88-A2FD-5A8C73FF8EBE}" destId="{F6711787-F5F4-4E0E-A345-D1DCB3D0A006}" srcOrd="2" destOrd="0" presId="urn:microsoft.com/office/officeart/2005/8/layout/matrix1"/>
    <dgm:cxn modelId="{2488768B-937D-41C1-8ADC-DC5C70BD843C}" type="presParOf" srcId="{1C1E8E87-D828-4A88-A2FD-5A8C73FF8EBE}" destId="{7788E6A9-28EA-4628-B395-9F83B11DD35A}" srcOrd="3" destOrd="0" presId="urn:microsoft.com/office/officeart/2005/8/layout/matrix1"/>
    <dgm:cxn modelId="{75701718-7F06-413B-9B85-EF55ED8B69E4}" type="presParOf" srcId="{1C1E8E87-D828-4A88-A2FD-5A8C73FF8EBE}" destId="{67283130-81D4-4DD6-9FF6-927C254FDF20}" srcOrd="4" destOrd="0" presId="urn:microsoft.com/office/officeart/2005/8/layout/matrix1"/>
    <dgm:cxn modelId="{3141A71C-A0F4-4F97-947E-75EF679D7259}" type="presParOf" srcId="{1C1E8E87-D828-4A88-A2FD-5A8C73FF8EBE}" destId="{C0C15359-6246-46DF-9B68-FAACA5A553A0}" srcOrd="5" destOrd="0" presId="urn:microsoft.com/office/officeart/2005/8/layout/matrix1"/>
    <dgm:cxn modelId="{206DA96C-57F5-4B96-8B51-97B185B1FC52}" type="presParOf" srcId="{1C1E8E87-D828-4A88-A2FD-5A8C73FF8EBE}" destId="{502F3669-A71D-4C31-9818-6C5666606EA5}" srcOrd="6" destOrd="0" presId="urn:microsoft.com/office/officeart/2005/8/layout/matrix1"/>
    <dgm:cxn modelId="{DA65B4C2-3578-473B-8100-CDD4562983C5}" type="presParOf" srcId="{1C1E8E87-D828-4A88-A2FD-5A8C73FF8EBE}" destId="{2029CD6E-D5DA-4F54-B5B1-2E2A1AD8E276}" srcOrd="7" destOrd="0" presId="urn:microsoft.com/office/officeart/2005/8/layout/matrix1"/>
    <dgm:cxn modelId="{2B8644C9-67C9-4533-9A3C-FA2C6CD2BDD1}" type="presParOf" srcId="{D1FB1ACC-9096-4D9B-BE77-A96A214CCF69}" destId="{4BA30BA4-0ABC-446A-B823-4A5EBDF01532}"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3DD55-9CAE-4B48-B714-AB978B5E5676}">
      <dsp:nvSpPr>
        <dsp:cNvPr id="0" name=""/>
        <dsp:cNvSpPr/>
      </dsp:nvSpPr>
      <dsp:spPr>
        <a:xfrm>
          <a:off x="2364831" y="2457753"/>
          <a:ext cx="612668" cy="1751149"/>
        </a:xfrm>
        <a:custGeom>
          <a:avLst/>
          <a:gdLst/>
          <a:ahLst/>
          <a:cxnLst/>
          <a:rect l="0" t="0" r="0" b="0"/>
          <a:pathLst>
            <a:path>
              <a:moveTo>
                <a:pt x="0" y="0"/>
              </a:moveTo>
              <a:lnTo>
                <a:pt x="306334" y="0"/>
              </a:lnTo>
              <a:lnTo>
                <a:pt x="306334" y="1751149"/>
              </a:lnTo>
              <a:lnTo>
                <a:pt x="612668" y="1751149"/>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624785" y="3286946"/>
        <a:ext cx="92761" cy="92761"/>
      </dsp:txXfrm>
    </dsp:sp>
    <dsp:sp modelId="{BE85E7E7-E08C-4FBD-AB02-5377AEBD8B28}">
      <dsp:nvSpPr>
        <dsp:cNvPr id="0" name=""/>
        <dsp:cNvSpPr/>
      </dsp:nvSpPr>
      <dsp:spPr>
        <a:xfrm>
          <a:off x="2364831" y="2457753"/>
          <a:ext cx="612668" cy="628573"/>
        </a:xfrm>
        <a:custGeom>
          <a:avLst/>
          <a:gdLst/>
          <a:ahLst/>
          <a:cxnLst/>
          <a:rect l="0" t="0" r="0" b="0"/>
          <a:pathLst>
            <a:path>
              <a:moveTo>
                <a:pt x="0" y="0"/>
              </a:moveTo>
              <a:lnTo>
                <a:pt x="306334" y="0"/>
              </a:lnTo>
              <a:lnTo>
                <a:pt x="306334" y="628573"/>
              </a:lnTo>
              <a:lnTo>
                <a:pt x="612668" y="628573"/>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649222" y="2750095"/>
        <a:ext cx="43888" cy="43888"/>
      </dsp:txXfrm>
    </dsp:sp>
    <dsp:sp modelId="{50136A8D-38F0-43D4-9DF0-343AA4F070C7}">
      <dsp:nvSpPr>
        <dsp:cNvPr id="0" name=""/>
        <dsp:cNvSpPr/>
      </dsp:nvSpPr>
      <dsp:spPr>
        <a:xfrm>
          <a:off x="2364831" y="1874036"/>
          <a:ext cx="612668" cy="583716"/>
        </a:xfrm>
        <a:custGeom>
          <a:avLst/>
          <a:gdLst/>
          <a:ahLst/>
          <a:cxnLst/>
          <a:rect l="0" t="0" r="0" b="0"/>
          <a:pathLst>
            <a:path>
              <a:moveTo>
                <a:pt x="0" y="583716"/>
              </a:moveTo>
              <a:lnTo>
                <a:pt x="306334" y="583716"/>
              </a:lnTo>
              <a:lnTo>
                <a:pt x="306334" y="0"/>
              </a:lnTo>
              <a:lnTo>
                <a:pt x="612668" y="0"/>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650010" y="2144739"/>
        <a:ext cx="42310" cy="42310"/>
      </dsp:txXfrm>
    </dsp:sp>
    <dsp:sp modelId="{B2707843-09B0-4D2B-A52B-32B6F82B26E2}">
      <dsp:nvSpPr>
        <dsp:cNvPr id="0" name=""/>
        <dsp:cNvSpPr/>
      </dsp:nvSpPr>
      <dsp:spPr>
        <a:xfrm>
          <a:off x="2364831" y="706603"/>
          <a:ext cx="612668" cy="1751149"/>
        </a:xfrm>
        <a:custGeom>
          <a:avLst/>
          <a:gdLst/>
          <a:ahLst/>
          <a:cxnLst/>
          <a:rect l="0" t="0" r="0" b="0"/>
          <a:pathLst>
            <a:path>
              <a:moveTo>
                <a:pt x="0" y="1751149"/>
              </a:moveTo>
              <a:lnTo>
                <a:pt x="306334" y="1751149"/>
              </a:lnTo>
              <a:lnTo>
                <a:pt x="306334" y="0"/>
              </a:lnTo>
              <a:lnTo>
                <a:pt x="612668" y="0"/>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624785" y="1535797"/>
        <a:ext cx="92761" cy="92761"/>
      </dsp:txXfrm>
    </dsp:sp>
    <dsp:sp modelId="{61436539-6EAB-412D-A434-932FC2BE7031}">
      <dsp:nvSpPr>
        <dsp:cNvPr id="0" name=""/>
        <dsp:cNvSpPr/>
      </dsp:nvSpPr>
      <dsp:spPr>
        <a:xfrm rot="16200000">
          <a:off x="-559894" y="1990779"/>
          <a:ext cx="4915506" cy="933946"/>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zh-TW" altLang="en-US" sz="3600" kern="1200"/>
            <a:t>競爭環境</a:t>
          </a:r>
        </a:p>
      </dsp:txBody>
      <dsp:txXfrm>
        <a:off x="-559894" y="1990779"/>
        <a:ext cx="4915506" cy="933946"/>
      </dsp:txXfrm>
    </dsp:sp>
    <dsp:sp modelId="{48A45250-2EB0-4F16-80B2-E369C0074E68}">
      <dsp:nvSpPr>
        <dsp:cNvPr id="0" name=""/>
        <dsp:cNvSpPr/>
      </dsp:nvSpPr>
      <dsp:spPr>
        <a:xfrm>
          <a:off x="2977500" y="239630"/>
          <a:ext cx="3063343" cy="933946"/>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TW" sz="2100" kern="1200"/>
            <a:t>競爭格局相對分散，沒有一家企業佔據絕對優勢。</a:t>
          </a:r>
          <a:endParaRPr lang="zh-TW" altLang="en-US" sz="2100" kern="1200"/>
        </a:p>
      </dsp:txBody>
      <dsp:txXfrm>
        <a:off x="2977500" y="239630"/>
        <a:ext cx="3063343" cy="933946"/>
      </dsp:txXfrm>
    </dsp:sp>
    <dsp:sp modelId="{6E3F8B27-AE88-408E-ABD1-9E7AAF7EB1A0}">
      <dsp:nvSpPr>
        <dsp:cNvPr id="0" name=""/>
        <dsp:cNvSpPr/>
      </dsp:nvSpPr>
      <dsp:spPr>
        <a:xfrm>
          <a:off x="2977500" y="1407063"/>
          <a:ext cx="3063343" cy="933946"/>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TW" sz="2100" kern="1200"/>
            <a:t>競爭主要集中在產品的品質、口味、價格等方面。</a:t>
          </a:r>
          <a:endParaRPr lang="zh-TW" altLang="en-US" sz="2100" kern="1200"/>
        </a:p>
      </dsp:txBody>
      <dsp:txXfrm>
        <a:off x="2977500" y="1407063"/>
        <a:ext cx="3063343" cy="933946"/>
      </dsp:txXfrm>
    </dsp:sp>
    <dsp:sp modelId="{2DFE7432-6CDA-4096-ABB4-E5715B06B68E}">
      <dsp:nvSpPr>
        <dsp:cNvPr id="0" name=""/>
        <dsp:cNvSpPr/>
      </dsp:nvSpPr>
      <dsp:spPr>
        <a:xfrm>
          <a:off x="2977500" y="2619353"/>
          <a:ext cx="3258508" cy="933946"/>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TW" altLang="en-US" sz="2100" kern="1200" dirty="0"/>
            <a:t>  </a:t>
          </a:r>
          <a:r>
            <a:rPr lang="zh-TW" sz="2100" kern="1200" dirty="0"/>
            <a:t>替代產品的競爭日益激烈。</a:t>
          </a:r>
          <a:endParaRPr lang="zh-TW" altLang="en-US" sz="2100" kern="1200" dirty="0"/>
        </a:p>
      </dsp:txBody>
      <dsp:txXfrm>
        <a:off x="2977500" y="2619353"/>
        <a:ext cx="3258508" cy="933946"/>
      </dsp:txXfrm>
    </dsp:sp>
    <dsp:sp modelId="{0E678E18-2D99-4822-AC7D-D2463DCFB5E1}">
      <dsp:nvSpPr>
        <dsp:cNvPr id="0" name=""/>
        <dsp:cNvSpPr/>
      </dsp:nvSpPr>
      <dsp:spPr>
        <a:xfrm>
          <a:off x="2977500" y="3741928"/>
          <a:ext cx="3063343" cy="933946"/>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TW" sz="2100" kern="1200"/>
            <a:t>新興產品的出現可能會帶來新的挑戰。</a:t>
          </a:r>
          <a:endParaRPr lang="zh-TW" altLang="en-US" sz="2100" kern="1200"/>
        </a:p>
      </dsp:txBody>
      <dsp:txXfrm>
        <a:off x="2977500" y="3741928"/>
        <a:ext cx="3063343" cy="9339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CAD56-C6C2-49BB-A0DA-30CEDC12EE6B}">
      <dsp:nvSpPr>
        <dsp:cNvPr id="0" name=""/>
        <dsp:cNvSpPr/>
      </dsp:nvSpPr>
      <dsp:spPr>
        <a:xfrm rot="16200000">
          <a:off x="812799" y="-812799"/>
          <a:ext cx="3251200" cy="4876800"/>
        </a:xfrm>
        <a:prstGeom prst="round1Rect">
          <a:avLst/>
        </a:prstGeom>
        <a:solidFill>
          <a:schemeClr val="accent1">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Font typeface="Wingdings" panose="05000000000000000000" pitchFamily="2" charset="2"/>
            <a:buNone/>
          </a:pPr>
          <a:r>
            <a:rPr lang="zh-TW" altLang="en-US" sz="2800" b="1" kern="1200" dirty="0">
              <a:latin typeface="微軟正黑體" panose="020B0604030504040204" pitchFamily="34" charset="-120"/>
              <a:ea typeface="微軟正黑體" panose="020B0604030504040204" pitchFamily="34" charset="-120"/>
            </a:rPr>
            <a:t>產品展示：</a:t>
          </a:r>
          <a:endParaRPr lang="zh-TW" altLang="en-US" sz="2800" kern="1200" dirty="0">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ct val="35000"/>
            </a:spcAft>
            <a:buFont typeface="Wingdings" panose="05000000000000000000" pitchFamily="2" charset="2"/>
            <a:buNone/>
          </a:pPr>
          <a:r>
            <a:rPr lang="zh-TW" altLang="en-US" sz="2800" kern="1200" dirty="0">
              <a:latin typeface="微軟正黑體" panose="020B0604030504040204" pitchFamily="34" charset="-120"/>
              <a:ea typeface="微軟正黑體" panose="020B0604030504040204" pitchFamily="34" charset="-120"/>
            </a:rPr>
            <a:t>芋頭產品開發點心、飲料等滿足客戶群強調產品特色。</a:t>
          </a:r>
          <a:endParaRPr lang="zh-TW" altLang="en-US" sz="2800" kern="1200" dirty="0"/>
        </a:p>
      </dsp:txBody>
      <dsp:txXfrm rot="5400000">
        <a:off x="-1" y="1"/>
        <a:ext cx="4876800" cy="2438400"/>
      </dsp:txXfrm>
    </dsp:sp>
    <dsp:sp modelId="{F6711787-F5F4-4E0E-A345-D1DCB3D0A006}">
      <dsp:nvSpPr>
        <dsp:cNvPr id="0" name=""/>
        <dsp:cNvSpPr/>
      </dsp:nvSpPr>
      <dsp:spPr>
        <a:xfrm>
          <a:off x="4876800" y="0"/>
          <a:ext cx="4876800" cy="3251200"/>
        </a:xfrm>
        <a:prstGeom prst="round1Rect">
          <a:avLst/>
        </a:prstGeom>
        <a:solidFill>
          <a:schemeClr val="accent1">
            <a:shade val="50000"/>
            <a:hueOff val="-254463"/>
            <a:satOff val="-29722"/>
            <a:lumOff val="2573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Font typeface="Wingdings" panose="05000000000000000000" pitchFamily="2" charset="2"/>
            <a:buNone/>
          </a:pPr>
          <a:r>
            <a:rPr lang="zh-TW" altLang="en-US" sz="2300" b="1" kern="1200" dirty="0">
              <a:latin typeface="微軟正黑體" panose="020B0604030504040204" pitchFamily="34" charset="-120"/>
              <a:ea typeface="微軟正黑體" panose="020B0604030504040204" pitchFamily="34" charset="-120"/>
            </a:rPr>
            <a:t>價格：</a:t>
          </a:r>
          <a:endParaRPr lang="zh-TW" altLang="en-US" sz="2300" kern="1200" dirty="0">
            <a:latin typeface="微軟正黑體" panose="020B0604030504040204" pitchFamily="34" charset="-120"/>
            <a:ea typeface="微軟正黑體" panose="020B0604030504040204" pitchFamily="34" charset="-120"/>
          </a:endParaRPr>
        </a:p>
        <a:p>
          <a:pPr marL="0" lvl="0" indent="0" algn="ctr" defTabSz="1022350">
            <a:lnSpc>
              <a:spcPct val="90000"/>
            </a:lnSpc>
            <a:spcBef>
              <a:spcPct val="0"/>
            </a:spcBef>
            <a:spcAft>
              <a:spcPct val="35000"/>
            </a:spcAft>
            <a:buFont typeface="Wingdings" panose="05000000000000000000" pitchFamily="2" charset="2"/>
            <a:buNone/>
          </a:pPr>
          <a:r>
            <a:rPr lang="zh-TW" altLang="en-US" sz="2300" kern="1200" dirty="0">
              <a:latin typeface="微軟正黑體" panose="020B0604030504040204" pitchFamily="34" charset="-120"/>
              <a:ea typeface="微軟正黑體" panose="020B0604030504040204" pitchFamily="34" charset="-120"/>
            </a:rPr>
            <a:t>設定合理的價格定位</a:t>
          </a:r>
        </a:p>
        <a:p>
          <a:pPr marL="0" lvl="0" indent="0" algn="ctr" defTabSz="1022350">
            <a:lnSpc>
              <a:spcPct val="90000"/>
            </a:lnSpc>
            <a:spcBef>
              <a:spcPct val="0"/>
            </a:spcBef>
            <a:spcAft>
              <a:spcPct val="35000"/>
            </a:spcAft>
            <a:buFont typeface="Wingdings" panose="05000000000000000000" pitchFamily="2" charset="2"/>
            <a:buNone/>
          </a:pPr>
          <a:r>
            <a:rPr lang="zh-TW" altLang="en-US" sz="2300" kern="1200" dirty="0">
              <a:latin typeface="微軟正黑體" panose="020B0604030504040204" pitchFamily="34" charset="-120"/>
              <a:ea typeface="微軟正黑體" panose="020B0604030504040204" pitchFamily="34" charset="-120"/>
            </a:rPr>
            <a:t>提供組合套餐，配合活動行銷折扣</a:t>
          </a:r>
        </a:p>
        <a:p>
          <a:pPr marL="0" lvl="0" indent="0" algn="ctr" defTabSz="1022350">
            <a:lnSpc>
              <a:spcPct val="90000"/>
            </a:lnSpc>
            <a:spcBef>
              <a:spcPct val="0"/>
            </a:spcBef>
            <a:spcAft>
              <a:spcPct val="35000"/>
            </a:spcAft>
            <a:buFont typeface="Wingdings" panose="05000000000000000000" pitchFamily="2" charset="2"/>
            <a:buNone/>
          </a:pPr>
          <a:r>
            <a:rPr lang="zh-TW" altLang="en-US" sz="2300" kern="1200" dirty="0">
              <a:latin typeface="微軟正黑體" panose="020B0604030504040204" pitchFamily="34" charset="-120"/>
              <a:ea typeface="微軟正黑體" panose="020B0604030504040204" pitchFamily="34" charset="-120"/>
            </a:rPr>
            <a:t>針對不同客戶群給出適合的優惠</a:t>
          </a:r>
          <a:endParaRPr lang="zh-TW" altLang="en-US" sz="2300" kern="1200" dirty="0"/>
        </a:p>
      </dsp:txBody>
      <dsp:txXfrm>
        <a:off x="4876800" y="0"/>
        <a:ext cx="4876800" cy="2438400"/>
      </dsp:txXfrm>
    </dsp:sp>
    <dsp:sp modelId="{67283130-81D4-4DD6-9FF6-927C254FDF20}">
      <dsp:nvSpPr>
        <dsp:cNvPr id="0" name=""/>
        <dsp:cNvSpPr/>
      </dsp:nvSpPr>
      <dsp:spPr>
        <a:xfrm rot="10800000">
          <a:off x="0" y="3251200"/>
          <a:ext cx="4876800" cy="3251200"/>
        </a:xfrm>
        <a:prstGeom prst="round1Rect">
          <a:avLst/>
        </a:prstGeom>
        <a:solidFill>
          <a:schemeClr val="accent1">
            <a:shade val="50000"/>
            <a:hueOff val="-508926"/>
            <a:satOff val="-59445"/>
            <a:lumOff val="5147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latin typeface="微軟正黑體" panose="020B0604030504040204" pitchFamily="34" charset="-120"/>
              <a:ea typeface="微軟正黑體" panose="020B0604030504040204" pitchFamily="34" charset="-120"/>
            </a:rPr>
            <a:t>推廣：</a:t>
          </a:r>
          <a:endParaRPr lang="zh-TW" altLang="en-US" sz="2300" kern="1200" dirty="0">
            <a:latin typeface="微軟正黑體" panose="020B0604030504040204" pitchFamily="34" charset="-120"/>
            <a:ea typeface="微軟正黑體" panose="020B0604030504040204" pitchFamily="34" charset="-120"/>
          </a:endParaRPr>
        </a:p>
        <a:p>
          <a:pPr marL="0" lvl="0" indent="0" algn="ctr" defTabSz="1022350">
            <a:lnSpc>
              <a:spcPct val="90000"/>
            </a:lnSpc>
            <a:spcBef>
              <a:spcPct val="0"/>
            </a:spcBef>
            <a:spcAft>
              <a:spcPct val="35000"/>
            </a:spcAft>
            <a:buNone/>
          </a:pPr>
          <a:r>
            <a:rPr lang="zh-TW" altLang="en-US" sz="2300" kern="1200" dirty="0">
              <a:latin typeface="微軟正黑體" panose="020B0604030504040204" pitchFamily="34" charset="-120"/>
              <a:ea typeface="微軟正黑體" panose="020B0604030504040204" pitchFamily="34" charset="-120"/>
            </a:rPr>
            <a:t>配合當地節慶給出活動</a:t>
          </a:r>
        </a:p>
        <a:p>
          <a:pPr marL="0" lvl="0" indent="0" algn="ctr" defTabSz="1022350">
            <a:lnSpc>
              <a:spcPct val="90000"/>
            </a:lnSpc>
            <a:spcBef>
              <a:spcPct val="0"/>
            </a:spcBef>
            <a:spcAft>
              <a:spcPct val="35000"/>
            </a:spcAft>
            <a:buNone/>
          </a:pPr>
          <a:r>
            <a:rPr lang="zh-TW" altLang="en-US" sz="2300" kern="1200" dirty="0">
              <a:latin typeface="微軟正黑體" panose="020B0604030504040204" pitchFamily="34" charset="-120"/>
              <a:ea typeface="微軟正黑體" panose="020B0604030504040204" pitchFamily="34" charset="-120"/>
            </a:rPr>
            <a:t>在社群媒體上宣傳，結合時事打出知名度提供優惠組合，吸引新客戶購買</a:t>
          </a:r>
          <a:endParaRPr lang="zh-TW" altLang="en-US" sz="2300" kern="1200" dirty="0"/>
        </a:p>
      </dsp:txBody>
      <dsp:txXfrm rot="10800000">
        <a:off x="0" y="4064000"/>
        <a:ext cx="4876800" cy="2438400"/>
      </dsp:txXfrm>
    </dsp:sp>
    <dsp:sp modelId="{502F3669-A71D-4C31-9818-6C5666606EA5}">
      <dsp:nvSpPr>
        <dsp:cNvPr id="0" name=""/>
        <dsp:cNvSpPr/>
      </dsp:nvSpPr>
      <dsp:spPr>
        <a:xfrm rot="5400000">
          <a:off x="5689600" y="2438400"/>
          <a:ext cx="3251200" cy="4876800"/>
        </a:xfrm>
        <a:prstGeom prst="round1Rect">
          <a:avLst/>
        </a:prstGeom>
        <a:solidFill>
          <a:schemeClr val="accent1">
            <a:shade val="50000"/>
            <a:hueOff val="-254463"/>
            <a:satOff val="-29722"/>
            <a:lumOff val="2573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Font typeface="Wingdings" panose="05000000000000000000" pitchFamily="2" charset="2"/>
            <a:buNone/>
          </a:pPr>
          <a:r>
            <a:rPr lang="zh-TW" altLang="en-US" sz="2500" b="1" kern="1200" dirty="0">
              <a:latin typeface="微軟正黑體" panose="020B0604030504040204" pitchFamily="34" charset="-120"/>
              <a:ea typeface="微軟正黑體" panose="020B0604030504040204" pitchFamily="34" charset="-120"/>
            </a:rPr>
            <a:t>地點：</a:t>
          </a:r>
          <a:endParaRPr lang="zh-TW" altLang="en-US" sz="2500" kern="1200" dirty="0">
            <a:latin typeface="微軟正黑體" panose="020B0604030504040204" pitchFamily="34" charset="-120"/>
            <a:ea typeface="微軟正黑體" panose="020B0604030504040204" pitchFamily="34" charset="-120"/>
          </a:endParaRPr>
        </a:p>
        <a:p>
          <a:pPr marL="0" lvl="0" indent="0" algn="ctr" defTabSz="1111250">
            <a:lnSpc>
              <a:spcPct val="90000"/>
            </a:lnSpc>
            <a:spcBef>
              <a:spcPct val="0"/>
            </a:spcBef>
            <a:spcAft>
              <a:spcPct val="35000"/>
            </a:spcAft>
            <a:buFont typeface="Wingdings" panose="05000000000000000000" pitchFamily="2" charset="2"/>
            <a:buNone/>
          </a:pPr>
          <a:r>
            <a:rPr lang="zh-TW" altLang="en-US" sz="2500" kern="1200" dirty="0">
              <a:latin typeface="微軟正黑體" panose="020B0604030504040204" pitchFamily="34" charset="-120"/>
              <a:ea typeface="微軟正黑體" panose="020B0604030504040204" pitchFamily="34" charset="-120"/>
            </a:rPr>
            <a:t>選擇熱門地點設置實體店面</a:t>
          </a:r>
        </a:p>
        <a:p>
          <a:pPr marL="0" lvl="0" indent="0" algn="ctr" defTabSz="1111250">
            <a:lnSpc>
              <a:spcPct val="90000"/>
            </a:lnSpc>
            <a:spcBef>
              <a:spcPct val="0"/>
            </a:spcBef>
            <a:spcAft>
              <a:spcPct val="35000"/>
            </a:spcAft>
            <a:buFont typeface="Wingdings" panose="05000000000000000000" pitchFamily="2" charset="2"/>
            <a:buNone/>
          </a:pPr>
          <a:r>
            <a:rPr lang="zh-TW" altLang="en-US" sz="2500" kern="1200" dirty="0">
              <a:latin typeface="微軟正黑體" panose="020B0604030504040204" pitchFamily="34" charset="-120"/>
              <a:ea typeface="微軟正黑體" panose="020B0604030504040204" pitchFamily="34" charset="-120"/>
            </a:rPr>
            <a:t>考慮遣在風險已降低風險</a:t>
          </a:r>
        </a:p>
        <a:p>
          <a:pPr marL="0" lvl="0" indent="0" algn="ctr" defTabSz="1111250">
            <a:lnSpc>
              <a:spcPct val="90000"/>
            </a:lnSpc>
            <a:spcBef>
              <a:spcPct val="0"/>
            </a:spcBef>
            <a:spcAft>
              <a:spcPct val="35000"/>
            </a:spcAft>
            <a:buFont typeface="Wingdings" panose="05000000000000000000" pitchFamily="2" charset="2"/>
            <a:buNone/>
          </a:pPr>
          <a:r>
            <a:rPr lang="zh-TW" altLang="en-US" sz="2500" kern="1200" dirty="0">
              <a:latin typeface="微軟正黑體" panose="020B0604030504040204" pitchFamily="34" charset="-120"/>
              <a:ea typeface="微軟正黑體" panose="020B0604030504040204" pitchFamily="34" charset="-120"/>
            </a:rPr>
            <a:t>探索新市場。</a:t>
          </a:r>
          <a:endParaRPr lang="zh-TW" altLang="en-US" sz="2500" kern="1200" dirty="0"/>
        </a:p>
      </dsp:txBody>
      <dsp:txXfrm rot="-5400000">
        <a:off x="4876799" y="4064000"/>
        <a:ext cx="4876800" cy="2438400"/>
      </dsp:txXfrm>
    </dsp:sp>
    <dsp:sp modelId="{4BA30BA4-0ABC-446A-B823-4A5EBDF01532}">
      <dsp:nvSpPr>
        <dsp:cNvPr id="0" name=""/>
        <dsp:cNvSpPr/>
      </dsp:nvSpPr>
      <dsp:spPr>
        <a:xfrm>
          <a:off x="3413759" y="2438400"/>
          <a:ext cx="2926080" cy="1625600"/>
        </a:xfrm>
        <a:prstGeom prst="roundRect">
          <a:avLst/>
        </a:prstGeom>
        <a:solidFill>
          <a:schemeClr val="accent1">
            <a:tint val="55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5760" tIns="365760" rIns="365760" bIns="365760" numCol="1" spcCol="1270" anchor="ctr" anchorCtr="0">
          <a:noAutofit/>
        </a:bodyPr>
        <a:lstStyle/>
        <a:p>
          <a:pPr marL="0" lvl="0" indent="0" algn="ctr" defTabSz="4267200">
            <a:lnSpc>
              <a:spcPct val="90000"/>
            </a:lnSpc>
            <a:spcBef>
              <a:spcPct val="0"/>
            </a:spcBef>
            <a:spcAft>
              <a:spcPct val="35000"/>
            </a:spcAft>
            <a:buNone/>
          </a:pPr>
          <a:r>
            <a:rPr lang="en-US" altLang="zh-TW" sz="9600" kern="1200" dirty="0">
              <a:latin typeface="Algerian" panose="04020705040A02060702" pitchFamily="82" charset="0"/>
            </a:rPr>
            <a:t>4P</a:t>
          </a:r>
          <a:endParaRPr lang="zh-TW" altLang="en-US" sz="9600" kern="1200" dirty="0"/>
        </a:p>
      </dsp:txBody>
      <dsp:txXfrm>
        <a:off x="3493114" y="2517755"/>
        <a:ext cx="2767370" cy="146689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502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625172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28846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2040565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452701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2829707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4144242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342191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687323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388358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316054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3722581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205812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4156782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3529645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364029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62713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305541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9436"/>
            <a:ext cx="10972800" cy="2865120"/>
          </a:xfrm>
        </p:spPr>
        <p:txBody>
          <a:bodyPr anchor="b">
            <a:normAutofit/>
          </a:bodyPr>
          <a:lstStyle>
            <a:lvl1pPr algn="ctr">
              <a:defRPr sz="7200"/>
            </a:lvl1pPr>
          </a:lstStyle>
          <a:p>
            <a:r>
              <a:rPr lang="zh-TW" altLang="en-US"/>
              <a:t>按一下以編輯母片標題樣式</a:t>
            </a:r>
            <a:endParaRPr lang="en-US" dirty="0"/>
          </a:p>
        </p:txBody>
      </p:sp>
      <p:sp>
        <p:nvSpPr>
          <p:cNvPr id="3" name="Subtitle 2"/>
          <p:cNvSpPr>
            <a:spLocks noGrp="1"/>
          </p:cNvSpPr>
          <p:nvPr>
            <p:ph type="subTitle" idx="1"/>
          </p:nvPr>
        </p:nvSpPr>
        <p:spPr>
          <a:xfrm>
            <a:off x="1828800" y="4322446"/>
            <a:ext cx="10972800" cy="1986914"/>
          </a:xfrm>
        </p:spPr>
        <p:txBody>
          <a:bodyPr>
            <a:normAutofit/>
          </a:bodyPr>
          <a:lstStyle>
            <a:lvl1pPr marL="0" indent="0" algn="ctr">
              <a:buNone/>
              <a:defRPr sz="2880">
                <a:solidFill>
                  <a:schemeClr val="tx1">
                    <a:lumMod val="75000"/>
                    <a:lumOff val="25000"/>
                  </a:schemeClr>
                </a:solidFill>
              </a:defRPr>
            </a:lvl1pPr>
            <a:lvl2pPr marL="548640" indent="0" algn="ctr">
              <a:buNone/>
              <a:defRPr sz="336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517485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7434375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2434"/>
            <a:ext cx="3154680" cy="6974206"/>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1005840" y="432435"/>
            <a:ext cx="9281160" cy="697420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26F7E3A-B166-407D-9866-32884E7D5B37}"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4835932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485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3107056" y="3017521"/>
            <a:ext cx="10698479" cy="2715337"/>
          </a:xfrm>
        </p:spPr>
        <p:txBody>
          <a:bodyPr anchor="b">
            <a:normAutofit/>
          </a:bodyPr>
          <a:lstStyle>
            <a:lvl1pPr>
              <a:defRPr sz="6480"/>
            </a:lvl1pPr>
          </a:lstStyle>
          <a:p>
            <a:r>
              <a:rPr lang="zh-TW" altLang="en-US"/>
              <a:t>按一下以編輯母片標題樣式</a:t>
            </a:r>
            <a:endParaRPr lang="en-US" dirty="0"/>
          </a:p>
        </p:txBody>
      </p:sp>
      <p:sp>
        <p:nvSpPr>
          <p:cNvPr id="3" name="Subtitle 2"/>
          <p:cNvSpPr>
            <a:spLocks noGrp="1"/>
          </p:cNvSpPr>
          <p:nvPr>
            <p:ph type="subTitle" idx="1"/>
          </p:nvPr>
        </p:nvSpPr>
        <p:spPr>
          <a:xfrm>
            <a:off x="3107056" y="5732855"/>
            <a:ext cx="10698479" cy="1351540"/>
          </a:xfrm>
        </p:spPr>
        <p:txBody>
          <a:bodyPr anchor="t"/>
          <a:lstStyle>
            <a:lvl1pPr marL="0" indent="0" algn="l">
              <a:buNone/>
              <a:defRPr>
                <a:solidFill>
                  <a:schemeClr val="tx1">
                    <a:lumMod val="65000"/>
                    <a:lumOff val="3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5188573"/>
            <a:ext cx="2093582" cy="934307"/>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638175" y="5435449"/>
            <a:ext cx="935720" cy="438150"/>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6329840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3111511" y="748932"/>
            <a:ext cx="10694024" cy="1537068"/>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3107054" y="2560320"/>
            <a:ext cx="10698480" cy="453314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47696154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3107055" y="2470500"/>
            <a:ext cx="10698479" cy="1762560"/>
          </a:xfrm>
        </p:spPr>
        <p:txBody>
          <a:bodyPr anchor="b"/>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3107055" y="4236155"/>
            <a:ext cx="10698479" cy="1032480"/>
          </a:xfrm>
        </p:spPr>
        <p:txBody>
          <a:bodyPr anchor="t"/>
          <a:lstStyle>
            <a:lvl1pPr marL="0" indent="0" algn="l">
              <a:buNone/>
              <a:defRPr sz="2400">
                <a:solidFill>
                  <a:schemeClr val="tx1">
                    <a:lumMod val="65000"/>
                    <a:lumOff val="3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20EBB0C4-6273-4C6E-B9BD-2EDC30F1CD52}"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5026" y="381381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638175" y="3892967"/>
            <a:ext cx="935720" cy="438150"/>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5137193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3107054" y="2560320"/>
            <a:ext cx="5176637" cy="4533146"/>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8628896" y="2551467"/>
            <a:ext cx="5176637" cy="4533146"/>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638175" y="945339"/>
            <a:ext cx="935720" cy="438150"/>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3600908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3527248" y="2367244"/>
            <a:ext cx="4791278" cy="691514"/>
          </a:xfrm>
        </p:spPr>
        <p:txBody>
          <a:bodyPr anchor="b">
            <a:noAutofit/>
          </a:bodyPr>
          <a:lstStyle>
            <a:lvl1pPr marL="0" indent="0">
              <a:buNone/>
              <a:defRPr sz="288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TW" altLang="en-US"/>
              <a:t>按一下以編輯母片文字樣式</a:t>
            </a:r>
          </a:p>
        </p:txBody>
      </p:sp>
      <p:sp>
        <p:nvSpPr>
          <p:cNvPr id="4" name="Content Placeholder 3"/>
          <p:cNvSpPr>
            <a:spLocks noGrp="1"/>
          </p:cNvSpPr>
          <p:nvPr>
            <p:ph sz="half" idx="2"/>
          </p:nvPr>
        </p:nvSpPr>
        <p:spPr>
          <a:xfrm>
            <a:off x="3107055" y="3058759"/>
            <a:ext cx="5211472" cy="402487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9007956" y="2363370"/>
            <a:ext cx="4798801" cy="691514"/>
          </a:xfrm>
        </p:spPr>
        <p:txBody>
          <a:bodyPr anchor="b">
            <a:noAutofit/>
          </a:bodyPr>
          <a:lstStyle>
            <a:lvl1pPr marL="0" indent="0">
              <a:buNone/>
              <a:defRPr sz="2880" b="0"/>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TW" altLang="en-US"/>
              <a:t>按一下以編輯母片文字樣式</a:t>
            </a:r>
          </a:p>
        </p:txBody>
      </p:sp>
      <p:sp>
        <p:nvSpPr>
          <p:cNvPr id="6" name="Content Placeholder 5"/>
          <p:cNvSpPr>
            <a:spLocks noGrp="1"/>
          </p:cNvSpPr>
          <p:nvPr>
            <p:ph sz="quarter" idx="4"/>
          </p:nvPr>
        </p:nvSpPr>
        <p:spPr>
          <a:xfrm>
            <a:off x="8600348" y="3054886"/>
            <a:ext cx="5206409" cy="402487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11/15/2023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638175" y="945339"/>
            <a:ext cx="935720" cy="438150"/>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1515172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11/15/2023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480883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11/15/2023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6593128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316569187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3107055" y="535306"/>
            <a:ext cx="4206239" cy="1171574"/>
          </a:xfrm>
        </p:spPr>
        <p:txBody>
          <a:bodyPr anchor="b"/>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7587614" y="535306"/>
            <a:ext cx="6217920" cy="6497956"/>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3107055" y="1918336"/>
            <a:ext cx="4206239" cy="511492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2ABBEA6-7C60-4B02-AE87-00D78D8422AF}" type="datetimeFigureOut">
              <a:rPr lang="en-US" smtClean="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7467354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3107056" y="5760720"/>
            <a:ext cx="10698480" cy="680086"/>
          </a:xfrm>
        </p:spPr>
        <p:txBody>
          <a:bodyPr anchor="b">
            <a:normAutofit/>
          </a:bodyPr>
          <a:lstStyle>
            <a:lvl1pPr algn="l">
              <a:defRPr sz="288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107054" y="761958"/>
            <a:ext cx="10698480" cy="4625964"/>
          </a:xfrm>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zh-TW" altLang="en-US"/>
              <a:t>按一下圖示以新增圖片</a:t>
            </a:r>
            <a:endParaRPr lang="en-US" dirty="0"/>
          </a:p>
        </p:txBody>
      </p:sp>
      <p:sp>
        <p:nvSpPr>
          <p:cNvPr id="4" name="Text Placeholder 3"/>
          <p:cNvSpPr>
            <a:spLocks noGrp="1"/>
          </p:cNvSpPr>
          <p:nvPr>
            <p:ph type="body" sz="half" idx="2"/>
          </p:nvPr>
        </p:nvSpPr>
        <p:spPr>
          <a:xfrm>
            <a:off x="3107056" y="6440806"/>
            <a:ext cx="10698480" cy="592454"/>
          </a:xfrm>
        </p:spPr>
        <p:txBody>
          <a:bodyPr>
            <a:normAutofit/>
          </a:bodyPr>
          <a:lstStyle>
            <a:lvl1pPr marL="0" indent="0">
              <a:buNone/>
              <a:defRPr sz="144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9CAD897-D46E-4AD2-BD9B-49DD3E640873}" type="datetimeFigureOut">
              <a:rPr lang="en-US" smtClean="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026" y="589407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638175" y="5979705"/>
            <a:ext cx="935720" cy="438150"/>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4502746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3107055" y="731520"/>
            <a:ext cx="10698479" cy="3740448"/>
          </a:xfrm>
        </p:spPr>
        <p:txBody>
          <a:bodyPr anchor="ctr">
            <a:normAutofit/>
          </a:bodyPr>
          <a:lstStyle>
            <a:lvl1pPr algn="l">
              <a:defRPr sz="576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3107055" y="5224855"/>
            <a:ext cx="10698479" cy="1867037"/>
          </a:xfrm>
        </p:spPr>
        <p:txBody>
          <a:bodyPr anchor="ctr">
            <a:normAutofit/>
          </a:bodyPr>
          <a:lstStyle>
            <a:lvl1pPr marL="0" indent="0" algn="l">
              <a:buNone/>
              <a:defRPr sz="2160">
                <a:solidFill>
                  <a:schemeClr val="tx1">
                    <a:lumMod val="65000"/>
                    <a:lumOff val="3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8624D31-43A5-475A-80CF-332C9F6DCF35}"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5026" y="381381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638175" y="3892967"/>
            <a:ext cx="935720" cy="438150"/>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7386643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3419939" y="731520"/>
            <a:ext cx="10072711" cy="3474720"/>
          </a:xfrm>
        </p:spPr>
        <p:txBody>
          <a:bodyPr anchor="ctr">
            <a:normAutofit/>
          </a:bodyPr>
          <a:lstStyle>
            <a:lvl1pPr algn="l">
              <a:defRPr sz="576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930014" y="4206240"/>
            <a:ext cx="9043865" cy="457200"/>
          </a:xfrm>
        </p:spPr>
        <p:txBody>
          <a:bodyPr anchor="ctr">
            <a:noAutofit/>
          </a:bodyPr>
          <a:lstStyle>
            <a:lvl1pPr marL="0" indent="0">
              <a:buFontTx/>
              <a:buNone/>
              <a:defRPr sz="1920">
                <a:solidFill>
                  <a:schemeClr val="tx1">
                    <a:lumMod val="50000"/>
                    <a:lumOff val="50000"/>
                  </a:schemeClr>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3107055" y="5224855"/>
            <a:ext cx="10698479" cy="1867037"/>
          </a:xfrm>
        </p:spPr>
        <p:txBody>
          <a:bodyPr anchor="ctr">
            <a:normAutofit/>
          </a:bodyPr>
          <a:lstStyle>
            <a:lvl1pPr marL="0" indent="0" algn="l">
              <a:buNone/>
              <a:defRPr sz="2160">
                <a:solidFill>
                  <a:schemeClr val="tx1">
                    <a:lumMod val="65000"/>
                    <a:lumOff val="3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8624D31-43A5-475A-80CF-332C9F6DCF35}"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026" y="381381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638175" y="3892967"/>
            <a:ext cx="935720" cy="438150"/>
          </a:xfrm>
        </p:spPr>
        <p:txBody>
          <a:bodyPr/>
          <a:lstStyle/>
          <a:p>
            <a:fld id="{4FAB73BC-B049-4115-A692-8D63A059BFB8}" type="slidenum">
              <a:rPr lang="en-US" smtClean="0"/>
              <a:pPr/>
              <a:t>‹#›</a:t>
            </a:fld>
            <a:endParaRPr lang="en-US" dirty="0"/>
          </a:p>
        </p:txBody>
      </p:sp>
      <p:sp>
        <p:nvSpPr>
          <p:cNvPr id="14" name="TextBox 13"/>
          <p:cNvSpPr txBox="1"/>
          <p:nvPr/>
        </p:nvSpPr>
        <p:spPr>
          <a:xfrm>
            <a:off x="2961182" y="777606"/>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solidFill>
                <a:effectLst/>
                <a:latin typeface="Arial"/>
              </a:rPr>
              <a:t>“</a:t>
            </a:r>
          </a:p>
        </p:txBody>
      </p:sp>
      <p:sp>
        <p:nvSpPr>
          <p:cNvPr id="15" name="TextBox 14"/>
          <p:cNvSpPr txBox="1"/>
          <p:nvPr/>
        </p:nvSpPr>
        <p:spPr>
          <a:xfrm>
            <a:off x="13337822" y="3486367"/>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3662980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3107056" y="2926081"/>
            <a:ext cx="10698480" cy="3269814"/>
          </a:xfrm>
        </p:spPr>
        <p:txBody>
          <a:bodyPr anchor="b">
            <a:normAutofit/>
          </a:bodyPr>
          <a:lstStyle>
            <a:lvl1pPr algn="l">
              <a:defRPr sz="576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3107056" y="6217920"/>
            <a:ext cx="10698480" cy="875546"/>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98624D31-43A5-475A-80CF-332C9F6DCF35}" type="datetimeFigureOut">
              <a:rPr lang="en-US" smtClean="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026" y="589407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638175" y="5979705"/>
            <a:ext cx="935720" cy="438150"/>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5547403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3419939" y="731520"/>
            <a:ext cx="10072711" cy="3474720"/>
          </a:xfrm>
        </p:spPr>
        <p:txBody>
          <a:bodyPr anchor="ctr">
            <a:normAutofit/>
          </a:bodyPr>
          <a:lstStyle>
            <a:lvl1pPr algn="l">
              <a:defRPr sz="576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3107054" y="5212080"/>
            <a:ext cx="10698480" cy="1005840"/>
          </a:xfrm>
        </p:spPr>
        <p:txBody>
          <a:bodyPr anchor="b">
            <a:noAutofit/>
          </a:bodyPr>
          <a:lstStyle>
            <a:lvl1pPr marL="0" indent="0">
              <a:buFontTx/>
              <a:buNone/>
              <a:defRPr sz="2880">
                <a:solidFill>
                  <a:schemeClr val="accent1"/>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3107056" y="6217920"/>
            <a:ext cx="10698480" cy="875546"/>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98624D31-43A5-475A-80CF-332C9F6DCF35}" type="datetimeFigureOut">
              <a:rPr lang="en-US" smtClean="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026" y="589407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638175" y="5979705"/>
            <a:ext cx="935720" cy="438150"/>
          </a:xfrm>
        </p:spPr>
        <p:txBody>
          <a:bodyPr/>
          <a:lstStyle/>
          <a:p>
            <a:fld id="{4FAB73BC-B049-4115-A692-8D63A059BFB8}" type="slidenum">
              <a:rPr lang="en-US" smtClean="0"/>
              <a:pPr/>
              <a:t>‹#›</a:t>
            </a:fld>
            <a:endParaRPr lang="en-US" dirty="0"/>
          </a:p>
        </p:txBody>
      </p:sp>
      <p:sp>
        <p:nvSpPr>
          <p:cNvPr id="17" name="TextBox 16"/>
          <p:cNvSpPr txBox="1"/>
          <p:nvPr/>
        </p:nvSpPr>
        <p:spPr>
          <a:xfrm>
            <a:off x="2961182" y="777606"/>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solidFill>
                <a:effectLst/>
                <a:latin typeface="Arial"/>
              </a:rPr>
              <a:t>“</a:t>
            </a:r>
          </a:p>
        </p:txBody>
      </p:sp>
      <p:sp>
        <p:nvSpPr>
          <p:cNvPr id="18" name="TextBox 17"/>
          <p:cNvSpPr txBox="1"/>
          <p:nvPr/>
        </p:nvSpPr>
        <p:spPr>
          <a:xfrm>
            <a:off x="13337822" y="3486367"/>
            <a:ext cx="731520" cy="701731"/>
          </a:xfrm>
          <a:prstGeom prst="rect">
            <a:avLst/>
          </a:prstGeom>
        </p:spPr>
        <p:txBody>
          <a:bodyPr vert="horz" lIns="109728" tIns="54864" rIns="109728" bIns="54864" rtlCol="0" anchor="ctr">
            <a:noAutofit/>
          </a:bodyPr>
          <a:lstStyle/>
          <a:p>
            <a:pPr lvl="0"/>
            <a:r>
              <a:rPr lang="en-US" sz="96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4644936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3107055" y="752888"/>
            <a:ext cx="10698479" cy="3456024"/>
          </a:xfrm>
        </p:spPr>
        <p:txBody>
          <a:bodyPr anchor="ctr">
            <a:normAutofit/>
          </a:bodyPr>
          <a:lstStyle>
            <a:lvl1pPr algn="l">
              <a:defRPr sz="576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3107054" y="5212080"/>
            <a:ext cx="10698480" cy="1005840"/>
          </a:xfrm>
        </p:spPr>
        <p:txBody>
          <a:bodyPr anchor="b">
            <a:noAutofit/>
          </a:bodyPr>
          <a:lstStyle>
            <a:lvl1pPr marL="0" indent="0">
              <a:buFontTx/>
              <a:buNone/>
              <a:defRPr sz="2880">
                <a:solidFill>
                  <a:schemeClr val="accent1"/>
                </a:solidFill>
              </a:defRPr>
            </a:lvl1pPr>
            <a:lvl2pPr marL="548640" indent="0">
              <a:buFontTx/>
              <a:buNone/>
              <a:defRPr/>
            </a:lvl2pPr>
            <a:lvl3pPr marL="1097280" indent="0">
              <a:buFontTx/>
              <a:buNone/>
              <a:defRPr/>
            </a:lvl3pPr>
            <a:lvl4pPr marL="1645920" indent="0">
              <a:buFontTx/>
              <a:buNone/>
              <a:defRPr/>
            </a:lvl4pPr>
            <a:lvl5pPr marL="219456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3107056" y="6217920"/>
            <a:ext cx="10698480" cy="875546"/>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98624D31-43A5-475A-80CF-332C9F6DCF35}" type="datetimeFigureOut">
              <a:rPr lang="en-US" smtClean="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026" y="589407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638175" y="5979705"/>
            <a:ext cx="935720" cy="438150"/>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2180602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4934957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53775" y="752887"/>
            <a:ext cx="2649121" cy="6340580"/>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3107054" y="752887"/>
            <a:ext cx="7772400" cy="634058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5026" y="857251"/>
            <a:ext cx="1906232" cy="60875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8322360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787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998220" y="2054907"/>
            <a:ext cx="12618720" cy="3421450"/>
          </a:xfrm>
        </p:spPr>
        <p:txBody>
          <a:bodyPr anchor="b">
            <a:normAutofit/>
          </a:bodyPr>
          <a:lstStyle>
            <a:lvl1pPr>
              <a:defRPr sz="7200" b="0"/>
            </a:lvl1pPr>
          </a:lstStyle>
          <a:p>
            <a:r>
              <a:rPr lang="zh-TW" altLang="en-US"/>
              <a:t>按一下以編輯母片標題樣式</a:t>
            </a:r>
            <a:endParaRPr lang="en-US" dirty="0"/>
          </a:p>
        </p:txBody>
      </p:sp>
      <p:sp>
        <p:nvSpPr>
          <p:cNvPr id="3" name="Text Placeholder 2"/>
          <p:cNvSpPr>
            <a:spLocks noGrp="1"/>
          </p:cNvSpPr>
          <p:nvPr>
            <p:ph type="body" idx="1"/>
          </p:nvPr>
        </p:nvSpPr>
        <p:spPr>
          <a:xfrm>
            <a:off x="998220" y="5463160"/>
            <a:ext cx="12618720" cy="1800224"/>
          </a:xfrm>
        </p:spPr>
        <p:txBody>
          <a:bodyPr anchor="t">
            <a:normAutofit/>
          </a:bodyPr>
          <a:lstStyle>
            <a:lvl1pPr marL="0" indent="0">
              <a:buNone/>
              <a:defRPr sz="2880">
                <a:solidFill>
                  <a:schemeClr val="tx1">
                    <a:lumMod val="75000"/>
                    <a:lumOff val="2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20EBB0C4-6273-4C6E-B9BD-2EDC30F1CD52}" type="datetimeFigureOut">
              <a:rPr lang="en-US" smtClean="0"/>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1774429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14152" y="2194561"/>
            <a:ext cx="6217920" cy="522160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406640" y="2194561"/>
            <a:ext cx="6217920" cy="522160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1345970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14152" y="2018221"/>
            <a:ext cx="6187440" cy="990839"/>
          </a:xfrm>
        </p:spPr>
        <p:txBody>
          <a:bodyPr anchor="b">
            <a:normAutofit/>
          </a:bodyPr>
          <a:lstStyle>
            <a:lvl1pPr marL="0" indent="0">
              <a:spcBef>
                <a:spcPts val="0"/>
              </a:spcBef>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TW" altLang="en-US"/>
              <a:t>按一下以編輯母片文字樣式</a:t>
            </a:r>
          </a:p>
        </p:txBody>
      </p:sp>
      <p:sp>
        <p:nvSpPr>
          <p:cNvPr id="4" name="Content Placeholder 3"/>
          <p:cNvSpPr>
            <a:spLocks noGrp="1"/>
          </p:cNvSpPr>
          <p:nvPr>
            <p:ph sz="half" idx="2"/>
          </p:nvPr>
        </p:nvSpPr>
        <p:spPr>
          <a:xfrm>
            <a:off x="1014152" y="3009061"/>
            <a:ext cx="6187440" cy="441663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406641" y="2018221"/>
            <a:ext cx="6217921" cy="990838"/>
          </a:xfrm>
        </p:spPr>
        <p:txBody>
          <a:bodyPr anchor="b"/>
          <a:lstStyle>
            <a:lvl1pPr marL="0" indent="0">
              <a:spcBef>
                <a:spcPts val="0"/>
              </a:spcBef>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TW" altLang="en-US"/>
              <a:t>按一下以編輯母片文字樣式</a:t>
            </a:r>
          </a:p>
        </p:txBody>
      </p:sp>
      <p:sp>
        <p:nvSpPr>
          <p:cNvPr id="6" name="Content Placeholder 5"/>
          <p:cNvSpPr>
            <a:spLocks noGrp="1"/>
          </p:cNvSpPr>
          <p:nvPr>
            <p:ph sz="quarter" idx="4"/>
          </p:nvPr>
        </p:nvSpPr>
        <p:spPr>
          <a:xfrm>
            <a:off x="7406641" y="3009061"/>
            <a:ext cx="6217921" cy="441663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E6426E2C-56C1-4E0D-A793-0088A7FDD37E}" type="datetimeFigureOut">
              <a:rPr lang="en-US" smtClean="0"/>
              <a:t>11/15/2023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10" name="Title 9"/>
          <p:cNvSpPr>
            <a:spLocks noGrp="1"/>
          </p:cNvSpPr>
          <p:nvPr>
            <p:ph type="title"/>
          </p:nvPr>
        </p:nvSpPr>
        <p:spPr/>
        <p:txBody>
          <a:bodyPr/>
          <a:lstStyle/>
          <a:p>
            <a:r>
              <a:rPr lang="zh-TW" altLang="en-US"/>
              <a:t>按一下以編輯母片標題樣式</a:t>
            </a:r>
            <a:endParaRPr lang="en-US" dirty="0"/>
          </a:p>
        </p:txBody>
      </p:sp>
    </p:spTree>
    <p:extLst>
      <p:ext uri="{BB962C8B-B14F-4D97-AF65-F5344CB8AC3E}">
        <p14:creationId xmlns:p14="http://schemas.microsoft.com/office/powerpoint/2010/main" val="230037200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只有標題">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8C39B41-D8B5-4052-B551-9B5525EAA8B6}" type="datetimeFigureOut">
              <a:rPr lang="en-US" smtClean="0"/>
              <a:t>11/15/2023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
        <p:nvSpPr>
          <p:cNvPr id="6" name="Title 5"/>
          <p:cNvSpPr>
            <a:spLocks noGrp="1"/>
          </p:cNvSpPr>
          <p:nvPr>
            <p:ph type="title"/>
          </p:nvPr>
        </p:nvSpPr>
        <p:spPr/>
        <p:txBody>
          <a:bodyPr/>
          <a:lstStyle/>
          <a:p>
            <a:r>
              <a:rPr lang="zh-TW" altLang="en-US"/>
              <a:t>按一下以編輯母片標題樣式</a:t>
            </a:r>
            <a:endParaRPr lang="en-US"/>
          </a:p>
        </p:txBody>
      </p:sp>
    </p:spTree>
    <p:extLst>
      <p:ext uri="{BB962C8B-B14F-4D97-AF65-F5344CB8AC3E}">
        <p14:creationId xmlns:p14="http://schemas.microsoft.com/office/powerpoint/2010/main" val="3364575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11/15/2023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5229905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009498" y="548641"/>
            <a:ext cx="4718304" cy="1920236"/>
          </a:xfrm>
        </p:spPr>
        <p:txBody>
          <a:bodyPr anchor="b">
            <a:normAutofit/>
          </a:bodyPr>
          <a:lstStyle>
            <a:lvl1pPr>
              <a:defRPr sz="3840" b="0"/>
            </a:lvl1pPr>
          </a:lstStyle>
          <a:p>
            <a:r>
              <a:rPr lang="zh-TW" altLang="en-US"/>
              <a:t>按一下以編輯母片標題樣式</a:t>
            </a:r>
            <a:endParaRPr lang="en-US" dirty="0"/>
          </a:p>
        </p:txBody>
      </p:sp>
      <p:sp>
        <p:nvSpPr>
          <p:cNvPr id="3" name="Content Placeholder 2"/>
          <p:cNvSpPr>
            <a:spLocks noGrp="1"/>
          </p:cNvSpPr>
          <p:nvPr>
            <p:ph idx="1"/>
          </p:nvPr>
        </p:nvSpPr>
        <p:spPr>
          <a:xfrm>
            <a:off x="6217920" y="1188720"/>
            <a:ext cx="7406640" cy="585216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009498" y="2468880"/>
            <a:ext cx="4718304" cy="4572001"/>
          </a:xfrm>
        </p:spPr>
        <p:txBody>
          <a:bodyPr>
            <a:normAutofit/>
          </a:bodyPr>
          <a:lstStyle>
            <a:lvl1pPr marL="0" indent="0">
              <a:lnSpc>
                <a:spcPct val="90000"/>
              </a:lnSpc>
              <a:buNone/>
              <a:defRPr sz="192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2ABBEA6-7C60-4B02-AE87-00D78D8422AF}" type="datetimeFigureOut">
              <a:rPr lang="en-US" smtClean="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2662479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009498" y="548640"/>
            <a:ext cx="4718304" cy="1920240"/>
          </a:xfrm>
        </p:spPr>
        <p:txBody>
          <a:bodyPr anchor="b">
            <a:normAutofit/>
          </a:bodyPr>
          <a:lstStyle>
            <a:lvl1pPr>
              <a:defRPr sz="3840" b="0"/>
            </a:lvl1pPr>
          </a:lstStyle>
          <a:p>
            <a:r>
              <a:rPr lang="zh-TW" altLang="en-US"/>
              <a:t>按一下以編輯母片標題樣式</a:t>
            </a:r>
            <a:endParaRPr lang="en-US" dirty="0"/>
          </a:p>
        </p:txBody>
      </p:sp>
      <p:sp>
        <p:nvSpPr>
          <p:cNvPr id="3" name="Picture Placeholder 2"/>
          <p:cNvSpPr>
            <a:spLocks noGrp="1"/>
          </p:cNvSpPr>
          <p:nvPr>
            <p:ph type="pic" idx="1"/>
          </p:nvPr>
        </p:nvSpPr>
        <p:spPr>
          <a:xfrm>
            <a:off x="6217920" y="1188720"/>
            <a:ext cx="7406640" cy="585216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zh-TW" altLang="en-US"/>
              <a:t>按一下圖示以新增圖片</a:t>
            </a:r>
            <a:endParaRPr lang="en-US" dirty="0"/>
          </a:p>
        </p:txBody>
      </p:sp>
      <p:sp>
        <p:nvSpPr>
          <p:cNvPr id="4" name="Text Placeholder 3"/>
          <p:cNvSpPr>
            <a:spLocks noGrp="1"/>
          </p:cNvSpPr>
          <p:nvPr>
            <p:ph type="body" sz="half" idx="2"/>
          </p:nvPr>
        </p:nvSpPr>
        <p:spPr>
          <a:xfrm>
            <a:off x="1009498" y="2468880"/>
            <a:ext cx="4718304" cy="4572000"/>
          </a:xfrm>
        </p:spPr>
        <p:txBody>
          <a:bodyPr>
            <a:normAutofit/>
          </a:bodyPr>
          <a:lstStyle>
            <a:lvl1pPr marL="0" indent="0">
              <a:lnSpc>
                <a:spcPct val="90000"/>
              </a:lnSpc>
              <a:buNone/>
              <a:defRPr sz="192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9CAD897-D46E-4AD2-BD9B-49DD3E640873}" type="datetimeFigureOut">
              <a:rPr lang="en-US" smtClean="0"/>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2356077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4152" y="438912"/>
            <a:ext cx="12618720" cy="159067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14152" y="2194561"/>
            <a:ext cx="12618720" cy="5221604"/>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320">
                <a:solidFill>
                  <a:schemeClr val="tx1">
                    <a:lumMod val="65000"/>
                    <a:lumOff val="35000"/>
                  </a:schemeClr>
                </a:solidFill>
              </a:defRPr>
            </a:lvl1pPr>
          </a:lstStyle>
          <a:p>
            <a:fld id="{98624D31-43A5-475A-80CF-332C9F6DCF35}" type="datetimeFigureOut">
              <a:rPr lang="en-US" smtClean="0"/>
              <a:t>11/15/2023</a:t>
            </a:fld>
            <a:endParaRPr lang="en-US" dirty="0"/>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32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10341032" y="7627621"/>
            <a:ext cx="3291840" cy="438150"/>
          </a:xfrm>
          <a:prstGeom prst="rect">
            <a:avLst/>
          </a:prstGeom>
        </p:spPr>
        <p:txBody>
          <a:bodyPr vert="horz" lIns="91440" tIns="45720" rIns="91440" bIns="45720" rtlCol="0" anchor="ctr"/>
          <a:lstStyle>
            <a:lvl1pPr algn="r">
              <a:defRPr sz="132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5302770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hf sldNum="0"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Wingdings 2" pitchFamily="18" charset="2"/>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Wingdings 2" pitchFamily="18" charset="2"/>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Wingdings 2" pitchFamily="18" charset="2"/>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Wingdings 2" pitchFamily="18" charset="2"/>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Wingdings 2" pitchFamily="18" charset="2"/>
        <a:buChar char=""/>
        <a:defRPr sz="2160" kern="1200">
          <a:solidFill>
            <a:schemeClr val="tx1"/>
          </a:solidFill>
          <a:latin typeface="+mn-lt"/>
          <a:ea typeface="+mn-ea"/>
          <a:cs typeface="+mn-cs"/>
        </a:defRPr>
      </a:lvl5pPr>
      <a:lvl6pPr marL="3017520" indent="-274320" algn="l" defTabSz="1097280" rtl="0" eaLnBrk="1" latinLnBrk="0" hangingPunct="1">
        <a:spcBef>
          <a:spcPct val="20000"/>
        </a:spcBef>
        <a:buFont typeface="Wingdings 2" pitchFamily="18" charset="2"/>
        <a:buChar char=""/>
        <a:defRPr sz="2160" kern="1200">
          <a:solidFill>
            <a:schemeClr val="tx1"/>
          </a:solidFill>
          <a:latin typeface="+mn-lt"/>
          <a:ea typeface="+mn-ea"/>
          <a:cs typeface="+mn-cs"/>
        </a:defRPr>
      </a:lvl6pPr>
      <a:lvl7pPr marL="3566160" indent="-274320" algn="l" defTabSz="1097280" rtl="0" eaLnBrk="1" latinLnBrk="0" hangingPunct="1">
        <a:spcBef>
          <a:spcPct val="20000"/>
        </a:spcBef>
        <a:buFont typeface="Wingdings 2" pitchFamily="18" charset="2"/>
        <a:buChar char=""/>
        <a:defRPr sz="2160" kern="1200">
          <a:solidFill>
            <a:schemeClr val="tx1"/>
          </a:solidFill>
          <a:latin typeface="+mn-lt"/>
          <a:ea typeface="+mn-ea"/>
          <a:cs typeface="+mn-cs"/>
        </a:defRPr>
      </a:lvl7pPr>
      <a:lvl8pPr marL="4114800" indent="-274320" algn="l" defTabSz="1097280" rtl="0" eaLnBrk="1" latinLnBrk="0" hangingPunct="1">
        <a:spcBef>
          <a:spcPct val="20000"/>
        </a:spcBef>
        <a:buFont typeface="Wingdings 2" pitchFamily="18" charset="2"/>
        <a:buChar char=""/>
        <a:defRPr sz="2160" kern="1200">
          <a:solidFill>
            <a:schemeClr val="tx1"/>
          </a:solidFill>
          <a:latin typeface="+mn-lt"/>
          <a:ea typeface="+mn-ea"/>
          <a:cs typeface="+mn-cs"/>
        </a:defRPr>
      </a:lvl8pPr>
      <a:lvl9pPr marL="4663440" indent="-274320" algn="l" defTabSz="1097280" rtl="0" eaLnBrk="1" latinLnBrk="0" hangingPunct="1">
        <a:spcBef>
          <a:spcPct val="20000"/>
        </a:spcBef>
        <a:buFont typeface="Wingdings 2" pitchFamily="18" charset="2"/>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74320"/>
            <a:ext cx="3421819" cy="7966354"/>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32665" y="-943"/>
            <a:ext cx="2828009" cy="8224847"/>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219456" cy="8229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3111510" y="748932"/>
            <a:ext cx="10694024" cy="1537068"/>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3107054" y="2560320"/>
            <a:ext cx="10698480" cy="466344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2433935" y="7356525"/>
            <a:ext cx="1375540" cy="444475"/>
          </a:xfrm>
          <a:prstGeom prst="rect">
            <a:avLst/>
          </a:prstGeom>
        </p:spPr>
        <p:txBody>
          <a:bodyPr vert="horz" lIns="91440" tIns="45720" rIns="91440" bIns="45720" rtlCol="0" anchor="ctr"/>
          <a:lstStyle>
            <a:lvl1pPr algn="r">
              <a:defRPr sz="1080">
                <a:solidFill>
                  <a:schemeClr val="tx1">
                    <a:tint val="75000"/>
                  </a:schemeClr>
                </a:solidFill>
              </a:defRPr>
            </a:lvl1pPr>
          </a:lstStyle>
          <a:p>
            <a:fld id="{98624D31-43A5-475A-80CF-332C9F6DCF35}" type="datetimeFigureOut">
              <a:rPr lang="en-US" smtClean="0"/>
              <a:t>11/15/2023</a:t>
            </a:fld>
            <a:endParaRPr lang="en-US" dirty="0"/>
          </a:p>
        </p:txBody>
      </p:sp>
      <p:sp>
        <p:nvSpPr>
          <p:cNvPr id="5" name="Footer Placeholder 4"/>
          <p:cNvSpPr>
            <a:spLocks noGrp="1"/>
          </p:cNvSpPr>
          <p:nvPr>
            <p:ph type="ftr" sz="quarter" idx="3"/>
          </p:nvPr>
        </p:nvSpPr>
        <p:spPr>
          <a:xfrm>
            <a:off x="3107055" y="7362970"/>
            <a:ext cx="9143999" cy="438150"/>
          </a:xfrm>
          <a:prstGeom prst="rect">
            <a:avLst/>
          </a:prstGeom>
        </p:spPr>
        <p:txBody>
          <a:bodyPr vert="horz" lIns="91440" tIns="45720" rIns="91440" bIns="45720" rtlCol="0" anchor="ctr"/>
          <a:lstStyle>
            <a:lvl1pPr algn="l">
              <a:defRPr sz="10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38175" y="945339"/>
            <a:ext cx="935720" cy="438150"/>
          </a:xfrm>
          <a:prstGeom prst="rect">
            <a:avLst/>
          </a:prstGeom>
        </p:spPr>
        <p:txBody>
          <a:bodyPr vert="horz" lIns="91440" tIns="45720" rIns="91440" bIns="45720" rtlCol="0" anchor="ctr"/>
          <a:lstStyle>
            <a:lvl1pPr algn="r">
              <a:defRPr sz="2400">
                <a:solidFill>
                  <a:srgbClr val="FE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7622976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Lst>
  <p:hf sldNum="0" hdr="0" ftr="0" dt="0"/>
  <p:txStyles>
    <p:titleStyle>
      <a:lvl1pPr algn="l" defTabSz="548640" rtl="0" eaLnBrk="1" latinLnBrk="0" hangingPunct="1">
        <a:spcBef>
          <a:spcPct val="0"/>
        </a:spcBef>
        <a:buNone/>
        <a:defRPr sz="432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11480" indent="-411480" algn="l" defTabSz="548640" rtl="0" eaLnBrk="1" latinLnBrk="0" hangingPunct="1">
        <a:spcBef>
          <a:spcPts val="1200"/>
        </a:spcBef>
        <a:spcAft>
          <a:spcPts val="0"/>
        </a:spcAft>
        <a:buClr>
          <a:schemeClr val="accent1"/>
        </a:buClr>
        <a:buFont typeface="Wingdings 3" charset="2"/>
        <a:buChar char=""/>
        <a:defRPr sz="2160" kern="1200">
          <a:solidFill>
            <a:schemeClr val="tx1">
              <a:lumMod val="75000"/>
              <a:lumOff val="25000"/>
            </a:schemeClr>
          </a:solidFill>
          <a:latin typeface="+mn-lt"/>
          <a:ea typeface="+mn-ea"/>
          <a:cs typeface="+mn-cs"/>
        </a:defRPr>
      </a:lvl1pPr>
      <a:lvl2pPr marL="891540" indent="-342900" algn="l" defTabSz="548640" rtl="0" eaLnBrk="1" latinLnBrk="0" hangingPunct="1">
        <a:spcBef>
          <a:spcPts val="1200"/>
        </a:spcBef>
        <a:spcAft>
          <a:spcPts val="0"/>
        </a:spcAft>
        <a:buClr>
          <a:schemeClr val="accent1"/>
        </a:buClr>
        <a:buFont typeface="Wingdings 3" charset="2"/>
        <a:buChar char=""/>
        <a:defRPr sz="1920" kern="1200">
          <a:solidFill>
            <a:schemeClr val="tx1">
              <a:lumMod val="75000"/>
              <a:lumOff val="25000"/>
            </a:schemeClr>
          </a:solidFill>
          <a:latin typeface="+mn-lt"/>
          <a:ea typeface="+mn-ea"/>
          <a:cs typeface="+mn-cs"/>
        </a:defRPr>
      </a:lvl2pPr>
      <a:lvl3pPr marL="1371600" indent="-274320" algn="l" defTabSz="548640" rtl="0" eaLnBrk="1" latinLnBrk="0" hangingPunct="1">
        <a:spcBef>
          <a:spcPts val="1200"/>
        </a:spcBef>
        <a:spcAft>
          <a:spcPts val="0"/>
        </a:spcAft>
        <a:buClr>
          <a:schemeClr val="accent1"/>
        </a:buClr>
        <a:buFont typeface="Wingdings 3" charset="2"/>
        <a:buChar char=""/>
        <a:defRPr sz="1680" kern="1200">
          <a:solidFill>
            <a:schemeClr val="tx1">
              <a:lumMod val="75000"/>
              <a:lumOff val="25000"/>
            </a:schemeClr>
          </a:solidFill>
          <a:latin typeface="+mn-lt"/>
          <a:ea typeface="+mn-ea"/>
          <a:cs typeface="+mn-cs"/>
        </a:defRPr>
      </a:lvl3pPr>
      <a:lvl4pPr marL="1920240" indent="-274320" algn="l" defTabSz="548640" rtl="0" eaLnBrk="1" latinLnBrk="0" hangingPunct="1">
        <a:spcBef>
          <a:spcPts val="12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4pPr>
      <a:lvl5pPr marL="2468880" indent="-274320" algn="l" defTabSz="548640" rtl="0" eaLnBrk="1" latinLnBrk="0" hangingPunct="1">
        <a:spcBef>
          <a:spcPts val="12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5pPr>
      <a:lvl6pPr marL="3017520" indent="-274320" algn="l" defTabSz="548640" rtl="0" eaLnBrk="1" latinLnBrk="0" hangingPunct="1">
        <a:spcBef>
          <a:spcPts val="12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6pPr>
      <a:lvl7pPr marL="3566160" indent="-274320" algn="l" defTabSz="548640" rtl="0" eaLnBrk="1" latinLnBrk="0" hangingPunct="1">
        <a:spcBef>
          <a:spcPts val="12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7pPr>
      <a:lvl8pPr marL="4114800" indent="-274320" algn="l" defTabSz="548640" rtl="0" eaLnBrk="1" latinLnBrk="0" hangingPunct="1">
        <a:spcBef>
          <a:spcPts val="12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8pPr>
      <a:lvl9pPr marL="4663440" indent="-274320" algn="l" defTabSz="548640" rtl="0" eaLnBrk="1" latinLnBrk="0" hangingPunct="1">
        <a:spcBef>
          <a:spcPts val="1200"/>
        </a:spcBef>
        <a:spcAft>
          <a:spcPts val="0"/>
        </a:spcAft>
        <a:buClr>
          <a:schemeClr val="accent1"/>
        </a:buClr>
        <a:buFont typeface="Wingdings 3" charset="2"/>
        <a:buChar char=""/>
        <a:defRPr sz="1440" kern="1200">
          <a:solidFill>
            <a:schemeClr val="tx1">
              <a:lumMod val="75000"/>
              <a:lumOff val="25000"/>
            </a:schemeClr>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22.emf"/><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hyperlink" Target="https://gamma.app" TargetMode="External"/><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hyperlink" Target="#_Toc150905967"/><Relationship Id="rId13" Type="http://schemas.openxmlformats.org/officeDocument/2006/relationships/hyperlink" Target="#_Toc150905972"/><Relationship Id="rId18" Type="http://schemas.openxmlformats.org/officeDocument/2006/relationships/hyperlink" Target="#_Toc150905977"/><Relationship Id="rId3" Type="http://schemas.openxmlformats.org/officeDocument/2006/relationships/image" Target="../media/image1.png"/><Relationship Id="rId7" Type="http://schemas.openxmlformats.org/officeDocument/2006/relationships/hyperlink" Target="#_Toc150905966"/><Relationship Id="rId12" Type="http://schemas.openxmlformats.org/officeDocument/2006/relationships/hyperlink" Target="#_Toc150905971"/><Relationship Id="rId17" Type="http://schemas.openxmlformats.org/officeDocument/2006/relationships/hyperlink" Target="#_Toc150905976"/><Relationship Id="rId2" Type="http://schemas.openxmlformats.org/officeDocument/2006/relationships/notesSlide" Target="../notesSlides/notesSlide2.xml"/><Relationship Id="rId16" Type="http://schemas.openxmlformats.org/officeDocument/2006/relationships/hyperlink" Target="#_Toc150905975"/><Relationship Id="rId1" Type="http://schemas.openxmlformats.org/officeDocument/2006/relationships/slideLayout" Target="../slideLayouts/slideLayout29.xml"/><Relationship Id="rId6" Type="http://schemas.openxmlformats.org/officeDocument/2006/relationships/hyperlink" Target="#_Toc150905965"/><Relationship Id="rId11" Type="http://schemas.openxmlformats.org/officeDocument/2006/relationships/hyperlink" Target="#_Toc150905970"/><Relationship Id="rId5" Type="http://schemas.openxmlformats.org/officeDocument/2006/relationships/hyperlink" Target="#_Toc150905964"/><Relationship Id="rId15" Type="http://schemas.openxmlformats.org/officeDocument/2006/relationships/hyperlink" Target="#_Toc150905974"/><Relationship Id="rId10" Type="http://schemas.openxmlformats.org/officeDocument/2006/relationships/hyperlink" Target="#_Toc150905969"/><Relationship Id="rId4" Type="http://schemas.openxmlformats.org/officeDocument/2006/relationships/hyperlink" Target="#_Toc150905963"/><Relationship Id="rId9" Type="http://schemas.openxmlformats.org/officeDocument/2006/relationships/hyperlink" Target="#_Toc150905968"/><Relationship Id="rId14" Type="http://schemas.openxmlformats.org/officeDocument/2006/relationships/hyperlink" Target="#_Toc150905973"/></Relationships>
</file>

<file path=ppt/slides/_rels/slide20.xml.rels><?xml version="1.0" encoding="UTF-8" standalone="yes"?>
<Relationships xmlns="http://schemas.openxmlformats.org/package/2006/relationships"><Relationship Id="rId3" Type="http://schemas.openxmlformats.org/officeDocument/2006/relationships/hyperlink" Target="https://gamma.app" TargetMode="External"/><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gamma.app" TargetMode="External"/><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hyperlink" Target="https://gamma.app" TargetMode="External"/><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hyperlink" Target="https://reurl.cc/6QqDOZ" TargetMode="External"/><Relationship Id="rId13" Type="http://schemas.openxmlformats.org/officeDocument/2006/relationships/hyperlink" Target="https://www.newsmarket.com.tw/blog/175521/" TargetMode="External"/><Relationship Id="rId3" Type="http://schemas.openxmlformats.org/officeDocument/2006/relationships/hyperlink" Target="https://gamma.app" TargetMode="External"/><Relationship Id="rId7" Type="http://schemas.openxmlformats.org/officeDocument/2006/relationships/hyperlink" Target="https://reurl.cc/5OR2yq" TargetMode="External"/><Relationship Id="rId12" Type="http://schemas.openxmlformats.org/officeDocument/2006/relationships/hyperlink" Target="https://www.chinatimes.com/realtimenews/20221001002703-260405?chdtv" TargetMode="External"/><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hyperlink" Target="https://reurl.cc/blmnbX" TargetMode="External"/><Relationship Id="rId11" Type="http://schemas.openxmlformats.org/officeDocument/2006/relationships/hyperlink" Target="https://www.cheeseduke.com.tw/taro_goodful/" TargetMode="External"/><Relationship Id="rId5" Type="http://schemas.openxmlformats.org/officeDocument/2006/relationships/hyperlink" Target="https://reurl.cc/nLY52l" TargetMode="External"/><Relationship Id="rId10" Type="http://schemas.openxmlformats.org/officeDocument/2006/relationships/hyperlink" Target="https://www.elle.com/tw/life/foodie/g29679299/taro-taiwan-10/" TargetMode="External"/><Relationship Id="rId4" Type="http://schemas.openxmlformats.org/officeDocument/2006/relationships/image" Target="../media/image26.png"/><Relationship Id="rId9" Type="http://schemas.openxmlformats.org/officeDocument/2006/relationships/hyperlink" Target="https://health.tvbs.com.tw/nutrition/341182" TargetMode="External"/><Relationship Id="rId14" Type="http://schemas.openxmlformats.org/officeDocument/2006/relationships/hyperlink" Target="https://www.chinatimes.com/realtimenews/20201129002081-260421?chdt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w="13811">
            <a:solidFill>
              <a:srgbClr val="E5E0DF"/>
            </a:solidFill>
            <a:prstDash val="solid"/>
          </a:ln>
        </p:spPr>
      </p:sp>
      <p:sp>
        <p:nvSpPr>
          <p:cNvPr id="5" name="Text 2"/>
          <p:cNvSpPr/>
          <p:nvPr/>
        </p:nvSpPr>
        <p:spPr>
          <a:xfrm>
            <a:off x="4485013" y="1073321"/>
            <a:ext cx="5332690" cy="833199"/>
          </a:xfrm>
          <a:prstGeom prst="rect">
            <a:avLst/>
          </a:prstGeom>
          <a:noFill/>
          <a:ln/>
        </p:spPr>
        <p:txBody>
          <a:bodyPr wrap="none" rtlCol="0" anchor="t"/>
          <a:lstStyle/>
          <a:p>
            <a:pPr algn="ctr"/>
            <a:r>
              <a:rPr lang="en-US" altLang="zh-TW" sz="1800" b="1" kern="1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2023</a:t>
            </a:r>
            <a:r>
              <a:rPr lang="zh-TW" altLang="zh-TW" sz="1800" b="1"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僑光盃青年培力暨四創競賽</a:t>
            </a:r>
            <a:r>
              <a:rPr lang="zh-TW" altLang="zh-TW" sz="1800" b="1" kern="100" dirty="0">
                <a:effectLst/>
                <a:latin typeface="Calibri" panose="020F0502020204030204" pitchFamily="34" charset="0"/>
                <a:ea typeface="標楷體" panose="03000509000000000000" pitchFamily="65" charset="-120"/>
                <a:cs typeface="Times New Roman" panose="02020603050405020304" pitchFamily="18" charset="0"/>
              </a:rPr>
              <a:t>企劃書</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2200"/>
              </a:lnSpc>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2200"/>
              </a:lnSpc>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2200"/>
              </a:lnSpc>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a:lnSpc>
                <a:spcPts val="2200"/>
              </a:lnSpc>
            </a:pPr>
            <a:r>
              <a:rPr lang="zh-TW"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企劃</a:t>
            </a: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作品</a:t>
            </a: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名稱</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a:lnSpc>
                <a:spcPts val="2200"/>
              </a:lnSpc>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a:lnSpc>
                <a:spcPts val="2200"/>
              </a:lnSpc>
            </a:pPr>
            <a:b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b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a:lnSpc>
                <a:spcPts val="2200"/>
              </a:lnSpc>
            </a:pPr>
            <a:r>
              <a:rPr lang="zh-TW" altLang="zh-TW" sz="1800" b="1" kern="100" dirty="0">
                <a:effectLst/>
                <a:latin typeface="Times New Roman" panose="02020603050405020304" pitchFamily="18" charset="0"/>
                <a:ea typeface="標楷體" panose="03000509000000000000" pitchFamily="65" charset="-120"/>
                <a:cs typeface="Times New Roman" panose="02020603050405020304" pitchFamily="18" charset="0"/>
              </a:rPr>
              <a:t>芋見泥真好</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a:lnSpc>
                <a:spcPts val="2200"/>
              </a:lnSpc>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a:lnSpc>
                <a:spcPts val="2200"/>
              </a:lnSpc>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參賽身份：</a:t>
            </a:r>
            <a:r>
              <a:rPr lang="en-US" altLang="zh-TW" sz="1800" kern="1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a:t>
            </a:r>
            <a:r>
              <a:rPr lang="zh-TW" altLang="zh-TW" sz="180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高中職</a:t>
            </a:r>
            <a:r>
              <a:rPr lang="en-US" altLang="zh-TW" sz="180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   </a:t>
            </a:r>
            <a:r>
              <a:rPr lang="zh-TW" altLang="zh-TW" sz="180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■大學</a:t>
            </a:r>
            <a:b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br>
            <a:r>
              <a:rPr lang="zh-TW"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參賽組別：</a:t>
            </a:r>
            <a:r>
              <a:rPr lang="en-US" altLang="zh-TW" sz="1800" kern="100" dirty="0">
                <a:solidFill>
                  <a:srgbClr val="000000"/>
                </a:solidFill>
                <a:effectLst/>
                <a:latin typeface="標楷體" panose="03000509000000000000" pitchFamily="65" charset="-120"/>
                <a:ea typeface="新細明體" panose="02020500000000000000" pitchFamily="18" charset="-120"/>
                <a:cs typeface="Times New Roman" panose="02020603050405020304" pitchFamily="18" charset="0"/>
              </a:rPr>
              <a:t>□</a:t>
            </a:r>
            <a:r>
              <a:rPr lang="zh-TW" altLang="zh-TW" sz="180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創意組 ■創新創作組 </a:t>
            </a:r>
            <a:r>
              <a:rPr lang="en-US" altLang="zh-TW" sz="180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1800" kern="100"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創業組</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112</a:t>
            </a:r>
            <a:r>
              <a:rPr lang="zh-TW"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年</a:t>
            </a:r>
            <a:r>
              <a:rPr lang="zh-TW" altLang="zh-TW"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altLang="zh-TW" sz="1800" kern="100" dirty="0">
                <a:effectLst/>
                <a:latin typeface="Calibri" panose="020F0502020204030204" pitchFamily="34" charset="0"/>
                <a:ea typeface="Times New Roman" panose="02020603050405020304" pitchFamily="18" charset="0"/>
                <a:cs typeface="Times New Roman" panose="02020603050405020304" pitchFamily="18" charset="0"/>
              </a:rPr>
              <a:t>11 </a:t>
            </a:r>
            <a:r>
              <a:rPr lang="zh-TW"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月</a:t>
            </a:r>
            <a:r>
              <a:rPr lang="zh-TW" altLang="zh-TW"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altLang="zh-TW" sz="1800" kern="100" dirty="0">
                <a:effectLst/>
                <a:latin typeface="Calibri" panose="020F0502020204030204" pitchFamily="34" charset="0"/>
                <a:ea typeface="Times New Roman" panose="02020603050405020304" pitchFamily="18" charset="0"/>
                <a:cs typeface="Times New Roman" panose="02020603050405020304" pitchFamily="18" charset="0"/>
              </a:rPr>
              <a:t>10 </a:t>
            </a:r>
            <a:r>
              <a:rPr lang="zh-TW"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日</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0" indent="0">
              <a:lnSpc>
                <a:spcPts val="6561"/>
              </a:lnSpc>
              <a:buNone/>
            </a:pPr>
            <a:endParaRPr lang="en-US" sz="5249" dirty="0"/>
          </a:p>
        </p:txBody>
      </p:sp>
      <p:sp>
        <p:nvSpPr>
          <p:cNvPr id="6" name="Text 3"/>
          <p:cNvSpPr/>
          <p:nvPr/>
        </p:nvSpPr>
        <p:spPr>
          <a:xfrm>
            <a:off x="833199" y="4023241"/>
            <a:ext cx="7477601" cy="710803"/>
          </a:xfrm>
          <a:prstGeom prst="rect">
            <a:avLst/>
          </a:prstGeom>
          <a:noFill/>
          <a:ln/>
        </p:spPr>
        <p:txBody>
          <a:bodyPr wrap="square" rtlCol="0" anchor="t"/>
          <a:lstStyle/>
          <a:p>
            <a:pPr marL="0" indent="0">
              <a:lnSpc>
                <a:spcPts val="2799"/>
              </a:lnSpc>
              <a:buNone/>
            </a:pPr>
            <a:endParaRPr lang="en-US" sz="1750" dirty="0"/>
          </a:p>
        </p:txBody>
      </p:sp>
      <p:sp>
        <p:nvSpPr>
          <p:cNvPr id="7" name="Shape 4"/>
          <p:cNvSpPr/>
          <p:nvPr/>
        </p:nvSpPr>
        <p:spPr>
          <a:xfrm>
            <a:off x="833199" y="5000625"/>
            <a:ext cx="355402" cy="355402"/>
          </a:xfrm>
          <a:prstGeom prst="roundRect">
            <a:avLst>
              <a:gd name="adj" fmla="val 25726039"/>
            </a:avLst>
          </a:prstGeom>
          <a:noFill/>
          <a:ln w="7620">
            <a:solidFill>
              <a:srgbClr val="FFFFFF"/>
            </a:solidFill>
            <a:prstDash val="solid"/>
          </a:ln>
        </p:spPr>
      </p:sp>
      <p:sp>
        <p:nvSpPr>
          <p:cNvPr id="9" name="Text 5"/>
          <p:cNvSpPr/>
          <p:nvPr/>
        </p:nvSpPr>
        <p:spPr>
          <a:xfrm>
            <a:off x="1299686" y="4983956"/>
            <a:ext cx="1287780" cy="388858"/>
          </a:xfrm>
          <a:prstGeom prst="rect">
            <a:avLst/>
          </a:prstGeom>
          <a:noFill/>
          <a:ln/>
        </p:spPr>
        <p:txBody>
          <a:bodyPr wrap="none" rtlCol="0" anchor="t"/>
          <a:lstStyle/>
          <a:p>
            <a:pPr marL="0" indent="0" algn="l">
              <a:lnSpc>
                <a:spcPts val="3062"/>
              </a:lnSpc>
              <a:buNone/>
            </a:pPr>
            <a:endParaRPr lang="en-US" sz="2187"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txBody>
          <a:bodyPr/>
          <a:lstStyle/>
          <a:p>
            <a:endParaRPr lang="zh-TW" altLang="en-US" dirty="0"/>
          </a:p>
        </p:txBody>
      </p:sp>
      <p:pic>
        <p:nvPicPr>
          <p:cNvPr id="4" name="圖片 3">
            <a:extLst>
              <a:ext uri="{FF2B5EF4-FFF2-40B4-BE49-F238E27FC236}">
                <a16:creationId xmlns:a16="http://schemas.microsoft.com/office/drawing/2014/main" id="{3B445FA3-4F31-6B60-C74F-8089143108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809"/>
          <a:stretch/>
        </p:blipFill>
        <p:spPr bwMode="auto">
          <a:xfrm>
            <a:off x="7165303" y="2401252"/>
            <a:ext cx="1784350" cy="3387725"/>
          </a:xfrm>
          <a:prstGeom prst="rect">
            <a:avLst/>
          </a:prstGeom>
          <a:ln>
            <a:noFill/>
          </a:ln>
          <a:extLst>
            <a:ext uri="{53640926-AAD7-44D8-BBD7-CCE9431645EC}">
              <a14:shadowObscured xmlns:a14="http://schemas.microsoft.com/office/drawing/2010/main"/>
            </a:ext>
          </a:extLst>
        </p:spPr>
      </p:pic>
      <p:pic>
        <p:nvPicPr>
          <p:cNvPr id="5" name="圖片 4">
            <a:extLst>
              <a:ext uri="{FF2B5EF4-FFF2-40B4-BE49-F238E27FC236}">
                <a16:creationId xmlns:a16="http://schemas.microsoft.com/office/drawing/2014/main" id="{B789297A-0D54-0E5D-FBB4-925BDE7B4E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3085" y="2408872"/>
            <a:ext cx="2164715" cy="3380105"/>
          </a:xfrm>
          <a:prstGeom prst="rect">
            <a:avLst/>
          </a:prstGeom>
        </p:spPr>
      </p:pic>
      <p:pic>
        <p:nvPicPr>
          <p:cNvPr id="7" name="圖片 6">
            <a:extLst>
              <a:ext uri="{FF2B5EF4-FFF2-40B4-BE49-F238E27FC236}">
                <a16:creationId xmlns:a16="http://schemas.microsoft.com/office/drawing/2014/main" id="{47022850-858D-4AD1-A965-F7C67709E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0089" y="2408872"/>
            <a:ext cx="1918173" cy="3399790"/>
          </a:xfrm>
          <a:prstGeom prst="rect">
            <a:avLst/>
          </a:prstGeom>
        </p:spPr>
      </p:pic>
      <p:pic>
        <p:nvPicPr>
          <p:cNvPr id="18" name="圖片 17">
            <a:extLst>
              <a:ext uri="{FF2B5EF4-FFF2-40B4-BE49-F238E27FC236}">
                <a16:creationId xmlns:a16="http://schemas.microsoft.com/office/drawing/2014/main" id="{A25839DE-B251-75A1-EA78-30740CA41FA0}"/>
              </a:ext>
            </a:extLst>
          </p:cNvPr>
          <p:cNvPicPr>
            <a:picLocks noChangeAspect="1"/>
          </p:cNvPicPr>
          <p:nvPr/>
        </p:nvPicPr>
        <p:blipFill>
          <a:blip r:embed="rId6"/>
          <a:stretch>
            <a:fillRect/>
          </a:stretch>
        </p:blipFill>
        <p:spPr>
          <a:xfrm>
            <a:off x="371099" y="1765470"/>
            <a:ext cx="6562488" cy="5147419"/>
          </a:xfrm>
          <a:prstGeom prst="rect">
            <a:avLst/>
          </a:prstGeom>
        </p:spPr>
      </p:pic>
      <p:sp>
        <p:nvSpPr>
          <p:cNvPr id="19" name="文字方塊 18">
            <a:extLst>
              <a:ext uri="{FF2B5EF4-FFF2-40B4-BE49-F238E27FC236}">
                <a16:creationId xmlns:a16="http://schemas.microsoft.com/office/drawing/2014/main" id="{4E2A4247-0658-4F51-CFEC-33EEB6C7BABB}"/>
              </a:ext>
            </a:extLst>
          </p:cNvPr>
          <p:cNvSpPr txBox="1"/>
          <p:nvPr/>
        </p:nvSpPr>
        <p:spPr>
          <a:xfrm>
            <a:off x="693336" y="803868"/>
            <a:ext cx="2672862" cy="646331"/>
          </a:xfrm>
          <a:prstGeom prst="rect">
            <a:avLst/>
          </a:prstGeom>
          <a:noFill/>
        </p:spPr>
        <p:txBody>
          <a:bodyPr wrap="square" rtlCol="0">
            <a:spAutoFit/>
          </a:bodyPr>
          <a:lstStyle/>
          <a:p>
            <a:r>
              <a:rPr lang="zh-TW" altLang="en-US" sz="1800" b="1"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四、</a:t>
            </a:r>
            <a:r>
              <a:rPr lang="zh-TW" altLang="zh-TW" sz="1800" b="1"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商業模式</a:t>
            </a:r>
            <a:endParaRPr lang="zh-TW" altLang="zh-TW" sz="1800" b="1"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b="1" dirty="0"/>
          </a:p>
        </p:txBody>
      </p:sp>
    </p:spTree>
    <p:extLst>
      <p:ext uri="{BB962C8B-B14F-4D97-AF65-F5344CB8AC3E}">
        <p14:creationId xmlns:p14="http://schemas.microsoft.com/office/powerpoint/2010/main" val="3994390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4" name="文字方塊 3">
            <a:extLst>
              <a:ext uri="{FF2B5EF4-FFF2-40B4-BE49-F238E27FC236}">
                <a16:creationId xmlns:a16="http://schemas.microsoft.com/office/drawing/2014/main" id="{808FACDB-243A-A38A-EB4A-24495224777F}"/>
              </a:ext>
            </a:extLst>
          </p:cNvPr>
          <p:cNvSpPr txBox="1"/>
          <p:nvPr/>
        </p:nvSpPr>
        <p:spPr>
          <a:xfrm>
            <a:off x="745527" y="6352236"/>
            <a:ext cx="6055089" cy="923330"/>
          </a:xfrm>
          <a:prstGeom prst="rect">
            <a:avLst/>
          </a:prstGeom>
          <a:noFill/>
        </p:spPr>
        <p:txBody>
          <a:bodyPr wrap="square" rtlCol="0">
            <a:spAutoFit/>
          </a:bodyPr>
          <a:lstStyle/>
          <a:p>
            <a:r>
              <a:rPr lang="zh-TW" altLang="zh-TW" sz="1800" dirty="0">
                <a:effectLst/>
                <a:ea typeface="標楷體" panose="03000509000000000000" pitchFamily="65" charset="-120"/>
                <a:cs typeface="Times New Roman" panose="02020603050405020304" pitchFamily="18" charset="0"/>
              </a:rPr>
              <a:t>芋頭鬆的經營團隊秉持著「用心、創新、品質」的經營理念，致力於打造一個讓消費者安心、放心、開心的芋頭甜品品牌。</a:t>
            </a:r>
            <a:endParaRPr lang="zh-TW" altLang="en-US" dirty="0"/>
          </a:p>
        </p:txBody>
      </p:sp>
      <p:sp>
        <p:nvSpPr>
          <p:cNvPr id="5" name="文字方塊 4">
            <a:extLst>
              <a:ext uri="{FF2B5EF4-FFF2-40B4-BE49-F238E27FC236}">
                <a16:creationId xmlns:a16="http://schemas.microsoft.com/office/drawing/2014/main" id="{ABDCB34F-E2FF-1C77-BFE1-44D67F40FB97}"/>
              </a:ext>
            </a:extLst>
          </p:cNvPr>
          <p:cNvSpPr txBox="1"/>
          <p:nvPr/>
        </p:nvSpPr>
        <p:spPr>
          <a:xfrm>
            <a:off x="7059230" y="502417"/>
            <a:ext cx="6967789" cy="7294305"/>
          </a:xfrm>
          <a:prstGeom prst="rect">
            <a:avLst/>
          </a:prstGeom>
          <a:noFill/>
        </p:spPr>
        <p:txBody>
          <a:bodyPr wrap="square" rtlCol="0">
            <a:spAutoFit/>
          </a:bodyPr>
          <a:lstStyle/>
          <a:p>
            <a:pPr lvl="0" algn="just"/>
            <a:r>
              <a:rPr lang="zh-TW" altLang="en-US" sz="18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六、</a:t>
            </a:r>
            <a:r>
              <a:rPr lang="zh-TW" altLang="zh-TW" sz="1800" b="1" kern="1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實用性或市場可行性</a:t>
            </a:r>
            <a:endParaRPr lang="zh-TW" altLang="zh-TW" sz="1800" b="1"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304800" algn="just"/>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芋頭鬆在市場上通常具有一定的受歡迎程度，尤其是在台灣及亞洲地區。它的實用性和市場可行性取決於多個因素，包括品質、口感、價格、行銷策略和競爭環境等。</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304800" algn="just"/>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rPr>
              <a:t> </a:t>
            </a:r>
            <a:r>
              <a:rPr lang="en-US" altLang="zh-TW" sz="1800" b="1" kern="100" dirty="0">
                <a:effectLst/>
                <a:latin typeface="標楷體" panose="03000509000000000000" pitchFamily="65" charset="-120"/>
                <a:ea typeface="新細明體" panose="02020500000000000000" pitchFamily="18" charset="-120"/>
                <a:cs typeface="Times New Roman" panose="02020603050405020304" pitchFamily="18" charset="0"/>
              </a:rPr>
              <a:t>1. </a:t>
            </a:r>
            <a:r>
              <a:rPr lang="zh-TW" altLang="zh-TW" sz="1800" b="1" kern="100" dirty="0">
                <a:effectLst/>
                <a:latin typeface="Calibri" panose="020F0502020204030204" pitchFamily="34" charset="0"/>
                <a:ea typeface="標楷體" panose="03000509000000000000" pitchFamily="65" charset="-120"/>
                <a:cs typeface="Times New Roman" panose="02020603050405020304" pitchFamily="18" charset="0"/>
              </a:rPr>
              <a:t>口感和品質：</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芋頭鬆的口感和品質是吸引顧客的關鍵。如果產品口感獨特、質量穩定，能滿足顧客的味蕾需求，就有可能受到歡迎。</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304800" algn="just"/>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rPr>
              <a:t> </a:t>
            </a:r>
            <a:r>
              <a:rPr lang="en-US" altLang="zh-TW" sz="1800" b="1" kern="100" dirty="0">
                <a:effectLst/>
                <a:latin typeface="標楷體" panose="03000509000000000000" pitchFamily="65" charset="-120"/>
                <a:ea typeface="新細明體" panose="02020500000000000000" pitchFamily="18" charset="-120"/>
                <a:cs typeface="Times New Roman" panose="02020603050405020304" pitchFamily="18" charset="0"/>
              </a:rPr>
              <a:t>2. </a:t>
            </a:r>
            <a:r>
              <a:rPr lang="zh-TW" altLang="zh-TW" sz="1800" b="1" kern="100" dirty="0">
                <a:effectLst/>
                <a:latin typeface="Calibri" panose="020F0502020204030204" pitchFamily="34" charset="0"/>
                <a:ea typeface="標楷體" panose="03000509000000000000" pitchFamily="65" charset="-120"/>
                <a:cs typeface="Times New Roman" panose="02020603050405020304" pitchFamily="18" charset="0"/>
              </a:rPr>
              <a:t>價格：</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產品價格應該在市場上具有競爭力，同時保持利潤空間。過高的價格可能限制了顧客的購買意願，而過低的價格則可能影響產品的品質和企業的獲利。</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304800" algn="just"/>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rPr>
              <a:t> </a:t>
            </a:r>
            <a:r>
              <a:rPr lang="en-US" altLang="zh-TW" sz="1800" b="1" kern="100" dirty="0">
                <a:effectLst/>
                <a:latin typeface="標楷體" panose="03000509000000000000" pitchFamily="65" charset="-120"/>
                <a:ea typeface="新細明體" panose="02020500000000000000" pitchFamily="18" charset="-120"/>
                <a:cs typeface="Times New Roman" panose="02020603050405020304" pitchFamily="18" charset="0"/>
              </a:rPr>
              <a:t>3. </a:t>
            </a:r>
            <a:r>
              <a:rPr lang="zh-TW" altLang="zh-TW" sz="1800" b="1" kern="100" dirty="0">
                <a:effectLst/>
                <a:latin typeface="Calibri" panose="020F0502020204030204" pitchFamily="34" charset="0"/>
                <a:ea typeface="標楷體" panose="03000509000000000000" pitchFamily="65" charset="-120"/>
                <a:cs typeface="Times New Roman" panose="02020603050405020304" pitchFamily="18" charset="0"/>
              </a:rPr>
              <a:t>行銷策略：</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有效的行銷策略對於推廣產品至關重要。這包括網路行銷、社交媒體宣傳、品牌形象建立等。吸引顧客的宣傳方式和創意行銷活動能夠提高產品的知名度和吸引力。</a:t>
            </a:r>
            <a:endPar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endParaRPr>
          </a:p>
          <a:p>
            <a:pPr marL="304800" algn="just"/>
            <a:r>
              <a:rPr lang="en-US" altLang="zh-TW" sz="1800" b="1" kern="100" dirty="0">
                <a:effectLst/>
                <a:latin typeface="標楷體" panose="03000509000000000000" pitchFamily="65" charset="-120"/>
                <a:ea typeface="新細明體" panose="02020500000000000000" pitchFamily="18" charset="-120"/>
                <a:cs typeface="Times New Roman" panose="02020603050405020304" pitchFamily="18" charset="0"/>
              </a:rPr>
              <a:t>4. </a:t>
            </a:r>
            <a:r>
              <a:rPr lang="zh-TW" altLang="zh-TW" sz="1800" b="1" kern="100" dirty="0">
                <a:effectLst/>
                <a:latin typeface="Calibri" panose="020F0502020204030204" pitchFamily="34" charset="0"/>
                <a:ea typeface="標楷體" panose="03000509000000000000" pitchFamily="65" charset="-120"/>
                <a:cs typeface="Times New Roman" panose="02020603050405020304" pitchFamily="18" charset="0"/>
              </a:rPr>
              <a:t>競爭環境：</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了解競爭對手，包括其他芋頭鬆製造商和類似產品，可以幫助企業制定更有效的競爭策略。在競爭激烈的市場中，產品的獨特性和創新性尤為重要。</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304800" algn="just"/>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rPr>
              <a:t> </a:t>
            </a:r>
            <a:r>
              <a:rPr lang="en-US" altLang="zh-TW" sz="1800" b="1" kern="100" dirty="0">
                <a:effectLst/>
                <a:latin typeface="標楷體" panose="03000509000000000000" pitchFamily="65" charset="-120"/>
                <a:ea typeface="新細明體" panose="02020500000000000000" pitchFamily="18" charset="-120"/>
                <a:cs typeface="Times New Roman" panose="02020603050405020304" pitchFamily="18" charset="0"/>
              </a:rPr>
              <a:t>5. </a:t>
            </a:r>
            <a:r>
              <a:rPr lang="zh-TW" altLang="zh-TW" sz="1800" b="1" kern="100" dirty="0">
                <a:effectLst/>
                <a:latin typeface="Calibri" panose="020F0502020204030204" pitchFamily="34" charset="0"/>
                <a:ea typeface="標楷體" panose="03000509000000000000" pitchFamily="65" charset="-120"/>
                <a:cs typeface="Times New Roman" panose="02020603050405020304" pitchFamily="18" charset="0"/>
              </a:rPr>
              <a:t>消費者需求：</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芋頭鬆的口味和包裝應該符合當地或目標市場的消費者需求。市場調查和消費者反饋是了解顧客需求的重要途徑。</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304800" algn="just"/>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總的來說，如果芋頭鬆能夠提供高品質、獨特口感的產品，並且擁有合適的價格和行銷策略，它在市場上是有潛力的。然而，成功經營一個產品需要不斷的市場分析和產品改進，以滿足變化的市場需求。</a:t>
            </a:r>
            <a:b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b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pic>
        <p:nvPicPr>
          <p:cNvPr id="7" name="圖片 6">
            <a:extLst>
              <a:ext uri="{FF2B5EF4-FFF2-40B4-BE49-F238E27FC236}">
                <a16:creationId xmlns:a16="http://schemas.microsoft.com/office/drawing/2014/main" id="{9277AD92-736F-0750-02EA-750B220E8D72}"/>
              </a:ext>
            </a:extLst>
          </p:cNvPr>
          <p:cNvPicPr>
            <a:picLocks noChangeAspect="1"/>
          </p:cNvPicPr>
          <p:nvPr/>
        </p:nvPicPr>
        <p:blipFill rotWithShape="1">
          <a:blip r:embed="rId3"/>
          <a:srcRect t="-691" b="4869"/>
          <a:stretch/>
        </p:blipFill>
        <p:spPr>
          <a:xfrm>
            <a:off x="486913" y="1138700"/>
            <a:ext cx="6572317" cy="4920547"/>
          </a:xfrm>
          <a:prstGeom prst="rect">
            <a:avLst/>
          </a:prstGeom>
        </p:spPr>
      </p:pic>
      <p:sp>
        <p:nvSpPr>
          <p:cNvPr id="9" name="文字方塊 8">
            <a:extLst>
              <a:ext uri="{FF2B5EF4-FFF2-40B4-BE49-F238E27FC236}">
                <a16:creationId xmlns:a16="http://schemas.microsoft.com/office/drawing/2014/main" id="{B918AB2E-1546-5F8F-55E6-6528D9792A4F}"/>
              </a:ext>
            </a:extLst>
          </p:cNvPr>
          <p:cNvSpPr txBox="1"/>
          <p:nvPr/>
        </p:nvSpPr>
        <p:spPr>
          <a:xfrm>
            <a:off x="1208593" y="492369"/>
            <a:ext cx="4428531" cy="646331"/>
          </a:xfrm>
          <a:prstGeom prst="rect">
            <a:avLst/>
          </a:prstGeom>
          <a:noFill/>
        </p:spPr>
        <p:txBody>
          <a:bodyPr wrap="square" rtlCol="0">
            <a:spAutoFit/>
          </a:bodyPr>
          <a:lstStyle/>
          <a:p>
            <a:pPr lvl="0" algn="just"/>
            <a:r>
              <a:rPr lang="zh-TW" altLang="en-US" sz="1800" b="1" kern="100" dirty="0">
                <a:effectLst/>
                <a:latin typeface="Calibri" panose="020F0502020204030204" pitchFamily="34" charset="0"/>
                <a:ea typeface="標楷體" panose="03000509000000000000" pitchFamily="65" charset="-120"/>
                <a:cs typeface="Times New Roman" panose="02020603050405020304" pitchFamily="18" charset="0"/>
              </a:rPr>
              <a:t>五、</a:t>
            </a:r>
            <a:r>
              <a:rPr lang="zh-TW" altLang="zh-TW" sz="1800" b="1" kern="100" dirty="0">
                <a:effectLst/>
                <a:latin typeface="Calibri" panose="020F0502020204030204" pitchFamily="34" charset="0"/>
                <a:ea typeface="標楷體" panose="03000509000000000000" pitchFamily="65" charset="-120"/>
                <a:cs typeface="Times New Roman" panose="02020603050405020304" pitchFamily="18" charset="0"/>
              </a:rPr>
              <a:t>經營團隊</a:t>
            </a:r>
            <a:endParaRPr lang="zh-TW" altLang="zh-TW" sz="1800" b="1"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dirty="0">
                <a:effectLst/>
                <a:ea typeface="標楷體" panose="03000509000000000000" pitchFamily="65" charset="-120"/>
                <a:cs typeface="Times New Roman" panose="02020603050405020304" pitchFamily="18" charset="0"/>
              </a:rPr>
              <a:t>芋頭鬆的經營團隊由以下成員組成</a:t>
            </a:r>
            <a:endParaRPr lang="zh-TW" altLang="en-US" dirty="0"/>
          </a:p>
        </p:txBody>
      </p:sp>
    </p:spTree>
    <p:extLst>
      <p:ext uri="{BB962C8B-B14F-4D97-AF65-F5344CB8AC3E}">
        <p14:creationId xmlns:p14="http://schemas.microsoft.com/office/powerpoint/2010/main" val="1732683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文字方塊 2">
            <a:extLst>
              <a:ext uri="{FF2B5EF4-FFF2-40B4-BE49-F238E27FC236}">
                <a16:creationId xmlns:a16="http://schemas.microsoft.com/office/drawing/2014/main" id="{9D3D06CB-1C36-7DCD-2952-5DE4B9CDDC24}"/>
              </a:ext>
            </a:extLst>
          </p:cNvPr>
          <p:cNvSpPr txBox="1"/>
          <p:nvPr/>
        </p:nvSpPr>
        <p:spPr>
          <a:xfrm>
            <a:off x="622997" y="898888"/>
            <a:ext cx="10892413" cy="1400383"/>
          </a:xfrm>
          <a:prstGeom prst="rect">
            <a:avLst/>
          </a:prstGeom>
          <a:noFill/>
        </p:spPr>
        <p:txBody>
          <a:bodyPr wrap="square" rtlCol="0">
            <a:spAutoFit/>
          </a:bodyPr>
          <a:lstStyle/>
          <a:p>
            <a:pPr lvl="1" algn="just"/>
            <a:r>
              <a:rPr lang="en-US"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altLang="en-US" sz="20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產業環境</a:t>
            </a:r>
            <a:endParaRPr lang="zh-TW" altLang="zh-TW" sz="2000" b="1"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ts val="1800"/>
              </a:lnSpc>
              <a:spcAft>
                <a:spcPts val="1800"/>
              </a:spcAft>
            </a:pPr>
            <a:r>
              <a:rPr lang="zh-TW" altLang="zh-TW" sz="2000" kern="0" dirty="0">
                <a:solidFill>
                  <a:srgbClr val="1F1F1F"/>
                </a:solidFill>
                <a:effectLst/>
                <a:latin typeface="Calibri" panose="020F0502020204030204" pitchFamily="34" charset="0"/>
                <a:ea typeface="標楷體" panose="03000509000000000000" pitchFamily="65" charset="-120"/>
                <a:cs typeface="Arial" panose="020B0604020202020204" pitchFamily="34" charset="0"/>
              </a:rPr>
              <a:t>芋頭是台灣重要的農作物之一，主要產地集中在台灣中部和南部地區。</a:t>
            </a:r>
            <a:br>
              <a:rPr lang="en-US" altLang="zh-TW" sz="2000" kern="0" dirty="0">
                <a:solidFill>
                  <a:srgbClr val="1F1F1F"/>
                </a:solidFill>
                <a:effectLst/>
                <a:latin typeface="Calibri" panose="020F0502020204030204" pitchFamily="34" charset="0"/>
                <a:ea typeface="標楷體" panose="03000509000000000000" pitchFamily="65" charset="-120"/>
                <a:cs typeface="Arial" panose="020B0604020202020204" pitchFamily="34" charset="0"/>
              </a:rPr>
            </a:br>
            <a:r>
              <a:rPr lang="zh-TW" altLang="zh-TW" sz="2000" kern="0" dirty="0">
                <a:solidFill>
                  <a:srgbClr val="1F1F1F"/>
                </a:solidFill>
                <a:effectLst/>
                <a:latin typeface="Calibri" panose="020F0502020204030204" pitchFamily="34" charset="0"/>
                <a:ea typeface="標楷體" panose="03000509000000000000" pitchFamily="65" charset="-120"/>
                <a:cs typeface="Arial" panose="020B0604020202020204" pitchFamily="34" charset="0"/>
              </a:rPr>
              <a:t>芋頭產業的產業環境可以從以下幾個方面進行分析：</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sz="2000" dirty="0"/>
          </a:p>
        </p:txBody>
      </p:sp>
      <p:pic>
        <p:nvPicPr>
          <p:cNvPr id="9" name="圖片 8">
            <a:extLst>
              <a:ext uri="{FF2B5EF4-FFF2-40B4-BE49-F238E27FC236}">
                <a16:creationId xmlns:a16="http://schemas.microsoft.com/office/drawing/2014/main" id="{D60D7F9F-4969-F20E-7194-B76439757E23}"/>
              </a:ext>
            </a:extLst>
          </p:cNvPr>
          <p:cNvPicPr>
            <a:picLocks noChangeAspect="1"/>
          </p:cNvPicPr>
          <p:nvPr/>
        </p:nvPicPr>
        <p:blipFill>
          <a:blip r:embed="rId3"/>
          <a:stretch>
            <a:fillRect/>
          </a:stretch>
        </p:blipFill>
        <p:spPr>
          <a:xfrm>
            <a:off x="2495774" y="1849854"/>
            <a:ext cx="8388720" cy="4080476"/>
          </a:xfrm>
          <a:prstGeom prst="rect">
            <a:avLst/>
          </a:prstGeom>
        </p:spPr>
      </p:pic>
      <p:sp>
        <p:nvSpPr>
          <p:cNvPr id="10" name="文字方塊 9">
            <a:extLst>
              <a:ext uri="{FF2B5EF4-FFF2-40B4-BE49-F238E27FC236}">
                <a16:creationId xmlns:a16="http://schemas.microsoft.com/office/drawing/2014/main" id="{CE27C8BB-EBCD-330E-602D-5378C2A72BCD}"/>
              </a:ext>
            </a:extLst>
          </p:cNvPr>
          <p:cNvSpPr txBox="1"/>
          <p:nvPr/>
        </p:nvSpPr>
        <p:spPr>
          <a:xfrm>
            <a:off x="713432" y="6112192"/>
            <a:ext cx="9706708" cy="1477328"/>
          </a:xfrm>
          <a:prstGeom prst="rect">
            <a:avLst/>
          </a:prstGeom>
          <a:noFill/>
        </p:spPr>
        <p:txBody>
          <a:bodyPr wrap="square" rtlCol="0">
            <a:spAutoFit/>
          </a:bodyPr>
          <a:lstStyle/>
          <a:p>
            <a:r>
              <a:rPr lang="zh-TW" altLang="zh-TW" sz="1800" kern="0" dirty="0">
                <a:solidFill>
                  <a:srgbClr val="1F1F1F"/>
                </a:solidFill>
                <a:effectLst/>
                <a:ea typeface="標楷體" panose="03000509000000000000" pitchFamily="65" charset="-120"/>
                <a:cs typeface="Arial" panose="020B0604020202020204" pitchFamily="34" charset="0"/>
              </a:rPr>
              <a:t>總體而言，芋頭產業具有一定的優勢，但也面臨著一些挑戰。在未來發展中，芋頭產業需要加強產業結構調整，提高生產效率，降低生產成本，提升產品附加值，才能在激烈的市場競爭中保持優勢。</a:t>
            </a:r>
            <a:br>
              <a:rPr lang="en-US" altLang="zh-TW" sz="1800" kern="0" dirty="0">
                <a:solidFill>
                  <a:srgbClr val="1F1F1F"/>
                </a:solidFill>
                <a:effectLst/>
                <a:ea typeface="標楷體" panose="03000509000000000000" pitchFamily="65" charset="-120"/>
                <a:cs typeface="Arial" panose="020B0604020202020204" pitchFamily="34" charset="0"/>
              </a:rPr>
            </a:br>
            <a:br>
              <a:rPr lang="en-US" altLang="zh-TW" sz="1800" kern="0" dirty="0">
                <a:solidFill>
                  <a:srgbClr val="1F1F1F"/>
                </a:solidFill>
                <a:effectLst/>
                <a:ea typeface="標楷體" panose="03000509000000000000" pitchFamily="65" charset="-120"/>
                <a:cs typeface="Arial" panose="020B0604020202020204" pitchFamily="34" charset="0"/>
              </a:rPr>
            </a:br>
            <a:endParaRPr lang="zh-TW" altLang="en-US" dirty="0"/>
          </a:p>
        </p:txBody>
      </p:sp>
      <p:sp>
        <p:nvSpPr>
          <p:cNvPr id="11" name="文字方塊 10">
            <a:extLst>
              <a:ext uri="{FF2B5EF4-FFF2-40B4-BE49-F238E27FC236}">
                <a16:creationId xmlns:a16="http://schemas.microsoft.com/office/drawing/2014/main" id="{01F436CB-25F2-C428-2413-905FA62724AB}"/>
              </a:ext>
            </a:extLst>
          </p:cNvPr>
          <p:cNvSpPr txBox="1"/>
          <p:nvPr/>
        </p:nvSpPr>
        <p:spPr>
          <a:xfrm>
            <a:off x="562708" y="411982"/>
            <a:ext cx="2974312" cy="646331"/>
          </a:xfrm>
          <a:prstGeom prst="rect">
            <a:avLst/>
          </a:prstGeom>
          <a:noFill/>
        </p:spPr>
        <p:txBody>
          <a:bodyPr wrap="square" rtlCol="0">
            <a:spAutoFit/>
          </a:bodyPr>
          <a:lstStyle/>
          <a:p>
            <a:r>
              <a:rPr lang="zh-TW" altLang="en-US" sz="1800" b="1" kern="100">
                <a:effectLst/>
                <a:latin typeface="Calibri" panose="020F0502020204030204" pitchFamily="34" charset="0"/>
                <a:ea typeface="標楷體" panose="03000509000000000000" pitchFamily="65" charset="-120"/>
                <a:cs typeface="Times New Roman" panose="02020603050405020304" pitchFamily="18" charset="0"/>
              </a:rPr>
              <a:t>七、</a:t>
            </a:r>
            <a:r>
              <a:rPr lang="zh-TW" altLang="zh-TW" sz="1800" b="1" kern="100">
                <a:effectLst/>
                <a:latin typeface="Calibri" panose="020F0502020204030204" pitchFamily="34" charset="0"/>
                <a:ea typeface="標楷體" panose="03000509000000000000" pitchFamily="65" charset="-120"/>
                <a:cs typeface="Times New Roman" panose="02020603050405020304" pitchFamily="18" charset="0"/>
              </a:rPr>
              <a:t>市場</a:t>
            </a:r>
            <a:r>
              <a:rPr lang="zh-TW" altLang="zh-TW" sz="1800" b="1" kern="100" dirty="0">
                <a:effectLst/>
                <a:latin typeface="Calibri" panose="020F0502020204030204" pitchFamily="34" charset="0"/>
                <a:ea typeface="標楷體" panose="03000509000000000000" pitchFamily="65" charset="-120"/>
                <a:cs typeface="Times New Roman" panose="02020603050405020304" pitchFamily="18" charset="0"/>
              </a:rPr>
              <a:t>分析</a:t>
            </a:r>
            <a:endParaRPr lang="zh-TW" altLang="zh-TW" sz="1800" b="1"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b="1" dirty="0"/>
          </a:p>
        </p:txBody>
      </p:sp>
    </p:spTree>
    <p:extLst>
      <p:ext uri="{BB962C8B-B14F-4D97-AF65-F5344CB8AC3E}">
        <p14:creationId xmlns:p14="http://schemas.microsoft.com/office/powerpoint/2010/main" val="1564769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文字方塊 2">
            <a:extLst>
              <a:ext uri="{FF2B5EF4-FFF2-40B4-BE49-F238E27FC236}">
                <a16:creationId xmlns:a16="http://schemas.microsoft.com/office/drawing/2014/main" id="{A1E16664-B608-E345-F86F-EE0D138BE4D0}"/>
              </a:ext>
            </a:extLst>
          </p:cNvPr>
          <p:cNvSpPr txBox="1"/>
          <p:nvPr/>
        </p:nvSpPr>
        <p:spPr>
          <a:xfrm>
            <a:off x="522514" y="582161"/>
            <a:ext cx="11073284" cy="677108"/>
          </a:xfrm>
          <a:prstGeom prst="rect">
            <a:avLst/>
          </a:prstGeom>
          <a:noFill/>
        </p:spPr>
        <p:txBody>
          <a:bodyPr wrap="square" rtlCol="0">
            <a:spAutoFit/>
          </a:bodyPr>
          <a:lstStyle/>
          <a:p>
            <a:pPr lvl="1" algn="just"/>
            <a:r>
              <a:rPr lang="en-US" altLang="zh-TW" b="1" kern="100" dirty="0">
                <a:effectLst/>
                <a:latin typeface="Calibri" panose="020F0502020204030204" pitchFamily="34" charset="0"/>
                <a:ea typeface="標楷體" panose="03000509000000000000" pitchFamily="65" charset="-120"/>
                <a:cs typeface="Times New Roman" panose="02020603050405020304" pitchFamily="18" charset="0"/>
              </a:rPr>
              <a:t>2</a:t>
            </a:r>
            <a:r>
              <a:rPr lang="zh-TW" altLang="en-US"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b="1" kern="100" dirty="0">
                <a:effectLst/>
                <a:latin typeface="Calibri" panose="020F0502020204030204" pitchFamily="34" charset="0"/>
                <a:ea typeface="標楷體" panose="03000509000000000000" pitchFamily="65" charset="-120"/>
                <a:cs typeface="Times New Roman" panose="02020603050405020304" pitchFamily="18" charset="0"/>
              </a:rPr>
              <a:t>客戶分析</a:t>
            </a:r>
            <a:endParaRPr lang="zh-TW" altLang="zh-TW" b="1"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2000" kern="0" dirty="0">
                <a:solidFill>
                  <a:srgbClr val="1F1F1F"/>
                </a:solidFill>
                <a:effectLst/>
                <a:ea typeface="標楷體" panose="03000509000000000000" pitchFamily="65" charset="-120"/>
                <a:cs typeface="Arial" panose="020B0604020202020204" pitchFamily="34" charset="0"/>
              </a:rPr>
              <a:t>未加工的芋頭的主要銷售對象是逛垂坤的遊客，因此可以從以下幾個方面進行客戶分析</a:t>
            </a:r>
            <a:endParaRPr lang="zh-TW" altLang="en-US" sz="2000" dirty="0"/>
          </a:p>
        </p:txBody>
      </p:sp>
      <p:pic>
        <p:nvPicPr>
          <p:cNvPr id="4" name="圖片 3">
            <a:extLst>
              <a:ext uri="{FF2B5EF4-FFF2-40B4-BE49-F238E27FC236}">
                <a16:creationId xmlns:a16="http://schemas.microsoft.com/office/drawing/2014/main" id="{CA88D3B6-CE38-10E1-3B5E-5894208EB120}"/>
              </a:ext>
            </a:extLst>
          </p:cNvPr>
          <p:cNvPicPr>
            <a:picLocks noChangeAspect="1"/>
          </p:cNvPicPr>
          <p:nvPr/>
        </p:nvPicPr>
        <p:blipFill>
          <a:blip r:embed="rId3"/>
          <a:stretch>
            <a:fillRect/>
          </a:stretch>
        </p:blipFill>
        <p:spPr>
          <a:xfrm>
            <a:off x="690825" y="1432606"/>
            <a:ext cx="9922804" cy="4355008"/>
          </a:xfrm>
          <a:prstGeom prst="rect">
            <a:avLst/>
          </a:prstGeom>
        </p:spPr>
      </p:pic>
      <p:sp>
        <p:nvSpPr>
          <p:cNvPr id="5" name="文字方塊 4">
            <a:extLst>
              <a:ext uri="{FF2B5EF4-FFF2-40B4-BE49-F238E27FC236}">
                <a16:creationId xmlns:a16="http://schemas.microsoft.com/office/drawing/2014/main" id="{EB7F2BE8-5381-6731-E160-FB81818F3EF6}"/>
              </a:ext>
            </a:extLst>
          </p:cNvPr>
          <p:cNvSpPr txBox="1"/>
          <p:nvPr/>
        </p:nvSpPr>
        <p:spPr>
          <a:xfrm>
            <a:off x="901841" y="5915612"/>
            <a:ext cx="9827287" cy="1600438"/>
          </a:xfrm>
          <a:prstGeom prst="rect">
            <a:avLst/>
          </a:prstGeom>
          <a:noFill/>
        </p:spPr>
        <p:txBody>
          <a:bodyPr wrap="square" rtlCol="0">
            <a:spAutoFit/>
          </a:bodyPr>
          <a:lstStyle/>
          <a:p>
            <a:pPr>
              <a:lnSpc>
                <a:spcPts val="1800"/>
              </a:lnSpc>
            </a:pPr>
            <a:r>
              <a:rPr lang="zh-TW" altLang="zh-TW" sz="1800" kern="0" dirty="0">
                <a:solidFill>
                  <a:srgbClr val="1F1F1F"/>
                </a:solidFill>
                <a:effectLst/>
                <a:latin typeface="Calibri" panose="020F0502020204030204" pitchFamily="34" charset="0"/>
                <a:ea typeface="標楷體" panose="03000509000000000000" pitchFamily="65" charset="-120"/>
                <a:cs typeface="Arial" panose="020B0604020202020204" pitchFamily="34" charset="0"/>
              </a:rPr>
              <a:t>基於上述分析，可以得出以下結論：</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ts val="1800"/>
              </a:lnSpc>
              <a:spcAft>
                <a:spcPts val="750"/>
              </a:spcAft>
            </a:pPr>
            <a:r>
              <a:rPr lang="zh-TW" altLang="zh-TW" sz="1800" kern="0" dirty="0">
                <a:solidFill>
                  <a:srgbClr val="1F1F1F"/>
                </a:solidFill>
                <a:effectLst/>
                <a:latin typeface="Calibri" panose="020F0502020204030204" pitchFamily="34" charset="0"/>
                <a:ea typeface="標楷體" panose="03000509000000000000" pitchFamily="65" charset="-120"/>
                <a:cs typeface="Arial" panose="020B0604020202020204" pitchFamily="34" charset="0"/>
              </a:rPr>
              <a:t>未加工的芋頭的主要客戶是來自台灣各地的遊客，以</a:t>
            </a:r>
            <a:r>
              <a:rPr lang="en-US" altLang="zh-TW" sz="1800" kern="0" dirty="0">
                <a:solidFill>
                  <a:srgbClr val="1F1F1F"/>
                </a:solidFill>
                <a:effectLst/>
                <a:latin typeface="Calibri" panose="020F0502020204030204" pitchFamily="34" charset="0"/>
                <a:ea typeface="標楷體" panose="03000509000000000000" pitchFamily="65" charset="-120"/>
                <a:cs typeface="Arial" panose="020B0604020202020204" pitchFamily="34" charset="0"/>
              </a:rPr>
              <a:t>20-40</a:t>
            </a:r>
            <a:r>
              <a:rPr lang="zh-TW" altLang="zh-TW" sz="1800" kern="0" dirty="0">
                <a:solidFill>
                  <a:srgbClr val="1F1F1F"/>
                </a:solidFill>
                <a:effectLst/>
                <a:latin typeface="Calibri" panose="020F0502020204030204" pitchFamily="34" charset="0"/>
                <a:ea typeface="標楷體" panose="03000509000000000000" pitchFamily="65" charset="-120"/>
                <a:cs typeface="Arial" panose="020B0604020202020204" pitchFamily="34" charset="0"/>
              </a:rPr>
              <a:t>歲的女性為主。</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ts val="1800"/>
              </a:lnSpc>
              <a:spcAft>
                <a:spcPts val="750"/>
              </a:spcAft>
            </a:pPr>
            <a:r>
              <a:rPr lang="zh-TW" altLang="zh-TW" sz="1800" kern="0" dirty="0">
                <a:solidFill>
                  <a:srgbClr val="1F1F1F"/>
                </a:solidFill>
                <a:effectLst/>
                <a:latin typeface="Calibri" panose="020F0502020204030204" pitchFamily="34" charset="0"/>
                <a:ea typeface="標楷體" panose="03000509000000000000" pitchFamily="65" charset="-120"/>
                <a:cs typeface="Arial" panose="020B0604020202020204" pitchFamily="34" charset="0"/>
              </a:rPr>
              <a:t>遊客購買未加工的芋頭的主要目的是作為伴手禮，因此需要在產品包裝和品質上加強。</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ts val="1800"/>
              </a:lnSpc>
              <a:spcAft>
                <a:spcPts val="750"/>
              </a:spcAft>
            </a:pPr>
            <a:r>
              <a:rPr lang="zh-TW" altLang="zh-TW" sz="1800" kern="0" dirty="0">
                <a:solidFill>
                  <a:srgbClr val="1F1F1F"/>
                </a:solidFill>
                <a:effectLst/>
                <a:latin typeface="Calibri" panose="020F0502020204030204" pitchFamily="34" charset="0"/>
                <a:ea typeface="標楷體" panose="03000509000000000000" pitchFamily="65" charset="-120"/>
                <a:cs typeface="Arial" panose="020B0604020202020204" pitchFamily="34" charset="0"/>
              </a:rPr>
              <a:t>遊客對芋頭有一定的認知和信任，因此需要在品牌建設上加強</a:t>
            </a:r>
            <a:r>
              <a:rPr lang="zh-TW" altLang="zh-TW" sz="1800" kern="0" dirty="0">
                <a:solidFill>
                  <a:srgbClr val="1F1F1F"/>
                </a:solidFill>
                <a:effectLst/>
                <a:latin typeface="Arial" panose="020B0604020202020204" pitchFamily="34" charset="0"/>
                <a:ea typeface="新細明體" panose="02020500000000000000" pitchFamily="18" charset="-120"/>
                <a:cs typeface="Arial" panose="020B0604020202020204" pitchFamily="34" charset="0"/>
              </a:rPr>
              <a:t>。</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spTree>
    <p:extLst>
      <p:ext uri="{BB962C8B-B14F-4D97-AF65-F5344CB8AC3E}">
        <p14:creationId xmlns:p14="http://schemas.microsoft.com/office/powerpoint/2010/main" val="3856609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文字方塊 2">
            <a:extLst>
              <a:ext uri="{FF2B5EF4-FFF2-40B4-BE49-F238E27FC236}">
                <a16:creationId xmlns:a16="http://schemas.microsoft.com/office/drawing/2014/main" id="{5077F157-908B-FF39-F33C-C465A2FC0DFB}"/>
              </a:ext>
            </a:extLst>
          </p:cNvPr>
          <p:cNvSpPr txBox="1"/>
          <p:nvPr/>
        </p:nvSpPr>
        <p:spPr>
          <a:xfrm>
            <a:off x="844060" y="303814"/>
            <a:ext cx="5355771" cy="1601977"/>
          </a:xfrm>
          <a:prstGeom prst="rect">
            <a:avLst/>
          </a:prstGeom>
          <a:noFill/>
        </p:spPr>
        <p:txBody>
          <a:bodyPr wrap="square" rtlCol="0">
            <a:spAutoFit/>
          </a:bodyPr>
          <a:lstStyle/>
          <a:p>
            <a:pPr lvl="1" algn="just"/>
            <a:r>
              <a:rPr lang="en-US" altLang="zh-TW" b="1" kern="100" dirty="0">
                <a:effectLst/>
                <a:latin typeface="Calibri" panose="020F0502020204030204" pitchFamily="34" charset="0"/>
                <a:ea typeface="標楷體" panose="03000509000000000000" pitchFamily="65" charset="-120"/>
                <a:cs typeface="Times New Roman" panose="02020603050405020304" pitchFamily="18" charset="0"/>
              </a:rPr>
              <a:t>3</a:t>
            </a:r>
            <a:r>
              <a:rPr lang="zh-TW" altLang="en-US"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b="1" kern="100" dirty="0">
                <a:effectLst/>
                <a:latin typeface="Calibri" panose="020F0502020204030204" pitchFamily="34" charset="0"/>
                <a:ea typeface="標楷體" panose="03000509000000000000" pitchFamily="65" charset="-120"/>
                <a:cs typeface="Times New Roman" panose="02020603050405020304" pitchFamily="18" charset="0"/>
              </a:rPr>
              <a:t>競爭者分析</a:t>
            </a:r>
            <a:endParaRPr lang="zh-TW" altLang="zh-TW" b="1"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pPr>
            <a:r>
              <a:rPr lang="zh-TW" altLang="zh-TW" kern="100" dirty="0">
                <a:effectLst/>
                <a:latin typeface="Calibri" panose="020F0502020204030204" pitchFamily="34" charset="0"/>
                <a:ea typeface="標楷體" panose="03000509000000000000" pitchFamily="65" charset="-120"/>
                <a:cs typeface="Times New Roman" panose="02020603050405020304" pitchFamily="18" charset="0"/>
              </a:rPr>
              <a:t>芋頭鬆是一種以大甲芋頭為原料的傳統糕點，在台灣擁有廣泛的市場。芋頭鬆的競爭者主要有以下幾個類別：</a:t>
            </a:r>
            <a:endParaRPr lang="zh-TW" altLang="zh-TW"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graphicFrame>
        <p:nvGraphicFramePr>
          <p:cNvPr id="5" name="表格 4">
            <a:extLst>
              <a:ext uri="{FF2B5EF4-FFF2-40B4-BE49-F238E27FC236}">
                <a16:creationId xmlns:a16="http://schemas.microsoft.com/office/drawing/2014/main" id="{1CB17943-D888-17E8-2822-93943BBF82A8}"/>
              </a:ext>
            </a:extLst>
          </p:cNvPr>
          <p:cNvGraphicFramePr>
            <a:graphicFrameLocks noGrp="1"/>
          </p:cNvGraphicFramePr>
          <p:nvPr>
            <p:extLst>
              <p:ext uri="{D42A27DB-BD31-4B8C-83A1-F6EECF244321}">
                <p14:modId xmlns:p14="http://schemas.microsoft.com/office/powerpoint/2010/main" val="1263341735"/>
              </p:ext>
            </p:extLst>
          </p:nvPr>
        </p:nvGraphicFramePr>
        <p:xfrm>
          <a:off x="844060" y="1611300"/>
          <a:ext cx="5958678" cy="2804665"/>
        </p:xfrm>
        <a:graphic>
          <a:graphicData uri="http://schemas.openxmlformats.org/drawingml/2006/table">
            <a:tbl>
              <a:tblPr firstRow="1" firstCol="1" bandRow="1">
                <a:tableStyleId>{5C22544A-7EE6-4342-B048-85BDC9FD1C3A}</a:tableStyleId>
              </a:tblPr>
              <a:tblGrid>
                <a:gridCol w="1266381">
                  <a:extLst>
                    <a:ext uri="{9D8B030D-6E8A-4147-A177-3AD203B41FA5}">
                      <a16:colId xmlns:a16="http://schemas.microsoft.com/office/drawing/2014/main" val="3512288145"/>
                    </a:ext>
                  </a:extLst>
                </a:gridCol>
                <a:gridCol w="4692297">
                  <a:extLst>
                    <a:ext uri="{9D8B030D-6E8A-4147-A177-3AD203B41FA5}">
                      <a16:colId xmlns:a16="http://schemas.microsoft.com/office/drawing/2014/main" val="2923315748"/>
                    </a:ext>
                  </a:extLst>
                </a:gridCol>
              </a:tblGrid>
              <a:tr h="1335253">
                <a:tc>
                  <a:txBody>
                    <a:bodyPr/>
                    <a:lstStyle/>
                    <a:p>
                      <a:pPr algn="ctr">
                        <a:lnSpc>
                          <a:spcPts val="1800"/>
                        </a:lnSpc>
                      </a:pPr>
                      <a:r>
                        <a:rPr lang="zh-TW" sz="1600" kern="100" dirty="0">
                          <a:effectLst/>
                        </a:rPr>
                        <a:t>同類產品競爭者</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nSpc>
                          <a:spcPts val="1800"/>
                        </a:lnSpc>
                      </a:pPr>
                      <a:r>
                        <a:rPr lang="zh-TW" sz="1600" kern="100" dirty="0">
                          <a:effectLst/>
                        </a:rPr>
                        <a:t>同類產品競爭者是指生產類似產品的企業，例如其他大甲芋頭鬆品牌。芋頭鬆的知名品牌包括「大甲芋頭鬆」、「小林芋頭鬆」、「金山芋頭鬆」等。這些品牌在產品的品質、口味、價格等方面展開競爭。</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05918984"/>
                  </a:ext>
                </a:extLst>
              </a:tr>
              <a:tr h="783612">
                <a:tc>
                  <a:txBody>
                    <a:bodyPr/>
                    <a:lstStyle/>
                    <a:p>
                      <a:pPr algn="ctr">
                        <a:lnSpc>
                          <a:spcPts val="1800"/>
                        </a:lnSpc>
                      </a:pPr>
                      <a:r>
                        <a:rPr lang="zh-TW" sz="1600" kern="100">
                          <a:effectLst/>
                        </a:rPr>
                        <a:t>替代產品競爭者</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nSpc>
                          <a:spcPts val="1800"/>
                        </a:lnSpc>
                      </a:pPr>
                      <a:r>
                        <a:rPr lang="zh-TW" sz="1600" kern="100" dirty="0">
                          <a:effectLst/>
                        </a:rPr>
                        <a:t>替代產品競爭者是指可以代替芋頭鬆的產品，例如芋頭酥、芋頭糕、芋頭粿等。這些產品在價格、便利性等方面與芋頭鬆展開競爭。</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270062722"/>
                  </a:ext>
                </a:extLst>
              </a:tr>
              <a:tr h="654434">
                <a:tc>
                  <a:txBody>
                    <a:bodyPr/>
                    <a:lstStyle/>
                    <a:p>
                      <a:pPr algn="ctr">
                        <a:lnSpc>
                          <a:spcPts val="1800"/>
                        </a:lnSpc>
                      </a:pPr>
                      <a:r>
                        <a:rPr lang="zh-TW" sz="1600" kern="100">
                          <a:effectLst/>
                        </a:rPr>
                        <a:t>新興產品競爭者</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nSpc>
                          <a:spcPts val="1800"/>
                        </a:lnSpc>
                      </a:pPr>
                      <a:r>
                        <a:rPr lang="zh-TW" sz="1600" kern="100" dirty="0">
                          <a:effectLst/>
                        </a:rPr>
                        <a:t>新興產品競爭者是指尚未進入市場的新產品，例如芋頭鬆冰淇淋、芋頭鬆蛋糕等。這些產品可能會對芋頭鬆的市場份額造成威脅。</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424303142"/>
                  </a:ext>
                </a:extLst>
              </a:tr>
            </a:tbl>
          </a:graphicData>
        </a:graphic>
      </p:graphicFrame>
      <p:graphicFrame>
        <p:nvGraphicFramePr>
          <p:cNvPr id="10" name="資料庫圖表 9">
            <a:extLst>
              <a:ext uri="{FF2B5EF4-FFF2-40B4-BE49-F238E27FC236}">
                <a16:creationId xmlns:a16="http://schemas.microsoft.com/office/drawing/2014/main" id="{D7BD3077-78B8-7880-871E-6882C1062FF8}"/>
              </a:ext>
            </a:extLst>
          </p:cNvPr>
          <p:cNvGraphicFramePr/>
          <p:nvPr>
            <p:extLst>
              <p:ext uri="{D42A27DB-BD31-4B8C-83A1-F6EECF244321}">
                <p14:modId xmlns:p14="http://schemas.microsoft.com/office/powerpoint/2010/main" val="1577467947"/>
              </p:ext>
            </p:extLst>
          </p:nvPr>
        </p:nvGraphicFramePr>
        <p:xfrm>
          <a:off x="6199831" y="1044230"/>
          <a:ext cx="7666895" cy="4915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文字方塊 10">
            <a:extLst>
              <a:ext uri="{FF2B5EF4-FFF2-40B4-BE49-F238E27FC236}">
                <a16:creationId xmlns:a16="http://schemas.microsoft.com/office/drawing/2014/main" id="{05C15FF8-3D58-65D5-81C2-4975B500CC9E}"/>
              </a:ext>
            </a:extLst>
          </p:cNvPr>
          <p:cNvSpPr txBox="1"/>
          <p:nvPr/>
        </p:nvSpPr>
        <p:spPr>
          <a:xfrm>
            <a:off x="7521191" y="6262040"/>
            <a:ext cx="5355771" cy="923330"/>
          </a:xfrm>
          <a:prstGeom prst="rect">
            <a:avLst/>
          </a:prstGeom>
          <a:noFill/>
        </p:spPr>
        <p:txBody>
          <a:bodyPr wrap="square" rtlCol="0">
            <a:spAutoFit/>
          </a:bodyPr>
          <a:lstStyle/>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在這種競爭環境下，芋頭鬆企業需要不斷創新，提升產品的品質和口味，才能保持競爭力。</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sp>
        <p:nvSpPr>
          <p:cNvPr id="12" name="文字方塊 11">
            <a:extLst>
              <a:ext uri="{FF2B5EF4-FFF2-40B4-BE49-F238E27FC236}">
                <a16:creationId xmlns:a16="http://schemas.microsoft.com/office/drawing/2014/main" id="{886E29EC-448D-BE9A-0B37-0CAA6E2A8476}"/>
              </a:ext>
            </a:extLst>
          </p:cNvPr>
          <p:cNvSpPr txBox="1"/>
          <p:nvPr/>
        </p:nvSpPr>
        <p:spPr>
          <a:xfrm>
            <a:off x="7406640" y="358536"/>
            <a:ext cx="4160018" cy="646331"/>
          </a:xfrm>
          <a:prstGeom prst="rect">
            <a:avLst/>
          </a:prstGeom>
          <a:noFill/>
        </p:spPr>
        <p:txBody>
          <a:bodyPr wrap="square" rtlCol="0">
            <a:spAutoFit/>
          </a:bodyPr>
          <a:lstStyle/>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芋頭鬆的競爭環境可以總結為以下幾點：</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sp>
        <p:nvSpPr>
          <p:cNvPr id="14" name="文字方塊 13">
            <a:extLst>
              <a:ext uri="{FF2B5EF4-FFF2-40B4-BE49-F238E27FC236}">
                <a16:creationId xmlns:a16="http://schemas.microsoft.com/office/drawing/2014/main" id="{64D65C19-6AD8-1B21-194A-0C4E7138238F}"/>
              </a:ext>
            </a:extLst>
          </p:cNvPr>
          <p:cNvSpPr txBox="1"/>
          <p:nvPr/>
        </p:nvSpPr>
        <p:spPr>
          <a:xfrm>
            <a:off x="763674" y="4555091"/>
            <a:ext cx="9435403" cy="369332"/>
          </a:xfrm>
          <a:prstGeom prst="rect">
            <a:avLst/>
          </a:prstGeom>
          <a:noFill/>
        </p:spPr>
        <p:txBody>
          <a:bodyPr wrap="square" rtlCol="0">
            <a:spAutoFit/>
          </a:bodyPr>
          <a:lstStyle/>
          <a:p>
            <a:r>
              <a:rPr lang="zh-TW" altLang="zh-TW" sz="1800" dirty="0">
                <a:effectLst/>
                <a:ea typeface="標楷體" panose="03000509000000000000" pitchFamily="65" charset="-120"/>
                <a:cs typeface="Times New Roman" panose="02020603050405020304" pitchFamily="18" charset="0"/>
              </a:rPr>
              <a:t>以下是一些芋頭鬆企業可以採取的競爭策略</a:t>
            </a:r>
            <a:endParaRPr lang="zh-TW" altLang="en-US" dirty="0"/>
          </a:p>
        </p:txBody>
      </p:sp>
      <p:sp>
        <p:nvSpPr>
          <p:cNvPr id="16" name="文字方塊 15">
            <a:extLst>
              <a:ext uri="{FF2B5EF4-FFF2-40B4-BE49-F238E27FC236}">
                <a16:creationId xmlns:a16="http://schemas.microsoft.com/office/drawing/2014/main" id="{D3997D7C-FDA2-5131-D975-FA48CA7B1828}"/>
              </a:ext>
            </a:extLst>
          </p:cNvPr>
          <p:cNvSpPr txBox="1"/>
          <p:nvPr/>
        </p:nvSpPr>
        <p:spPr>
          <a:xfrm>
            <a:off x="763674" y="4959224"/>
            <a:ext cx="6108398" cy="923330"/>
          </a:xfrm>
          <a:prstGeom prst="rect">
            <a:avLst/>
          </a:prstGeom>
          <a:noFill/>
        </p:spPr>
        <p:txBody>
          <a:bodyPr wrap="square" rtlCol="0">
            <a:spAutoFit/>
          </a:bodyPr>
          <a:lstStyle/>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通過這些策略，芋頭鬆企業可以提升自身的競爭力，在激烈的市場競爭中佔據一席之地。</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graphicFrame>
        <p:nvGraphicFramePr>
          <p:cNvPr id="17" name="表格 16">
            <a:extLst>
              <a:ext uri="{FF2B5EF4-FFF2-40B4-BE49-F238E27FC236}">
                <a16:creationId xmlns:a16="http://schemas.microsoft.com/office/drawing/2014/main" id="{FCB0463C-9C17-D36F-2C74-7FD2F6F76292}"/>
              </a:ext>
            </a:extLst>
          </p:cNvPr>
          <p:cNvGraphicFramePr>
            <a:graphicFrameLocks noGrp="1"/>
          </p:cNvGraphicFramePr>
          <p:nvPr>
            <p:extLst>
              <p:ext uri="{D42A27DB-BD31-4B8C-83A1-F6EECF244321}">
                <p14:modId xmlns:p14="http://schemas.microsoft.com/office/powerpoint/2010/main" val="887631312"/>
              </p:ext>
            </p:extLst>
          </p:nvPr>
        </p:nvGraphicFramePr>
        <p:xfrm>
          <a:off x="763674" y="5731284"/>
          <a:ext cx="6551526" cy="2194039"/>
        </p:xfrm>
        <a:graphic>
          <a:graphicData uri="http://schemas.openxmlformats.org/drawingml/2006/table">
            <a:tbl>
              <a:tblPr firstRow="1" firstCol="1" bandRow="1">
                <a:tableStyleId>{5C22544A-7EE6-4342-B048-85BDC9FD1C3A}</a:tableStyleId>
              </a:tblPr>
              <a:tblGrid>
                <a:gridCol w="1417329">
                  <a:extLst>
                    <a:ext uri="{9D8B030D-6E8A-4147-A177-3AD203B41FA5}">
                      <a16:colId xmlns:a16="http://schemas.microsoft.com/office/drawing/2014/main" val="4130029092"/>
                    </a:ext>
                  </a:extLst>
                </a:gridCol>
                <a:gridCol w="5134197">
                  <a:extLst>
                    <a:ext uri="{9D8B030D-6E8A-4147-A177-3AD203B41FA5}">
                      <a16:colId xmlns:a16="http://schemas.microsoft.com/office/drawing/2014/main" val="3731621778"/>
                    </a:ext>
                  </a:extLst>
                </a:gridCol>
              </a:tblGrid>
              <a:tr h="361450">
                <a:tc gridSpan="2">
                  <a:txBody>
                    <a:bodyPr/>
                    <a:lstStyle/>
                    <a:p>
                      <a:pPr algn="ctr">
                        <a:lnSpc>
                          <a:spcPct val="115000"/>
                        </a:lnSpc>
                      </a:pPr>
                      <a:r>
                        <a:rPr lang="zh-TW" sz="1600" kern="100" dirty="0">
                          <a:effectLst/>
                        </a:rPr>
                        <a:t>競爭策略</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hMerge="1">
                  <a:txBody>
                    <a:bodyPr/>
                    <a:lstStyle/>
                    <a:p>
                      <a:endParaRPr lang="zh-TW" altLang="en-US"/>
                    </a:p>
                  </a:txBody>
                  <a:tcPr/>
                </a:tc>
                <a:extLst>
                  <a:ext uri="{0D108BD9-81ED-4DB2-BD59-A6C34878D82A}">
                    <a16:rowId xmlns:a16="http://schemas.microsoft.com/office/drawing/2014/main" val="214715307"/>
                  </a:ext>
                </a:extLst>
              </a:tr>
              <a:tr h="746993">
                <a:tc>
                  <a:txBody>
                    <a:bodyPr/>
                    <a:lstStyle/>
                    <a:p>
                      <a:pPr algn="ctr">
                        <a:lnSpc>
                          <a:spcPct val="115000"/>
                        </a:lnSpc>
                      </a:pPr>
                      <a:r>
                        <a:rPr lang="zh-TW" sz="1600" kern="100">
                          <a:effectLst/>
                        </a:rPr>
                        <a:t>注重產品品質</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nSpc>
                          <a:spcPct val="115000"/>
                        </a:lnSpc>
                      </a:pPr>
                      <a:r>
                        <a:rPr lang="zh-TW" sz="1600" kern="100" dirty="0">
                          <a:effectLst/>
                        </a:rPr>
                        <a:t>芋頭鬆是一種以原料品質為基礎的產品，因此企業需要嚴格控制原料的品質，以確保產品的口感和風味。</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171376465"/>
                  </a:ext>
                </a:extLst>
              </a:tr>
              <a:tr h="361450">
                <a:tc>
                  <a:txBody>
                    <a:bodyPr/>
                    <a:lstStyle/>
                    <a:p>
                      <a:pPr algn="ctr">
                        <a:lnSpc>
                          <a:spcPct val="115000"/>
                        </a:lnSpc>
                      </a:pPr>
                      <a:r>
                        <a:rPr lang="zh-TW" sz="1600" kern="100">
                          <a:effectLst/>
                        </a:rPr>
                        <a:t>開發新產品</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nSpc>
                          <a:spcPct val="115000"/>
                        </a:lnSpc>
                      </a:pPr>
                      <a:r>
                        <a:rPr lang="zh-TW" sz="1600" kern="100" dirty="0">
                          <a:effectLst/>
                        </a:rPr>
                        <a:t>企業可以開發新口味、新形狀等新產品，以吸引新的消費者。</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657057938"/>
                  </a:ext>
                </a:extLst>
              </a:tr>
              <a:tr h="361450">
                <a:tc>
                  <a:txBody>
                    <a:bodyPr/>
                    <a:lstStyle/>
                    <a:p>
                      <a:pPr algn="ctr">
                        <a:lnSpc>
                          <a:spcPct val="115000"/>
                        </a:lnSpc>
                      </a:pPr>
                      <a:r>
                        <a:rPr lang="zh-TW" sz="1600" kern="100">
                          <a:effectLst/>
                        </a:rPr>
                        <a:t>拓展銷售渠道</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nSpc>
                          <a:spcPct val="115000"/>
                        </a:lnSpc>
                      </a:pPr>
                      <a:r>
                        <a:rPr lang="zh-TW" sz="1600" kern="100" dirty="0">
                          <a:effectLst/>
                        </a:rPr>
                        <a:t>企業可以拓展線上線下銷售渠道，以擴大產品的銷售範圍。</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584065291"/>
                  </a:ext>
                </a:extLst>
              </a:tr>
            </a:tbl>
          </a:graphicData>
        </a:graphic>
      </p:graphicFrame>
    </p:spTree>
    <p:extLst>
      <p:ext uri="{BB962C8B-B14F-4D97-AF65-F5344CB8AC3E}">
        <p14:creationId xmlns:p14="http://schemas.microsoft.com/office/powerpoint/2010/main" val="3829957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9" name="文字方塊 8">
            <a:extLst>
              <a:ext uri="{FF2B5EF4-FFF2-40B4-BE49-F238E27FC236}">
                <a16:creationId xmlns:a16="http://schemas.microsoft.com/office/drawing/2014/main" id="{AAEC599A-A21B-5961-3ADD-F4C7DF4A8017}"/>
              </a:ext>
            </a:extLst>
          </p:cNvPr>
          <p:cNvSpPr txBox="1"/>
          <p:nvPr/>
        </p:nvSpPr>
        <p:spPr>
          <a:xfrm>
            <a:off x="990164" y="813080"/>
            <a:ext cx="12650072" cy="5509200"/>
          </a:xfrm>
          <a:prstGeom prst="rect">
            <a:avLst/>
          </a:prstGeom>
          <a:noFill/>
        </p:spPr>
        <p:txBody>
          <a:bodyPr wrap="square" rtlCol="0">
            <a:spAutoFit/>
          </a:bodyPr>
          <a:lstStyle/>
          <a:p>
            <a:pPr lvl="1" algn="just"/>
            <a:r>
              <a:rPr lang="en-US" altLang="zh-TW" sz="2200" b="1" kern="100" dirty="0">
                <a:effectLst/>
                <a:latin typeface="Calibri" panose="020F0502020204030204" pitchFamily="34" charset="0"/>
                <a:ea typeface="標楷體" panose="03000509000000000000" pitchFamily="65" charset="-120"/>
                <a:cs typeface="Times New Roman" panose="02020603050405020304" pitchFamily="18" charset="0"/>
              </a:rPr>
              <a:t>4</a:t>
            </a:r>
            <a:r>
              <a:rPr lang="zh-TW" altLang="en-US" sz="22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2200" b="1" kern="100" dirty="0">
                <a:effectLst/>
                <a:latin typeface="Calibri" panose="020F0502020204030204" pitchFamily="34" charset="0"/>
                <a:ea typeface="標楷體" panose="03000509000000000000" pitchFamily="65" charset="-120"/>
                <a:cs typeface="Times New Roman" panose="02020603050405020304" pitchFamily="18" charset="0"/>
              </a:rPr>
              <a:t>市場定位：</a:t>
            </a:r>
            <a:endParaRPr lang="zh-TW" altLang="zh-TW" sz="2200" b="1"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2200" kern="100" dirty="0">
                <a:effectLst/>
                <a:latin typeface="標楷體" panose="03000509000000000000" pitchFamily="65" charset="-120"/>
                <a:ea typeface="新細明體" panose="02020500000000000000" pitchFamily="18" charset="-120"/>
                <a:cs typeface="Times New Roman" panose="02020603050405020304" pitchFamily="18" charset="0"/>
              </a:rPr>
              <a:t>  </a:t>
            </a:r>
            <a:r>
              <a:rPr lang="zh-TW" altLang="zh-TW" sz="2200" kern="100" dirty="0">
                <a:effectLst/>
                <a:latin typeface="Calibri" panose="020F0502020204030204" pitchFamily="34" charset="0"/>
                <a:ea typeface="標楷體" panose="03000509000000000000" pitchFamily="65" charset="-120"/>
                <a:cs typeface="Times New Roman" panose="02020603050405020304" pitchFamily="18" charset="0"/>
              </a:rPr>
              <a:t>價格定位</a:t>
            </a:r>
            <a:r>
              <a:rPr lang="en-US" altLang="zh-TW" sz="22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2200" kern="100" dirty="0">
                <a:effectLst/>
                <a:latin typeface="Calibri" panose="020F0502020204030204" pitchFamily="34" charset="0"/>
                <a:ea typeface="標楷體" panose="03000509000000000000" pitchFamily="65" charset="-120"/>
                <a:cs typeface="Times New Roman" panose="02020603050405020304" pitchFamily="18" charset="0"/>
              </a:rPr>
              <a:t>價格便宜</a:t>
            </a:r>
            <a:endParaRPr lang="zh-TW" alt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228600"/>
            <a:r>
              <a:rPr lang="zh-TW" altLang="zh-TW" sz="2200" kern="100" dirty="0">
                <a:effectLst/>
                <a:latin typeface="Calibri" panose="020F0502020204030204" pitchFamily="34" charset="0"/>
                <a:ea typeface="標楷體" panose="03000509000000000000" pitchFamily="65" charset="-120"/>
                <a:cs typeface="Times New Roman" panose="02020603050405020304" pitchFamily="18" charset="0"/>
              </a:rPr>
              <a:t>區域定位</a:t>
            </a:r>
            <a:r>
              <a:rPr lang="en-US" altLang="zh-TW" sz="22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2200" kern="100" dirty="0">
                <a:effectLst/>
                <a:latin typeface="Calibri" panose="020F0502020204030204" pitchFamily="34" charset="0"/>
                <a:ea typeface="標楷體" panose="03000509000000000000" pitchFamily="65" charset="-120"/>
                <a:cs typeface="Times New Roman" panose="02020603050405020304" pitchFamily="18" charset="0"/>
              </a:rPr>
              <a:t>網路市場、冷凍市場、全國市場</a:t>
            </a:r>
            <a:endParaRPr lang="zh-TW" alt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en-US" sz="2200" b="1"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    </a:t>
            </a:r>
            <a:r>
              <a:rPr lang="zh-TW" altLang="zh-TW" sz="2200" b="1"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芋頭的主要客群：</a:t>
            </a:r>
            <a:endParaRPr lang="zh-TW" alt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228600"/>
            <a:r>
              <a:rPr lang="zh-TW" altLang="zh-TW" sz="2200" kern="100" dirty="0">
                <a:effectLst/>
                <a:latin typeface="Calibri" panose="020F0502020204030204" pitchFamily="34" charset="0"/>
                <a:ea typeface="標楷體" panose="03000509000000000000" pitchFamily="65" charset="-120"/>
                <a:cs typeface="Times New Roman" panose="02020603050405020304" pitchFamily="18" charset="0"/>
              </a:rPr>
              <a:t>台灣本地居民：台灣人對芋頭有內在的情感，</a:t>
            </a:r>
            <a:r>
              <a:rPr lang="zh-TW" altLang="zh-TW" sz="2200" kern="100" dirty="0">
                <a:solidFill>
                  <a:srgbClr val="000000"/>
                </a:solidFill>
                <a:effectLst/>
                <a:latin typeface="Calibri" panose="020F0502020204030204" pitchFamily="34" charset="0"/>
                <a:ea typeface="標楷體" panose="03000509000000000000" pitchFamily="65" charset="-120"/>
                <a:cs typeface="Segoe UI" panose="020B0502040204020203" pitchFamily="34" charset="0"/>
              </a:rPr>
              <a:t>他們經常在家中或外出就餐時使用芋頭來製作各種美食。</a:t>
            </a:r>
            <a:endParaRPr lang="en-US" altLang="zh-TW" sz="2200" kern="100" dirty="0">
              <a:solidFill>
                <a:srgbClr val="000000"/>
              </a:solidFill>
              <a:latin typeface="Calibri" panose="020F0502020204030204" pitchFamily="34" charset="0"/>
              <a:ea typeface="新細明體" panose="02020500000000000000" pitchFamily="18" charset="-120"/>
              <a:cs typeface="Times New Roman" panose="02020603050405020304" pitchFamily="18" charset="0"/>
            </a:endParaRPr>
          </a:p>
          <a:p>
            <a:pPr marL="228600"/>
            <a:r>
              <a:rPr lang="zh-TW" altLang="zh-TW" sz="2200" b="1" kern="100" dirty="0">
                <a:effectLst/>
                <a:latin typeface="Calibri" panose="020F0502020204030204" pitchFamily="34" charset="0"/>
                <a:ea typeface="標楷體" panose="03000509000000000000" pitchFamily="65" charset="-120"/>
                <a:cs typeface="Times New Roman" panose="02020603050405020304" pitchFamily="18" charset="0"/>
              </a:rPr>
              <a:t>健康飲食追隨者：</a:t>
            </a:r>
            <a:endParaRPr lang="zh-TW" alt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228600"/>
            <a:r>
              <a:rPr lang="zh-TW" altLang="zh-TW" sz="2200" kern="100" dirty="0">
                <a:effectLst/>
                <a:latin typeface="Calibri" panose="020F0502020204030204" pitchFamily="34" charset="0"/>
                <a:ea typeface="標楷體" panose="03000509000000000000" pitchFamily="65" charset="-120"/>
                <a:cs typeface="Times New Roman" panose="02020603050405020304" pitchFamily="18" charset="0"/>
              </a:rPr>
              <a:t>注重健康飲食的人對芋頭很感興趣，因為它富含膳食纖維，包括沙拉、湯或蒸菜中。</a:t>
            </a:r>
            <a:endParaRPr lang="zh-TW" alt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228600"/>
            <a:r>
              <a:rPr lang="zh-TW" altLang="zh-TW" sz="2200" b="1" kern="100" dirty="0">
                <a:effectLst/>
                <a:latin typeface="Calibri" panose="020F0502020204030204" pitchFamily="34" charset="0"/>
                <a:ea typeface="標楷體" panose="03000509000000000000" pitchFamily="65" charset="-120"/>
                <a:cs typeface="Times New Roman" panose="02020603050405020304" pitchFamily="18" charset="0"/>
              </a:rPr>
              <a:t>餐廳和烹飪業者：</a:t>
            </a:r>
            <a:br>
              <a:rPr lang="en-US" altLang="zh-TW" sz="2200" kern="100" dirty="0">
                <a:effectLst/>
                <a:latin typeface="標楷體" panose="03000509000000000000" pitchFamily="65" charset="-120"/>
                <a:ea typeface="新細明體" panose="02020500000000000000" pitchFamily="18" charset="-120"/>
                <a:cs typeface="Times New Roman" panose="02020603050405020304" pitchFamily="18" charset="0"/>
              </a:rPr>
            </a:br>
            <a:r>
              <a:rPr lang="zh-TW" altLang="zh-TW" sz="2200" kern="100" dirty="0">
                <a:effectLst/>
                <a:latin typeface="Calibri" panose="020F0502020204030204" pitchFamily="34" charset="0"/>
                <a:ea typeface="標楷體" panose="03000509000000000000" pitchFamily="65" charset="-120"/>
                <a:cs typeface="Times New Roman" panose="02020603050405020304" pitchFamily="18" charset="0"/>
              </a:rPr>
              <a:t>餐廳需要大量的芋頭來製作不同的美食。芋頭可以成為他們供應鏈的一部分，以滿足顧客的需求。</a:t>
            </a:r>
            <a:endParaRPr lang="zh-TW" alt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228600"/>
            <a:r>
              <a:rPr lang="zh-TW" altLang="zh-TW" sz="2200" b="1" kern="100" dirty="0">
                <a:effectLst/>
                <a:latin typeface="Calibri" panose="020F0502020204030204" pitchFamily="34" charset="0"/>
                <a:ea typeface="標楷體" panose="03000509000000000000" pitchFamily="65" charset="-120"/>
                <a:cs typeface="Times New Roman" panose="02020603050405020304" pitchFamily="18" charset="0"/>
              </a:rPr>
              <a:t>美食旅遊者：</a:t>
            </a:r>
            <a:br>
              <a:rPr lang="en-US" altLang="zh-TW" sz="2200" kern="100" dirty="0">
                <a:effectLst/>
                <a:latin typeface="標楷體" panose="03000509000000000000" pitchFamily="65" charset="-120"/>
                <a:ea typeface="新細明體" panose="02020500000000000000" pitchFamily="18" charset="-120"/>
                <a:cs typeface="Times New Roman" panose="02020603050405020304" pitchFamily="18" charset="0"/>
              </a:rPr>
            </a:br>
            <a:r>
              <a:rPr lang="zh-TW" altLang="zh-TW" sz="2200" kern="100" dirty="0">
                <a:effectLst/>
                <a:latin typeface="Calibri" panose="020F0502020204030204" pitchFamily="34" charset="0"/>
                <a:ea typeface="標楷體" panose="03000509000000000000" pitchFamily="65" charset="-120"/>
                <a:cs typeface="Times New Roman" panose="02020603050405020304" pitchFamily="18" charset="0"/>
              </a:rPr>
              <a:t>遊客和遊客可能會特意前往台灣大甲區，探索當地美食文化，包括大甲芋頭。</a:t>
            </a:r>
            <a:endParaRPr lang="zh-TW" alt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228600"/>
            <a:r>
              <a:rPr lang="zh-TW" altLang="zh-TW" sz="2200" b="1" kern="100" dirty="0">
                <a:effectLst/>
                <a:latin typeface="Calibri" panose="020F0502020204030204" pitchFamily="34" charset="0"/>
                <a:ea typeface="標楷體" panose="03000509000000000000" pitchFamily="65" charset="-120"/>
                <a:cs typeface="Times New Roman" panose="02020603050405020304" pitchFamily="18" charset="0"/>
              </a:rPr>
              <a:t>芋頭糕和甜點愛好者：</a:t>
            </a:r>
            <a:br>
              <a:rPr lang="en-US" altLang="zh-TW" sz="2200" kern="100" dirty="0">
                <a:effectLst/>
                <a:latin typeface="標楷體" panose="03000509000000000000" pitchFamily="65" charset="-120"/>
                <a:ea typeface="新細明體" panose="02020500000000000000" pitchFamily="18" charset="-120"/>
                <a:cs typeface="Times New Roman" panose="02020603050405020304" pitchFamily="18" charset="0"/>
              </a:rPr>
            </a:br>
            <a:r>
              <a:rPr lang="zh-TW" altLang="zh-TW" sz="2200" kern="100" dirty="0">
                <a:effectLst/>
                <a:latin typeface="Calibri" panose="020F0502020204030204" pitchFamily="34" charset="0"/>
                <a:ea typeface="標楷體" panose="03000509000000000000" pitchFamily="65" charset="-120"/>
                <a:cs typeface="Times New Roman" panose="02020603050405020304" pitchFamily="18" charset="0"/>
              </a:rPr>
              <a:t>喜歡芋頭糕、芋頭泥、芋頭甜點等甜點的人，他們會尋求用芋頭製作的甜點。</a:t>
            </a:r>
            <a:endParaRPr lang="zh-TW" alt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en-US" sz="2200" b="1" dirty="0">
                <a:effectLst/>
                <a:ea typeface="標楷體" panose="03000509000000000000" pitchFamily="65" charset="-120"/>
                <a:cs typeface="Times New Roman" panose="02020603050405020304" pitchFamily="18" charset="0"/>
              </a:rPr>
              <a:t>    </a:t>
            </a:r>
            <a:r>
              <a:rPr lang="zh-TW" altLang="zh-TW" sz="2200" b="1" dirty="0">
                <a:effectLst/>
                <a:ea typeface="標楷體" panose="03000509000000000000" pitchFamily="65" charset="-120"/>
                <a:cs typeface="Times New Roman" panose="02020603050405020304" pitchFamily="18" charset="0"/>
              </a:rPr>
              <a:t>禮品購買者：</a:t>
            </a:r>
            <a:br>
              <a:rPr lang="en-US" altLang="zh-TW" sz="2200" dirty="0">
                <a:effectLst/>
                <a:latin typeface="標楷體" panose="03000509000000000000" pitchFamily="65" charset="-120"/>
                <a:cs typeface="Times New Roman" panose="02020603050405020304" pitchFamily="18" charset="0"/>
              </a:rPr>
            </a:br>
            <a:r>
              <a:rPr lang="zh-TW" altLang="en-US" sz="2200" dirty="0">
                <a:effectLst/>
                <a:latin typeface="標楷體" panose="03000509000000000000" pitchFamily="65" charset="-120"/>
                <a:cs typeface="Times New Roman" panose="02020603050405020304" pitchFamily="18" charset="0"/>
              </a:rPr>
              <a:t>  </a:t>
            </a:r>
            <a:r>
              <a:rPr lang="zh-TW" altLang="zh-TW" sz="2200" dirty="0">
                <a:effectLst/>
                <a:ea typeface="標楷體" panose="03000509000000000000" pitchFamily="65" charset="-120"/>
                <a:cs typeface="Times New Roman" panose="02020603050405020304" pitchFamily="18" charset="0"/>
              </a:rPr>
              <a:t>尋求獨特禮物和特色伴手禮的人，可以選擇購買精美包裝的芋頭產品，以禮品送給朋友和</a:t>
            </a:r>
            <a:r>
              <a:rPr lang="zh-TW" altLang="en-US" sz="2200" dirty="0">
                <a:effectLst/>
                <a:ea typeface="標楷體" panose="03000509000000000000" pitchFamily="65" charset="-120"/>
                <a:cs typeface="Times New Roman" panose="02020603050405020304" pitchFamily="18" charset="0"/>
              </a:rPr>
              <a:t>     </a:t>
            </a:r>
            <a:r>
              <a:rPr lang="zh-TW" altLang="zh-TW" sz="2200" dirty="0">
                <a:effectLst/>
                <a:ea typeface="標楷體" panose="03000509000000000000" pitchFamily="65" charset="-120"/>
                <a:cs typeface="Times New Roman" panose="02020603050405020304" pitchFamily="18" charset="0"/>
              </a:rPr>
              <a:t>親人</a:t>
            </a:r>
            <a:r>
              <a:rPr lang="zh-TW" altLang="zh-TW" sz="2200" dirty="0">
                <a:effectLst/>
                <a:latin typeface="Calibri" panose="020F0502020204030204" pitchFamily="34" charset="0"/>
                <a:ea typeface="新細明體" panose="02020500000000000000" pitchFamily="18" charset="-120"/>
                <a:cs typeface="Times New Roman" panose="02020603050405020304" pitchFamily="18" charset="0"/>
              </a:rPr>
              <a:t>。</a:t>
            </a:r>
            <a:endParaRPr lang="zh-TW" altLang="en-US" sz="2200" dirty="0"/>
          </a:p>
        </p:txBody>
      </p:sp>
    </p:spTree>
    <p:extLst>
      <p:ext uri="{BB962C8B-B14F-4D97-AF65-F5344CB8AC3E}">
        <p14:creationId xmlns:p14="http://schemas.microsoft.com/office/powerpoint/2010/main" val="854515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文字方塊 2">
            <a:extLst>
              <a:ext uri="{FF2B5EF4-FFF2-40B4-BE49-F238E27FC236}">
                <a16:creationId xmlns:a16="http://schemas.microsoft.com/office/drawing/2014/main" id="{96F2AA71-7030-423F-C5DA-C4E5F8D13970}"/>
              </a:ext>
            </a:extLst>
          </p:cNvPr>
          <p:cNvSpPr txBox="1"/>
          <p:nvPr/>
        </p:nvSpPr>
        <p:spPr>
          <a:xfrm>
            <a:off x="1080700" y="535186"/>
            <a:ext cx="12469000" cy="7694414"/>
          </a:xfrm>
          <a:prstGeom prst="rect">
            <a:avLst/>
          </a:prstGeom>
          <a:noFill/>
        </p:spPr>
        <p:txBody>
          <a:bodyPr wrap="square" rtlCol="0">
            <a:spAutoFit/>
          </a:bodyPr>
          <a:lstStyle/>
          <a:p>
            <a:pPr lvl="1" algn="just"/>
            <a:r>
              <a:rPr lang="en-US"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5</a:t>
            </a:r>
            <a:r>
              <a:rPr lang="zh-TW" altLang="en-US" sz="20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競爭優勢</a:t>
            </a:r>
            <a:endParaRPr lang="zh-TW" altLang="zh-TW" sz="2000" b="1"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04800" algn="just"/>
            <a:r>
              <a:rPr lang="en-US" altLang="zh-TW" sz="2000" b="1" kern="100" dirty="0">
                <a:effectLst/>
                <a:latin typeface="標楷體" panose="03000509000000000000" pitchFamily="65" charset="-120"/>
                <a:ea typeface="新細明體" panose="02020500000000000000" pitchFamily="18" charset="-120"/>
                <a:cs typeface="Times New Roman" panose="02020603050405020304" pitchFamily="18" charset="0"/>
              </a:rPr>
              <a:t>1.</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傳統風味：</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04800" algn="just"/>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芋頭鬆具有台灣傳統的美食風味，吸引當地居民和遊客。</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04800" algn="just"/>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這種傳統風味賦予了產品獨特性，並吸引了愛好台灣美食的人群。</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04800" algn="just"/>
            <a:r>
              <a:rPr lang="en-US" altLang="zh-TW" sz="2000" b="1" kern="100" dirty="0">
                <a:effectLst/>
                <a:latin typeface="標楷體" panose="03000509000000000000" pitchFamily="65" charset="-120"/>
                <a:ea typeface="新細明體" panose="02020500000000000000" pitchFamily="18" charset="-120"/>
                <a:cs typeface="Times New Roman" panose="02020603050405020304" pitchFamily="18" charset="0"/>
              </a:rPr>
              <a:t>2.</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優質原材料：</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04800" algn="just"/>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芋頭鬆使用優質的芋頭和其他原材料，確保產品的口感和品質。</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04800" algn="just"/>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優質原材料可提高產品的口感和口感，吸引更多客戶。</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04800" algn="just"/>
            <a:r>
              <a:rPr lang="en-US" altLang="zh-TW" sz="2000" b="1" kern="100" dirty="0">
                <a:effectLst/>
                <a:latin typeface="標楷體" panose="03000509000000000000" pitchFamily="65" charset="-120"/>
                <a:ea typeface="新細明體" panose="02020500000000000000" pitchFamily="18" charset="-120"/>
                <a:cs typeface="Times New Roman" panose="02020603050405020304" pitchFamily="18" charset="0"/>
              </a:rPr>
              <a:t>3.</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精湛的製作技術：</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04800" algn="just"/>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製作芋頭鬆的技術經過精心設計，確保產品的質量和一致性。</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04800" algn="just"/>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這種精湛的技術有助於保持產品的風味和質量，並贏得客戶的信任。</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04800" algn="just"/>
            <a:r>
              <a:rPr lang="en-US" altLang="zh-TW" sz="2000" b="1" kern="100" dirty="0">
                <a:effectLst/>
                <a:latin typeface="標楷體" panose="03000509000000000000" pitchFamily="65" charset="-120"/>
                <a:ea typeface="新細明體" panose="02020500000000000000" pitchFamily="18" charset="-120"/>
                <a:cs typeface="Times New Roman" panose="02020603050405020304" pitchFamily="18" charset="0"/>
              </a:rPr>
              <a:t>4.</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品牌知名度：</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04800" algn="just"/>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芋頭鬆可能已經建立了強大的品牌知名度，吸引了一大批忠實客戶。</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04800" algn="just"/>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品牌知名度有助於吸引更多客戶，並提供業務的競爭優勢。</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04800" algn="just"/>
            <a:r>
              <a:rPr lang="en-US" altLang="zh-TW" sz="2000" b="1" kern="100" dirty="0">
                <a:effectLst/>
                <a:latin typeface="標楷體" panose="03000509000000000000" pitchFamily="65" charset="-120"/>
                <a:ea typeface="新細明體" panose="02020500000000000000" pitchFamily="18" charset="-120"/>
                <a:cs typeface="Times New Roman" panose="02020603050405020304" pitchFamily="18" charset="0"/>
              </a:rPr>
              <a:t>5.</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創新產品：</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457200" indent="-152400" algn="just"/>
            <a:r>
              <a:rPr lang="zh-TW" altLang="zh-TW" sz="2000" kern="100" dirty="0">
                <a:latin typeface="Calibri" panose="020F0502020204030204" pitchFamily="34" charset="0"/>
                <a:ea typeface="標楷體" panose="03000509000000000000" pitchFamily="65" charset="-120"/>
                <a:cs typeface="Times New Roman" panose="02020603050405020304" pitchFamily="18" charset="0"/>
              </a:rPr>
              <a:t>芋頭鬆可能通過不斷創新產品，開發不同風味和款式，以吸引不同口味的客</a:t>
            </a:r>
            <a:br>
              <a:rPr lang="en-US" altLang="zh-TW" sz="2000" kern="100" dirty="0">
                <a:latin typeface="Calibri" panose="020F0502020204030204" pitchFamily="34" charset="0"/>
                <a:ea typeface="標楷體" panose="03000509000000000000" pitchFamily="65" charset="-120"/>
                <a:cs typeface="Times New Roman" panose="02020603050405020304" pitchFamily="18" charset="0"/>
              </a:rPr>
            </a:br>
            <a:r>
              <a:rPr lang="zh-TW" altLang="zh-TW" sz="2000" kern="100" dirty="0">
                <a:latin typeface="Calibri" panose="020F0502020204030204" pitchFamily="34" charset="0"/>
                <a:ea typeface="標楷體" panose="03000509000000000000" pitchFamily="65" charset="-120"/>
                <a:cs typeface="Times New Roman" panose="02020603050405020304" pitchFamily="18" charset="0"/>
              </a:rPr>
              <a:t>戶。</a:t>
            </a:r>
          </a:p>
          <a:p>
            <a:pPr indent="304800" algn="just"/>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創新產品有助於擴大客戶群並增加銷售。</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04800" algn="just"/>
            <a:r>
              <a:rPr lang="en-US" altLang="zh-TW" sz="2000" b="1" kern="100" dirty="0">
                <a:effectLst/>
                <a:latin typeface="標楷體" panose="03000509000000000000" pitchFamily="65" charset="-120"/>
                <a:ea typeface="新細明體" panose="02020500000000000000" pitchFamily="18" charset="-120"/>
                <a:cs typeface="Times New Roman" panose="02020603050405020304" pitchFamily="18" charset="0"/>
              </a:rPr>
              <a:t>6.</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本地支持：</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indent="304800" algn="just"/>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芋頭鬆可能受到當地社區的支持和喜愛，這有助於建立強大的客戶基礎。</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2000" dirty="0">
                <a:effectLst/>
                <a:ea typeface="標楷體" panose="03000509000000000000" pitchFamily="65" charset="-120"/>
                <a:cs typeface="Times New Roman" panose="02020603050405020304" pitchFamily="18" charset="0"/>
              </a:rPr>
              <a:t>支持本地業務可能有助於在當地市場保持競爭優勢。</a:t>
            </a:r>
            <a:endParaRPr lang="en-US" altLang="zh-TW" sz="2000" dirty="0">
              <a:effectLst/>
              <a:ea typeface="標楷體" panose="03000509000000000000" pitchFamily="65" charset="-120"/>
              <a:cs typeface="Times New Roman" panose="02020603050405020304" pitchFamily="18" charset="0"/>
            </a:endParaRPr>
          </a:p>
          <a:p>
            <a:endParaRPr lang="en-US" altLang="zh-TW" sz="2000" dirty="0">
              <a:ea typeface="標楷體" panose="03000509000000000000" pitchFamily="65" charset="-120"/>
              <a:cs typeface="Times New Roman" panose="02020603050405020304" pitchFamily="18" charset="0"/>
            </a:endParaRPr>
          </a:p>
          <a:p>
            <a:pPr algn="just"/>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總之，芋頭鬆的競爭優勢在於其傳統風味、優質原材料、精湛的製作技術、品牌知名度、創新產品和當地支持等方面。這些優勢有助於吸引客戶、維護品質和持續成長業務。</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sz="2000" dirty="0"/>
          </a:p>
        </p:txBody>
      </p:sp>
    </p:spTree>
    <p:extLst>
      <p:ext uri="{BB962C8B-B14F-4D97-AF65-F5344CB8AC3E}">
        <p14:creationId xmlns:p14="http://schemas.microsoft.com/office/powerpoint/2010/main" val="2979074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4" name="文字方塊 3">
            <a:extLst>
              <a:ext uri="{FF2B5EF4-FFF2-40B4-BE49-F238E27FC236}">
                <a16:creationId xmlns:a16="http://schemas.microsoft.com/office/drawing/2014/main" id="{FA42B431-433A-E02E-9B91-FB01F8953CEE}"/>
              </a:ext>
            </a:extLst>
          </p:cNvPr>
          <p:cNvSpPr txBox="1"/>
          <p:nvPr/>
        </p:nvSpPr>
        <p:spPr>
          <a:xfrm>
            <a:off x="864156" y="373620"/>
            <a:ext cx="13454272" cy="7386638"/>
          </a:xfrm>
          <a:prstGeom prst="rect">
            <a:avLst/>
          </a:prstGeom>
          <a:noFill/>
        </p:spPr>
        <p:txBody>
          <a:bodyPr wrap="square" rtlCol="0">
            <a:spAutoFit/>
          </a:bodyPr>
          <a:lstStyle/>
          <a:p>
            <a:pPr lvl="1" algn="just"/>
            <a:r>
              <a:rPr lang="en-US"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6</a:t>
            </a:r>
            <a:r>
              <a:rPr lang="zh-TW" altLang="en-US" sz="20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市場潛力</a:t>
            </a:r>
            <a:endParaRPr lang="zh-TW" altLang="zh-TW" sz="2000" b="1"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pP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芋頭鬆是一種具有台灣特色的傳統糕點，在台灣擁有廣泛的市場。根據台灣經濟研究院的調查，</a:t>
            </a:r>
            <a: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t>2022</a:t>
            </a: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年台灣芋頭鬆的市場規模約為新台幣</a:t>
            </a:r>
            <a: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t>50</a:t>
            </a: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億元，預計未來將繼續保持增長趨勢。</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pPr>
            <a:r>
              <a:rPr lang="en-US" altLang="zh-TW" sz="2000"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pP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芋頭鬆的市場潛力主要來自以下幾個方面：</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pP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台灣人對芋頭食品的喜愛：</a:t>
            </a: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芋頭是台灣人喜愛的食材之一，常用於製作各種糕點、小吃。芋頭是台灣著名的芋頭品種，其口感細膩、香氣濃郁，是製作芋頭鬆的最佳原料。</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pP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芋頭鬆的健康形象：</a:t>
            </a: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芋頭鬆富含膳食纖維、維生素和礦物質，具有一定的保健功效。近年來，消費者對健康食品的需求日益增長，這為芋頭鬆的發展提供了新的契機。</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pP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芋頭鬆的品牌知名度：</a:t>
            </a: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芋頭鬆已經成為台灣的特色食品之一，具有較高的品牌知名度。這有利於芋頭鬆在國內外市場的推廣和銷售。</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pPr>
            <a:r>
              <a:rPr lang="en-US" altLang="zh-TW" sz="2000"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pP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以下是一些芋頭鬆企業可以挖掘市場潛力的策略：</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pP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拓展海外市場：</a:t>
            </a: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台灣的芋頭鬆產品具有一定的國際競爭力，可以拓展海外市場，以擴大銷售規模。</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pP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開發新產品：</a:t>
            </a: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開發新口味、新形狀、新包裝等新產品，以滿足不同消費者的需求。</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pP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提升品牌形象：</a:t>
            </a: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通過品牌建設和營銷推廣，提升芋頭鬆的品牌形象，以吸引更多的消費者。</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pPr>
            <a:r>
              <a:rPr lang="en-US" altLang="zh-TW" sz="2000"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nSpc>
                <a:spcPct val="115000"/>
              </a:lnSpc>
            </a:pP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通過這些策略，芋頭鬆企業可以充分挖掘市場潛力，推動產業的發展。</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r>
              <a:rPr lang="en-US" altLang="zh-TW" sz="2000"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sz="2000" dirty="0"/>
          </a:p>
        </p:txBody>
      </p:sp>
    </p:spTree>
    <p:extLst>
      <p:ext uri="{BB962C8B-B14F-4D97-AF65-F5344CB8AC3E}">
        <p14:creationId xmlns:p14="http://schemas.microsoft.com/office/powerpoint/2010/main" val="1061422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pic>
        <p:nvPicPr>
          <p:cNvPr id="6" name="Image 0" descr="preencoded.png">
            <a:hlinkClick r:id="rId3"/>
          </p:cNvPr>
          <p:cNvPicPr>
            <a:picLocks noChangeAspect="1"/>
          </p:cNvPicPr>
          <p:nvPr/>
        </p:nvPicPr>
        <p:blipFill>
          <a:blip r:embed="rId4"/>
          <a:stretch>
            <a:fillRect/>
          </a:stretch>
        </p:blipFill>
        <p:spPr>
          <a:xfrm>
            <a:off x="12242153" y="7589520"/>
            <a:ext cx="2296807" cy="548640"/>
          </a:xfrm>
          <a:prstGeom prst="rect">
            <a:avLst/>
          </a:prstGeom>
        </p:spPr>
      </p:pic>
      <p:sp>
        <p:nvSpPr>
          <p:cNvPr id="4" name="Shape 0">
            <a:extLst>
              <a:ext uri="{FF2B5EF4-FFF2-40B4-BE49-F238E27FC236}">
                <a16:creationId xmlns:a16="http://schemas.microsoft.com/office/drawing/2014/main" id="{3C95F7B4-2E77-84F2-2919-1B4C1D1951D1}"/>
              </a:ext>
            </a:extLst>
          </p:cNvPr>
          <p:cNvSpPr/>
          <p:nvPr/>
        </p:nvSpPr>
        <p:spPr>
          <a:xfrm>
            <a:off x="152400" y="152400"/>
            <a:ext cx="14630400" cy="8229600"/>
          </a:xfrm>
          <a:prstGeom prst="rect">
            <a:avLst/>
          </a:prstGeom>
          <a:solidFill>
            <a:srgbClr val="F7EDE9"/>
          </a:solidFill>
          <a:ln/>
        </p:spPr>
      </p:sp>
      <p:sp>
        <p:nvSpPr>
          <p:cNvPr id="5" name="Shape 0">
            <a:extLst>
              <a:ext uri="{FF2B5EF4-FFF2-40B4-BE49-F238E27FC236}">
                <a16:creationId xmlns:a16="http://schemas.microsoft.com/office/drawing/2014/main" id="{96152EF9-1968-2045-CB54-8FE089761E65}"/>
              </a:ext>
            </a:extLst>
          </p:cNvPr>
          <p:cNvSpPr/>
          <p:nvPr/>
        </p:nvSpPr>
        <p:spPr>
          <a:xfrm>
            <a:off x="304800" y="304800"/>
            <a:ext cx="14630400" cy="8229600"/>
          </a:xfrm>
          <a:prstGeom prst="rect">
            <a:avLst/>
          </a:prstGeom>
          <a:solidFill>
            <a:srgbClr val="F7EDE9"/>
          </a:solidFill>
          <a:ln/>
        </p:spPr>
      </p:sp>
      <p:sp>
        <p:nvSpPr>
          <p:cNvPr id="8" name="文字方塊 7">
            <a:extLst>
              <a:ext uri="{FF2B5EF4-FFF2-40B4-BE49-F238E27FC236}">
                <a16:creationId xmlns:a16="http://schemas.microsoft.com/office/drawing/2014/main" id="{8D79202B-D7B6-D043-A268-A2806A102AD7}"/>
              </a:ext>
            </a:extLst>
          </p:cNvPr>
          <p:cNvSpPr txBox="1"/>
          <p:nvPr/>
        </p:nvSpPr>
        <p:spPr>
          <a:xfrm>
            <a:off x="2240782" y="1406769"/>
            <a:ext cx="9304774" cy="6894195"/>
          </a:xfrm>
          <a:prstGeom prst="rect">
            <a:avLst/>
          </a:prstGeom>
          <a:noFill/>
        </p:spPr>
        <p:txBody>
          <a:bodyPr wrap="square" rtlCol="0">
            <a:spAutoFit/>
          </a:bodyPr>
          <a:lstStyle/>
          <a:p>
            <a:r>
              <a:rPr lang="en-US" altLang="zh-TW" sz="2600" b="1" dirty="0"/>
              <a:t>7.	</a:t>
            </a:r>
            <a:r>
              <a:rPr lang="zh-TW" altLang="en-US" sz="2600" b="1" dirty="0"/>
              <a:t>未來展望</a:t>
            </a:r>
          </a:p>
          <a:p>
            <a:r>
              <a:rPr lang="zh-TW" altLang="en-US" sz="2600" dirty="0"/>
              <a:t>芋頭是台灣重要的農作物之一，具有豐富的營養價值和多樣的食用方式，因此具有良好的發展潛力。以下是芋頭未來展望的幾點看法：</a:t>
            </a:r>
          </a:p>
          <a:p>
            <a:r>
              <a:rPr lang="zh-TW" altLang="en-US" sz="2600" dirty="0"/>
              <a:t>芋頭加工品市場的擴大</a:t>
            </a:r>
          </a:p>
          <a:p>
            <a:r>
              <a:rPr lang="zh-TW" altLang="en-US" sz="2600" dirty="0"/>
              <a:t>芋頭可以加工成多種產品，如芋頭粉、芋頭糕、芋頭粿、芋頭酥、芋頭泥等，具有良好的市場需求。隨著人們對健康飲食的關注，芋頭加工品市場將會進一步擴大。</a:t>
            </a:r>
          </a:p>
          <a:p>
            <a:r>
              <a:rPr lang="zh-TW" altLang="en-US" sz="2600" dirty="0"/>
              <a:t>芋頭的出口潛力</a:t>
            </a:r>
          </a:p>
          <a:p>
            <a:r>
              <a:rPr lang="zh-TW" altLang="en-US" sz="2600" dirty="0"/>
              <a:t>芋頭是一種具有保健功效的食材，在國際市場上具有一定的競爭力。隨著台灣農業的發展，芋頭的出口量將會逐漸增加。</a:t>
            </a:r>
          </a:p>
          <a:p>
            <a:r>
              <a:rPr lang="zh-TW" altLang="en-US" sz="2600" dirty="0"/>
              <a:t>芋頭的機能性研究</a:t>
            </a:r>
          </a:p>
          <a:p>
            <a:r>
              <a:rPr lang="zh-TW" altLang="en-US" sz="2600" dirty="0"/>
              <a:t>芋頭中含有豐富的澱粉、膳食纖維、維生素和礦物質等營養成分，具有一定的保健功效。未來，芋頭的機能性研究將會深入，芋頭將會成為一種具有更高附加值的農產品。</a:t>
            </a:r>
          </a:p>
          <a:p>
            <a:endParaRPr lang="zh-TW" altLang="en-US" sz="2600" dirty="0"/>
          </a:p>
          <a:p>
            <a:endParaRPr lang="zh-TW" altLang="en-US" sz="2600" dirty="0"/>
          </a:p>
        </p:txBody>
      </p:sp>
    </p:spTree>
    <p:extLst>
      <p:ext uri="{BB962C8B-B14F-4D97-AF65-F5344CB8AC3E}">
        <p14:creationId xmlns:p14="http://schemas.microsoft.com/office/powerpoint/2010/main" val="3777926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文字方塊 2">
            <a:extLst>
              <a:ext uri="{FF2B5EF4-FFF2-40B4-BE49-F238E27FC236}">
                <a16:creationId xmlns:a16="http://schemas.microsoft.com/office/drawing/2014/main" id="{61DB2672-D45A-3A65-A848-D961F0BE9172}"/>
              </a:ext>
            </a:extLst>
          </p:cNvPr>
          <p:cNvSpPr txBox="1"/>
          <p:nvPr/>
        </p:nvSpPr>
        <p:spPr>
          <a:xfrm>
            <a:off x="1326382" y="455822"/>
            <a:ext cx="2019719" cy="646331"/>
          </a:xfrm>
          <a:prstGeom prst="rect">
            <a:avLst/>
          </a:prstGeom>
          <a:noFill/>
        </p:spPr>
        <p:txBody>
          <a:bodyPr wrap="square" rtlCol="0">
            <a:spAutoFit/>
          </a:bodyPr>
          <a:lstStyle/>
          <a:p>
            <a:r>
              <a:rPr lang="zh-TW" altLang="en-US" sz="1800" kern="100" dirty="0">
                <a:effectLst/>
                <a:latin typeface="Calibri" panose="020F0502020204030204" pitchFamily="34" charset="0"/>
                <a:ea typeface="標楷體" panose="03000509000000000000" pitchFamily="65" charset="-120"/>
                <a:cs typeface="Times New Roman" panose="02020603050405020304" pitchFamily="18" charset="0"/>
              </a:rPr>
              <a:t>八、</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財務分析</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graphicFrame>
        <p:nvGraphicFramePr>
          <p:cNvPr id="8" name="表格 7">
            <a:extLst>
              <a:ext uri="{FF2B5EF4-FFF2-40B4-BE49-F238E27FC236}">
                <a16:creationId xmlns:a16="http://schemas.microsoft.com/office/drawing/2014/main" id="{CE3E8FD3-81B6-569B-CBF7-5CA0EE33D5A8}"/>
              </a:ext>
            </a:extLst>
          </p:cNvPr>
          <p:cNvGraphicFramePr>
            <a:graphicFrameLocks noGrp="1"/>
          </p:cNvGraphicFramePr>
          <p:nvPr>
            <p:extLst>
              <p:ext uri="{D42A27DB-BD31-4B8C-83A1-F6EECF244321}">
                <p14:modId xmlns:p14="http://schemas.microsoft.com/office/powerpoint/2010/main" val="497339982"/>
              </p:ext>
            </p:extLst>
          </p:nvPr>
        </p:nvGraphicFramePr>
        <p:xfrm>
          <a:off x="498230" y="1086387"/>
          <a:ext cx="6461091" cy="5723205"/>
        </p:xfrm>
        <a:graphic>
          <a:graphicData uri="http://schemas.openxmlformats.org/drawingml/2006/table">
            <a:tbl>
              <a:tblPr firstRow="1" firstCol="1" bandRow="1">
                <a:tableStyleId>{5C22544A-7EE6-4342-B048-85BDC9FD1C3A}</a:tableStyleId>
              </a:tblPr>
              <a:tblGrid>
                <a:gridCol w="1288818">
                  <a:extLst>
                    <a:ext uri="{9D8B030D-6E8A-4147-A177-3AD203B41FA5}">
                      <a16:colId xmlns:a16="http://schemas.microsoft.com/office/drawing/2014/main" val="1230048452"/>
                    </a:ext>
                  </a:extLst>
                </a:gridCol>
                <a:gridCol w="5172273">
                  <a:extLst>
                    <a:ext uri="{9D8B030D-6E8A-4147-A177-3AD203B41FA5}">
                      <a16:colId xmlns:a16="http://schemas.microsoft.com/office/drawing/2014/main" val="1516540430"/>
                    </a:ext>
                  </a:extLst>
                </a:gridCol>
              </a:tblGrid>
              <a:tr h="617613">
                <a:tc gridSpan="2">
                  <a:txBody>
                    <a:bodyPr/>
                    <a:lstStyle/>
                    <a:p>
                      <a:pPr algn="ctr">
                        <a:lnSpc>
                          <a:spcPct val="115000"/>
                        </a:lnSpc>
                      </a:pPr>
                      <a:r>
                        <a:rPr lang="zh-TW" sz="2000" kern="100" dirty="0">
                          <a:effectLst/>
                        </a:rPr>
                        <a:t>財務分析</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hMerge="1">
                  <a:txBody>
                    <a:bodyPr/>
                    <a:lstStyle/>
                    <a:p>
                      <a:endParaRPr lang="zh-TW" altLang="en-US"/>
                    </a:p>
                  </a:txBody>
                  <a:tcPr/>
                </a:tc>
                <a:extLst>
                  <a:ext uri="{0D108BD9-81ED-4DB2-BD59-A6C34878D82A}">
                    <a16:rowId xmlns:a16="http://schemas.microsoft.com/office/drawing/2014/main" val="867072520"/>
                  </a:ext>
                </a:extLst>
              </a:tr>
              <a:tr h="1276398">
                <a:tc>
                  <a:txBody>
                    <a:bodyPr/>
                    <a:lstStyle/>
                    <a:p>
                      <a:pPr algn="ctr">
                        <a:lnSpc>
                          <a:spcPct val="115000"/>
                        </a:lnSpc>
                      </a:pPr>
                      <a:r>
                        <a:rPr lang="zh-TW" sz="2000" kern="100" dirty="0">
                          <a:effectLst/>
                        </a:rPr>
                        <a:t>營收分析</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nSpc>
                          <a:spcPct val="115000"/>
                        </a:lnSpc>
                      </a:pPr>
                      <a:r>
                        <a:rPr lang="zh-TW" sz="2000" kern="100" dirty="0">
                          <a:effectLst/>
                        </a:rPr>
                        <a:t>芋頭的營收主要來自於芋頭的銷售，因此可以從芋頭的銷售額、銷售成本、毛利率等指標來分析芋頭的財務狀況。</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436032690"/>
                  </a:ext>
                </a:extLst>
              </a:tr>
              <a:tr h="1276398">
                <a:tc>
                  <a:txBody>
                    <a:bodyPr/>
                    <a:lstStyle/>
                    <a:p>
                      <a:pPr algn="ctr">
                        <a:lnSpc>
                          <a:spcPct val="115000"/>
                        </a:lnSpc>
                      </a:pPr>
                      <a:r>
                        <a:rPr lang="zh-TW" sz="2000" kern="100">
                          <a:effectLst/>
                        </a:rPr>
                        <a:t>成本分析</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nSpc>
                          <a:spcPct val="115000"/>
                        </a:lnSpc>
                      </a:pPr>
                      <a:r>
                        <a:rPr lang="zh-TW" sz="2000" kern="100" dirty="0">
                          <a:effectLst/>
                        </a:rPr>
                        <a:t>芋頭的成本主要包括種植成本、生產成本、銷售成本等，可以從這些成本指標來分析芋頭的成本控制情況。</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676651196"/>
                  </a:ext>
                </a:extLst>
              </a:tr>
              <a:tr h="1276398">
                <a:tc>
                  <a:txBody>
                    <a:bodyPr/>
                    <a:lstStyle/>
                    <a:p>
                      <a:pPr algn="ctr">
                        <a:lnSpc>
                          <a:spcPct val="115000"/>
                        </a:lnSpc>
                      </a:pPr>
                      <a:r>
                        <a:rPr lang="zh-TW" sz="2000" kern="100">
                          <a:effectLst/>
                        </a:rPr>
                        <a:t>利潤分析</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nSpc>
                          <a:spcPct val="115000"/>
                        </a:lnSpc>
                      </a:pPr>
                      <a:r>
                        <a:rPr lang="zh-TW" sz="2000" kern="100">
                          <a:effectLst/>
                        </a:rPr>
                        <a:t>芋頭的利潤主要來自於芋頭的銷售利潤，可以從銷售利潤、淨利潤等指標來分析芋頭的盈利能力。</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460962541"/>
                  </a:ext>
                </a:extLst>
              </a:tr>
              <a:tr h="1276398">
                <a:tc>
                  <a:txBody>
                    <a:bodyPr/>
                    <a:lstStyle/>
                    <a:p>
                      <a:pPr algn="ctr">
                        <a:lnSpc>
                          <a:spcPct val="115000"/>
                        </a:lnSpc>
                      </a:pPr>
                      <a:r>
                        <a:rPr lang="zh-TW" sz="2000" kern="100">
                          <a:effectLst/>
                        </a:rPr>
                        <a:t>財務結構分析</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nSpc>
                          <a:spcPct val="115000"/>
                        </a:lnSpc>
                      </a:pPr>
                      <a:r>
                        <a:rPr lang="zh-TW" sz="2000" kern="100" dirty="0">
                          <a:effectLst/>
                        </a:rPr>
                        <a:t>芋頭的財務結構可以從資產負債表中的資產、負債、淨資產等指標來分析。</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6492789"/>
                  </a:ext>
                </a:extLst>
              </a:tr>
            </a:tbl>
          </a:graphicData>
        </a:graphic>
      </p:graphicFrame>
      <p:sp>
        <p:nvSpPr>
          <p:cNvPr id="9" name="文字方塊 8">
            <a:extLst>
              <a:ext uri="{FF2B5EF4-FFF2-40B4-BE49-F238E27FC236}">
                <a16:creationId xmlns:a16="http://schemas.microsoft.com/office/drawing/2014/main" id="{BF892E0B-187F-CD17-D87E-6FF417F71469}"/>
              </a:ext>
            </a:extLst>
          </p:cNvPr>
          <p:cNvSpPr txBox="1"/>
          <p:nvPr/>
        </p:nvSpPr>
        <p:spPr>
          <a:xfrm>
            <a:off x="7035521" y="2495774"/>
            <a:ext cx="7290079" cy="2862322"/>
          </a:xfrm>
          <a:prstGeom prst="rect">
            <a:avLst/>
          </a:prstGeom>
          <a:noFill/>
        </p:spPr>
        <p:txBody>
          <a:bodyPr wrap="square" rtlCol="0">
            <a:spAutoFit/>
          </a:bodyPr>
          <a:lstStyle/>
          <a:p>
            <a:pPr algn="just"/>
            <a:r>
              <a:rPr lang="zh-TW" altLang="zh-TW" sz="1800" b="1" kern="100" dirty="0">
                <a:effectLst/>
                <a:latin typeface="Calibri" panose="020F0502020204030204" pitchFamily="34" charset="0"/>
                <a:ea typeface="標楷體" panose="03000509000000000000" pitchFamily="65" charset="-120"/>
                <a:cs typeface="Times New Roman" panose="02020603050405020304" pitchFamily="18" charset="0"/>
              </a:rPr>
              <a:t>芋頭財務分析的具體指標：</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r>
              <a:rPr lang="zh-TW" altLang="zh-TW" sz="1800" b="1" kern="100" dirty="0">
                <a:effectLst/>
                <a:latin typeface="Calibri" panose="020F0502020204030204" pitchFamily="34" charset="0"/>
                <a:ea typeface="標楷體" panose="03000509000000000000" pitchFamily="65" charset="-120"/>
                <a:cs typeface="Times New Roman" panose="02020603050405020304" pitchFamily="18" charset="0"/>
              </a:rPr>
              <a:t>營收分析指標：</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r>
              <a:rPr lang="zh-TW" altLang="zh-TW" sz="1800" b="1" kern="100" dirty="0">
                <a:effectLst/>
                <a:latin typeface="Calibri" panose="020F0502020204030204" pitchFamily="34" charset="0"/>
                <a:ea typeface="標楷體" panose="03000509000000000000" pitchFamily="65" charset="-120"/>
                <a:cs typeface="Times New Roman" panose="02020603050405020304" pitchFamily="18" charset="0"/>
              </a:rPr>
              <a:t>銷售額：</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是芋頭財務分析的基礎，是衡量芋頭銷售規模的重要指標。銷售額的增長可以反映芋頭的市場需求和銷售能力的提升。</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r>
              <a:rPr lang="zh-TW" altLang="zh-TW" sz="1800" b="1" kern="100" dirty="0">
                <a:effectLst/>
                <a:latin typeface="Calibri" panose="020F0502020204030204" pitchFamily="34" charset="0"/>
                <a:ea typeface="標楷體" panose="03000509000000000000" pitchFamily="65" charset="-120"/>
                <a:cs typeface="Times New Roman" panose="02020603050405020304" pitchFamily="18" charset="0"/>
              </a:rPr>
              <a:t>銷售成本：</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是指芋頭銷售過程中所產生的成本，包括銷售人員的薪酬、運輸成本、銷售費用等。銷售成本的控制可以提高芋頭的盈利能力。</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r>
              <a:rPr lang="zh-TW" altLang="zh-TW" sz="1800" b="1" kern="100" dirty="0">
                <a:effectLst/>
                <a:latin typeface="Calibri" panose="020F0502020204030204" pitchFamily="34" charset="0"/>
                <a:ea typeface="標楷體" panose="03000509000000000000" pitchFamily="65" charset="-120"/>
                <a:cs typeface="Times New Roman" panose="02020603050405020304" pitchFamily="18" charset="0"/>
              </a:rPr>
              <a:t>毛利率：</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毛利率是指銷售額減去銷售成本後的差額與銷售額的比值，是衡量芋頭盈利能力的重要指標。毛利率的提升可以提高芋頭的利潤水平。</a:t>
            </a:r>
            <a:b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b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spTree>
    <p:extLst>
      <p:ext uri="{BB962C8B-B14F-4D97-AF65-F5344CB8AC3E}">
        <p14:creationId xmlns:p14="http://schemas.microsoft.com/office/powerpoint/2010/main" val="2739090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w="13811">
            <a:solidFill>
              <a:srgbClr val="E5E0DF"/>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974463" y="18334"/>
            <a:ext cx="14630400" cy="8229600"/>
          </a:xfrm>
          <a:prstGeom prst="rect">
            <a:avLst/>
          </a:prstGeom>
          <a:solidFill>
            <a:srgbClr val="FFFCFA">
              <a:alpha val="85000"/>
            </a:srgbClr>
          </a:solidFill>
          <a:ln/>
        </p:spPr>
        <p:txBody>
          <a:bodyPr/>
          <a:lstStyle/>
          <a:p>
            <a:endParaRPr lang="zh-TW" altLang="en-US" dirty="0"/>
          </a:p>
        </p:txBody>
      </p:sp>
      <p:sp>
        <p:nvSpPr>
          <p:cNvPr id="6" name="Text 3"/>
          <p:cNvSpPr/>
          <p:nvPr/>
        </p:nvSpPr>
        <p:spPr>
          <a:xfrm>
            <a:off x="3987374" y="4708505"/>
            <a:ext cx="4443889" cy="694373"/>
          </a:xfrm>
          <a:prstGeom prst="rect">
            <a:avLst/>
          </a:prstGeom>
          <a:noFill/>
          <a:ln/>
        </p:spPr>
        <p:txBody>
          <a:bodyPr wrap="none" rtlCol="0" anchor="t"/>
          <a:lstStyle/>
          <a:p>
            <a:pPr algn="ct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2200"/>
              </a:lnSpc>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lnSpc>
                <a:spcPts val="2200"/>
              </a:lnSpc>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a:lnSpc>
                <a:spcPts val="2200"/>
              </a:lnSpc>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a:lnSpc>
                <a:spcPts val="2200"/>
              </a:lnSpc>
            </a:pPr>
            <a:b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b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a:lnSpc>
                <a:spcPts val="2200"/>
              </a:lnSpc>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a:lnSpc>
                <a:spcPts val="2200"/>
              </a:lnSpc>
            </a:pP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7" name="Text 4"/>
          <p:cNvSpPr/>
          <p:nvPr/>
        </p:nvSpPr>
        <p:spPr>
          <a:xfrm>
            <a:off x="2215693" y="4495324"/>
            <a:ext cx="10199013" cy="355402"/>
          </a:xfrm>
          <a:prstGeom prst="rect">
            <a:avLst/>
          </a:prstGeom>
          <a:noFill/>
          <a:ln/>
        </p:spPr>
        <p:txBody>
          <a:bodyPr wrap="none" rtlCol="0" anchor="t"/>
          <a:lstStyle/>
          <a:p>
            <a:pPr marL="342900" indent="-342900" algn="l">
              <a:lnSpc>
                <a:spcPts val="2799"/>
              </a:lnSpc>
              <a:buSzPct val="100000"/>
              <a:buChar char="•"/>
            </a:pPr>
            <a:endParaRPr lang="en-US" sz="1750" dirty="0"/>
          </a:p>
        </p:txBody>
      </p:sp>
      <p:sp>
        <p:nvSpPr>
          <p:cNvPr id="8" name="Text 5"/>
          <p:cNvSpPr/>
          <p:nvPr/>
        </p:nvSpPr>
        <p:spPr>
          <a:xfrm>
            <a:off x="2393394" y="4450913"/>
            <a:ext cx="10199013" cy="355402"/>
          </a:xfrm>
          <a:prstGeom prst="rect">
            <a:avLst/>
          </a:prstGeom>
          <a:noFill/>
          <a:ln/>
        </p:spPr>
        <p:txBody>
          <a:bodyPr wrap="none" rtlCol="0" anchor="t"/>
          <a:lstStyle/>
          <a:p>
            <a:pPr marL="342900" indent="-342900" algn="l">
              <a:lnSpc>
                <a:spcPts val="2799"/>
              </a:lnSpc>
              <a:buSzPct val="100000"/>
              <a:buChar char="•"/>
            </a:pPr>
            <a:endParaRPr lang="en-US" sz="1750" dirty="0"/>
          </a:p>
        </p:txBody>
      </p:sp>
      <p:sp>
        <p:nvSpPr>
          <p:cNvPr id="9" name="Text 6"/>
          <p:cNvSpPr/>
          <p:nvPr/>
        </p:nvSpPr>
        <p:spPr>
          <a:xfrm>
            <a:off x="2393394" y="4895136"/>
            <a:ext cx="10199013" cy="355402"/>
          </a:xfrm>
          <a:prstGeom prst="rect">
            <a:avLst/>
          </a:prstGeom>
          <a:noFill/>
          <a:ln/>
        </p:spPr>
        <p:txBody>
          <a:bodyPr wrap="none" rtlCol="0" anchor="t"/>
          <a:lstStyle/>
          <a:p>
            <a:pPr marL="342900" indent="-342900" algn="l">
              <a:lnSpc>
                <a:spcPts val="2799"/>
              </a:lnSpc>
              <a:buSzPct val="100000"/>
              <a:buChar char="•"/>
            </a:pPr>
            <a:endParaRPr lang="en-US" sz="1750" dirty="0"/>
          </a:p>
        </p:txBody>
      </p:sp>
      <p:sp>
        <p:nvSpPr>
          <p:cNvPr id="11" name="Rectangle 1">
            <a:extLst>
              <a:ext uri="{FF2B5EF4-FFF2-40B4-BE49-F238E27FC236}">
                <a16:creationId xmlns:a16="http://schemas.microsoft.com/office/drawing/2014/main" id="{87A618D7-51DB-A067-09B5-2C99F6F6C442}"/>
              </a:ext>
            </a:extLst>
          </p:cNvPr>
          <p:cNvSpPr>
            <a:spLocks noChangeArrowheads="1"/>
          </p:cNvSpPr>
          <p:nvPr/>
        </p:nvSpPr>
        <p:spPr bwMode="auto">
          <a:xfrm>
            <a:off x="2701989" y="1149536"/>
            <a:ext cx="5993949"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53100" algn="r"/>
              </a:tabLst>
              <a:defRPr>
                <a:solidFill>
                  <a:schemeClr val="tx1"/>
                </a:solidFill>
                <a:latin typeface="Arial" panose="020B0604020202020204" pitchFamily="34" charset="0"/>
              </a:defRPr>
            </a:lvl1pPr>
            <a:lvl2pPr eaLnBrk="0" fontAlgn="base" hangingPunct="0">
              <a:spcBef>
                <a:spcPct val="0"/>
              </a:spcBef>
              <a:spcAft>
                <a:spcPct val="0"/>
              </a:spcAft>
              <a:tabLst>
                <a:tab pos="5753100" algn="r"/>
              </a:tabLst>
              <a:defRPr>
                <a:solidFill>
                  <a:schemeClr val="tx1"/>
                </a:solidFill>
                <a:latin typeface="Arial" panose="020B0604020202020204" pitchFamily="34" charset="0"/>
              </a:defRPr>
            </a:lvl2pPr>
            <a:lvl3pPr eaLnBrk="0" fontAlgn="base" hangingPunct="0">
              <a:spcBef>
                <a:spcPct val="0"/>
              </a:spcBef>
              <a:spcAft>
                <a:spcPct val="0"/>
              </a:spcAft>
              <a:tabLst>
                <a:tab pos="5753100" algn="r"/>
              </a:tabLst>
              <a:defRPr>
                <a:solidFill>
                  <a:schemeClr val="tx1"/>
                </a:solidFill>
                <a:latin typeface="Arial" panose="020B0604020202020204" pitchFamily="34" charset="0"/>
              </a:defRPr>
            </a:lvl3pPr>
            <a:lvl4pPr eaLnBrk="0" fontAlgn="base" hangingPunct="0">
              <a:spcBef>
                <a:spcPct val="0"/>
              </a:spcBef>
              <a:spcAft>
                <a:spcPct val="0"/>
              </a:spcAft>
              <a:tabLst>
                <a:tab pos="5753100" algn="r"/>
              </a:tabLst>
              <a:defRPr>
                <a:solidFill>
                  <a:schemeClr val="tx1"/>
                </a:solidFill>
                <a:latin typeface="Arial" panose="020B0604020202020204" pitchFamily="34" charset="0"/>
              </a:defRPr>
            </a:lvl4pPr>
            <a:lvl5pPr eaLnBrk="0" fontAlgn="base" hangingPunct="0">
              <a:spcBef>
                <a:spcPct val="0"/>
              </a:spcBef>
              <a:spcAft>
                <a:spcPct val="0"/>
              </a:spcAft>
              <a:tabLst>
                <a:tab pos="5753100" algn="r"/>
              </a:tabLst>
              <a:defRPr>
                <a:solidFill>
                  <a:schemeClr val="tx1"/>
                </a:solidFill>
                <a:latin typeface="Arial" panose="020B0604020202020204" pitchFamily="34" charset="0"/>
              </a:defRPr>
            </a:lvl5pPr>
            <a:lvl6pPr eaLnBrk="0" fontAlgn="base" hangingPunct="0">
              <a:spcBef>
                <a:spcPct val="0"/>
              </a:spcBef>
              <a:spcAft>
                <a:spcPct val="0"/>
              </a:spcAft>
              <a:tabLst>
                <a:tab pos="5753100" algn="r"/>
              </a:tabLst>
              <a:defRPr>
                <a:solidFill>
                  <a:schemeClr val="tx1"/>
                </a:solidFill>
                <a:latin typeface="Arial" panose="020B0604020202020204" pitchFamily="34" charset="0"/>
              </a:defRPr>
            </a:lvl6pPr>
            <a:lvl7pPr eaLnBrk="0" fontAlgn="base" hangingPunct="0">
              <a:spcBef>
                <a:spcPct val="0"/>
              </a:spcBef>
              <a:spcAft>
                <a:spcPct val="0"/>
              </a:spcAft>
              <a:tabLst>
                <a:tab pos="5753100" algn="r"/>
              </a:tabLst>
              <a:defRPr>
                <a:solidFill>
                  <a:schemeClr val="tx1"/>
                </a:solidFill>
                <a:latin typeface="Arial" panose="020B0604020202020204" pitchFamily="34" charset="0"/>
              </a:defRPr>
            </a:lvl7pPr>
            <a:lvl8pPr eaLnBrk="0" fontAlgn="base" hangingPunct="0">
              <a:spcBef>
                <a:spcPct val="0"/>
              </a:spcBef>
              <a:spcAft>
                <a:spcPct val="0"/>
              </a:spcAft>
              <a:tabLst>
                <a:tab pos="5753100" algn="r"/>
              </a:tabLst>
              <a:defRPr>
                <a:solidFill>
                  <a:schemeClr val="tx1"/>
                </a:solidFill>
                <a:latin typeface="Arial" panose="020B0604020202020204" pitchFamily="34" charset="0"/>
              </a:defRPr>
            </a:lvl8pPr>
            <a:lvl9pPr eaLnBrk="0" fontAlgn="base" hangingPunct="0">
              <a:spcBef>
                <a:spcPct val="0"/>
              </a:spcBef>
              <a:spcAft>
                <a:spcPct val="0"/>
              </a:spcAft>
              <a:tabLst>
                <a:tab pos="57531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753100" algn="r"/>
              </a:tabLst>
            </a:pPr>
            <a:r>
              <a:rPr kumimoji="0" lang="zh-TW" altLang="en-US" sz="2800" b="1" i="0" u="none" strike="noStrike" cap="none" normalizeH="0" baseline="0" dirty="0">
                <a:ln>
                  <a:noFill/>
                </a:ln>
                <a:effectLst/>
                <a:latin typeface="+mn-ea"/>
                <a:cs typeface="Calibri" panose="020F0502020204030204" pitchFamily="34" charset="0"/>
                <a:hlinkClick r:id="rId4">
                  <a:extLst>
                    <a:ext uri="{A12FA001-AC4F-418D-AE19-62706E023703}">
                      <ahyp:hlinkClr xmlns:ahyp="http://schemas.microsoft.com/office/drawing/2018/hyperlinkcolor" val="tx"/>
                    </a:ext>
                  </a:extLst>
                </a:hlinkClick>
              </a:rPr>
              <a:t>前言</a:t>
            </a:r>
            <a:endParaRPr kumimoji="0" lang="zh-TW" altLang="en-US" sz="2800" b="0" i="0" u="none" strike="noStrike" cap="none" normalizeH="0" baseline="0" dirty="0">
              <a:ln>
                <a:noFill/>
              </a:ln>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r>
              <a:rPr kumimoji="0" lang="zh-TW" altLang="en-US" sz="2800" b="0" i="0" u="none" strike="noStrike" cap="none" normalizeH="0" baseline="0" dirty="0">
                <a:ln>
                  <a:noFill/>
                </a:ln>
                <a:effectLst/>
                <a:latin typeface="+mn-ea"/>
                <a:cs typeface="Calibri" panose="020F0502020204030204" pitchFamily="34" charset="0"/>
                <a:hlinkClick r:id="rId5">
                  <a:extLst>
                    <a:ext uri="{A12FA001-AC4F-418D-AE19-62706E023703}">
                      <ahyp:hlinkClr xmlns:ahyp="http://schemas.microsoft.com/office/drawing/2018/hyperlinkcolor" val="tx"/>
                    </a:ext>
                  </a:extLst>
                </a:hlinkClick>
              </a:rPr>
              <a:t>一、</a:t>
            </a:r>
            <a:r>
              <a:rPr kumimoji="0" lang="zh-TW" altLang="en-US" sz="2800" b="0" i="0" u="none" strike="noStrike" cap="none" normalizeH="0" baseline="0" dirty="0">
                <a:ln>
                  <a:noFill/>
                </a:ln>
                <a:effectLst/>
                <a:latin typeface="+mn-ea"/>
                <a:cs typeface="Times New Roman" panose="02020603050405020304" pitchFamily="18" charset="0"/>
                <a:hlinkClick r:id="rId5">
                  <a:extLst>
                    <a:ext uri="{A12FA001-AC4F-418D-AE19-62706E023703}">
                      <ahyp:hlinkClr xmlns:ahyp="http://schemas.microsoft.com/office/drawing/2018/hyperlinkcolor" val="tx"/>
                    </a:ext>
                  </a:extLst>
                </a:hlinkClick>
              </a:rPr>
              <a:t>	</a:t>
            </a:r>
            <a:r>
              <a:rPr kumimoji="0" lang="zh-TW" altLang="en-US" sz="2800" b="0" i="0" u="none" strike="noStrike" cap="none" normalizeH="0" baseline="0" dirty="0">
                <a:ln>
                  <a:noFill/>
                </a:ln>
                <a:effectLst/>
                <a:latin typeface="+mn-ea"/>
                <a:cs typeface="Calibri" panose="020F0502020204030204" pitchFamily="34" charset="0"/>
                <a:hlinkClick r:id="rId5">
                  <a:extLst>
                    <a:ext uri="{A12FA001-AC4F-418D-AE19-62706E023703}">
                      <ahyp:hlinkClr xmlns:ahyp="http://schemas.microsoft.com/office/drawing/2018/hyperlinkcolor" val="tx"/>
                    </a:ext>
                  </a:extLst>
                </a:hlinkClick>
              </a:rPr>
              <a:t>創新</a:t>
            </a:r>
            <a:r>
              <a:rPr kumimoji="0" lang="en-US" altLang="zh-TW" sz="2800" b="0" i="0" u="none" strike="noStrike" cap="none" normalizeH="0" baseline="0" dirty="0">
                <a:ln>
                  <a:noFill/>
                </a:ln>
                <a:effectLst/>
                <a:latin typeface="+mn-ea"/>
                <a:cs typeface="Calibri" panose="020F0502020204030204" pitchFamily="34" charset="0"/>
                <a:hlinkClick r:id="rId5">
                  <a:extLst>
                    <a:ext uri="{A12FA001-AC4F-418D-AE19-62706E023703}">
                      <ahyp:hlinkClr xmlns:ahyp="http://schemas.microsoft.com/office/drawing/2018/hyperlinkcolor" val="tx"/>
                    </a:ext>
                  </a:extLst>
                </a:hlinkClick>
              </a:rPr>
              <a:t>(</a:t>
            </a:r>
            <a:r>
              <a:rPr kumimoji="0" lang="zh-TW" altLang="en-US" sz="2800" b="0" i="0" u="none" strike="noStrike" cap="none" normalizeH="0" baseline="0" dirty="0">
                <a:ln>
                  <a:noFill/>
                </a:ln>
                <a:effectLst/>
                <a:latin typeface="+mn-ea"/>
                <a:cs typeface="Calibri" panose="020F0502020204030204" pitchFamily="34" charset="0"/>
                <a:hlinkClick r:id="rId5">
                  <a:extLst>
                    <a:ext uri="{A12FA001-AC4F-418D-AE19-62706E023703}">
                      <ahyp:hlinkClr xmlns:ahyp="http://schemas.microsoft.com/office/drawing/2018/hyperlinkcolor" val="tx"/>
                    </a:ext>
                  </a:extLst>
                </a:hlinkClick>
              </a:rPr>
              <a:t>創意</a:t>
            </a:r>
            <a:r>
              <a:rPr kumimoji="0" lang="en-US" altLang="zh-TW" sz="2800" b="0" i="0" u="none" strike="noStrike" cap="none" normalizeH="0" baseline="0" dirty="0">
                <a:ln>
                  <a:noFill/>
                </a:ln>
                <a:effectLst/>
                <a:latin typeface="+mn-ea"/>
                <a:cs typeface="Calibri" panose="020F0502020204030204" pitchFamily="34" charset="0"/>
                <a:hlinkClick r:id="rId5">
                  <a:extLst>
                    <a:ext uri="{A12FA001-AC4F-418D-AE19-62706E023703}">
                      <ahyp:hlinkClr xmlns:ahyp="http://schemas.microsoft.com/office/drawing/2018/hyperlinkcolor" val="tx"/>
                    </a:ext>
                  </a:extLst>
                </a:hlinkClick>
              </a:rPr>
              <a:t>)</a:t>
            </a:r>
            <a:r>
              <a:rPr kumimoji="0" lang="zh-TW" altLang="en-US" sz="2800" b="0" i="0" u="none" strike="noStrike" cap="none" normalizeH="0" baseline="0" dirty="0">
                <a:ln>
                  <a:noFill/>
                </a:ln>
                <a:effectLst/>
                <a:latin typeface="+mn-ea"/>
                <a:cs typeface="Calibri" panose="020F0502020204030204" pitchFamily="34" charset="0"/>
                <a:hlinkClick r:id="rId5">
                  <a:extLst>
                    <a:ext uri="{A12FA001-AC4F-418D-AE19-62706E023703}">
                      <ahyp:hlinkClr xmlns:ahyp="http://schemas.microsoft.com/office/drawing/2018/hyperlinkcolor" val="tx"/>
                    </a:ext>
                  </a:extLst>
                </a:hlinkClick>
              </a:rPr>
              <a:t>構想、目標</a:t>
            </a:r>
            <a:endParaRPr kumimoji="0" lang="zh-TW" altLang="en-US" sz="2800" b="0" i="0" u="none" strike="noStrike" cap="none" normalizeH="0" baseline="0" dirty="0">
              <a:ln>
                <a:noFill/>
              </a:ln>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r>
              <a:rPr kumimoji="0" lang="zh-TW" altLang="en-US" sz="2800" b="0" i="0" u="none" strike="noStrike" cap="none" normalizeH="0" baseline="0" dirty="0">
                <a:ln>
                  <a:noFill/>
                </a:ln>
                <a:effectLst/>
                <a:latin typeface="+mn-ea"/>
                <a:cs typeface="Calibri" panose="020F0502020204030204" pitchFamily="34" charset="0"/>
                <a:hlinkClick r:id="rId6">
                  <a:extLst>
                    <a:ext uri="{A12FA001-AC4F-418D-AE19-62706E023703}">
                      <ahyp:hlinkClr xmlns:ahyp="http://schemas.microsoft.com/office/drawing/2018/hyperlinkcolor" val="tx"/>
                    </a:ext>
                  </a:extLst>
                </a:hlinkClick>
              </a:rPr>
              <a:t>二、</a:t>
            </a:r>
            <a:r>
              <a:rPr kumimoji="0" lang="zh-TW" altLang="en-US" sz="2800" b="0" i="0" u="none" strike="noStrike" cap="none" normalizeH="0" baseline="0" dirty="0">
                <a:ln>
                  <a:noFill/>
                </a:ln>
                <a:effectLst/>
                <a:latin typeface="+mn-ea"/>
                <a:cs typeface="Times New Roman" panose="02020603050405020304" pitchFamily="18" charset="0"/>
                <a:hlinkClick r:id="rId6">
                  <a:extLst>
                    <a:ext uri="{A12FA001-AC4F-418D-AE19-62706E023703}">
                      <ahyp:hlinkClr xmlns:ahyp="http://schemas.microsoft.com/office/drawing/2018/hyperlinkcolor" val="tx"/>
                    </a:ext>
                  </a:extLst>
                </a:hlinkClick>
              </a:rPr>
              <a:t>	</a:t>
            </a:r>
            <a:r>
              <a:rPr kumimoji="0" lang="zh-TW" altLang="en-US" sz="2800" b="0" i="0" u="none" strike="noStrike" cap="none" normalizeH="0" baseline="0" dirty="0">
                <a:ln>
                  <a:noFill/>
                </a:ln>
                <a:effectLst/>
                <a:latin typeface="+mn-ea"/>
                <a:cs typeface="Calibri" panose="020F0502020204030204" pitchFamily="34" charset="0"/>
                <a:hlinkClick r:id="rId6">
                  <a:extLst>
                    <a:ext uri="{A12FA001-AC4F-418D-AE19-62706E023703}">
                      <ahyp:hlinkClr xmlns:ahyp="http://schemas.microsoft.com/office/drawing/2018/hyperlinkcolor" val="tx"/>
                    </a:ext>
                  </a:extLst>
                </a:hlinkClick>
              </a:rPr>
              <a:t>主要產品∕服務∕設計∕技術</a:t>
            </a:r>
            <a:endParaRPr kumimoji="0" lang="zh-TW" altLang="en-US" sz="2800" b="0" i="0" u="none" strike="noStrike" cap="none" normalizeH="0" baseline="0" dirty="0">
              <a:ln>
                <a:noFill/>
              </a:ln>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r>
              <a:rPr kumimoji="0" lang="zh-TW" altLang="en-US" sz="2800" b="0" i="0" u="none" strike="noStrike" cap="none" normalizeH="0" baseline="0" dirty="0">
                <a:ln>
                  <a:noFill/>
                </a:ln>
                <a:effectLst/>
                <a:latin typeface="+mn-ea"/>
                <a:cs typeface="Calibri" panose="020F0502020204030204" pitchFamily="34" charset="0"/>
                <a:hlinkClick r:id="rId7">
                  <a:extLst>
                    <a:ext uri="{A12FA001-AC4F-418D-AE19-62706E023703}">
                      <ahyp:hlinkClr xmlns:ahyp="http://schemas.microsoft.com/office/drawing/2018/hyperlinkcolor" val="tx"/>
                    </a:ext>
                  </a:extLst>
                </a:hlinkClick>
              </a:rPr>
              <a:t>三、</a:t>
            </a:r>
            <a:r>
              <a:rPr kumimoji="0" lang="zh-TW" altLang="en-US" sz="2800" b="0" i="0" u="none" strike="noStrike" cap="none" normalizeH="0" baseline="0" dirty="0">
                <a:ln>
                  <a:noFill/>
                </a:ln>
                <a:effectLst/>
                <a:latin typeface="+mn-ea"/>
                <a:cs typeface="Times New Roman" panose="02020603050405020304" pitchFamily="18" charset="0"/>
                <a:hlinkClick r:id="rId7">
                  <a:extLst>
                    <a:ext uri="{A12FA001-AC4F-418D-AE19-62706E023703}">
                      <ahyp:hlinkClr xmlns:ahyp="http://schemas.microsoft.com/office/drawing/2018/hyperlinkcolor" val="tx"/>
                    </a:ext>
                  </a:extLst>
                </a:hlinkClick>
              </a:rPr>
              <a:t>	</a:t>
            </a:r>
            <a:r>
              <a:rPr kumimoji="0" lang="zh-TW" altLang="en-US" sz="2800" b="0" i="0" u="none" strike="noStrike" cap="none" normalizeH="0" baseline="0" dirty="0">
                <a:ln>
                  <a:noFill/>
                </a:ln>
                <a:effectLst/>
                <a:latin typeface="+mn-ea"/>
                <a:cs typeface="Calibri" panose="020F0502020204030204" pitchFamily="34" charset="0"/>
                <a:hlinkClick r:id="rId7">
                  <a:extLst>
                    <a:ext uri="{A12FA001-AC4F-418D-AE19-62706E023703}">
                      <ahyp:hlinkClr xmlns:ahyp="http://schemas.microsoft.com/office/drawing/2018/hyperlinkcolor" val="tx"/>
                    </a:ext>
                  </a:extLst>
                </a:hlinkClick>
              </a:rPr>
              <a:t>創新</a:t>
            </a:r>
            <a:r>
              <a:rPr kumimoji="0" lang="en-US" altLang="zh-TW" sz="2800" b="0" i="0" u="none" strike="noStrike" cap="none" normalizeH="0" baseline="0" dirty="0">
                <a:ln>
                  <a:noFill/>
                </a:ln>
                <a:effectLst/>
                <a:latin typeface="+mn-ea"/>
                <a:cs typeface="Calibri" panose="020F0502020204030204" pitchFamily="34" charset="0"/>
                <a:hlinkClick r:id="rId7">
                  <a:extLst>
                    <a:ext uri="{A12FA001-AC4F-418D-AE19-62706E023703}">
                      <ahyp:hlinkClr xmlns:ahyp="http://schemas.microsoft.com/office/drawing/2018/hyperlinkcolor" val="tx"/>
                    </a:ext>
                  </a:extLst>
                </a:hlinkClick>
              </a:rPr>
              <a:t>(</a:t>
            </a:r>
            <a:r>
              <a:rPr kumimoji="0" lang="zh-TW" altLang="en-US" sz="2800" b="0" i="0" u="none" strike="noStrike" cap="none" normalizeH="0" baseline="0" dirty="0">
                <a:ln>
                  <a:noFill/>
                </a:ln>
                <a:effectLst/>
                <a:latin typeface="+mn-ea"/>
                <a:cs typeface="Calibri" panose="020F0502020204030204" pitchFamily="34" charset="0"/>
                <a:hlinkClick r:id="rId7">
                  <a:extLst>
                    <a:ext uri="{A12FA001-AC4F-418D-AE19-62706E023703}">
                      <ahyp:hlinkClr xmlns:ahyp="http://schemas.microsoft.com/office/drawing/2018/hyperlinkcolor" val="tx"/>
                    </a:ext>
                  </a:extLst>
                </a:hlinkClick>
              </a:rPr>
              <a:t>創意</a:t>
            </a:r>
            <a:r>
              <a:rPr kumimoji="0" lang="en-US" altLang="zh-TW" sz="2800" b="0" i="0" u="none" strike="noStrike" cap="none" normalizeH="0" baseline="0" dirty="0">
                <a:ln>
                  <a:noFill/>
                </a:ln>
                <a:effectLst/>
                <a:latin typeface="+mn-ea"/>
                <a:cs typeface="Calibri" panose="020F0502020204030204" pitchFamily="34" charset="0"/>
                <a:hlinkClick r:id="rId7">
                  <a:extLst>
                    <a:ext uri="{A12FA001-AC4F-418D-AE19-62706E023703}">
                      <ahyp:hlinkClr xmlns:ahyp="http://schemas.microsoft.com/office/drawing/2018/hyperlinkcolor" val="tx"/>
                    </a:ext>
                  </a:extLst>
                </a:hlinkClick>
              </a:rPr>
              <a:t>)</a:t>
            </a:r>
            <a:r>
              <a:rPr kumimoji="0" lang="zh-TW" altLang="en-US" sz="2800" b="0" i="0" u="none" strike="noStrike" cap="none" normalizeH="0" baseline="0" dirty="0">
                <a:ln>
                  <a:noFill/>
                </a:ln>
                <a:effectLst/>
                <a:latin typeface="+mn-ea"/>
                <a:cs typeface="Calibri" panose="020F0502020204030204" pitchFamily="34" charset="0"/>
                <a:hlinkClick r:id="rId7">
                  <a:extLst>
                    <a:ext uri="{A12FA001-AC4F-418D-AE19-62706E023703}">
                      <ahyp:hlinkClr xmlns:ahyp="http://schemas.microsoft.com/office/drawing/2018/hyperlinkcolor" val="tx"/>
                    </a:ext>
                  </a:extLst>
                </a:hlinkClick>
              </a:rPr>
              <a:t>重點、特色</a:t>
            </a:r>
            <a:endParaRPr kumimoji="0" lang="zh-TW" altLang="en-US" sz="2800" b="0" i="0" u="none" strike="noStrike" cap="none" normalizeH="0" baseline="0" dirty="0">
              <a:ln>
                <a:noFill/>
              </a:ln>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r>
              <a:rPr kumimoji="0" lang="zh-TW" altLang="en-US" sz="2800" b="0" i="0" u="none" strike="noStrike" cap="none" normalizeH="0" baseline="0" dirty="0">
                <a:ln>
                  <a:noFill/>
                </a:ln>
                <a:effectLst/>
                <a:latin typeface="+mn-ea"/>
                <a:cs typeface="Calibri" panose="020F0502020204030204" pitchFamily="34" charset="0"/>
                <a:hlinkClick r:id="rId8">
                  <a:extLst>
                    <a:ext uri="{A12FA001-AC4F-418D-AE19-62706E023703}">
                      <ahyp:hlinkClr xmlns:ahyp="http://schemas.microsoft.com/office/drawing/2018/hyperlinkcolor" val="tx"/>
                    </a:ext>
                  </a:extLst>
                </a:hlinkClick>
              </a:rPr>
              <a:t>四、</a:t>
            </a:r>
            <a:r>
              <a:rPr kumimoji="0" lang="zh-TW" altLang="en-US" sz="2800" b="0" i="0" u="none" strike="noStrike" cap="none" normalizeH="0" baseline="0" dirty="0">
                <a:ln>
                  <a:noFill/>
                </a:ln>
                <a:effectLst/>
                <a:latin typeface="+mn-ea"/>
                <a:cs typeface="Times New Roman" panose="02020603050405020304" pitchFamily="18" charset="0"/>
                <a:hlinkClick r:id="rId8">
                  <a:extLst>
                    <a:ext uri="{A12FA001-AC4F-418D-AE19-62706E023703}">
                      <ahyp:hlinkClr xmlns:ahyp="http://schemas.microsoft.com/office/drawing/2018/hyperlinkcolor" val="tx"/>
                    </a:ext>
                  </a:extLst>
                </a:hlinkClick>
              </a:rPr>
              <a:t>	</a:t>
            </a:r>
            <a:r>
              <a:rPr kumimoji="0" lang="zh-TW" altLang="en-US" sz="2800" b="0" i="0" u="none" strike="noStrike" cap="none" normalizeH="0" baseline="0" dirty="0">
                <a:ln>
                  <a:noFill/>
                </a:ln>
                <a:effectLst/>
                <a:latin typeface="+mn-ea"/>
                <a:cs typeface="Segoe UI" panose="020B0502040204020203" pitchFamily="34" charset="0"/>
                <a:hlinkClick r:id="rId8">
                  <a:extLst>
                    <a:ext uri="{A12FA001-AC4F-418D-AE19-62706E023703}">
                      <ahyp:hlinkClr xmlns:ahyp="http://schemas.microsoft.com/office/drawing/2018/hyperlinkcolor" val="tx"/>
                    </a:ext>
                  </a:extLst>
                </a:hlinkClick>
              </a:rPr>
              <a:t>商業模式</a:t>
            </a:r>
            <a:endParaRPr kumimoji="0" lang="zh-TW" altLang="en-US" sz="2800" b="0" i="0" u="none" strike="noStrike" cap="none" normalizeH="0" baseline="0" dirty="0">
              <a:ln>
                <a:noFill/>
              </a:ln>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r>
              <a:rPr kumimoji="0" lang="zh-TW" altLang="en-US" sz="2800" b="0" i="0" u="none" strike="noStrike" cap="none" normalizeH="0" baseline="0" dirty="0">
                <a:ln>
                  <a:noFill/>
                </a:ln>
                <a:effectLst/>
                <a:latin typeface="+mn-ea"/>
                <a:cs typeface="Calibri" panose="020F0502020204030204" pitchFamily="34" charset="0"/>
                <a:hlinkClick r:id="rId9">
                  <a:extLst>
                    <a:ext uri="{A12FA001-AC4F-418D-AE19-62706E023703}">
                      <ahyp:hlinkClr xmlns:ahyp="http://schemas.microsoft.com/office/drawing/2018/hyperlinkcolor" val="tx"/>
                    </a:ext>
                  </a:extLst>
                </a:hlinkClick>
              </a:rPr>
              <a:t>五、</a:t>
            </a:r>
            <a:r>
              <a:rPr kumimoji="0" lang="zh-TW" altLang="en-US" sz="2800" b="0" i="0" u="none" strike="noStrike" cap="none" normalizeH="0" baseline="0" dirty="0">
                <a:ln>
                  <a:noFill/>
                </a:ln>
                <a:effectLst/>
                <a:latin typeface="+mn-ea"/>
                <a:cs typeface="Times New Roman" panose="02020603050405020304" pitchFamily="18" charset="0"/>
                <a:hlinkClick r:id="rId9">
                  <a:extLst>
                    <a:ext uri="{A12FA001-AC4F-418D-AE19-62706E023703}">
                      <ahyp:hlinkClr xmlns:ahyp="http://schemas.microsoft.com/office/drawing/2018/hyperlinkcolor" val="tx"/>
                    </a:ext>
                  </a:extLst>
                </a:hlinkClick>
              </a:rPr>
              <a:t>	</a:t>
            </a:r>
            <a:r>
              <a:rPr kumimoji="0" lang="zh-TW" altLang="en-US" sz="2800" b="0" i="0" u="none" strike="noStrike" cap="none" normalizeH="0" baseline="0" dirty="0">
                <a:ln>
                  <a:noFill/>
                </a:ln>
                <a:effectLst/>
                <a:latin typeface="+mn-ea"/>
                <a:cs typeface="Calibri" panose="020F0502020204030204" pitchFamily="34" charset="0"/>
                <a:hlinkClick r:id="rId9">
                  <a:extLst>
                    <a:ext uri="{A12FA001-AC4F-418D-AE19-62706E023703}">
                      <ahyp:hlinkClr xmlns:ahyp="http://schemas.microsoft.com/office/drawing/2018/hyperlinkcolor" val="tx"/>
                    </a:ext>
                  </a:extLst>
                </a:hlinkClick>
              </a:rPr>
              <a:t>經營團隊</a:t>
            </a:r>
            <a:endParaRPr kumimoji="0" lang="zh-TW" altLang="en-US" sz="2800" b="0" i="0" u="none" strike="noStrike" cap="none" normalizeH="0" baseline="0" dirty="0">
              <a:ln>
                <a:noFill/>
              </a:ln>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r>
              <a:rPr kumimoji="0" lang="zh-TW" altLang="en-US" sz="2800" b="0" i="0" u="none" strike="noStrike" cap="none" normalizeH="0" baseline="0" dirty="0">
                <a:ln>
                  <a:noFill/>
                </a:ln>
                <a:effectLst/>
                <a:latin typeface="+mn-ea"/>
                <a:cs typeface="Calibri" panose="020F0502020204030204" pitchFamily="34" charset="0"/>
                <a:hlinkClick r:id="rId10">
                  <a:extLst>
                    <a:ext uri="{A12FA001-AC4F-418D-AE19-62706E023703}">
                      <ahyp:hlinkClr xmlns:ahyp="http://schemas.microsoft.com/office/drawing/2018/hyperlinkcolor" val="tx"/>
                    </a:ext>
                  </a:extLst>
                </a:hlinkClick>
              </a:rPr>
              <a:t>六、</a:t>
            </a:r>
            <a:r>
              <a:rPr kumimoji="0" lang="zh-TW" altLang="en-US" sz="2800" b="0" i="0" u="none" strike="noStrike" cap="none" normalizeH="0" baseline="0" dirty="0">
                <a:ln>
                  <a:noFill/>
                </a:ln>
                <a:effectLst/>
                <a:latin typeface="+mn-ea"/>
                <a:cs typeface="Times New Roman" panose="02020603050405020304" pitchFamily="18" charset="0"/>
                <a:hlinkClick r:id="rId10">
                  <a:extLst>
                    <a:ext uri="{A12FA001-AC4F-418D-AE19-62706E023703}">
                      <ahyp:hlinkClr xmlns:ahyp="http://schemas.microsoft.com/office/drawing/2018/hyperlinkcolor" val="tx"/>
                    </a:ext>
                  </a:extLst>
                </a:hlinkClick>
              </a:rPr>
              <a:t>	</a:t>
            </a:r>
            <a:r>
              <a:rPr kumimoji="0" lang="zh-TW" altLang="en-US" sz="2800" b="0" i="0" u="none" strike="noStrike" cap="none" normalizeH="0" baseline="0" dirty="0">
                <a:ln>
                  <a:noFill/>
                </a:ln>
                <a:effectLst/>
                <a:latin typeface="+mn-ea"/>
                <a:cs typeface="Calibri" panose="020F0502020204030204" pitchFamily="34" charset="0"/>
                <a:hlinkClick r:id="rId10">
                  <a:extLst>
                    <a:ext uri="{A12FA001-AC4F-418D-AE19-62706E023703}">
                      <ahyp:hlinkClr xmlns:ahyp="http://schemas.microsoft.com/office/drawing/2018/hyperlinkcolor" val="tx"/>
                    </a:ext>
                  </a:extLst>
                </a:hlinkClick>
              </a:rPr>
              <a:t>實用性或市場可行性</a:t>
            </a:r>
            <a:endParaRPr kumimoji="0" lang="zh-TW" altLang="en-US" sz="2800" b="0" i="0" u="none" strike="noStrike" cap="none" normalizeH="0" baseline="0" dirty="0">
              <a:ln>
                <a:noFill/>
              </a:ln>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r>
              <a:rPr kumimoji="0" lang="zh-TW" altLang="en-US" sz="2800" b="0" i="0" u="none" strike="noStrike" cap="none" normalizeH="0" baseline="0" dirty="0">
                <a:ln>
                  <a:noFill/>
                </a:ln>
                <a:effectLst/>
                <a:latin typeface="+mn-ea"/>
                <a:cs typeface="Calibri" panose="020F0502020204030204" pitchFamily="34" charset="0"/>
                <a:hlinkClick r:id="rId11">
                  <a:extLst>
                    <a:ext uri="{A12FA001-AC4F-418D-AE19-62706E023703}">
                      <ahyp:hlinkClr xmlns:ahyp="http://schemas.microsoft.com/office/drawing/2018/hyperlinkcolor" val="tx"/>
                    </a:ext>
                  </a:extLst>
                </a:hlinkClick>
              </a:rPr>
              <a:t>七、</a:t>
            </a:r>
            <a:r>
              <a:rPr kumimoji="0" lang="zh-TW" altLang="en-US" sz="2800" b="0" i="0" u="none" strike="noStrike" cap="none" normalizeH="0" baseline="0" dirty="0">
                <a:ln>
                  <a:noFill/>
                </a:ln>
                <a:effectLst/>
                <a:latin typeface="+mn-ea"/>
                <a:cs typeface="Times New Roman" panose="02020603050405020304" pitchFamily="18" charset="0"/>
                <a:hlinkClick r:id="rId11">
                  <a:extLst>
                    <a:ext uri="{A12FA001-AC4F-418D-AE19-62706E023703}">
                      <ahyp:hlinkClr xmlns:ahyp="http://schemas.microsoft.com/office/drawing/2018/hyperlinkcolor" val="tx"/>
                    </a:ext>
                  </a:extLst>
                </a:hlinkClick>
              </a:rPr>
              <a:t>	</a:t>
            </a:r>
            <a:r>
              <a:rPr kumimoji="0" lang="zh-TW" altLang="en-US" sz="2800" b="0" i="0" u="none" strike="noStrike" cap="none" normalizeH="0" baseline="0" dirty="0">
                <a:ln>
                  <a:noFill/>
                </a:ln>
                <a:effectLst/>
                <a:latin typeface="+mn-ea"/>
                <a:cs typeface="Calibri" panose="020F0502020204030204" pitchFamily="34" charset="0"/>
                <a:hlinkClick r:id="rId11">
                  <a:extLst>
                    <a:ext uri="{A12FA001-AC4F-418D-AE19-62706E023703}">
                      <ahyp:hlinkClr xmlns:ahyp="http://schemas.microsoft.com/office/drawing/2018/hyperlinkcolor" val="tx"/>
                    </a:ext>
                  </a:extLst>
                </a:hlinkClick>
              </a:rPr>
              <a:t>市場分析</a:t>
            </a:r>
            <a:endParaRPr kumimoji="0" lang="zh-TW" altLang="en-US" sz="2800" b="0" i="0" u="none" strike="noStrike" cap="none" normalizeH="0" baseline="0" dirty="0">
              <a:ln>
                <a:noFill/>
              </a:ln>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r>
              <a:rPr kumimoji="0" lang="zh-TW" altLang="en-US" sz="2800" b="0" i="0" u="none" strike="noStrike" cap="none" normalizeH="0" baseline="0" dirty="0">
                <a:ln>
                  <a:noFill/>
                </a:ln>
                <a:effectLst/>
                <a:latin typeface="+mn-ea"/>
                <a:cs typeface="Calibri" panose="020F0502020204030204" pitchFamily="34" charset="0"/>
                <a:hlinkClick r:id="rId12">
                  <a:extLst>
                    <a:ext uri="{A12FA001-AC4F-418D-AE19-62706E023703}">
                      <ahyp:hlinkClr xmlns:ahyp="http://schemas.microsoft.com/office/drawing/2018/hyperlinkcolor" val="tx"/>
                    </a:ext>
                  </a:extLst>
                </a:hlinkClick>
              </a:rPr>
              <a:t>八、</a:t>
            </a:r>
            <a:r>
              <a:rPr kumimoji="0" lang="zh-TW" altLang="en-US" sz="2800" b="0" i="0" u="none" strike="noStrike" cap="none" normalizeH="0" baseline="0" dirty="0">
                <a:ln>
                  <a:noFill/>
                </a:ln>
                <a:effectLst/>
                <a:latin typeface="+mn-ea"/>
                <a:cs typeface="Times New Roman" panose="02020603050405020304" pitchFamily="18" charset="0"/>
                <a:hlinkClick r:id="rId12">
                  <a:extLst>
                    <a:ext uri="{A12FA001-AC4F-418D-AE19-62706E023703}">
                      <ahyp:hlinkClr xmlns:ahyp="http://schemas.microsoft.com/office/drawing/2018/hyperlinkcolor" val="tx"/>
                    </a:ext>
                  </a:extLst>
                </a:hlinkClick>
              </a:rPr>
              <a:t>	</a:t>
            </a:r>
            <a:r>
              <a:rPr kumimoji="0" lang="zh-TW" altLang="en-US" sz="2800" b="0" i="0" u="none" strike="noStrike" cap="none" normalizeH="0" baseline="0" dirty="0">
                <a:ln>
                  <a:noFill/>
                </a:ln>
                <a:effectLst/>
                <a:latin typeface="+mn-ea"/>
                <a:cs typeface="Calibri" panose="020F0502020204030204" pitchFamily="34" charset="0"/>
                <a:hlinkClick r:id="rId12">
                  <a:extLst>
                    <a:ext uri="{A12FA001-AC4F-418D-AE19-62706E023703}">
                      <ahyp:hlinkClr xmlns:ahyp="http://schemas.microsoft.com/office/drawing/2018/hyperlinkcolor" val="tx"/>
                    </a:ext>
                  </a:extLst>
                </a:hlinkClick>
              </a:rPr>
              <a:t>財務分析</a:t>
            </a:r>
            <a:endParaRPr kumimoji="0" lang="zh-TW" altLang="en-US" sz="2800" b="0" i="0" u="none" strike="noStrike" cap="none" normalizeH="0" baseline="0" dirty="0">
              <a:ln>
                <a:noFill/>
              </a:ln>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r>
              <a:rPr kumimoji="0" lang="en-US" altLang="zh-TW" sz="2800" b="0" i="0" u="none" strike="noStrike" cap="none" normalizeH="0" baseline="0" dirty="0">
                <a:ln>
                  <a:noFill/>
                </a:ln>
                <a:effectLst/>
                <a:latin typeface="+mn-ea"/>
                <a:cs typeface="Calibri" panose="020F0502020204030204" pitchFamily="34" charset="0"/>
                <a:hlinkClick r:id="rId13">
                  <a:extLst>
                    <a:ext uri="{A12FA001-AC4F-418D-AE19-62706E023703}">
                      <ahyp:hlinkClr xmlns:ahyp="http://schemas.microsoft.com/office/drawing/2018/hyperlinkcolor" val="tx"/>
                    </a:ext>
                  </a:extLst>
                </a:hlinkClick>
              </a:rPr>
              <a:t>(</a:t>
            </a:r>
            <a:r>
              <a:rPr kumimoji="0" lang="zh-TW" altLang="en-US" sz="2800" b="0" i="0" u="none" strike="noStrike" cap="none" normalizeH="0" baseline="0" dirty="0">
                <a:ln>
                  <a:noFill/>
                </a:ln>
                <a:effectLst/>
                <a:latin typeface="+mn-ea"/>
                <a:cs typeface="Calibri" panose="020F0502020204030204" pitchFamily="34" charset="0"/>
                <a:hlinkClick r:id="rId13">
                  <a:extLst>
                    <a:ext uri="{A12FA001-AC4F-418D-AE19-62706E023703}">
                      <ahyp:hlinkClr xmlns:ahyp="http://schemas.microsoft.com/office/drawing/2018/hyperlinkcolor" val="tx"/>
                    </a:ext>
                  </a:extLst>
                </a:hlinkClick>
              </a:rPr>
              <a:t>一</a:t>
            </a:r>
            <a:r>
              <a:rPr kumimoji="0" lang="en-US" altLang="zh-TW" sz="2800" b="0" i="0" u="none" strike="noStrike" cap="none" normalizeH="0" baseline="0" dirty="0">
                <a:ln>
                  <a:noFill/>
                </a:ln>
                <a:effectLst/>
                <a:latin typeface="+mn-ea"/>
                <a:cs typeface="Calibri" panose="020F0502020204030204" pitchFamily="34" charset="0"/>
                <a:hlinkClick r:id="rId13">
                  <a:extLst>
                    <a:ext uri="{A12FA001-AC4F-418D-AE19-62706E023703}">
                      <ahyp:hlinkClr xmlns:ahyp="http://schemas.microsoft.com/office/drawing/2018/hyperlinkcolor" val="tx"/>
                    </a:ext>
                  </a:extLst>
                </a:hlinkClick>
              </a:rPr>
              <a:t>)</a:t>
            </a:r>
            <a:r>
              <a:rPr kumimoji="0" lang="en-US" altLang="zh-TW" sz="2800" b="0" i="0" u="none" strike="noStrike" cap="none" normalizeH="0" baseline="0" dirty="0">
                <a:ln>
                  <a:noFill/>
                </a:ln>
                <a:effectLst/>
                <a:latin typeface="+mn-ea"/>
                <a:cs typeface="Times New Roman" panose="02020603050405020304" pitchFamily="18" charset="0"/>
                <a:hlinkClick r:id="rId13">
                  <a:extLst>
                    <a:ext uri="{A12FA001-AC4F-418D-AE19-62706E023703}">
                      <ahyp:hlinkClr xmlns:ahyp="http://schemas.microsoft.com/office/drawing/2018/hyperlinkcolor" val="tx"/>
                    </a:ext>
                  </a:extLst>
                </a:hlinkClick>
              </a:rPr>
              <a:t>	</a:t>
            </a:r>
            <a:r>
              <a:rPr kumimoji="0" lang="en-US" altLang="zh-TW" sz="2800" b="0" i="0" u="none" strike="noStrike" cap="none" normalizeH="0" baseline="0" dirty="0">
                <a:ln>
                  <a:noFill/>
                </a:ln>
                <a:effectLst/>
                <a:latin typeface="+mn-ea"/>
                <a:cs typeface="Calibri" panose="020F0502020204030204" pitchFamily="34" charset="0"/>
                <a:hlinkClick r:id="rId13">
                  <a:extLst>
                    <a:ext uri="{A12FA001-AC4F-418D-AE19-62706E023703}">
                      <ahyp:hlinkClr xmlns:ahyp="http://schemas.microsoft.com/office/drawing/2018/hyperlinkcolor" val="tx"/>
                    </a:ext>
                  </a:extLst>
                </a:hlinkClick>
              </a:rPr>
              <a:t>SWOT</a:t>
            </a:r>
            <a:r>
              <a:rPr kumimoji="0" lang="zh-TW" altLang="en-US" sz="2800" b="0" i="0" u="none" strike="noStrike" cap="none" normalizeH="0" baseline="0" dirty="0">
                <a:ln>
                  <a:noFill/>
                </a:ln>
                <a:effectLst/>
                <a:latin typeface="+mn-ea"/>
                <a:cs typeface="Calibri" panose="020F0502020204030204" pitchFamily="34" charset="0"/>
                <a:hlinkClick r:id="rId13">
                  <a:extLst>
                    <a:ext uri="{A12FA001-AC4F-418D-AE19-62706E023703}">
                      <ahyp:hlinkClr xmlns:ahyp="http://schemas.microsoft.com/office/drawing/2018/hyperlinkcolor" val="tx"/>
                    </a:ext>
                  </a:extLst>
                </a:hlinkClick>
              </a:rPr>
              <a:t>分析</a:t>
            </a:r>
            <a:endParaRPr kumimoji="0" lang="zh-TW" altLang="en-US" sz="2800" b="0" i="0" u="none" strike="noStrike" cap="none" normalizeH="0" baseline="0" dirty="0">
              <a:ln>
                <a:noFill/>
              </a:ln>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r>
              <a:rPr kumimoji="0" lang="en-US" altLang="zh-TW" sz="2800" b="0" i="0" u="none" strike="noStrike" cap="none" normalizeH="0" baseline="0" dirty="0">
                <a:ln>
                  <a:noFill/>
                </a:ln>
                <a:effectLst/>
                <a:latin typeface="+mn-ea"/>
                <a:cs typeface="Calibri" panose="020F0502020204030204" pitchFamily="34" charset="0"/>
                <a:hlinkClick r:id="rId14">
                  <a:extLst>
                    <a:ext uri="{A12FA001-AC4F-418D-AE19-62706E023703}">
                      <ahyp:hlinkClr xmlns:ahyp="http://schemas.microsoft.com/office/drawing/2018/hyperlinkcolor" val="tx"/>
                    </a:ext>
                  </a:extLst>
                </a:hlinkClick>
              </a:rPr>
              <a:t>(</a:t>
            </a:r>
            <a:r>
              <a:rPr kumimoji="0" lang="zh-TW" altLang="en-US" sz="2800" b="0" i="0" u="none" strike="noStrike" cap="none" normalizeH="0" baseline="0" dirty="0">
                <a:ln>
                  <a:noFill/>
                </a:ln>
                <a:effectLst/>
                <a:latin typeface="+mn-ea"/>
                <a:cs typeface="Calibri" panose="020F0502020204030204" pitchFamily="34" charset="0"/>
                <a:hlinkClick r:id="rId14">
                  <a:extLst>
                    <a:ext uri="{A12FA001-AC4F-418D-AE19-62706E023703}">
                      <ahyp:hlinkClr xmlns:ahyp="http://schemas.microsoft.com/office/drawing/2018/hyperlinkcolor" val="tx"/>
                    </a:ext>
                  </a:extLst>
                </a:hlinkClick>
              </a:rPr>
              <a:t>二</a:t>
            </a:r>
            <a:r>
              <a:rPr kumimoji="0" lang="en-US" altLang="zh-TW" sz="2800" b="0" i="0" u="none" strike="noStrike" cap="none" normalizeH="0" baseline="0" dirty="0">
                <a:ln>
                  <a:noFill/>
                </a:ln>
                <a:effectLst/>
                <a:latin typeface="+mn-ea"/>
                <a:cs typeface="Calibri" panose="020F0502020204030204" pitchFamily="34" charset="0"/>
                <a:hlinkClick r:id="rId14">
                  <a:extLst>
                    <a:ext uri="{A12FA001-AC4F-418D-AE19-62706E023703}">
                      <ahyp:hlinkClr xmlns:ahyp="http://schemas.microsoft.com/office/drawing/2018/hyperlinkcolor" val="tx"/>
                    </a:ext>
                  </a:extLst>
                </a:hlinkClick>
              </a:rPr>
              <a:t>)</a:t>
            </a:r>
            <a:r>
              <a:rPr kumimoji="0" lang="en-US" altLang="zh-TW" sz="2800" b="0" i="0" u="none" strike="noStrike" cap="none" normalizeH="0" baseline="0" dirty="0">
                <a:ln>
                  <a:noFill/>
                </a:ln>
                <a:effectLst/>
                <a:latin typeface="+mn-ea"/>
                <a:cs typeface="Times New Roman" panose="02020603050405020304" pitchFamily="18" charset="0"/>
                <a:hlinkClick r:id="rId14">
                  <a:extLst>
                    <a:ext uri="{A12FA001-AC4F-418D-AE19-62706E023703}">
                      <ahyp:hlinkClr xmlns:ahyp="http://schemas.microsoft.com/office/drawing/2018/hyperlinkcolor" val="tx"/>
                    </a:ext>
                  </a:extLst>
                </a:hlinkClick>
              </a:rPr>
              <a:t>	</a:t>
            </a:r>
            <a:r>
              <a:rPr kumimoji="0" lang="en-US" altLang="zh-TW" sz="2800" b="0" i="0" u="none" strike="noStrike" cap="none" normalizeH="0" baseline="0" dirty="0">
                <a:ln>
                  <a:noFill/>
                </a:ln>
                <a:effectLst/>
                <a:latin typeface="+mn-ea"/>
                <a:cs typeface="Calibri" panose="020F0502020204030204" pitchFamily="34" charset="0"/>
                <a:hlinkClick r:id="rId14">
                  <a:extLst>
                    <a:ext uri="{A12FA001-AC4F-418D-AE19-62706E023703}">
                      <ahyp:hlinkClr xmlns:ahyp="http://schemas.microsoft.com/office/drawing/2018/hyperlinkcolor" val="tx"/>
                    </a:ext>
                  </a:extLst>
                </a:hlinkClick>
              </a:rPr>
              <a:t>4P</a:t>
            </a:r>
            <a:r>
              <a:rPr kumimoji="0" lang="zh-TW" altLang="en-US" sz="2800" b="0" i="0" u="none" strike="noStrike" cap="none" normalizeH="0" baseline="0" dirty="0">
                <a:ln>
                  <a:noFill/>
                </a:ln>
                <a:effectLst/>
                <a:latin typeface="+mn-ea"/>
                <a:cs typeface="Calibri" panose="020F0502020204030204" pitchFamily="34" charset="0"/>
                <a:hlinkClick r:id="rId14">
                  <a:extLst>
                    <a:ext uri="{A12FA001-AC4F-418D-AE19-62706E023703}">
                      <ahyp:hlinkClr xmlns:ahyp="http://schemas.microsoft.com/office/drawing/2018/hyperlinkcolor" val="tx"/>
                    </a:ext>
                  </a:extLst>
                </a:hlinkClick>
              </a:rPr>
              <a:t>分析</a:t>
            </a:r>
            <a:endParaRPr kumimoji="0" lang="zh-TW" altLang="en-US" sz="2800" b="0" i="0" u="none" strike="noStrike" cap="none" normalizeH="0" baseline="0" dirty="0">
              <a:ln>
                <a:noFill/>
              </a:ln>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r>
              <a:rPr kumimoji="0" lang="zh-TW" altLang="en-US" sz="2800" b="0" i="0" u="none" strike="noStrike" cap="none" normalizeH="0" baseline="0" dirty="0">
                <a:ln>
                  <a:noFill/>
                </a:ln>
                <a:effectLst/>
                <a:latin typeface="+mn-ea"/>
                <a:cs typeface="Calibri" panose="020F0502020204030204" pitchFamily="34" charset="0"/>
                <a:hlinkClick r:id="rId15">
                  <a:extLst>
                    <a:ext uri="{A12FA001-AC4F-418D-AE19-62706E023703}">
                      <ahyp:hlinkClr xmlns:ahyp="http://schemas.microsoft.com/office/drawing/2018/hyperlinkcolor" val="tx"/>
                    </a:ext>
                  </a:extLst>
                </a:hlinkClick>
              </a:rPr>
              <a:t>九、</a:t>
            </a:r>
            <a:r>
              <a:rPr kumimoji="0" lang="zh-TW" altLang="en-US" sz="2800" b="0" i="0" u="none" strike="noStrike" cap="none" normalizeH="0" baseline="0" dirty="0">
                <a:ln>
                  <a:noFill/>
                </a:ln>
                <a:effectLst/>
                <a:latin typeface="+mn-ea"/>
                <a:cs typeface="Times New Roman" panose="02020603050405020304" pitchFamily="18" charset="0"/>
                <a:hlinkClick r:id="rId15">
                  <a:extLst>
                    <a:ext uri="{A12FA001-AC4F-418D-AE19-62706E023703}">
                      <ahyp:hlinkClr xmlns:ahyp="http://schemas.microsoft.com/office/drawing/2018/hyperlinkcolor" val="tx"/>
                    </a:ext>
                  </a:extLst>
                </a:hlinkClick>
              </a:rPr>
              <a:t>	</a:t>
            </a:r>
            <a:r>
              <a:rPr kumimoji="0" lang="zh-TW" altLang="en-US" sz="2800" b="0" i="0" u="none" strike="noStrike" cap="none" normalizeH="0" baseline="0" dirty="0">
                <a:ln>
                  <a:noFill/>
                </a:ln>
                <a:effectLst/>
                <a:latin typeface="+mn-ea"/>
                <a:cs typeface="Calibri" panose="020F0502020204030204" pitchFamily="34" charset="0"/>
                <a:hlinkClick r:id="rId15">
                  <a:extLst>
                    <a:ext uri="{A12FA001-AC4F-418D-AE19-62706E023703}">
                      <ahyp:hlinkClr xmlns:ahyp="http://schemas.microsoft.com/office/drawing/2018/hyperlinkcolor" val="tx"/>
                    </a:ext>
                  </a:extLst>
                </a:hlinkClick>
              </a:rPr>
              <a:t>風險與問題評析</a:t>
            </a:r>
            <a:endParaRPr kumimoji="0" lang="zh-TW" altLang="en-US" sz="2800" b="0" i="0" u="none" strike="noStrike" cap="none" normalizeH="0" baseline="0" dirty="0">
              <a:ln>
                <a:noFill/>
              </a:ln>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r>
              <a:rPr kumimoji="0" lang="zh-TW" altLang="en-US" sz="2800" b="0" i="0" u="none" strike="noStrike" cap="none" normalizeH="0" baseline="0" dirty="0">
                <a:ln>
                  <a:noFill/>
                </a:ln>
                <a:effectLst/>
                <a:latin typeface="+mn-ea"/>
                <a:cs typeface="Calibri" panose="020F0502020204030204" pitchFamily="34" charset="0"/>
                <a:hlinkClick r:id="rId16">
                  <a:extLst>
                    <a:ext uri="{A12FA001-AC4F-418D-AE19-62706E023703}">
                      <ahyp:hlinkClr xmlns:ahyp="http://schemas.microsoft.com/office/drawing/2018/hyperlinkcolor" val="tx"/>
                    </a:ext>
                  </a:extLst>
                </a:hlinkClick>
              </a:rPr>
              <a:t>十、預期效益</a:t>
            </a:r>
            <a:endParaRPr kumimoji="0" lang="zh-TW" altLang="en-US" sz="2800" b="0" i="0" u="none" strike="noStrike" cap="none" normalizeH="0" baseline="0" dirty="0">
              <a:ln>
                <a:noFill/>
              </a:ln>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r>
              <a:rPr kumimoji="0" lang="zh-TW" altLang="en-US" sz="2800" b="0" i="0" u="none" strike="noStrike" cap="none" normalizeH="0" baseline="0" dirty="0">
                <a:ln>
                  <a:noFill/>
                </a:ln>
                <a:effectLst/>
                <a:latin typeface="+mn-ea"/>
                <a:cs typeface="Calibri" panose="020F0502020204030204" pitchFamily="34" charset="0"/>
                <a:hlinkClick r:id="rId17">
                  <a:extLst>
                    <a:ext uri="{A12FA001-AC4F-418D-AE19-62706E023703}">
                      <ahyp:hlinkClr xmlns:ahyp="http://schemas.microsoft.com/office/drawing/2018/hyperlinkcolor" val="tx"/>
                    </a:ext>
                  </a:extLst>
                </a:hlinkClick>
              </a:rPr>
              <a:t>十一、參考文獻</a:t>
            </a:r>
            <a:endParaRPr kumimoji="0" lang="zh-TW" altLang="en-US" sz="2800" b="0" i="0" u="none" strike="noStrike" cap="none" normalizeH="0" baseline="0" dirty="0">
              <a:ln>
                <a:noFill/>
              </a:ln>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tab pos="5753100" algn="r"/>
              </a:tabLst>
            </a:pPr>
            <a:r>
              <a:rPr kumimoji="0" lang="zh-TW" altLang="en-US" sz="2800" b="0" i="0" u="none" strike="noStrike" cap="none" normalizeH="0" baseline="0" dirty="0">
                <a:ln>
                  <a:noFill/>
                </a:ln>
                <a:effectLst/>
                <a:latin typeface="+mn-ea"/>
                <a:cs typeface="Calibri" panose="020F0502020204030204" pitchFamily="34" charset="0"/>
                <a:hlinkClick r:id="rId18">
                  <a:extLst>
                    <a:ext uri="{A12FA001-AC4F-418D-AE19-62706E023703}">
                      <ahyp:hlinkClr xmlns:ahyp="http://schemas.microsoft.com/office/drawing/2018/hyperlinkcolor" val="tx"/>
                    </a:ext>
                  </a:extLst>
                </a:hlinkClick>
              </a:rPr>
              <a:t>十二、第一次訪談紀錄表</a:t>
            </a:r>
            <a:endParaRPr kumimoji="0" lang="zh-TW" altLang="en-US" sz="2800" b="0" i="0" u="none" strike="noStrike" cap="none" normalizeH="0" baseline="0" dirty="0">
              <a:ln>
                <a:noFill/>
              </a:ln>
              <a:effectLst/>
              <a:latin typeface="+mn-ea"/>
            </a:endParaRPr>
          </a:p>
        </p:txBody>
      </p:sp>
      <p:sp>
        <p:nvSpPr>
          <p:cNvPr id="13" name="文字方塊 12">
            <a:extLst>
              <a:ext uri="{FF2B5EF4-FFF2-40B4-BE49-F238E27FC236}">
                <a16:creationId xmlns:a16="http://schemas.microsoft.com/office/drawing/2014/main" id="{6A5707D6-4567-1478-BBB9-922C0C0009D5}"/>
              </a:ext>
            </a:extLst>
          </p:cNvPr>
          <p:cNvSpPr txBox="1"/>
          <p:nvPr/>
        </p:nvSpPr>
        <p:spPr>
          <a:xfrm>
            <a:off x="230885" y="371789"/>
            <a:ext cx="1436914" cy="1569660"/>
          </a:xfrm>
          <a:prstGeom prst="rect">
            <a:avLst/>
          </a:prstGeom>
          <a:noFill/>
        </p:spPr>
        <p:txBody>
          <a:bodyPr wrap="square" rtlCol="0">
            <a:spAutoFit/>
          </a:bodyPr>
          <a:lstStyle/>
          <a:p>
            <a:r>
              <a:rPr kumimoji="0" lang="zh-TW" altLang="zh-TW" sz="4800" b="1" i="0" u="none" strike="noStrike" cap="none" normalizeH="0" baseline="0" dirty="0">
                <a:ln>
                  <a:noFill/>
                </a:ln>
                <a:effectLst/>
                <a:latin typeface="+mn-ea"/>
                <a:cs typeface="Calibri" panose="020F0502020204030204" pitchFamily="34" charset="0"/>
              </a:rPr>
              <a:t>目錄</a:t>
            </a:r>
            <a:endParaRPr kumimoji="0" lang="zh-TW" altLang="zh-TW" sz="4800" b="0" i="0" u="none" strike="noStrike" cap="none" normalizeH="0" baseline="0" dirty="0">
              <a:ln>
                <a:noFill/>
              </a:ln>
              <a:effectLst/>
              <a:latin typeface="+mn-ea"/>
            </a:endParaRPr>
          </a:p>
          <a:p>
            <a:endParaRPr lang="zh-TW" altLang="en-US" sz="4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pic>
        <p:nvPicPr>
          <p:cNvPr id="6" name="Image 0" descr="preencoded.png">
            <a:hlinkClick r:id="rId3"/>
          </p:cNvPr>
          <p:cNvPicPr>
            <a:picLocks noChangeAspect="1"/>
          </p:cNvPicPr>
          <p:nvPr/>
        </p:nvPicPr>
        <p:blipFill>
          <a:blip r:embed="rId4"/>
          <a:stretch>
            <a:fillRect/>
          </a:stretch>
        </p:blipFill>
        <p:spPr>
          <a:xfrm>
            <a:off x="12242153" y="7589520"/>
            <a:ext cx="2296807" cy="548640"/>
          </a:xfrm>
          <a:prstGeom prst="rect">
            <a:avLst/>
          </a:prstGeom>
        </p:spPr>
      </p:pic>
      <p:sp>
        <p:nvSpPr>
          <p:cNvPr id="4" name="Shape 0">
            <a:extLst>
              <a:ext uri="{FF2B5EF4-FFF2-40B4-BE49-F238E27FC236}">
                <a16:creationId xmlns:a16="http://schemas.microsoft.com/office/drawing/2014/main" id="{3C95F7B4-2E77-84F2-2919-1B4C1D1951D1}"/>
              </a:ext>
            </a:extLst>
          </p:cNvPr>
          <p:cNvSpPr/>
          <p:nvPr/>
        </p:nvSpPr>
        <p:spPr>
          <a:xfrm>
            <a:off x="152400" y="152400"/>
            <a:ext cx="14630400" cy="8229600"/>
          </a:xfrm>
          <a:prstGeom prst="rect">
            <a:avLst/>
          </a:prstGeom>
          <a:solidFill>
            <a:srgbClr val="F7EDE9"/>
          </a:solidFill>
          <a:ln/>
        </p:spPr>
      </p:sp>
      <p:sp>
        <p:nvSpPr>
          <p:cNvPr id="5" name="Shape 0">
            <a:extLst>
              <a:ext uri="{FF2B5EF4-FFF2-40B4-BE49-F238E27FC236}">
                <a16:creationId xmlns:a16="http://schemas.microsoft.com/office/drawing/2014/main" id="{96152EF9-1968-2045-CB54-8FE089761E65}"/>
              </a:ext>
            </a:extLst>
          </p:cNvPr>
          <p:cNvSpPr/>
          <p:nvPr/>
        </p:nvSpPr>
        <p:spPr>
          <a:xfrm>
            <a:off x="304800" y="304800"/>
            <a:ext cx="14630400" cy="8229600"/>
          </a:xfrm>
          <a:prstGeom prst="rect">
            <a:avLst/>
          </a:prstGeom>
          <a:solidFill>
            <a:srgbClr val="F7EDE9"/>
          </a:solidFill>
          <a:ln/>
        </p:spPr>
      </p:sp>
      <p:sp>
        <p:nvSpPr>
          <p:cNvPr id="7" name="文字方塊 6">
            <a:extLst>
              <a:ext uri="{FF2B5EF4-FFF2-40B4-BE49-F238E27FC236}">
                <a16:creationId xmlns:a16="http://schemas.microsoft.com/office/drawing/2014/main" id="{5B867F51-F381-A905-EE51-07F03817A252}"/>
              </a:ext>
            </a:extLst>
          </p:cNvPr>
          <p:cNvSpPr txBox="1"/>
          <p:nvPr/>
        </p:nvSpPr>
        <p:spPr>
          <a:xfrm>
            <a:off x="884255" y="612949"/>
            <a:ext cx="1758461" cy="369332"/>
          </a:xfrm>
          <a:prstGeom prst="rect">
            <a:avLst/>
          </a:prstGeom>
          <a:noFill/>
        </p:spPr>
        <p:txBody>
          <a:bodyPr wrap="square" rtlCol="0">
            <a:spAutoFit/>
          </a:bodyPr>
          <a:lstStyle/>
          <a:p>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rPr>
              <a:t>(</a:t>
            </a:r>
            <a:r>
              <a:rPr lang="zh-TW" altLang="en-US" sz="1800" kern="100" dirty="0">
                <a:effectLst/>
                <a:latin typeface="標楷體" panose="03000509000000000000" pitchFamily="65" charset="-120"/>
                <a:ea typeface="新細明體" panose="02020500000000000000" pitchFamily="18" charset="-120"/>
                <a:cs typeface="Times New Roman" panose="02020603050405020304" pitchFamily="18" charset="0"/>
              </a:rPr>
              <a:t>一</a:t>
            </a:r>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rPr>
              <a:t>)SWOT</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分析</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graphicFrame>
        <p:nvGraphicFramePr>
          <p:cNvPr id="8" name="表格 7">
            <a:extLst>
              <a:ext uri="{FF2B5EF4-FFF2-40B4-BE49-F238E27FC236}">
                <a16:creationId xmlns:a16="http://schemas.microsoft.com/office/drawing/2014/main" id="{2216E880-EB54-C97E-92B6-315444B39B8E}"/>
              </a:ext>
            </a:extLst>
          </p:cNvPr>
          <p:cNvGraphicFramePr>
            <a:graphicFrameLocks noGrp="1"/>
          </p:cNvGraphicFramePr>
          <p:nvPr>
            <p:extLst>
              <p:ext uri="{D42A27DB-BD31-4B8C-83A1-F6EECF244321}">
                <p14:modId xmlns:p14="http://schemas.microsoft.com/office/powerpoint/2010/main" val="373230731"/>
              </p:ext>
            </p:extLst>
          </p:nvPr>
        </p:nvGraphicFramePr>
        <p:xfrm>
          <a:off x="1011648" y="1134681"/>
          <a:ext cx="11230505" cy="6276877"/>
        </p:xfrm>
        <a:graphic>
          <a:graphicData uri="http://schemas.openxmlformats.org/drawingml/2006/table">
            <a:tbl>
              <a:tblPr firstRow="1" firstCol="1" bandRow="1">
                <a:tableStyleId>{5C22544A-7EE6-4342-B048-85BDC9FD1C3A}</a:tableStyleId>
              </a:tblPr>
              <a:tblGrid>
                <a:gridCol w="2246893">
                  <a:extLst>
                    <a:ext uri="{9D8B030D-6E8A-4147-A177-3AD203B41FA5}">
                      <a16:colId xmlns:a16="http://schemas.microsoft.com/office/drawing/2014/main" val="4100260092"/>
                    </a:ext>
                  </a:extLst>
                </a:gridCol>
                <a:gridCol w="2246893">
                  <a:extLst>
                    <a:ext uri="{9D8B030D-6E8A-4147-A177-3AD203B41FA5}">
                      <a16:colId xmlns:a16="http://schemas.microsoft.com/office/drawing/2014/main" val="4210186979"/>
                    </a:ext>
                  </a:extLst>
                </a:gridCol>
                <a:gridCol w="2245573">
                  <a:extLst>
                    <a:ext uri="{9D8B030D-6E8A-4147-A177-3AD203B41FA5}">
                      <a16:colId xmlns:a16="http://schemas.microsoft.com/office/drawing/2014/main" val="2383157819"/>
                    </a:ext>
                  </a:extLst>
                </a:gridCol>
                <a:gridCol w="2245573">
                  <a:extLst>
                    <a:ext uri="{9D8B030D-6E8A-4147-A177-3AD203B41FA5}">
                      <a16:colId xmlns:a16="http://schemas.microsoft.com/office/drawing/2014/main" val="4033385617"/>
                    </a:ext>
                  </a:extLst>
                </a:gridCol>
                <a:gridCol w="2245573">
                  <a:extLst>
                    <a:ext uri="{9D8B030D-6E8A-4147-A177-3AD203B41FA5}">
                      <a16:colId xmlns:a16="http://schemas.microsoft.com/office/drawing/2014/main" val="3253783934"/>
                    </a:ext>
                  </a:extLst>
                </a:gridCol>
              </a:tblGrid>
              <a:tr h="295267">
                <a:tc>
                  <a:txBody>
                    <a:bodyPr/>
                    <a:lstStyle/>
                    <a:p>
                      <a:pPr marL="304800" algn="just"/>
                      <a:r>
                        <a:rPr lang="en-US" sz="2000" kern="100">
                          <a:effectLst/>
                        </a:rPr>
                        <a:t> </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優勢</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劣勢</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機會</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威脅</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882171637"/>
                  </a:ext>
                </a:extLst>
              </a:tr>
              <a:tr h="1476337">
                <a:tc rowSpan="5">
                  <a:txBody>
                    <a:bodyPr/>
                    <a:lstStyle/>
                    <a:p>
                      <a:pPr marL="304800" algn="just"/>
                      <a:r>
                        <a:rPr lang="zh-TW" sz="2000" kern="100">
                          <a:effectLst/>
                        </a:rPr>
                        <a:t>內部</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四季皆可種植</a:t>
                      </a:r>
                    </a:p>
                    <a:p>
                      <a:pPr marL="304800" algn="just"/>
                      <a:r>
                        <a:rPr lang="zh-TW" sz="2000" kern="100">
                          <a:effectLst/>
                        </a:rPr>
                        <a:t>與其他商家的耕種期分開</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dirty="0">
                          <a:effectLst/>
                        </a:rPr>
                        <a:t>產品特性受季節影響</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創新品特色有助於吸引顧客</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強大的競爭者進入市場</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615477596"/>
                  </a:ext>
                </a:extLst>
              </a:tr>
              <a:tr h="885803">
                <a:tc vMerge="1">
                  <a:txBody>
                    <a:bodyPr/>
                    <a:lstStyle/>
                    <a:p>
                      <a:endParaRPr lang="zh-TW" altLang="en-US"/>
                    </a:p>
                  </a:txBody>
                  <a:tcPr/>
                </a:tc>
                <a:tc>
                  <a:txBody>
                    <a:bodyPr/>
                    <a:lstStyle/>
                    <a:p>
                      <a:pPr marL="304800" algn="just"/>
                      <a:r>
                        <a:rPr lang="zh-TW" sz="2000" kern="100">
                          <a:effectLst/>
                        </a:rPr>
                        <a:t>食用方法多變</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外觀及大小有差異</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芋頭甜品較好拓展新客戶</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天災如颱風對產品的影響</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535395770"/>
                  </a:ext>
                </a:extLst>
              </a:tr>
              <a:tr h="590534">
                <a:tc vMerge="1">
                  <a:txBody>
                    <a:bodyPr/>
                    <a:lstStyle/>
                    <a:p>
                      <a:endParaRPr lang="zh-TW" altLang="en-US"/>
                    </a:p>
                  </a:txBody>
                  <a:tcPr/>
                </a:tc>
                <a:tc>
                  <a:txBody>
                    <a:bodyPr/>
                    <a:lstStyle/>
                    <a:p>
                      <a:pPr marL="304800" algn="just"/>
                      <a:r>
                        <a:rPr lang="zh-TW" sz="2000" kern="100">
                          <a:effectLst/>
                        </a:rPr>
                        <a:t>自家產自銷貨源明瞭</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其他高價產品的競爭</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發展學生和教職員市場</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可替代產品崛起</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4199809173"/>
                  </a:ext>
                </a:extLst>
              </a:tr>
              <a:tr h="590534">
                <a:tc vMerge="1">
                  <a:txBody>
                    <a:bodyPr/>
                    <a:lstStyle/>
                    <a:p>
                      <a:endParaRPr lang="zh-TW" altLang="en-US"/>
                    </a:p>
                  </a:txBody>
                  <a:tcPr/>
                </a:tc>
                <a:tc rowSpan="2">
                  <a:txBody>
                    <a:bodyPr/>
                    <a:lstStyle/>
                    <a:p>
                      <a:pPr marL="304800" algn="just"/>
                      <a:r>
                        <a:rPr lang="zh-TW" sz="2000" kern="100">
                          <a:effectLst/>
                        </a:rPr>
                        <a:t>烹調方法簡單好學</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生鮮產品須妥善管理</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社群媒體的行銷</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法規和環境問題</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107916212"/>
                  </a:ext>
                </a:extLst>
              </a:tr>
              <a:tr h="590534">
                <a:tc vMerge="1">
                  <a:txBody>
                    <a:bodyPr/>
                    <a:lstStyle/>
                    <a:p>
                      <a:endParaRPr lang="zh-TW" altLang="en-US"/>
                    </a:p>
                  </a:txBody>
                  <a:tcPr/>
                </a:tc>
                <a:tc vMerge="1">
                  <a:txBody>
                    <a:bodyPr/>
                    <a:lstStyle/>
                    <a:p>
                      <a:endParaRPr lang="zh-TW" altLang="en-US"/>
                    </a:p>
                  </a:txBody>
                  <a:tcPr/>
                </a:tc>
                <a:tc>
                  <a:txBody>
                    <a:bodyPr/>
                    <a:lstStyle/>
                    <a:p>
                      <a:pPr marL="304800" algn="just"/>
                      <a:r>
                        <a:rPr lang="zh-TW" sz="2000" kern="100">
                          <a:effectLst/>
                        </a:rPr>
                        <a:t>供應鏈脆弱</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餐飲市場拓展</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突發事件</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18208775"/>
                  </a:ext>
                </a:extLst>
              </a:tr>
              <a:tr h="885803">
                <a:tc rowSpan="2">
                  <a:txBody>
                    <a:bodyPr/>
                    <a:lstStyle/>
                    <a:p>
                      <a:pPr marL="304800" algn="just"/>
                      <a:r>
                        <a:rPr lang="zh-TW" sz="2000" kern="100">
                          <a:effectLst/>
                        </a:rPr>
                        <a:t>外部</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市場需求持續成長</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新競爭者進入市場</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消費者對健康飲食的關注</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價格競爭力</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775904438"/>
                  </a:ext>
                </a:extLst>
              </a:tr>
              <a:tr h="885803">
                <a:tc vMerge="1">
                  <a:txBody>
                    <a:bodyPr/>
                    <a:lstStyle/>
                    <a:p>
                      <a:endParaRPr lang="zh-TW" altLang="en-US"/>
                    </a:p>
                  </a:txBody>
                  <a:tcPr/>
                </a:tc>
                <a:tc>
                  <a:txBody>
                    <a:bodyPr/>
                    <a:lstStyle/>
                    <a:p>
                      <a:pPr marL="304800" algn="just"/>
                      <a:r>
                        <a:rPr lang="zh-TW" sz="2000" kern="100">
                          <a:effectLst/>
                        </a:rPr>
                        <a:t>地方特色與文化傳承</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產品差異化較小</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a:effectLst/>
                        </a:rPr>
                        <a:t>媽祖繞境的流動攤販適合拓展客源</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marL="304800" algn="just"/>
                      <a:r>
                        <a:rPr lang="zh-TW" sz="2000" kern="100" dirty="0">
                          <a:effectLst/>
                        </a:rPr>
                        <a:t>經濟轉向</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762800178"/>
                  </a:ext>
                </a:extLst>
              </a:tr>
            </a:tbl>
          </a:graphicData>
        </a:graphic>
      </p:graphicFrame>
    </p:spTree>
    <p:extLst>
      <p:ext uri="{BB962C8B-B14F-4D97-AF65-F5344CB8AC3E}">
        <p14:creationId xmlns:p14="http://schemas.microsoft.com/office/powerpoint/2010/main" val="2060198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文字方塊 2">
            <a:extLst>
              <a:ext uri="{FF2B5EF4-FFF2-40B4-BE49-F238E27FC236}">
                <a16:creationId xmlns:a16="http://schemas.microsoft.com/office/drawing/2014/main" id="{0CFEF2D5-5DBE-30E7-4BD5-F1BC92B961CC}"/>
              </a:ext>
            </a:extLst>
          </p:cNvPr>
          <p:cNvSpPr txBox="1"/>
          <p:nvPr/>
        </p:nvSpPr>
        <p:spPr>
          <a:xfrm>
            <a:off x="665437" y="395153"/>
            <a:ext cx="2090058" cy="646331"/>
          </a:xfrm>
          <a:prstGeom prst="rect">
            <a:avLst/>
          </a:prstGeom>
          <a:noFill/>
        </p:spPr>
        <p:txBody>
          <a:bodyPr wrap="square" rtlCol="0">
            <a:spAutoFit/>
          </a:bodyPr>
          <a:lstStyle/>
          <a:p>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rPr>
              <a:t>(</a:t>
            </a:r>
            <a:r>
              <a:rPr lang="zh-TW" altLang="en-US" sz="1800" kern="100" dirty="0">
                <a:effectLst/>
                <a:latin typeface="標楷體" panose="03000509000000000000" pitchFamily="65" charset="-120"/>
                <a:ea typeface="新細明體" panose="02020500000000000000" pitchFamily="18" charset="-120"/>
                <a:cs typeface="Times New Roman" panose="02020603050405020304" pitchFamily="18" charset="0"/>
              </a:rPr>
              <a:t>二</a:t>
            </a:r>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rPr>
              <a:t>)4P</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分析</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sp>
        <p:nvSpPr>
          <p:cNvPr id="7" name="Rectangle 2">
            <a:extLst>
              <a:ext uri="{FF2B5EF4-FFF2-40B4-BE49-F238E27FC236}">
                <a16:creationId xmlns:a16="http://schemas.microsoft.com/office/drawing/2014/main" id="{C26C44A3-62D8-EF2C-10AB-8A335E06D48D}"/>
              </a:ext>
            </a:extLst>
          </p:cNvPr>
          <p:cNvSpPr>
            <a:spLocks noChangeArrowheads="1"/>
          </p:cNvSpPr>
          <p:nvPr/>
        </p:nvSpPr>
        <p:spPr bwMode="auto">
          <a:xfrm>
            <a:off x="914400" y="1929284"/>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3">
            <a:extLst>
              <a:ext uri="{FF2B5EF4-FFF2-40B4-BE49-F238E27FC236}">
                <a16:creationId xmlns:a16="http://schemas.microsoft.com/office/drawing/2014/main" id="{4EF47355-CFE4-2F5E-2363-28B800EBAB26}"/>
              </a:ext>
            </a:extLst>
          </p:cNvPr>
          <p:cNvSpPr>
            <a:spLocks noChangeArrowheads="1"/>
          </p:cNvSpPr>
          <p:nvPr/>
        </p:nvSpPr>
        <p:spPr bwMode="auto">
          <a:xfrm>
            <a:off x="914400" y="5177309"/>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zh-TW" sz="12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br>
            <a:br>
              <a:rPr kumimoji="0" lang="en-US" altLang="zh-TW" sz="12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br>
            <a:endParaRPr kumimoji="0" lang="en-US" altLang="zh-TW" sz="1800" b="0" i="0" u="none" strike="noStrike" cap="none" normalizeH="0" baseline="0">
              <a:ln>
                <a:noFill/>
              </a:ln>
              <a:solidFill>
                <a:schemeClr val="tx1"/>
              </a:solidFill>
              <a:effectLst/>
              <a:latin typeface="Arial" panose="020B0604020202020204" pitchFamily="34" charset="0"/>
            </a:endParaRPr>
          </a:p>
        </p:txBody>
      </p:sp>
      <p:graphicFrame>
        <p:nvGraphicFramePr>
          <p:cNvPr id="10" name="資料庫圖表 9">
            <a:extLst>
              <a:ext uri="{FF2B5EF4-FFF2-40B4-BE49-F238E27FC236}">
                <a16:creationId xmlns:a16="http://schemas.microsoft.com/office/drawing/2014/main" id="{C03720ED-2DE0-2725-0E05-29E41ED66C2B}"/>
              </a:ext>
            </a:extLst>
          </p:cNvPr>
          <p:cNvGraphicFramePr/>
          <p:nvPr>
            <p:extLst>
              <p:ext uri="{D42A27DB-BD31-4B8C-83A1-F6EECF244321}">
                <p14:modId xmlns:p14="http://schemas.microsoft.com/office/powerpoint/2010/main" val="2943194576"/>
              </p:ext>
            </p:extLst>
          </p:nvPr>
        </p:nvGraphicFramePr>
        <p:xfrm>
          <a:off x="1787307" y="863600"/>
          <a:ext cx="97536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6947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pic>
        <p:nvPicPr>
          <p:cNvPr id="6" name="Image 0" descr="preencoded.png">
            <a:hlinkClick r:id="rId3"/>
          </p:cNvPr>
          <p:cNvPicPr>
            <a:picLocks noChangeAspect="1"/>
          </p:cNvPicPr>
          <p:nvPr/>
        </p:nvPicPr>
        <p:blipFill>
          <a:blip r:embed="rId4"/>
          <a:stretch>
            <a:fillRect/>
          </a:stretch>
        </p:blipFill>
        <p:spPr>
          <a:xfrm>
            <a:off x="12242153" y="7589520"/>
            <a:ext cx="2296807" cy="548640"/>
          </a:xfrm>
          <a:prstGeom prst="rect">
            <a:avLst/>
          </a:prstGeom>
        </p:spPr>
      </p:pic>
      <p:sp>
        <p:nvSpPr>
          <p:cNvPr id="4" name="Shape 0">
            <a:extLst>
              <a:ext uri="{FF2B5EF4-FFF2-40B4-BE49-F238E27FC236}">
                <a16:creationId xmlns:a16="http://schemas.microsoft.com/office/drawing/2014/main" id="{3C95F7B4-2E77-84F2-2919-1B4C1D1951D1}"/>
              </a:ext>
            </a:extLst>
          </p:cNvPr>
          <p:cNvSpPr/>
          <p:nvPr/>
        </p:nvSpPr>
        <p:spPr>
          <a:xfrm>
            <a:off x="152400" y="152400"/>
            <a:ext cx="14630400" cy="8229600"/>
          </a:xfrm>
          <a:prstGeom prst="rect">
            <a:avLst/>
          </a:prstGeom>
          <a:solidFill>
            <a:srgbClr val="F7EDE9"/>
          </a:solidFill>
          <a:ln/>
        </p:spPr>
      </p:sp>
      <p:sp>
        <p:nvSpPr>
          <p:cNvPr id="5" name="Shape 0">
            <a:extLst>
              <a:ext uri="{FF2B5EF4-FFF2-40B4-BE49-F238E27FC236}">
                <a16:creationId xmlns:a16="http://schemas.microsoft.com/office/drawing/2014/main" id="{96152EF9-1968-2045-CB54-8FE089761E65}"/>
              </a:ext>
            </a:extLst>
          </p:cNvPr>
          <p:cNvSpPr/>
          <p:nvPr/>
        </p:nvSpPr>
        <p:spPr>
          <a:xfrm>
            <a:off x="304800" y="304800"/>
            <a:ext cx="14630400" cy="8229600"/>
          </a:xfrm>
          <a:prstGeom prst="rect">
            <a:avLst/>
          </a:prstGeom>
          <a:solidFill>
            <a:srgbClr val="F7EDE9"/>
          </a:solidFill>
          <a:ln/>
        </p:spPr>
      </p:sp>
      <p:sp>
        <p:nvSpPr>
          <p:cNvPr id="3" name="文字方塊 2">
            <a:extLst>
              <a:ext uri="{FF2B5EF4-FFF2-40B4-BE49-F238E27FC236}">
                <a16:creationId xmlns:a16="http://schemas.microsoft.com/office/drawing/2014/main" id="{56BA3FED-6EF2-0839-2F1B-C6F2258CE8A7}"/>
              </a:ext>
            </a:extLst>
          </p:cNvPr>
          <p:cNvSpPr txBox="1"/>
          <p:nvPr/>
        </p:nvSpPr>
        <p:spPr>
          <a:xfrm>
            <a:off x="2021078" y="883146"/>
            <a:ext cx="10952644" cy="7109639"/>
          </a:xfrm>
          <a:prstGeom prst="rect">
            <a:avLst/>
          </a:prstGeom>
          <a:noFill/>
        </p:spPr>
        <p:txBody>
          <a:bodyPr wrap="square" rtlCol="0">
            <a:spAutoFit/>
          </a:bodyPr>
          <a:lstStyle/>
          <a:p>
            <a:pPr lvl="0"/>
            <a:r>
              <a:rPr lang="zh-TW" altLang="en-US" sz="2000" kern="100" dirty="0">
                <a:effectLst/>
                <a:latin typeface="Calibri" panose="020F0502020204030204" pitchFamily="34" charset="0"/>
                <a:ea typeface="標楷體" panose="03000509000000000000" pitchFamily="65" charset="-120"/>
                <a:cs typeface="Times New Roman" panose="02020603050405020304" pitchFamily="18" charset="0"/>
              </a:rPr>
              <a:t>九、</a:t>
            </a: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風險與問題評析</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394970"/>
            <a:r>
              <a:rPr lang="en-US" altLang="zh-TW" sz="2000" b="1" kern="100" dirty="0">
                <a:effectLst/>
                <a:latin typeface="標楷體" panose="03000509000000000000" pitchFamily="65" charset="-120"/>
                <a:ea typeface="新細明體" panose="02020500000000000000" pitchFamily="18" charset="-120"/>
                <a:cs typeface="Times New Roman" panose="02020603050405020304" pitchFamily="18" charset="0"/>
              </a:rPr>
              <a:t>1</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市場競爭：</a:t>
            </a:r>
            <a:br>
              <a:rPr lang="en-US" altLang="zh-TW" sz="2000" kern="100" dirty="0">
                <a:effectLst/>
                <a:latin typeface="標楷體" panose="03000509000000000000" pitchFamily="65" charset="-120"/>
                <a:ea typeface="新細明體" panose="02020500000000000000" pitchFamily="18" charset="-120"/>
                <a:cs typeface="Times New Roman" panose="02020603050405020304" pitchFamily="18" charset="0"/>
              </a:rPr>
            </a:b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芋頭市場可能面臨激烈的競爭，許多其他攤販或商店也可能提供相似或競爭性價格的產品。</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評估競爭對價格和產品需求的影響，並設法差異化以吸引客戶。</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en-US" altLang="zh-TW" sz="2000" b="1" kern="100" dirty="0">
                <a:effectLst/>
                <a:latin typeface="標楷體" panose="03000509000000000000" pitchFamily="65" charset="-120"/>
                <a:ea typeface="標楷體" panose="03000509000000000000" pitchFamily="65" charset="-120"/>
                <a:cs typeface="Times New Roman" panose="02020603050405020304" pitchFamily="18" charset="0"/>
              </a:rPr>
              <a:t>2.</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季節性變動：</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芋頭的生產和消費可能受到季節性變動的影響，可能導致在某些季節期間銷售量較低。</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考慮如何應對季節性波動，例如開發不同季節的芋頭產品或行銷策略。</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en-US" altLang="zh-TW" sz="2000" b="1" kern="100" dirty="0">
                <a:effectLst/>
                <a:latin typeface="標楷體" panose="03000509000000000000" pitchFamily="65" charset="-120"/>
                <a:ea typeface="標楷體" panose="03000509000000000000" pitchFamily="65" charset="-120"/>
                <a:cs typeface="Times New Roman" panose="02020603050405020304" pitchFamily="18" charset="0"/>
              </a:rPr>
              <a:t>3.</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品質控制：</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保持芋頭品質的一致性是一個關鍵問題，品質不佳可能損害聲譽並失去客戶。</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制定嚴格的品質控制程序，確保產品始終符合標準。</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en-US" altLang="zh-TW" sz="2000" b="1"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衛生與安全：</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餐飲業需要嚴格的衛生標準，忽視衛生可能對業務造成嚴重後果，包括食品中毒事件。</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訓練員工並遵守衛生法規是至關重要的。</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en-US" altLang="zh-TW" sz="2000" b="1" kern="100" dirty="0">
                <a:effectLst/>
                <a:latin typeface="標楷體" panose="03000509000000000000" pitchFamily="65" charset="-120"/>
                <a:ea typeface="標楷體" panose="03000509000000000000" pitchFamily="65" charset="-120"/>
                <a:cs typeface="Times New Roman" panose="02020603050405020304" pitchFamily="18" charset="0"/>
              </a:rPr>
              <a:t>5.</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價格波動：</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芋頭價格可能因供應變動而波動，這可能影響利潤率。</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考慮與供應商建立穩定的價格協議或多元化產品以減輕風險。</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en-US"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6.</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營運成本：</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營運成本，包括原材料、人力和租金，可能會影響盈利能力。</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監視成本，尋求節省和效率提升的機會，以確保業務的可持續性。</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en-US"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7.</a:t>
            </a:r>
            <a:r>
              <a:rPr lang="zh-TW" altLang="zh-TW" sz="2000" b="1" kern="100" dirty="0">
                <a:effectLst/>
                <a:latin typeface="Calibri" panose="020F0502020204030204" pitchFamily="34" charset="0"/>
                <a:ea typeface="標楷體" panose="03000509000000000000" pitchFamily="65" charset="-120"/>
                <a:cs typeface="Times New Roman" panose="02020603050405020304" pitchFamily="18" charset="0"/>
              </a:rPr>
              <a:t>法規與許可：</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確保遵守當地食品法規和許可要求是必要的，否則可能面臨罰款或業務關閉。</a:t>
            </a:r>
            <a:br>
              <a:rPr lang="en-US" altLang="zh-TW" sz="2000" kern="100" dirty="0">
                <a:effectLst/>
                <a:latin typeface="Calibri" panose="020F0502020204030204" pitchFamily="34" charset="0"/>
                <a:ea typeface="標楷體" panose="03000509000000000000" pitchFamily="65" charset="-120"/>
                <a:cs typeface="Times New Roman" panose="02020603050405020304" pitchFamily="18" charset="0"/>
              </a:rPr>
            </a:br>
            <a:r>
              <a:rPr lang="zh-TW" altLang="zh-TW" sz="2000" kern="100" dirty="0">
                <a:effectLst/>
                <a:latin typeface="Calibri" panose="020F0502020204030204" pitchFamily="34" charset="0"/>
                <a:ea typeface="標楷體" panose="03000509000000000000" pitchFamily="65" charset="-120"/>
                <a:cs typeface="Times New Roman" panose="02020603050405020304" pitchFamily="18" charset="0"/>
              </a:rPr>
              <a:t>定期檢查並確保符合所有相關法律。</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sz="2000" dirty="0"/>
          </a:p>
        </p:txBody>
      </p:sp>
    </p:spTree>
    <p:extLst>
      <p:ext uri="{BB962C8B-B14F-4D97-AF65-F5344CB8AC3E}">
        <p14:creationId xmlns:p14="http://schemas.microsoft.com/office/powerpoint/2010/main" val="3500134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pic>
        <p:nvPicPr>
          <p:cNvPr id="6" name="Image 0" descr="preencoded.png">
            <a:hlinkClick r:id="rId3"/>
          </p:cNvPr>
          <p:cNvPicPr>
            <a:picLocks noChangeAspect="1"/>
          </p:cNvPicPr>
          <p:nvPr/>
        </p:nvPicPr>
        <p:blipFill>
          <a:blip r:embed="rId4"/>
          <a:stretch>
            <a:fillRect/>
          </a:stretch>
        </p:blipFill>
        <p:spPr>
          <a:xfrm>
            <a:off x="12242153" y="7589520"/>
            <a:ext cx="2296807" cy="548640"/>
          </a:xfrm>
          <a:prstGeom prst="rect">
            <a:avLst/>
          </a:prstGeom>
        </p:spPr>
      </p:pic>
      <p:sp>
        <p:nvSpPr>
          <p:cNvPr id="4" name="Shape 0">
            <a:extLst>
              <a:ext uri="{FF2B5EF4-FFF2-40B4-BE49-F238E27FC236}">
                <a16:creationId xmlns:a16="http://schemas.microsoft.com/office/drawing/2014/main" id="{3C95F7B4-2E77-84F2-2919-1B4C1D1951D1}"/>
              </a:ext>
            </a:extLst>
          </p:cNvPr>
          <p:cNvSpPr/>
          <p:nvPr/>
        </p:nvSpPr>
        <p:spPr>
          <a:xfrm>
            <a:off x="152400" y="152400"/>
            <a:ext cx="14630400" cy="8229600"/>
          </a:xfrm>
          <a:prstGeom prst="rect">
            <a:avLst/>
          </a:prstGeom>
          <a:solidFill>
            <a:srgbClr val="F7EDE9"/>
          </a:solidFill>
          <a:ln/>
        </p:spPr>
      </p:sp>
      <p:sp>
        <p:nvSpPr>
          <p:cNvPr id="5" name="Shape 0">
            <a:extLst>
              <a:ext uri="{FF2B5EF4-FFF2-40B4-BE49-F238E27FC236}">
                <a16:creationId xmlns:a16="http://schemas.microsoft.com/office/drawing/2014/main" id="{96152EF9-1968-2045-CB54-8FE089761E65}"/>
              </a:ext>
            </a:extLst>
          </p:cNvPr>
          <p:cNvSpPr/>
          <p:nvPr/>
        </p:nvSpPr>
        <p:spPr>
          <a:xfrm>
            <a:off x="304800" y="304800"/>
            <a:ext cx="14630400" cy="8229600"/>
          </a:xfrm>
          <a:prstGeom prst="rect">
            <a:avLst/>
          </a:prstGeom>
          <a:solidFill>
            <a:srgbClr val="F7EDE9"/>
          </a:solidFill>
          <a:ln/>
        </p:spPr>
      </p:sp>
      <p:sp>
        <p:nvSpPr>
          <p:cNvPr id="3" name="文字方塊 2">
            <a:extLst>
              <a:ext uri="{FF2B5EF4-FFF2-40B4-BE49-F238E27FC236}">
                <a16:creationId xmlns:a16="http://schemas.microsoft.com/office/drawing/2014/main" id="{A652FB96-E593-404A-03E2-8B9F8B3AEA3D}"/>
              </a:ext>
            </a:extLst>
          </p:cNvPr>
          <p:cNvSpPr txBox="1"/>
          <p:nvPr/>
        </p:nvSpPr>
        <p:spPr>
          <a:xfrm>
            <a:off x="1949379" y="562706"/>
            <a:ext cx="11121161" cy="7325082"/>
          </a:xfrm>
          <a:prstGeom prst="rect">
            <a:avLst/>
          </a:prstGeom>
          <a:noFill/>
        </p:spPr>
        <p:txBody>
          <a:bodyPr wrap="square" rtlCol="0">
            <a:spAutoFit/>
          </a:bodyPr>
          <a:lstStyle/>
          <a:p>
            <a:pPr marL="396240" indent="-306070"/>
            <a:r>
              <a:rPr lang="zh-TW" altLang="en-US" sz="2400" b="1" kern="100" dirty="0">
                <a:effectLst/>
                <a:latin typeface="Calibri" panose="020F0502020204030204" pitchFamily="34" charset="0"/>
                <a:ea typeface="標楷體" panose="03000509000000000000" pitchFamily="65" charset="-120"/>
                <a:cs typeface="Times New Roman" panose="02020603050405020304" pitchFamily="18" charset="0"/>
              </a:rPr>
              <a:t>十、預期效益</a:t>
            </a:r>
            <a:endParaRPr lang="en-US" altLang="zh-TW" sz="2400" b="1" kern="100" dirty="0">
              <a:effectLst/>
              <a:latin typeface="Calibri" panose="020F0502020204030204" pitchFamily="34" charset="0"/>
              <a:ea typeface="標楷體" panose="03000509000000000000" pitchFamily="65" charset="-120"/>
              <a:cs typeface="Times New Roman" panose="02020603050405020304" pitchFamily="18" charset="0"/>
            </a:endParaRPr>
          </a:p>
          <a:p>
            <a:pPr marL="396240" indent="-306070"/>
            <a:r>
              <a:rPr lang="zh-TW" altLang="en-US" sz="2400" kern="100" dirty="0">
                <a:effectLst/>
                <a:latin typeface="Calibri" panose="020F0502020204030204" pitchFamily="34" charset="0"/>
                <a:ea typeface="標楷體" panose="03000509000000000000" pitchFamily="65" charset="-120"/>
                <a:cs typeface="Times New Roman" panose="02020603050405020304" pitchFamily="18" charset="0"/>
              </a:rPr>
              <a:t>預期量化效益</a:t>
            </a:r>
          </a:p>
          <a:p>
            <a:pPr marL="396240" indent="-306070"/>
            <a:r>
              <a:rPr lang="zh-TW" altLang="en-US" sz="2400" kern="100" dirty="0">
                <a:effectLst/>
                <a:latin typeface="Calibri" panose="020F0502020204030204" pitchFamily="34" charset="0"/>
                <a:ea typeface="標楷體" panose="03000509000000000000" pitchFamily="65" charset="-120"/>
                <a:cs typeface="Times New Roman" panose="02020603050405020304" pitchFamily="18" charset="0"/>
              </a:rPr>
              <a:t>銷售增長：預計銷售量的增加，可以根據過去的銷售數據和新的行銷策略進行估算。</a:t>
            </a:r>
          </a:p>
          <a:p>
            <a:pPr marL="396240" indent="-306070"/>
            <a:r>
              <a:rPr lang="zh-TW" altLang="en-US" sz="2400" kern="100" dirty="0">
                <a:effectLst/>
                <a:latin typeface="Calibri" panose="020F0502020204030204" pitchFamily="34" charset="0"/>
                <a:ea typeface="標楷體" panose="03000509000000000000" pitchFamily="65" charset="-120"/>
                <a:cs typeface="Times New Roman" panose="02020603050405020304" pitchFamily="18" charset="0"/>
              </a:rPr>
              <a:t>利潤提升：預期利潤的增加，可能是通過降低成本、提高售價或增加銷售量來實現。</a:t>
            </a:r>
          </a:p>
          <a:p>
            <a:pPr marL="396240" indent="-306070"/>
            <a:r>
              <a:rPr lang="zh-TW" altLang="en-US" sz="2400" kern="100" dirty="0">
                <a:effectLst/>
                <a:latin typeface="Calibri" panose="020F0502020204030204" pitchFamily="34" charset="0"/>
                <a:ea typeface="標楷體" panose="03000509000000000000" pitchFamily="65" charset="-120"/>
                <a:cs typeface="Times New Roman" panose="02020603050405020304" pitchFamily="18" charset="0"/>
              </a:rPr>
              <a:t>市場佔有率增加：估算在目標市場中的佔有率提高，透過品牌促進、擴展或競爭優勢提升。</a:t>
            </a:r>
          </a:p>
          <a:p>
            <a:pPr marL="396240" indent="-306070"/>
            <a:r>
              <a:rPr lang="zh-TW" altLang="en-US" sz="2400" kern="100" dirty="0">
                <a:effectLst/>
                <a:latin typeface="Calibri" panose="020F0502020204030204" pitchFamily="34" charset="0"/>
                <a:ea typeface="標楷體" panose="03000509000000000000" pitchFamily="65" charset="-120"/>
                <a:cs typeface="Times New Roman" panose="02020603050405020304" pitchFamily="18" charset="0"/>
              </a:rPr>
              <a:t>新客戶獲取：透過行銷策略、產品創新或擴大銷售渠道獲得的新客戶數。</a:t>
            </a:r>
          </a:p>
          <a:p>
            <a:pPr marL="396240" indent="-306070"/>
            <a:endParaRPr lang="zh-TW" altLang="en-US" sz="2400" kern="100" dirty="0">
              <a:effectLst/>
              <a:latin typeface="Calibri" panose="020F0502020204030204" pitchFamily="34" charset="0"/>
              <a:ea typeface="標楷體" panose="03000509000000000000" pitchFamily="65" charset="-120"/>
              <a:cs typeface="Times New Roman" panose="02020603050405020304" pitchFamily="18" charset="0"/>
            </a:endParaRPr>
          </a:p>
          <a:p>
            <a:pPr marL="396240" indent="-306070"/>
            <a:r>
              <a:rPr lang="zh-TW" altLang="en-US" sz="2400" kern="100" dirty="0">
                <a:effectLst/>
                <a:latin typeface="Calibri" panose="020F0502020204030204" pitchFamily="34" charset="0"/>
                <a:ea typeface="標楷體" panose="03000509000000000000" pitchFamily="65" charset="-120"/>
                <a:cs typeface="Times New Roman" panose="02020603050405020304" pitchFamily="18" charset="0"/>
              </a:rPr>
              <a:t>預期質化效益</a:t>
            </a:r>
          </a:p>
          <a:p>
            <a:pPr marL="396240" indent="-306070"/>
            <a:r>
              <a:rPr lang="zh-TW" altLang="en-US" sz="2400" kern="100" dirty="0">
                <a:effectLst/>
                <a:latin typeface="Calibri" panose="020F0502020204030204" pitchFamily="34" charset="0"/>
                <a:ea typeface="標楷體" panose="03000509000000000000" pitchFamily="65" charset="-120"/>
                <a:cs typeface="Times New Roman" panose="02020603050405020304" pitchFamily="18" charset="0"/>
              </a:rPr>
              <a:t>品牌形象提升：</a:t>
            </a:r>
          </a:p>
          <a:p>
            <a:pPr marL="396240" indent="-306070"/>
            <a:r>
              <a:rPr lang="zh-TW" altLang="en-US" sz="2400" kern="100" dirty="0">
                <a:effectLst/>
                <a:latin typeface="Calibri" panose="020F0502020204030204" pitchFamily="34" charset="0"/>
                <a:ea typeface="標楷體" panose="03000509000000000000" pitchFamily="65" charset="-120"/>
                <a:cs typeface="Times New Roman" panose="02020603050405020304" pitchFamily="18" charset="0"/>
              </a:rPr>
              <a:t>品牌知名度和形象的提升，可能導致客戶對品牌的更高評價，甚至忠誠度增加。</a:t>
            </a:r>
          </a:p>
          <a:p>
            <a:pPr marL="396240" indent="-306070"/>
            <a:r>
              <a:rPr lang="zh-TW" altLang="en-US" sz="2400" kern="100" dirty="0">
                <a:effectLst/>
                <a:latin typeface="Calibri" panose="020F0502020204030204" pitchFamily="34" charset="0"/>
                <a:ea typeface="標楷體" panose="03000509000000000000" pitchFamily="65" charset="-120"/>
                <a:cs typeface="Times New Roman" panose="02020603050405020304" pitchFamily="18" charset="0"/>
              </a:rPr>
              <a:t>客戶滿意度：透過優質產品和服務提供，提高客戶對品牌的滿意度，促進口碑和忠誠度。</a:t>
            </a:r>
          </a:p>
          <a:p>
            <a:pPr marL="396240" indent="-306070"/>
            <a:r>
              <a:rPr lang="zh-TW" altLang="en-US" sz="2400" kern="100" dirty="0">
                <a:effectLst/>
                <a:latin typeface="Calibri" panose="020F0502020204030204" pitchFamily="34" charset="0"/>
                <a:ea typeface="標楷體" panose="03000509000000000000" pitchFamily="65" charset="-120"/>
                <a:cs typeface="Times New Roman" panose="02020603050405020304" pitchFamily="18" charset="0"/>
              </a:rPr>
              <a:t>競爭力強化：透過差異化、創新或提供獨特價值，強化在競爭市場中的地位。</a:t>
            </a:r>
          </a:p>
          <a:p>
            <a:pPr marL="396240" indent="-306070"/>
            <a:r>
              <a:rPr lang="zh-TW" altLang="en-US" sz="2400" kern="100" dirty="0">
                <a:effectLst/>
                <a:latin typeface="Calibri" panose="020F0502020204030204" pitchFamily="34" charset="0"/>
                <a:ea typeface="標楷體" panose="03000509000000000000" pitchFamily="65" charset="-120"/>
                <a:cs typeface="Times New Roman" panose="02020603050405020304" pitchFamily="18" charset="0"/>
              </a:rPr>
              <a:t>社區支持和影響力：透過品牌的社區參與和影響力提升，可能為企業帶來更多支持和機會。</a:t>
            </a:r>
          </a:p>
          <a:p>
            <a:pPr marL="396240" indent="-306070"/>
            <a:endParaRPr lang="zh-TW" altLang="en-US" sz="2000" kern="100" dirty="0">
              <a:effectLst/>
              <a:latin typeface="Calibri" panose="020F0502020204030204" pitchFamily="34" charset="0"/>
              <a:ea typeface="標楷體" panose="03000509000000000000" pitchFamily="65" charset="-120"/>
              <a:cs typeface="Times New Roman" panose="02020603050405020304" pitchFamily="18" charset="0"/>
            </a:endParaRPr>
          </a:p>
          <a:p>
            <a:endParaRPr lang="zh-TW" altLang="en-US" dirty="0"/>
          </a:p>
        </p:txBody>
      </p:sp>
    </p:spTree>
    <p:extLst>
      <p:ext uri="{BB962C8B-B14F-4D97-AF65-F5344CB8AC3E}">
        <p14:creationId xmlns:p14="http://schemas.microsoft.com/office/powerpoint/2010/main" val="567665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pic>
        <p:nvPicPr>
          <p:cNvPr id="6" name="Image 0" descr="preencoded.png">
            <a:hlinkClick r:id="rId3"/>
          </p:cNvPr>
          <p:cNvPicPr>
            <a:picLocks noChangeAspect="1"/>
          </p:cNvPicPr>
          <p:nvPr/>
        </p:nvPicPr>
        <p:blipFill>
          <a:blip r:embed="rId4"/>
          <a:stretch>
            <a:fillRect/>
          </a:stretch>
        </p:blipFill>
        <p:spPr>
          <a:xfrm>
            <a:off x="12242153" y="7589520"/>
            <a:ext cx="2296807" cy="548640"/>
          </a:xfrm>
          <a:prstGeom prst="rect">
            <a:avLst/>
          </a:prstGeom>
        </p:spPr>
      </p:pic>
      <p:sp>
        <p:nvSpPr>
          <p:cNvPr id="4" name="Shape 0">
            <a:extLst>
              <a:ext uri="{FF2B5EF4-FFF2-40B4-BE49-F238E27FC236}">
                <a16:creationId xmlns:a16="http://schemas.microsoft.com/office/drawing/2014/main" id="{3C95F7B4-2E77-84F2-2919-1B4C1D1951D1}"/>
              </a:ext>
            </a:extLst>
          </p:cNvPr>
          <p:cNvSpPr/>
          <p:nvPr/>
        </p:nvSpPr>
        <p:spPr>
          <a:xfrm>
            <a:off x="152400" y="152400"/>
            <a:ext cx="14630400" cy="8229600"/>
          </a:xfrm>
          <a:prstGeom prst="rect">
            <a:avLst/>
          </a:prstGeom>
          <a:solidFill>
            <a:srgbClr val="F7EDE9"/>
          </a:solidFill>
          <a:ln/>
        </p:spPr>
      </p:sp>
      <p:sp>
        <p:nvSpPr>
          <p:cNvPr id="3" name="文字方塊 2">
            <a:extLst>
              <a:ext uri="{FF2B5EF4-FFF2-40B4-BE49-F238E27FC236}">
                <a16:creationId xmlns:a16="http://schemas.microsoft.com/office/drawing/2014/main" id="{F5C3DD66-F45C-CB37-08E9-63175C4A0B83}"/>
              </a:ext>
            </a:extLst>
          </p:cNvPr>
          <p:cNvSpPr txBox="1"/>
          <p:nvPr/>
        </p:nvSpPr>
        <p:spPr>
          <a:xfrm>
            <a:off x="1667199" y="930004"/>
            <a:ext cx="10714804" cy="6186309"/>
          </a:xfrm>
          <a:prstGeom prst="rect">
            <a:avLst/>
          </a:prstGeom>
          <a:noFill/>
        </p:spPr>
        <p:txBody>
          <a:bodyPr wrap="square" rtlCol="0">
            <a:spAutoFit/>
          </a:bodyPr>
          <a:lstStyle/>
          <a:p>
            <a:pPr marL="90170" algn="just"/>
            <a:r>
              <a:rPr lang="zh-TW" altLang="zh-TW" sz="1800" u="sng" kern="100" dirty="0">
                <a:effectLst/>
                <a:latin typeface="Times New Roman" panose="02020603050405020304" pitchFamily="18" charset="0"/>
                <a:ea typeface="標楷體" panose="03000509000000000000" pitchFamily="65" charset="-120"/>
                <a:cs typeface="Times New Roman" panose="02020603050405020304" pitchFamily="18" charset="0"/>
              </a:rPr>
              <a:t>十一、參考文獻</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價格定位</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u="sng" kern="100" dirty="0">
                <a:solidFill>
                  <a:srgbClr val="0563C1"/>
                </a:solidFill>
                <a:effectLst/>
                <a:latin typeface="標楷體" panose="03000509000000000000" pitchFamily="65" charset="-120"/>
                <a:ea typeface="新細明體" panose="02020500000000000000" pitchFamily="18" charset="-120"/>
                <a:cs typeface="Times New Roman" panose="02020603050405020304" pitchFamily="18" charset="0"/>
                <a:hlinkClick r:id="rId5"/>
              </a:rPr>
              <a:t>https://reurl.cc/nLY52l</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食品市場定位</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u="sng" kern="100" dirty="0">
                <a:solidFill>
                  <a:srgbClr val="0563C1"/>
                </a:solidFill>
                <a:effectLst/>
                <a:latin typeface="標楷體" panose="03000509000000000000" pitchFamily="65" charset="-120"/>
                <a:ea typeface="新細明體" panose="02020500000000000000" pitchFamily="18" charset="-120"/>
                <a:cs typeface="Times New Roman" panose="02020603050405020304" pitchFamily="18" charset="0"/>
                <a:hlinkClick r:id="rId6"/>
              </a:rPr>
              <a:t>https://reurl.cc/blmnbX</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大甲芋頭</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u="sng" kern="100" dirty="0">
                <a:solidFill>
                  <a:srgbClr val="0563C1"/>
                </a:solidFill>
                <a:effectLst/>
                <a:latin typeface="標楷體" panose="03000509000000000000" pitchFamily="65" charset="-120"/>
                <a:ea typeface="新細明體" panose="02020500000000000000" pitchFamily="18" charset="-120"/>
                <a:cs typeface="Times New Roman" panose="02020603050405020304" pitchFamily="18" charset="0"/>
                <a:hlinkClick r:id="rId7"/>
              </a:rPr>
              <a:t>https://reurl.cc/5OR2yq</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芋頭食譜</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u="sng" kern="100" dirty="0">
                <a:solidFill>
                  <a:srgbClr val="0563C1"/>
                </a:solidFill>
                <a:effectLst/>
                <a:latin typeface="標楷體" panose="03000509000000000000" pitchFamily="65" charset="-120"/>
                <a:ea typeface="新細明體" panose="02020500000000000000" pitchFamily="18" charset="-120"/>
                <a:cs typeface="Times New Roman" panose="02020603050405020304" pitchFamily="18" charset="0"/>
                <a:hlinkClick r:id="rId8"/>
              </a:rPr>
              <a:t>https://reurl.cc/6QqDOZ</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芋頭降膽固醇、控血壓、穩血糖 營養功效超多</a:t>
            </a:r>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挑法最好吃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hlinkClick r:id="rId9"/>
              </a:rPr>
              <a:t>https://health.tvbs.com.tw/amp/nutrition/341182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全台灣</a:t>
            </a:r>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10</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家超夯「芋頭美食」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hlinkClick r:id="rId10"/>
              </a:rPr>
              <a:t>https://www.elle.com/tw/life/foodie/g29679299/taro-taiwan-10/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芋頭的</a:t>
            </a:r>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5</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大營養與好處嗎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hlinkClick r:id="rId11"/>
              </a:rPr>
              <a:t>https://www.cheeseduke.com.tw/taro_goodful/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台中大甲區芋頭農產品展售 假日親子同樂健行品芋</a:t>
            </a:r>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hlinkClick r:id="rId12"/>
              </a:rPr>
              <a:t>https://www.chinatimes.com/realtimenews/20221001002703-260405?chdtv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芋頭秘密》大甲、高樹芋頭各有美味武器，檳榔心芋與檳榔什麼關係？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hlinkClick r:id="rId13"/>
              </a:rPr>
              <a:t>https://www.newsmarket.com.tw/blog/175521/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中市行銷大甲芋頭 芋頭料理免費品嚐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kern="100" dirty="0">
                <a:effectLst/>
                <a:latin typeface="標楷體" panose="03000509000000000000" pitchFamily="65" charset="-120"/>
                <a:ea typeface="新細明體" panose="02020500000000000000" pitchFamily="18" charset="-120"/>
                <a:cs typeface="Times New Roman" panose="02020603050405020304" pitchFamily="18" charset="0"/>
                <a:hlinkClick r:id="rId14"/>
              </a:rPr>
              <a:t>https://www.chinatimes.com/realtimenews/20201129002081-260421?chdtv</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spTree>
    <p:extLst>
      <p:ext uri="{BB962C8B-B14F-4D97-AF65-F5344CB8AC3E}">
        <p14:creationId xmlns:p14="http://schemas.microsoft.com/office/powerpoint/2010/main" val="275193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文字方塊 2">
            <a:extLst>
              <a:ext uri="{FF2B5EF4-FFF2-40B4-BE49-F238E27FC236}">
                <a16:creationId xmlns:a16="http://schemas.microsoft.com/office/drawing/2014/main" id="{ECA32DCB-5D23-3807-C832-E59CA3FA86D4}"/>
              </a:ext>
            </a:extLst>
          </p:cNvPr>
          <p:cNvSpPr txBox="1"/>
          <p:nvPr/>
        </p:nvSpPr>
        <p:spPr>
          <a:xfrm>
            <a:off x="874207" y="582807"/>
            <a:ext cx="4049486" cy="3400931"/>
          </a:xfrm>
          <a:prstGeom prst="rect">
            <a:avLst/>
          </a:prstGeom>
          <a:noFill/>
        </p:spPr>
        <p:txBody>
          <a:bodyPr wrap="square" rtlCol="0">
            <a:spAutoFit/>
          </a:bodyPr>
          <a:lstStyle/>
          <a:p>
            <a:pPr marL="226695"/>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十二、第一次訪談紀錄表</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r>
              <a:rPr lang="en-US" altLang="zh-TW" sz="1800" b="1"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304800" algn="ctr">
              <a:lnSpc>
                <a:spcPts val="2500"/>
              </a:lnSpc>
            </a:pPr>
            <a:r>
              <a:rPr lang="zh-TW" altLang="zh-TW" sz="1800" b="1" kern="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僑光科技大學</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a:lnSpc>
                <a:spcPts val="2500"/>
              </a:lnSpc>
            </a:pPr>
            <a:r>
              <a:rPr lang="en-US" altLang="zh-TW" sz="1800" b="1" kern="0" dirty="0">
                <a:solidFill>
                  <a:srgbClr val="000000"/>
                </a:solidFill>
                <a:effectLst/>
                <a:latin typeface="標楷體" panose="03000509000000000000" pitchFamily="65" charset="-120"/>
                <a:ea typeface="新細明體" panose="02020500000000000000" pitchFamily="18" charset="-120"/>
                <a:cs typeface="新細明體" panose="02020500000000000000" pitchFamily="18" charset="-120"/>
              </a:rPr>
              <a:t>112</a:t>
            </a:r>
            <a:r>
              <a:rPr lang="zh-TW" altLang="zh-TW" sz="1800" b="1" kern="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年教育部高等教育深耕計畫</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ctr"/>
            <a:r>
              <a:rPr lang="zh-TW" altLang="zh-TW" sz="1800" b="1" kern="100" dirty="0">
                <a:effectLst/>
                <a:latin typeface="Calibri" panose="020F0502020204030204" pitchFamily="34" charset="0"/>
                <a:ea typeface="標楷體" panose="03000509000000000000" pitchFamily="65" charset="-120"/>
                <a:cs typeface="Times New Roman" panose="02020603050405020304" pitchFamily="18" charset="0"/>
              </a:rPr>
              <a:t>廠商訪談紀錄表</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nSpc>
                <a:spcPts val="2000"/>
              </a:lnSpc>
              <a:buFont typeface="+mj-ea"/>
              <a:buAutoNum type="ea1ChtPlain"/>
            </a:pP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課程名稱：</a:t>
            </a:r>
            <a:r>
              <a:rPr lang="zh-TW" altLang="zh-TW" sz="1800" kern="100" dirty="0">
                <a:solidFill>
                  <a:srgbClr val="000000"/>
                </a:solidFill>
                <a:effectLst/>
                <a:latin typeface="Calibri" panose="020F0502020204030204" pitchFamily="34" charset="0"/>
                <a:ea typeface="標楷體" panose="03000509000000000000" pitchFamily="65" charset="-120"/>
                <a:cs typeface="新細明體" panose="02020500000000000000" pitchFamily="18" charset="-120"/>
              </a:rPr>
              <a:t>新零售業態設計與實作</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nSpc>
                <a:spcPts val="2000"/>
              </a:lnSpc>
              <a:buFont typeface="+mj-ea"/>
              <a:buAutoNum type="ea1ChtPlain"/>
            </a:pP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時</a:t>
            </a:r>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    </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間：</a:t>
            </a:r>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 112 </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年</a:t>
            </a:r>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  10</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月</a:t>
            </a:r>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  12  </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日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nSpc>
                <a:spcPts val="2000"/>
              </a:lnSpc>
              <a:buFont typeface="+mj-ea"/>
              <a:buAutoNum type="ea1ChtPlain"/>
            </a:pP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地</a:t>
            </a:r>
            <a:r>
              <a:rPr lang="en-US" altLang="zh-TW" sz="1800" kern="100" dirty="0">
                <a:effectLst/>
                <a:latin typeface="Calibri" panose="020F0502020204030204" pitchFamily="34" charset="0"/>
                <a:ea typeface="標楷體" panose="03000509000000000000" pitchFamily="65" charset="-120"/>
                <a:cs typeface="Times New Roman" panose="02020603050405020304" pitchFamily="18" charset="0"/>
              </a:rPr>
              <a:t>    </a:t>
            </a: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點：苑裡農會</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nSpc>
                <a:spcPts val="2000"/>
              </a:lnSpc>
              <a:buFont typeface="+mj-ea"/>
              <a:buAutoNum type="ea1ChtPlain"/>
            </a:pP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廠商名稱：大甲芋頭鬆</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lnSpc>
                <a:spcPts val="2000"/>
              </a:lnSpc>
              <a:buFont typeface="+mj-ea"/>
              <a:buAutoNum type="ea1ChtPlain"/>
            </a:pP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訪談對象：賴盛達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buFont typeface="+mj-ea"/>
              <a:buAutoNum type="ea1ChtPlain"/>
            </a:pP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訪談內容：</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graphicFrame>
        <p:nvGraphicFramePr>
          <p:cNvPr id="9" name="表格 8">
            <a:extLst>
              <a:ext uri="{FF2B5EF4-FFF2-40B4-BE49-F238E27FC236}">
                <a16:creationId xmlns:a16="http://schemas.microsoft.com/office/drawing/2014/main" id="{2B087297-008F-9A89-871B-9F7AF354870C}"/>
              </a:ext>
            </a:extLst>
          </p:cNvPr>
          <p:cNvGraphicFramePr>
            <a:graphicFrameLocks noGrp="1"/>
          </p:cNvGraphicFramePr>
          <p:nvPr>
            <p:extLst>
              <p:ext uri="{D42A27DB-BD31-4B8C-83A1-F6EECF244321}">
                <p14:modId xmlns:p14="http://schemas.microsoft.com/office/powerpoint/2010/main" val="2571797537"/>
              </p:ext>
            </p:extLst>
          </p:nvPr>
        </p:nvGraphicFramePr>
        <p:xfrm>
          <a:off x="874206" y="3646842"/>
          <a:ext cx="6115260" cy="4206620"/>
        </p:xfrm>
        <a:graphic>
          <a:graphicData uri="http://schemas.openxmlformats.org/drawingml/2006/table">
            <a:tbl>
              <a:tblPr firstRow="1" firstCol="1" bandRow="1">
                <a:tableStyleId>{5C22544A-7EE6-4342-B048-85BDC9FD1C3A}</a:tableStyleId>
              </a:tblPr>
              <a:tblGrid>
                <a:gridCol w="1934580">
                  <a:extLst>
                    <a:ext uri="{9D8B030D-6E8A-4147-A177-3AD203B41FA5}">
                      <a16:colId xmlns:a16="http://schemas.microsoft.com/office/drawing/2014/main" val="561207113"/>
                    </a:ext>
                  </a:extLst>
                </a:gridCol>
                <a:gridCol w="4180680">
                  <a:extLst>
                    <a:ext uri="{9D8B030D-6E8A-4147-A177-3AD203B41FA5}">
                      <a16:colId xmlns:a16="http://schemas.microsoft.com/office/drawing/2014/main" val="3109565125"/>
                    </a:ext>
                  </a:extLst>
                </a:gridCol>
              </a:tblGrid>
              <a:tr h="209645">
                <a:tc>
                  <a:txBody>
                    <a:bodyPr/>
                    <a:lstStyle/>
                    <a:p>
                      <a:pPr marL="304800" algn="r"/>
                      <a:r>
                        <a:rPr lang="zh-TW" sz="1700" kern="100">
                          <a:effectLst/>
                        </a:rPr>
                        <a:t>訪談問題</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r"/>
                      <a:r>
                        <a:rPr lang="zh-TW" sz="1700" kern="100">
                          <a:effectLst/>
                        </a:rPr>
                        <a:t>廠商回答</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61699022"/>
                  </a:ext>
                </a:extLst>
              </a:tr>
              <a:tr h="419290">
                <a:tc>
                  <a:txBody>
                    <a:bodyPr/>
                    <a:lstStyle/>
                    <a:p>
                      <a:pPr marL="304800" algn="r"/>
                      <a:r>
                        <a:rPr lang="en-US" sz="1700" kern="100">
                          <a:effectLst/>
                        </a:rPr>
                        <a:t>1.</a:t>
                      </a:r>
                      <a:r>
                        <a:rPr lang="zh-TW" sz="1700" kern="100">
                          <a:effectLst/>
                        </a:rPr>
                        <a:t>商品的營運方式</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r"/>
                      <a:r>
                        <a:rPr lang="zh-TW" sz="1700" kern="100" dirty="0">
                          <a:effectLst/>
                        </a:rPr>
                        <a:t>目前為自產自銷</a:t>
                      </a:r>
                      <a:endParaRPr lang="zh-TW" sz="17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40150205"/>
                  </a:ext>
                </a:extLst>
              </a:tr>
              <a:tr h="419290">
                <a:tc>
                  <a:txBody>
                    <a:bodyPr/>
                    <a:lstStyle/>
                    <a:p>
                      <a:pPr marL="304800" algn="r"/>
                      <a:r>
                        <a:rPr lang="en-US" sz="1700" kern="100">
                          <a:effectLst/>
                        </a:rPr>
                        <a:t>2.</a:t>
                      </a:r>
                      <a:r>
                        <a:rPr lang="zh-TW" sz="1700" kern="100">
                          <a:effectLst/>
                        </a:rPr>
                        <a:t>商品的行銷方式</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r"/>
                      <a:r>
                        <a:rPr lang="zh-TW" sz="1700" kern="100">
                          <a:effectLst/>
                        </a:rPr>
                        <a:t>網路</a:t>
                      </a:r>
                      <a:r>
                        <a:rPr lang="en-US" sz="1700" kern="100">
                          <a:effectLst/>
                        </a:rPr>
                        <a:t>/</a:t>
                      </a:r>
                      <a:r>
                        <a:rPr lang="zh-TW" sz="1700" kern="100">
                          <a:effectLst/>
                        </a:rPr>
                        <a:t>臉書</a:t>
                      </a:r>
                      <a:r>
                        <a:rPr lang="en-US" sz="1700" kern="100">
                          <a:effectLst/>
                        </a:rPr>
                        <a:t>/</a:t>
                      </a:r>
                      <a:r>
                        <a:rPr lang="zh-TW" sz="1700" kern="100">
                          <a:effectLst/>
                        </a:rPr>
                        <a:t>電話方式</a:t>
                      </a:r>
                      <a:r>
                        <a:rPr lang="en-US" sz="1700" kern="100">
                          <a:effectLst/>
                        </a:rPr>
                        <a:t>/</a:t>
                      </a:r>
                      <a:r>
                        <a:rPr lang="zh-TW" sz="1700" kern="100">
                          <a:effectLst/>
                        </a:rPr>
                        <a:t>攤車擺攤</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788759961"/>
                  </a:ext>
                </a:extLst>
              </a:tr>
              <a:tr h="419290">
                <a:tc>
                  <a:txBody>
                    <a:bodyPr/>
                    <a:lstStyle/>
                    <a:p>
                      <a:pPr marL="304800" algn="r"/>
                      <a:r>
                        <a:rPr lang="en-US" sz="1700" kern="100">
                          <a:effectLst/>
                        </a:rPr>
                        <a:t>3.</a:t>
                      </a:r>
                      <a:r>
                        <a:rPr lang="zh-TW" sz="1700" kern="100">
                          <a:effectLst/>
                        </a:rPr>
                        <a:t>產品的種類</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r"/>
                      <a:r>
                        <a:rPr lang="zh-TW" sz="1700" kern="100">
                          <a:effectLst/>
                        </a:rPr>
                        <a:t>芋頭、蜜芋頭、芋角、小芋頭</a:t>
                      </a:r>
                      <a:r>
                        <a:rPr lang="en-US" sz="1700" kern="100">
                          <a:effectLst/>
                        </a:rPr>
                        <a:t>(</a:t>
                      </a:r>
                      <a:r>
                        <a:rPr lang="zh-TW" sz="1700" kern="100">
                          <a:effectLst/>
                        </a:rPr>
                        <a:t>有冷凍、真空、現做</a:t>
                      </a:r>
                      <a:r>
                        <a:rPr lang="en-US" sz="1700" kern="100">
                          <a:effectLst/>
                        </a:rPr>
                        <a:t>)</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16224697"/>
                  </a:ext>
                </a:extLst>
              </a:tr>
              <a:tr h="209645">
                <a:tc>
                  <a:txBody>
                    <a:bodyPr/>
                    <a:lstStyle/>
                    <a:p>
                      <a:pPr marL="304800" algn="r"/>
                      <a:r>
                        <a:rPr lang="en-US" sz="1700" kern="100">
                          <a:effectLst/>
                        </a:rPr>
                        <a:t>4.</a:t>
                      </a:r>
                      <a:r>
                        <a:rPr lang="zh-TW" sz="1700" kern="100">
                          <a:effectLst/>
                        </a:rPr>
                        <a:t>主力商品</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r"/>
                      <a:r>
                        <a:rPr lang="en-US" sz="1700" kern="100">
                          <a:effectLst/>
                        </a:rPr>
                        <a:t>(</a:t>
                      </a:r>
                      <a:r>
                        <a:rPr lang="zh-TW" sz="1700" kern="100">
                          <a:effectLst/>
                        </a:rPr>
                        <a:t>未加工</a:t>
                      </a:r>
                      <a:r>
                        <a:rPr lang="en-US" sz="1700" kern="100">
                          <a:effectLst/>
                        </a:rPr>
                        <a:t>)</a:t>
                      </a:r>
                      <a:r>
                        <a:rPr lang="zh-TW" sz="1700" kern="100">
                          <a:effectLst/>
                        </a:rPr>
                        <a:t>芋頭</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854623901"/>
                  </a:ext>
                </a:extLst>
              </a:tr>
              <a:tr h="419290">
                <a:tc>
                  <a:txBody>
                    <a:bodyPr/>
                    <a:lstStyle/>
                    <a:p>
                      <a:pPr marL="304800" algn="r"/>
                      <a:r>
                        <a:rPr lang="en-US" sz="1700" kern="100">
                          <a:effectLst/>
                        </a:rPr>
                        <a:t>5.</a:t>
                      </a:r>
                      <a:r>
                        <a:rPr lang="zh-TW" sz="1700" kern="100">
                          <a:effectLst/>
                        </a:rPr>
                        <a:t>為何種植芋頭</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r"/>
                      <a:r>
                        <a:rPr lang="zh-TW" sz="1700" kern="100">
                          <a:effectLst/>
                        </a:rPr>
                        <a:t>從父親那開始接手</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522140216"/>
                  </a:ext>
                </a:extLst>
              </a:tr>
              <a:tr h="209645">
                <a:tc>
                  <a:txBody>
                    <a:bodyPr/>
                    <a:lstStyle/>
                    <a:p>
                      <a:pPr marL="304800" algn="r"/>
                      <a:r>
                        <a:rPr lang="en-US" sz="1700" kern="100">
                          <a:effectLst/>
                        </a:rPr>
                        <a:t>6.</a:t>
                      </a:r>
                      <a:r>
                        <a:rPr lang="zh-TW" sz="1700" kern="100">
                          <a:effectLst/>
                        </a:rPr>
                        <a:t>目前第幾代</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r"/>
                      <a:r>
                        <a:rPr lang="zh-TW" sz="1700" kern="100">
                          <a:effectLst/>
                        </a:rPr>
                        <a:t>第二代</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60985460"/>
                  </a:ext>
                </a:extLst>
              </a:tr>
              <a:tr h="209645">
                <a:tc>
                  <a:txBody>
                    <a:bodyPr/>
                    <a:lstStyle/>
                    <a:p>
                      <a:pPr marL="304800" algn="r"/>
                      <a:r>
                        <a:rPr lang="en-US" sz="1700" kern="100">
                          <a:effectLst/>
                        </a:rPr>
                        <a:t>7.</a:t>
                      </a:r>
                      <a:r>
                        <a:rPr lang="zh-TW" sz="1700" kern="100">
                          <a:effectLst/>
                        </a:rPr>
                        <a:t>銷售對象</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r"/>
                      <a:r>
                        <a:rPr lang="zh-TW" sz="1700" kern="100">
                          <a:effectLst/>
                        </a:rPr>
                        <a:t>逛垂坤的遊客</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501387004"/>
                  </a:ext>
                </a:extLst>
              </a:tr>
              <a:tr h="419290">
                <a:tc>
                  <a:txBody>
                    <a:bodyPr/>
                    <a:lstStyle/>
                    <a:p>
                      <a:pPr marL="304800" algn="r"/>
                      <a:r>
                        <a:rPr lang="en-US" sz="1700" kern="100">
                          <a:effectLst/>
                        </a:rPr>
                        <a:t>8.</a:t>
                      </a:r>
                      <a:r>
                        <a:rPr lang="zh-TW" sz="1700" kern="100">
                          <a:effectLst/>
                        </a:rPr>
                        <a:t>有做銷售搭配</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r"/>
                      <a:r>
                        <a:rPr lang="zh-TW" sz="1700" kern="100">
                          <a:effectLst/>
                        </a:rPr>
                        <a:t>與其他製造商製作商品</a:t>
                      </a:r>
                      <a:r>
                        <a:rPr lang="en-US" sz="1700" kern="100">
                          <a:effectLst/>
                        </a:rPr>
                        <a:t>(</a:t>
                      </a:r>
                      <a:r>
                        <a:rPr lang="zh-TW" sz="1700" kern="100">
                          <a:effectLst/>
                        </a:rPr>
                        <a:t>芋粿</a:t>
                      </a:r>
                      <a:r>
                        <a:rPr lang="en-US" sz="1700" kern="100">
                          <a:effectLst/>
                        </a:rPr>
                        <a:t>)</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48386424"/>
                  </a:ext>
                </a:extLst>
              </a:tr>
              <a:tr h="209645">
                <a:tc>
                  <a:txBody>
                    <a:bodyPr/>
                    <a:lstStyle/>
                    <a:p>
                      <a:pPr marL="304800" algn="r"/>
                      <a:r>
                        <a:rPr lang="en-US" sz="1700" kern="100">
                          <a:effectLst/>
                        </a:rPr>
                        <a:t>9.</a:t>
                      </a:r>
                      <a:r>
                        <a:rPr lang="zh-TW" sz="1700" kern="100">
                          <a:effectLst/>
                        </a:rPr>
                        <a:t>還可以推廣</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r"/>
                      <a:r>
                        <a:rPr lang="zh-TW" sz="1700" kern="100">
                          <a:effectLst/>
                        </a:rPr>
                        <a:t>玫瑰花生</a:t>
                      </a:r>
                      <a:r>
                        <a:rPr lang="en-US" sz="1700" kern="100">
                          <a:effectLst/>
                        </a:rPr>
                        <a:t>(11</a:t>
                      </a:r>
                      <a:r>
                        <a:rPr lang="zh-TW" sz="1700" kern="100">
                          <a:effectLst/>
                        </a:rPr>
                        <a:t>月</a:t>
                      </a:r>
                      <a:r>
                        <a:rPr lang="en-US" sz="1700" kern="100">
                          <a:effectLst/>
                        </a:rPr>
                        <a:t>~5</a:t>
                      </a:r>
                      <a:r>
                        <a:rPr lang="zh-TW" sz="1700" kern="100">
                          <a:effectLst/>
                        </a:rPr>
                        <a:t>月</a:t>
                      </a:r>
                      <a:r>
                        <a:rPr lang="en-US" sz="1700" kern="100">
                          <a:effectLst/>
                        </a:rPr>
                        <a:t>)</a:t>
                      </a:r>
                      <a:r>
                        <a:rPr lang="zh-TW" sz="1700" kern="100">
                          <a:effectLst/>
                        </a:rPr>
                        <a:t>、玉米</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020133842"/>
                  </a:ext>
                </a:extLst>
              </a:tr>
              <a:tr h="419290">
                <a:tc>
                  <a:txBody>
                    <a:bodyPr/>
                    <a:lstStyle/>
                    <a:p>
                      <a:pPr marL="304800" algn="r"/>
                      <a:r>
                        <a:rPr lang="en-US" sz="1700" kern="100">
                          <a:effectLst/>
                        </a:rPr>
                        <a:t>10.</a:t>
                      </a:r>
                      <a:r>
                        <a:rPr lang="zh-TW" sz="1700" kern="100">
                          <a:effectLst/>
                        </a:rPr>
                        <a:t>芋頭種植時期</a:t>
                      </a:r>
                      <a:endParaRPr lang="zh-TW" sz="17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r"/>
                      <a:r>
                        <a:rPr lang="zh-TW" sz="1700" kern="100" dirty="0">
                          <a:effectLst/>
                        </a:rPr>
                        <a:t>農曆</a:t>
                      </a:r>
                      <a:r>
                        <a:rPr lang="en-US" sz="1700" kern="100" dirty="0">
                          <a:effectLst/>
                        </a:rPr>
                        <a:t>7</a:t>
                      </a:r>
                      <a:r>
                        <a:rPr lang="zh-TW" sz="1700" kern="100" dirty="0">
                          <a:effectLst/>
                        </a:rPr>
                        <a:t>月半</a:t>
                      </a:r>
                      <a:r>
                        <a:rPr lang="en-US" sz="1700" kern="100" dirty="0">
                          <a:effectLst/>
                        </a:rPr>
                        <a:t>~</a:t>
                      </a:r>
                      <a:r>
                        <a:rPr lang="zh-TW" sz="1700" kern="100" dirty="0">
                          <a:effectLst/>
                        </a:rPr>
                        <a:t>清明</a:t>
                      </a:r>
                      <a:endParaRPr lang="zh-TW" sz="17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688449279"/>
                  </a:ext>
                </a:extLst>
              </a:tr>
            </a:tbl>
          </a:graphicData>
        </a:graphic>
      </p:graphicFrame>
      <p:sp>
        <p:nvSpPr>
          <p:cNvPr id="19" name="文字方塊 18">
            <a:extLst>
              <a:ext uri="{FF2B5EF4-FFF2-40B4-BE49-F238E27FC236}">
                <a16:creationId xmlns:a16="http://schemas.microsoft.com/office/drawing/2014/main" id="{1E710B5A-D939-78CA-80F7-F00DB83BAF3E}"/>
              </a:ext>
            </a:extLst>
          </p:cNvPr>
          <p:cNvSpPr txBox="1"/>
          <p:nvPr/>
        </p:nvSpPr>
        <p:spPr>
          <a:xfrm>
            <a:off x="8015237" y="17277"/>
            <a:ext cx="7114232" cy="646331"/>
          </a:xfrm>
          <a:prstGeom prst="rect">
            <a:avLst/>
          </a:prstGeom>
          <a:noFill/>
        </p:spPr>
        <p:txBody>
          <a:bodyPr wrap="square" rtlCol="0">
            <a:spAutoFit/>
          </a:bodyPr>
          <a:lstStyle/>
          <a:p>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訪談相片（至少四張）</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dirty="0"/>
          </a:p>
        </p:txBody>
      </p:sp>
      <p:sp>
        <p:nvSpPr>
          <p:cNvPr id="21" name="文字方塊 20">
            <a:extLst>
              <a:ext uri="{FF2B5EF4-FFF2-40B4-BE49-F238E27FC236}">
                <a16:creationId xmlns:a16="http://schemas.microsoft.com/office/drawing/2014/main" id="{4EB246E9-2A92-5E60-A593-9B3F78609E62}"/>
              </a:ext>
            </a:extLst>
          </p:cNvPr>
          <p:cNvSpPr txBox="1"/>
          <p:nvPr/>
        </p:nvSpPr>
        <p:spPr>
          <a:xfrm>
            <a:off x="874207" y="6983604"/>
            <a:ext cx="4320791" cy="844062"/>
          </a:xfrm>
          <a:prstGeom prst="rect">
            <a:avLst/>
          </a:prstGeom>
          <a:noFill/>
        </p:spPr>
        <p:txBody>
          <a:bodyPr wrap="square" rtlCol="0">
            <a:spAutoFit/>
          </a:bodyPr>
          <a:lstStyle/>
          <a:p>
            <a:endParaRPr lang="zh-TW" altLang="en-US" dirty="0"/>
          </a:p>
        </p:txBody>
      </p:sp>
      <p:pic>
        <p:nvPicPr>
          <p:cNvPr id="25" name="圖片 24">
            <a:extLst>
              <a:ext uri="{FF2B5EF4-FFF2-40B4-BE49-F238E27FC236}">
                <a16:creationId xmlns:a16="http://schemas.microsoft.com/office/drawing/2014/main" id="{C4660D2C-6AEC-B06C-22C4-70BBC797BBD0}"/>
              </a:ext>
            </a:extLst>
          </p:cNvPr>
          <p:cNvPicPr>
            <a:picLocks noChangeAspect="1"/>
          </p:cNvPicPr>
          <p:nvPr/>
        </p:nvPicPr>
        <p:blipFill>
          <a:blip r:embed="rId3"/>
          <a:stretch>
            <a:fillRect/>
          </a:stretch>
        </p:blipFill>
        <p:spPr>
          <a:xfrm>
            <a:off x="7317710" y="511261"/>
            <a:ext cx="4997662" cy="6728269"/>
          </a:xfrm>
          <a:prstGeom prst="rect">
            <a:avLst/>
          </a:prstGeom>
        </p:spPr>
      </p:pic>
      <p:pic>
        <p:nvPicPr>
          <p:cNvPr id="27" name="圖片 26">
            <a:extLst>
              <a:ext uri="{FF2B5EF4-FFF2-40B4-BE49-F238E27FC236}">
                <a16:creationId xmlns:a16="http://schemas.microsoft.com/office/drawing/2014/main" id="{A991F854-4184-12EE-AAF4-E0DB6C0E6F0D}"/>
              </a:ext>
            </a:extLst>
          </p:cNvPr>
          <p:cNvPicPr>
            <a:picLocks noChangeAspect="1"/>
          </p:cNvPicPr>
          <p:nvPr/>
        </p:nvPicPr>
        <p:blipFill>
          <a:blip r:embed="rId4"/>
          <a:stretch>
            <a:fillRect/>
          </a:stretch>
        </p:blipFill>
        <p:spPr>
          <a:xfrm>
            <a:off x="7488535" y="7210806"/>
            <a:ext cx="5760720" cy="669036"/>
          </a:xfrm>
          <a:prstGeom prst="rect">
            <a:avLst/>
          </a:prstGeom>
        </p:spPr>
      </p:pic>
    </p:spTree>
    <p:extLst>
      <p:ext uri="{BB962C8B-B14F-4D97-AF65-F5344CB8AC3E}">
        <p14:creationId xmlns:p14="http://schemas.microsoft.com/office/powerpoint/2010/main" val="1027248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1F59662-F12F-08EC-106A-56696402BF3F}"/>
              </a:ext>
            </a:extLst>
          </p:cNvPr>
          <p:cNvPicPr>
            <a:picLocks noChangeAspect="1"/>
          </p:cNvPicPr>
          <p:nvPr/>
        </p:nvPicPr>
        <p:blipFill>
          <a:blip r:embed="rId2"/>
          <a:stretch>
            <a:fillRect/>
          </a:stretch>
        </p:blipFill>
        <p:spPr>
          <a:xfrm>
            <a:off x="0" y="0"/>
            <a:ext cx="14630400" cy="8229600"/>
          </a:xfrm>
          <a:prstGeom prst="rect">
            <a:avLst/>
          </a:prstGeom>
        </p:spPr>
      </p:pic>
      <p:sp>
        <p:nvSpPr>
          <p:cNvPr id="2" name="文字方塊 1">
            <a:extLst>
              <a:ext uri="{FF2B5EF4-FFF2-40B4-BE49-F238E27FC236}">
                <a16:creationId xmlns:a16="http://schemas.microsoft.com/office/drawing/2014/main" id="{C50A1FA7-BDCF-E8C3-E54C-B726E792BE16}"/>
              </a:ext>
            </a:extLst>
          </p:cNvPr>
          <p:cNvSpPr txBox="1"/>
          <p:nvPr/>
        </p:nvSpPr>
        <p:spPr>
          <a:xfrm>
            <a:off x="4453666" y="2862013"/>
            <a:ext cx="10639313" cy="1569660"/>
          </a:xfrm>
          <a:prstGeom prst="rect">
            <a:avLst/>
          </a:prstGeom>
          <a:noFill/>
        </p:spPr>
        <p:txBody>
          <a:bodyPr wrap="square" rtlCol="0">
            <a:spAutoFit/>
          </a:bodyPr>
          <a:lstStyle/>
          <a:p>
            <a:r>
              <a:rPr lang="zh-TW" altLang="en-US" sz="9600" dirty="0"/>
              <a:t>感謝觀看</a:t>
            </a:r>
          </a:p>
        </p:txBody>
      </p:sp>
    </p:spTree>
    <p:extLst>
      <p:ext uri="{BB962C8B-B14F-4D97-AF65-F5344CB8AC3E}">
        <p14:creationId xmlns:p14="http://schemas.microsoft.com/office/powerpoint/2010/main" val="2039205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36689" y="0"/>
            <a:ext cx="14630400" cy="8229600"/>
          </a:xfrm>
          <a:prstGeom prst="rect">
            <a:avLst/>
          </a:prstGeom>
          <a:solidFill>
            <a:srgbClr val="F7EDE9"/>
          </a:solidFill>
          <a:ln/>
        </p:spPr>
        <p:txBody>
          <a:bodyPr/>
          <a:lstStyle/>
          <a:p>
            <a:endParaRPr lang="zh-TW" altLang="en-US" dirty="0"/>
          </a:p>
        </p:txBody>
      </p:sp>
      <p:sp>
        <p:nvSpPr>
          <p:cNvPr id="3" name="Shape 1"/>
          <p:cNvSpPr/>
          <p:nvPr/>
        </p:nvSpPr>
        <p:spPr>
          <a:xfrm>
            <a:off x="0" y="1195387"/>
            <a:ext cx="14630400" cy="8229600"/>
          </a:xfrm>
          <a:prstGeom prst="rect">
            <a:avLst/>
          </a:prstGeom>
          <a:solidFill>
            <a:srgbClr val="FFFCFA"/>
          </a:solidFill>
          <a:ln w="13811">
            <a:solidFill>
              <a:srgbClr val="E5E0DF"/>
            </a:solidFill>
            <a:prstDash val="solid"/>
          </a:ln>
        </p:spPr>
      </p:sp>
      <p:sp>
        <p:nvSpPr>
          <p:cNvPr id="4" name="Text 2"/>
          <p:cNvSpPr/>
          <p:nvPr/>
        </p:nvSpPr>
        <p:spPr>
          <a:xfrm>
            <a:off x="641848" y="1372037"/>
            <a:ext cx="13558844" cy="6126043"/>
          </a:xfrm>
          <a:prstGeom prst="rect">
            <a:avLst/>
          </a:prstGeom>
          <a:noFill/>
          <a:ln/>
        </p:spPr>
        <p:txBody>
          <a:bodyPr wrap="none" rtlCol="0" anchor="t"/>
          <a:lstStyle/>
          <a:p>
            <a:pPr>
              <a:spcBef>
                <a:spcPts val="600"/>
              </a:spcBef>
            </a:pP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在這個日益競爭激烈的食品行業中，芋頭作為一種獨特而受歡迎的食材，扮演著重要的角色。</a:t>
            </a:r>
            <a:endPar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600"/>
              </a:spcBef>
            </a:pP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本報告旨在深入探討芋頭鬆（假設公司名稱）在這個市場環境中的地位、策略以及創新方向。</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spcBef>
                <a:spcPts val="600"/>
              </a:spcBef>
            </a:pP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芋頭料理不僅在亞洲地區廣受歡迎，而且越來越受到全球消費者的青睞。</a:t>
            </a:r>
            <a:endPar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600"/>
              </a:spcBef>
            </a:pP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芋頭鬆作為一家可能在這個領域嶄露頭角的公司，其獨特的產品、服務和技術，為其在市場上建立起一定的聲譽。</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spcBef>
                <a:spcPts val="600"/>
              </a:spcBef>
            </a:pP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本報告將深入探討芋頭鬆的產品組合、營銷策略、創新取向以及未來的發展潛力。</a:t>
            </a:r>
            <a:endParaRPr lang="en-US"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600"/>
              </a:spcBef>
            </a:pP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透過對公司的分析和研究，我們將評估其在競爭激烈的芋頭市場中的優勢、機遇和挑戰。</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spcBef>
                <a:spcPts val="600"/>
              </a:spcBef>
            </a:pPr>
            <a:r>
              <a:rPr lang="zh-TW" alt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希望通過本報告，能夠全面了解芋頭鬆的獨特價值主張、營運模式，並提供有價值的建議，以助其在業界取得更大的成功。</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6" name="Text 4"/>
          <p:cNvSpPr/>
          <p:nvPr/>
        </p:nvSpPr>
        <p:spPr>
          <a:xfrm>
            <a:off x="2226945" y="4138493"/>
            <a:ext cx="121920" cy="416481"/>
          </a:xfrm>
          <a:prstGeom prst="rect">
            <a:avLst/>
          </a:prstGeom>
          <a:noFill/>
          <a:ln/>
        </p:spPr>
        <p:txBody>
          <a:bodyPr wrap="none" rtlCol="0" anchor="t"/>
          <a:lstStyle/>
          <a:p>
            <a:pPr marL="0" indent="0" algn="ctr">
              <a:lnSpc>
                <a:spcPts val="3281"/>
              </a:lnSpc>
              <a:buNone/>
            </a:pPr>
            <a:endParaRPr lang="en-US" sz="2624" dirty="0"/>
          </a:p>
        </p:txBody>
      </p:sp>
      <p:sp>
        <p:nvSpPr>
          <p:cNvPr id="7" name="Text 5"/>
          <p:cNvSpPr/>
          <p:nvPr/>
        </p:nvSpPr>
        <p:spPr>
          <a:xfrm>
            <a:off x="2760107" y="4173141"/>
            <a:ext cx="2221944" cy="347186"/>
          </a:xfrm>
          <a:prstGeom prst="rect">
            <a:avLst/>
          </a:prstGeom>
          <a:noFill/>
          <a:ln/>
        </p:spPr>
        <p:txBody>
          <a:bodyPr wrap="none" rtlCol="0" anchor="t"/>
          <a:lstStyle/>
          <a:p>
            <a:pPr marL="0" indent="0">
              <a:lnSpc>
                <a:spcPts val="2734"/>
              </a:lnSpc>
              <a:buNone/>
            </a:pPr>
            <a:endParaRPr lang="en-US" sz="2187" dirty="0"/>
          </a:p>
        </p:txBody>
      </p:sp>
      <p:sp>
        <p:nvSpPr>
          <p:cNvPr id="8" name="Text 6"/>
          <p:cNvSpPr/>
          <p:nvPr/>
        </p:nvSpPr>
        <p:spPr>
          <a:xfrm>
            <a:off x="2760107" y="4742498"/>
            <a:ext cx="2647950" cy="355402"/>
          </a:xfrm>
          <a:prstGeom prst="rect">
            <a:avLst/>
          </a:prstGeom>
          <a:noFill/>
          <a:ln/>
        </p:spPr>
        <p:txBody>
          <a:bodyPr wrap="none" rtlCol="0" anchor="t"/>
          <a:lstStyle/>
          <a:p>
            <a:pPr marL="0" indent="0">
              <a:lnSpc>
                <a:spcPts val="2799"/>
              </a:lnSpc>
              <a:buNone/>
            </a:pPr>
            <a:endParaRPr lang="en-US" sz="1750" dirty="0"/>
          </a:p>
        </p:txBody>
      </p:sp>
      <p:sp>
        <p:nvSpPr>
          <p:cNvPr id="10" name="Text 8"/>
          <p:cNvSpPr/>
          <p:nvPr/>
        </p:nvSpPr>
        <p:spPr>
          <a:xfrm>
            <a:off x="5796320" y="4138493"/>
            <a:ext cx="167640" cy="416481"/>
          </a:xfrm>
          <a:prstGeom prst="rect">
            <a:avLst/>
          </a:prstGeom>
          <a:noFill/>
          <a:ln/>
        </p:spPr>
        <p:txBody>
          <a:bodyPr wrap="none" rtlCol="0" anchor="t"/>
          <a:lstStyle/>
          <a:p>
            <a:pPr marL="0" indent="0" algn="ctr">
              <a:lnSpc>
                <a:spcPts val="3281"/>
              </a:lnSpc>
              <a:buNone/>
            </a:pPr>
            <a:endParaRPr lang="en-US" sz="2624" dirty="0"/>
          </a:p>
        </p:txBody>
      </p:sp>
      <p:sp>
        <p:nvSpPr>
          <p:cNvPr id="11" name="Text 9"/>
          <p:cNvSpPr/>
          <p:nvPr/>
        </p:nvSpPr>
        <p:spPr>
          <a:xfrm>
            <a:off x="6352342" y="4173141"/>
            <a:ext cx="2647950" cy="694373"/>
          </a:xfrm>
          <a:prstGeom prst="rect">
            <a:avLst/>
          </a:prstGeom>
          <a:noFill/>
          <a:ln/>
        </p:spPr>
        <p:txBody>
          <a:bodyPr wrap="square" rtlCol="0" anchor="t"/>
          <a:lstStyle/>
          <a:p>
            <a:pPr marL="0" indent="0">
              <a:lnSpc>
                <a:spcPts val="2734"/>
              </a:lnSpc>
              <a:buNone/>
            </a:pPr>
            <a:endParaRPr lang="en-US" sz="2187" dirty="0"/>
          </a:p>
        </p:txBody>
      </p:sp>
      <p:sp>
        <p:nvSpPr>
          <p:cNvPr id="12" name="Text 10"/>
          <p:cNvSpPr/>
          <p:nvPr/>
        </p:nvSpPr>
        <p:spPr>
          <a:xfrm>
            <a:off x="6352342" y="5089684"/>
            <a:ext cx="2647950" cy="355402"/>
          </a:xfrm>
          <a:prstGeom prst="rect">
            <a:avLst/>
          </a:prstGeom>
          <a:noFill/>
          <a:ln/>
        </p:spPr>
        <p:txBody>
          <a:bodyPr wrap="none" rtlCol="0" anchor="t"/>
          <a:lstStyle/>
          <a:p>
            <a:pPr marL="0" indent="0">
              <a:lnSpc>
                <a:spcPts val="2799"/>
              </a:lnSpc>
              <a:buNone/>
            </a:pPr>
            <a:endParaRPr lang="en-US" sz="1750" dirty="0"/>
          </a:p>
        </p:txBody>
      </p:sp>
      <p:sp>
        <p:nvSpPr>
          <p:cNvPr id="15" name="Text 13"/>
          <p:cNvSpPr/>
          <p:nvPr/>
        </p:nvSpPr>
        <p:spPr>
          <a:xfrm>
            <a:off x="9944576" y="4173141"/>
            <a:ext cx="2221944" cy="347186"/>
          </a:xfrm>
          <a:prstGeom prst="rect">
            <a:avLst/>
          </a:prstGeom>
          <a:noFill/>
          <a:ln/>
        </p:spPr>
        <p:txBody>
          <a:bodyPr wrap="none" rtlCol="0" anchor="t"/>
          <a:lstStyle/>
          <a:p>
            <a:pPr marL="0" indent="0">
              <a:lnSpc>
                <a:spcPts val="2734"/>
              </a:lnSpc>
              <a:buNone/>
            </a:pPr>
            <a:endParaRPr lang="en-US" sz="2187" dirty="0"/>
          </a:p>
        </p:txBody>
      </p:sp>
      <p:sp>
        <p:nvSpPr>
          <p:cNvPr id="16" name="Text 14"/>
          <p:cNvSpPr/>
          <p:nvPr/>
        </p:nvSpPr>
        <p:spPr>
          <a:xfrm>
            <a:off x="9944576" y="4742498"/>
            <a:ext cx="2647950" cy="355402"/>
          </a:xfrm>
          <a:prstGeom prst="rect">
            <a:avLst/>
          </a:prstGeom>
          <a:noFill/>
          <a:ln/>
        </p:spPr>
        <p:txBody>
          <a:bodyPr wrap="none" rtlCol="0" anchor="t"/>
          <a:lstStyle/>
          <a:p>
            <a:pPr marL="0" indent="0">
              <a:lnSpc>
                <a:spcPts val="2799"/>
              </a:lnSpc>
              <a:buNone/>
            </a:pPr>
            <a:endParaRPr lang="en-US" sz="1750" dirty="0"/>
          </a:p>
        </p:txBody>
      </p:sp>
      <p:sp>
        <p:nvSpPr>
          <p:cNvPr id="18" name="文字方塊 17">
            <a:extLst>
              <a:ext uri="{FF2B5EF4-FFF2-40B4-BE49-F238E27FC236}">
                <a16:creationId xmlns:a16="http://schemas.microsoft.com/office/drawing/2014/main" id="{BF8B1162-F5A7-3C45-DA36-28AE7C141947}"/>
              </a:ext>
            </a:extLst>
          </p:cNvPr>
          <p:cNvSpPr txBox="1"/>
          <p:nvPr/>
        </p:nvSpPr>
        <p:spPr>
          <a:xfrm>
            <a:off x="568471" y="140310"/>
            <a:ext cx="2733152" cy="2110154"/>
          </a:xfrm>
          <a:prstGeom prst="rect">
            <a:avLst/>
          </a:prstGeom>
          <a:noFill/>
        </p:spPr>
        <p:txBody>
          <a:bodyPr wrap="square" rtlCol="0">
            <a:spAutoFit/>
          </a:bodyPr>
          <a:lstStyle/>
          <a:p>
            <a:r>
              <a:rPr lang="zh-TW" altLang="zh-TW" sz="6600" b="1" kern="100" dirty="0">
                <a:effectLst/>
                <a:latin typeface="Times New Roman" panose="02020603050405020304" pitchFamily="18" charset="0"/>
                <a:ea typeface="標楷體" panose="03000509000000000000" pitchFamily="65" charset="-120"/>
                <a:cs typeface="Times New Roman" panose="02020603050405020304" pitchFamily="18" charset="0"/>
              </a:rPr>
              <a:t>前言</a:t>
            </a:r>
            <a:endParaRPr lang="zh-TW" altLang="zh-TW" sz="6600"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sz="6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17" name="Shape 0">
            <a:extLst>
              <a:ext uri="{FF2B5EF4-FFF2-40B4-BE49-F238E27FC236}">
                <a16:creationId xmlns:a16="http://schemas.microsoft.com/office/drawing/2014/main" id="{C19BCCDF-6889-784E-0170-97CFFE00A5DC}"/>
              </a:ext>
            </a:extLst>
          </p:cNvPr>
          <p:cNvSpPr/>
          <p:nvPr/>
        </p:nvSpPr>
        <p:spPr>
          <a:xfrm>
            <a:off x="36689" y="0"/>
            <a:ext cx="14630400" cy="8229600"/>
          </a:xfrm>
          <a:prstGeom prst="rect">
            <a:avLst/>
          </a:prstGeom>
          <a:solidFill>
            <a:srgbClr val="F7EDE9"/>
          </a:solidFill>
          <a:ln/>
        </p:spPr>
      </p:sp>
      <p:sp>
        <p:nvSpPr>
          <p:cNvPr id="18" name="文字方塊 17">
            <a:extLst>
              <a:ext uri="{FF2B5EF4-FFF2-40B4-BE49-F238E27FC236}">
                <a16:creationId xmlns:a16="http://schemas.microsoft.com/office/drawing/2014/main" id="{559D82D9-CA3E-9AE9-5F5B-D7C366A005DE}"/>
              </a:ext>
            </a:extLst>
          </p:cNvPr>
          <p:cNvSpPr txBox="1"/>
          <p:nvPr/>
        </p:nvSpPr>
        <p:spPr>
          <a:xfrm>
            <a:off x="2512088" y="803868"/>
            <a:ext cx="8772211" cy="6463308"/>
          </a:xfrm>
          <a:prstGeom prst="rect">
            <a:avLst/>
          </a:prstGeom>
          <a:noFill/>
        </p:spPr>
        <p:txBody>
          <a:bodyPr wrap="square" rtlCol="0">
            <a:spAutoFit/>
          </a:bodyPr>
          <a:lstStyle/>
          <a:p>
            <a:endParaRPr lang="zh-TW" altLang="en-US" dirty="0"/>
          </a:p>
          <a:p>
            <a:r>
              <a:rPr lang="zh-TW" altLang="en-US" b="1" dirty="0"/>
              <a:t>一、	創新</a:t>
            </a:r>
            <a:r>
              <a:rPr lang="en-US" altLang="zh-TW" b="1" dirty="0"/>
              <a:t>(</a:t>
            </a:r>
            <a:r>
              <a:rPr lang="zh-TW" altLang="en-US" b="1" dirty="0"/>
              <a:t>創意</a:t>
            </a:r>
            <a:r>
              <a:rPr lang="en-US" altLang="zh-TW" b="1" dirty="0"/>
              <a:t>)</a:t>
            </a:r>
            <a:r>
              <a:rPr lang="zh-TW" altLang="en-US" b="1" dirty="0"/>
              <a:t>構想、目標</a:t>
            </a:r>
          </a:p>
          <a:p>
            <a:endParaRPr lang="zh-TW" altLang="en-US" dirty="0"/>
          </a:p>
          <a:p>
            <a:r>
              <a:rPr lang="en-US" altLang="zh-TW" dirty="0"/>
              <a:t>1. </a:t>
            </a:r>
            <a:r>
              <a:rPr lang="zh-TW" altLang="en-US" dirty="0"/>
              <a:t>產品多樣性和創新：不斷開發新款芋頭產品或芋頭美食的創意是一個重要目標。這可以包括尋找新的芋頭食譜、改進現有產品、或創造全新的芋頭點心概念。這有助於保持品牌新鮮感並滿足消費者對於不斷變化的口味的需求。</a:t>
            </a:r>
          </a:p>
          <a:p>
            <a:endParaRPr lang="zh-TW" altLang="en-US" dirty="0"/>
          </a:p>
          <a:p>
            <a:r>
              <a:rPr lang="en-US" altLang="zh-TW" dirty="0"/>
              <a:t>2. </a:t>
            </a:r>
            <a:r>
              <a:rPr lang="zh-TW" altLang="en-US" dirty="0"/>
              <a:t>技術和製程創新：繼續改進生產技術和製程，以提高產品的質量、效率和一致性。這可能包括改進芋頭處理方法、優化烹飪技術，或導入更先進的生產設備。</a:t>
            </a:r>
          </a:p>
          <a:p>
            <a:endParaRPr lang="zh-TW" altLang="en-US" dirty="0"/>
          </a:p>
          <a:p>
            <a:r>
              <a:rPr lang="en-US" altLang="zh-TW" dirty="0"/>
              <a:t>3. </a:t>
            </a:r>
            <a:r>
              <a:rPr lang="zh-TW" altLang="en-US" dirty="0"/>
              <a:t>健康和營養價值：隨著人們對健康飲食的關注增加，將焦點放在開發更健康、更營養的芋頭產品上是一個重要目標。這可能包括降低添加物的使用、增加天然成分、或開發低糖、低脂的產品。</a:t>
            </a:r>
          </a:p>
          <a:p>
            <a:endParaRPr lang="zh-TW" altLang="en-US" dirty="0"/>
          </a:p>
          <a:p>
            <a:r>
              <a:rPr lang="en-US" altLang="zh-TW" dirty="0"/>
              <a:t>4. </a:t>
            </a:r>
            <a:r>
              <a:rPr lang="zh-TW" altLang="en-US" dirty="0"/>
              <a:t>可持續性和環保：追求環保和可持續發展是當今企業普遍的目標。芋頭鬆可能致力於減少食品製程中的浪費、使用可循環材料的包裝、或尋找更環保的生產方法。</a:t>
            </a:r>
          </a:p>
          <a:p>
            <a:endParaRPr lang="zh-TW" altLang="en-US" dirty="0"/>
          </a:p>
          <a:p>
            <a:r>
              <a:rPr lang="en-US" altLang="zh-TW" dirty="0"/>
              <a:t>5. </a:t>
            </a:r>
            <a:r>
              <a:rPr lang="zh-TW" altLang="en-US" dirty="0"/>
              <a:t>擴大市場覆蓋範圍：進一步擴大市場覆蓋範圍是一個重要目標，可以通過拓展新的銷售渠道、開拓國際市場，或與其他品牌合作推出聯名產品來實現。</a:t>
            </a:r>
          </a:p>
          <a:p>
            <a:endParaRPr lang="zh-TW" altLang="en-US" dirty="0"/>
          </a:p>
          <a:p>
            <a:r>
              <a:rPr lang="zh-TW" altLang="en-US" dirty="0"/>
              <a:t>這些目標反映了食品業中不斷追求創新和提高的趨勢。芋頭鬆可能會將這些目標納入其業務策略，以保持競爭力並滿足消費者的需求。</a:t>
            </a:r>
          </a:p>
          <a:p>
            <a:endParaRPr lang="zh-TW"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39894" y="0"/>
            <a:ext cx="14630400" cy="8229600"/>
          </a:xfrm>
          <a:prstGeom prst="rect">
            <a:avLst/>
          </a:prstGeom>
          <a:solidFill>
            <a:srgbClr val="F7EDE9"/>
          </a:solidFill>
          <a:ln/>
        </p:spPr>
      </p:sp>
      <p:sp>
        <p:nvSpPr>
          <p:cNvPr id="18" name="文字方塊 17">
            <a:extLst>
              <a:ext uri="{FF2B5EF4-FFF2-40B4-BE49-F238E27FC236}">
                <a16:creationId xmlns:a16="http://schemas.microsoft.com/office/drawing/2014/main" id="{A63F8336-C34A-D6E6-B926-7FC8E6BD70C4}"/>
              </a:ext>
            </a:extLst>
          </p:cNvPr>
          <p:cNvSpPr txBox="1"/>
          <p:nvPr/>
        </p:nvSpPr>
        <p:spPr>
          <a:xfrm>
            <a:off x="391886" y="598932"/>
            <a:ext cx="3376246" cy="646331"/>
          </a:xfrm>
          <a:prstGeom prst="rect">
            <a:avLst/>
          </a:prstGeom>
          <a:noFill/>
        </p:spPr>
        <p:txBody>
          <a:bodyPr wrap="square" rtlCol="0">
            <a:spAutoFit/>
          </a:bodyPr>
          <a:lstStyle/>
          <a:p>
            <a:r>
              <a:rPr lang="zh-TW" altLang="en-US" sz="1800" b="1" kern="100" dirty="0">
                <a:effectLst/>
                <a:latin typeface="Calibri" panose="020F0502020204030204" pitchFamily="34" charset="0"/>
                <a:ea typeface="標楷體" panose="03000509000000000000" pitchFamily="65" charset="-120"/>
                <a:cs typeface="Times New Roman" panose="02020603050405020304" pitchFamily="18" charset="0"/>
              </a:rPr>
              <a:t>二、</a:t>
            </a:r>
            <a:r>
              <a:rPr lang="zh-TW" altLang="zh-TW" sz="1800" b="1" u="sng" kern="100" dirty="0">
                <a:effectLst/>
                <a:latin typeface="Calibri" panose="020F0502020204030204" pitchFamily="34" charset="0"/>
                <a:ea typeface="標楷體" panose="03000509000000000000" pitchFamily="65" charset="-120"/>
                <a:cs typeface="Times New Roman" panose="02020603050405020304" pitchFamily="18" charset="0"/>
              </a:rPr>
              <a:t>主要產品</a:t>
            </a:r>
            <a:r>
              <a:rPr lang="zh-TW" altLang="zh-TW" sz="1800" b="1" kern="100" dirty="0">
                <a:effectLst/>
                <a:latin typeface="Calibri" panose="020F0502020204030204" pitchFamily="34" charset="0"/>
                <a:ea typeface="標楷體" panose="03000509000000000000" pitchFamily="65" charset="-120"/>
                <a:cs typeface="Times New Roman" panose="02020603050405020304" pitchFamily="18" charset="0"/>
              </a:rPr>
              <a:t>∕服務∕設計∕技術</a:t>
            </a:r>
            <a:endParaRPr lang="zh-TW" altLang="zh-TW" sz="1800" b="1" kern="100" dirty="0">
              <a:effectLst/>
              <a:latin typeface="Calibri" panose="020F0502020204030204" pitchFamily="34" charset="0"/>
              <a:ea typeface="新細明體" panose="02020500000000000000" pitchFamily="18" charset="-120"/>
              <a:cs typeface="Times New Roman" panose="02020603050405020304" pitchFamily="18" charset="0"/>
            </a:endParaRPr>
          </a:p>
          <a:p>
            <a:endParaRPr lang="zh-TW" altLang="en-US" b="1" dirty="0"/>
          </a:p>
        </p:txBody>
      </p:sp>
      <p:pic>
        <p:nvPicPr>
          <p:cNvPr id="7" name="圖片 6">
            <a:extLst>
              <a:ext uri="{FF2B5EF4-FFF2-40B4-BE49-F238E27FC236}">
                <a16:creationId xmlns:a16="http://schemas.microsoft.com/office/drawing/2014/main" id="{AD5149DE-803C-B6D5-DAC2-C7F4A62F7D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2332" y="221277"/>
            <a:ext cx="1494791" cy="1121411"/>
          </a:xfrm>
          <a:prstGeom prst="rect">
            <a:avLst/>
          </a:prstGeom>
        </p:spPr>
      </p:pic>
      <p:sp>
        <p:nvSpPr>
          <p:cNvPr id="8" name="文字方塊 7">
            <a:extLst>
              <a:ext uri="{FF2B5EF4-FFF2-40B4-BE49-F238E27FC236}">
                <a16:creationId xmlns:a16="http://schemas.microsoft.com/office/drawing/2014/main" id="{A54C13CB-522A-0FAE-90B1-B9B8D5A79CAD}"/>
              </a:ext>
            </a:extLst>
          </p:cNvPr>
          <p:cNvSpPr txBox="1"/>
          <p:nvPr/>
        </p:nvSpPr>
        <p:spPr>
          <a:xfrm>
            <a:off x="3914639" y="1334295"/>
            <a:ext cx="1494790" cy="369332"/>
          </a:xfrm>
          <a:prstGeom prst="rect">
            <a:avLst/>
          </a:prstGeom>
          <a:noFill/>
        </p:spPr>
        <p:txBody>
          <a:bodyPr wrap="square" rtlCol="0">
            <a:spAutoFit/>
          </a:bodyPr>
          <a:lstStyle/>
          <a:p>
            <a:r>
              <a:rPr lang="zh-TW" altLang="zh-TW" sz="1800" dirty="0">
                <a:effectLst/>
                <a:ea typeface="標楷體" panose="03000509000000000000" pitchFamily="65" charset="-120"/>
                <a:cs typeface="Times New Roman" panose="02020603050405020304" pitchFamily="18" charset="0"/>
              </a:rPr>
              <a:t>冷凍生芋角</a:t>
            </a:r>
            <a:endParaRPr lang="zh-TW" altLang="en-US" dirty="0"/>
          </a:p>
        </p:txBody>
      </p:sp>
      <p:sp>
        <p:nvSpPr>
          <p:cNvPr id="9" name="文字方塊 8">
            <a:extLst>
              <a:ext uri="{FF2B5EF4-FFF2-40B4-BE49-F238E27FC236}">
                <a16:creationId xmlns:a16="http://schemas.microsoft.com/office/drawing/2014/main" id="{8D0E3217-E8B2-D400-9E9D-FE10A66ABEC0}"/>
              </a:ext>
            </a:extLst>
          </p:cNvPr>
          <p:cNvSpPr txBox="1"/>
          <p:nvPr/>
        </p:nvSpPr>
        <p:spPr>
          <a:xfrm>
            <a:off x="5571323" y="251846"/>
            <a:ext cx="3786692" cy="1015663"/>
          </a:xfrm>
          <a:prstGeom prst="rect">
            <a:avLst/>
          </a:prstGeom>
          <a:noFill/>
        </p:spPr>
        <p:txBody>
          <a:bodyPr wrap="square" rtlCol="0">
            <a:spAutoFit/>
          </a:bodyPr>
          <a:lstStyle/>
          <a:p>
            <a:r>
              <a:rPr lang="zh-TW" altLang="zh-TW" sz="2000" dirty="0">
                <a:effectLst/>
                <a:ea typeface="標楷體" panose="03000509000000000000" pitchFamily="65" charset="-120"/>
                <a:cs typeface="Times New Roman" panose="02020603050405020304" pitchFamily="18" charset="0"/>
              </a:rPr>
              <a:t>芋頭鬆提供冷凍生芋角，這是一種受歡迎的芋頭點心，以香脆的外殼包裹著軟滑的芋頭內餡。</a:t>
            </a:r>
            <a:endParaRPr lang="zh-TW" altLang="en-US" sz="2000" dirty="0"/>
          </a:p>
        </p:txBody>
      </p:sp>
      <p:pic>
        <p:nvPicPr>
          <p:cNvPr id="10" name="圖片 9">
            <a:extLst>
              <a:ext uri="{FF2B5EF4-FFF2-40B4-BE49-F238E27FC236}">
                <a16:creationId xmlns:a16="http://schemas.microsoft.com/office/drawing/2014/main" id="{88D48567-E754-D197-9752-4617243C36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2333" y="1640802"/>
            <a:ext cx="1494790" cy="1146966"/>
          </a:xfrm>
          <a:prstGeom prst="rect">
            <a:avLst/>
          </a:prstGeom>
        </p:spPr>
      </p:pic>
      <p:sp>
        <p:nvSpPr>
          <p:cNvPr id="13" name="文字方塊 12">
            <a:extLst>
              <a:ext uri="{FF2B5EF4-FFF2-40B4-BE49-F238E27FC236}">
                <a16:creationId xmlns:a16="http://schemas.microsoft.com/office/drawing/2014/main" id="{488F4C00-4FD1-93E2-2F61-9B11F9C1C1CC}"/>
              </a:ext>
            </a:extLst>
          </p:cNvPr>
          <p:cNvSpPr txBox="1"/>
          <p:nvPr/>
        </p:nvSpPr>
        <p:spPr>
          <a:xfrm>
            <a:off x="3914639" y="2795568"/>
            <a:ext cx="1494790" cy="369332"/>
          </a:xfrm>
          <a:prstGeom prst="rect">
            <a:avLst/>
          </a:prstGeom>
          <a:noFill/>
        </p:spPr>
        <p:txBody>
          <a:bodyPr wrap="square" rtlCol="0">
            <a:spAutoFit/>
          </a:bodyPr>
          <a:lstStyle/>
          <a:p>
            <a:r>
              <a:rPr lang="zh-TW" altLang="zh-TW" sz="1800" dirty="0">
                <a:effectLst/>
                <a:ea typeface="標楷體" panose="03000509000000000000" pitchFamily="65" charset="-120"/>
                <a:cs typeface="Times New Roman" panose="02020603050405020304" pitchFamily="18" charset="0"/>
              </a:rPr>
              <a:t>芋圓</a:t>
            </a:r>
            <a:endParaRPr lang="zh-TW" altLang="en-US" dirty="0"/>
          </a:p>
        </p:txBody>
      </p:sp>
      <p:sp>
        <p:nvSpPr>
          <p:cNvPr id="14" name="文字方塊 13">
            <a:extLst>
              <a:ext uri="{FF2B5EF4-FFF2-40B4-BE49-F238E27FC236}">
                <a16:creationId xmlns:a16="http://schemas.microsoft.com/office/drawing/2014/main" id="{05CEDAF8-8A1A-F769-A885-F67985479E4B}"/>
              </a:ext>
            </a:extLst>
          </p:cNvPr>
          <p:cNvSpPr txBox="1"/>
          <p:nvPr/>
        </p:nvSpPr>
        <p:spPr>
          <a:xfrm>
            <a:off x="3913573" y="4488980"/>
            <a:ext cx="1494790" cy="369332"/>
          </a:xfrm>
          <a:prstGeom prst="rect">
            <a:avLst/>
          </a:prstGeom>
          <a:noFill/>
        </p:spPr>
        <p:txBody>
          <a:bodyPr wrap="square" rtlCol="0">
            <a:spAutoFit/>
          </a:bodyPr>
          <a:lstStyle/>
          <a:p>
            <a:r>
              <a:rPr lang="zh-TW" altLang="zh-TW" sz="1800" dirty="0">
                <a:effectLst/>
                <a:ea typeface="標楷體" panose="03000509000000000000" pitchFamily="65" charset="-120"/>
                <a:cs typeface="Times New Roman" panose="02020603050405020304" pitchFamily="18" charset="0"/>
              </a:rPr>
              <a:t>黃金炸芋球</a:t>
            </a:r>
            <a:endParaRPr lang="zh-TW" altLang="en-US" dirty="0"/>
          </a:p>
        </p:txBody>
      </p:sp>
      <p:sp>
        <p:nvSpPr>
          <p:cNvPr id="15" name="文字方塊 14">
            <a:extLst>
              <a:ext uri="{FF2B5EF4-FFF2-40B4-BE49-F238E27FC236}">
                <a16:creationId xmlns:a16="http://schemas.microsoft.com/office/drawing/2014/main" id="{FFD085F7-0A70-5136-D1D3-5A16CE8F6876}"/>
              </a:ext>
            </a:extLst>
          </p:cNvPr>
          <p:cNvSpPr txBox="1"/>
          <p:nvPr/>
        </p:nvSpPr>
        <p:spPr>
          <a:xfrm>
            <a:off x="5648022" y="6421429"/>
            <a:ext cx="3649320" cy="1015663"/>
          </a:xfrm>
          <a:prstGeom prst="rect">
            <a:avLst/>
          </a:prstGeom>
          <a:noFill/>
        </p:spPr>
        <p:txBody>
          <a:bodyPr wrap="square" rtlCol="0">
            <a:spAutoFit/>
          </a:bodyPr>
          <a:lstStyle/>
          <a:p>
            <a:r>
              <a:rPr lang="zh-TW" altLang="zh-TW" sz="2000" dirty="0">
                <a:effectLst/>
                <a:ea typeface="標楷體" panose="03000509000000000000" pitchFamily="65" charset="-120"/>
                <a:cs typeface="Times New Roman" panose="02020603050405020304" pitchFamily="18" charset="0"/>
              </a:rPr>
              <a:t>芋頭酥是一種點心，內含芋頭泥，外層酥皮，以提供口感的對比。</a:t>
            </a:r>
            <a:endParaRPr lang="zh-TW" altLang="en-US" sz="2000" dirty="0"/>
          </a:p>
        </p:txBody>
      </p:sp>
      <p:sp>
        <p:nvSpPr>
          <p:cNvPr id="16" name="文字方塊 15">
            <a:extLst>
              <a:ext uri="{FF2B5EF4-FFF2-40B4-BE49-F238E27FC236}">
                <a16:creationId xmlns:a16="http://schemas.microsoft.com/office/drawing/2014/main" id="{A680472C-FA08-581C-8441-C7070F1E619E}"/>
              </a:ext>
            </a:extLst>
          </p:cNvPr>
          <p:cNvSpPr txBox="1"/>
          <p:nvPr/>
        </p:nvSpPr>
        <p:spPr>
          <a:xfrm>
            <a:off x="3922333" y="5942517"/>
            <a:ext cx="1638935" cy="369332"/>
          </a:xfrm>
          <a:prstGeom prst="rect">
            <a:avLst/>
          </a:prstGeom>
          <a:noFill/>
        </p:spPr>
        <p:txBody>
          <a:bodyPr wrap="square" rtlCol="0">
            <a:spAutoFit/>
          </a:bodyPr>
          <a:lstStyle/>
          <a:p>
            <a:r>
              <a:rPr lang="zh-TW" altLang="zh-TW" sz="1800" dirty="0">
                <a:effectLst/>
                <a:ea typeface="標楷體" panose="03000509000000000000" pitchFamily="65" charset="-120"/>
                <a:cs typeface="Times New Roman" panose="02020603050405020304" pitchFamily="18" charset="0"/>
              </a:rPr>
              <a:t>芋頭排骨酥湯</a:t>
            </a:r>
            <a:endParaRPr lang="zh-TW" altLang="en-US" dirty="0"/>
          </a:p>
        </p:txBody>
      </p:sp>
      <p:sp>
        <p:nvSpPr>
          <p:cNvPr id="19" name="文字方塊 18">
            <a:extLst>
              <a:ext uri="{FF2B5EF4-FFF2-40B4-BE49-F238E27FC236}">
                <a16:creationId xmlns:a16="http://schemas.microsoft.com/office/drawing/2014/main" id="{A03E8453-93EB-BE5A-0D34-2B45AF2DF18D}"/>
              </a:ext>
            </a:extLst>
          </p:cNvPr>
          <p:cNvSpPr txBox="1"/>
          <p:nvPr/>
        </p:nvSpPr>
        <p:spPr>
          <a:xfrm>
            <a:off x="5648022" y="3045657"/>
            <a:ext cx="3649320" cy="1015663"/>
          </a:xfrm>
          <a:prstGeom prst="rect">
            <a:avLst/>
          </a:prstGeom>
          <a:noFill/>
        </p:spPr>
        <p:txBody>
          <a:bodyPr wrap="square" rtlCol="0">
            <a:spAutoFit/>
          </a:bodyPr>
          <a:lstStyle/>
          <a:p>
            <a:r>
              <a:rPr lang="zh-TW" altLang="zh-TW" sz="2000" dirty="0">
                <a:effectLst/>
                <a:ea typeface="標楷體" panose="03000509000000000000" pitchFamily="65" charset="-120"/>
                <a:cs typeface="Times New Roman" panose="02020603050405020304" pitchFamily="18" charset="0"/>
              </a:rPr>
              <a:t>這項產品是將芋頭泥球裹上酥脆的外衣，呈現出金黃色澤，帶有香脆和綿滑的食感。</a:t>
            </a:r>
            <a:endParaRPr lang="zh-TW" altLang="en-US" sz="2000" dirty="0"/>
          </a:p>
        </p:txBody>
      </p:sp>
      <p:sp>
        <p:nvSpPr>
          <p:cNvPr id="20" name="文字方塊 19">
            <a:extLst>
              <a:ext uri="{FF2B5EF4-FFF2-40B4-BE49-F238E27FC236}">
                <a16:creationId xmlns:a16="http://schemas.microsoft.com/office/drawing/2014/main" id="{850B4CA1-3647-4B7D-D42D-BE1A900D3062}"/>
              </a:ext>
            </a:extLst>
          </p:cNvPr>
          <p:cNvSpPr txBox="1"/>
          <p:nvPr/>
        </p:nvSpPr>
        <p:spPr>
          <a:xfrm>
            <a:off x="5552507" y="1626313"/>
            <a:ext cx="3938800" cy="1015663"/>
          </a:xfrm>
          <a:prstGeom prst="rect">
            <a:avLst/>
          </a:prstGeom>
          <a:noFill/>
        </p:spPr>
        <p:txBody>
          <a:bodyPr wrap="square" rtlCol="0">
            <a:spAutoFit/>
          </a:bodyPr>
          <a:lstStyle/>
          <a:p>
            <a:r>
              <a:rPr lang="zh-TW" altLang="zh-TW" sz="2000" dirty="0">
                <a:effectLst/>
                <a:ea typeface="標楷體" panose="03000509000000000000" pitchFamily="65" charset="-120"/>
                <a:cs typeface="Times New Roman" panose="02020603050405020304" pitchFamily="18" charset="0"/>
              </a:rPr>
              <a:t>芋圓是一種台灣甜點，芋頭鬆的芋圓具有綿密的口感，通常與糯米團一起搭配成甜品。</a:t>
            </a:r>
            <a:endParaRPr lang="zh-TW" altLang="en-US" sz="2000" dirty="0"/>
          </a:p>
        </p:txBody>
      </p:sp>
      <p:sp>
        <p:nvSpPr>
          <p:cNvPr id="21" name="文字方塊 20">
            <a:extLst>
              <a:ext uri="{FF2B5EF4-FFF2-40B4-BE49-F238E27FC236}">
                <a16:creationId xmlns:a16="http://schemas.microsoft.com/office/drawing/2014/main" id="{637267A2-9CFE-7325-B8CC-FF57ADA001D5}"/>
              </a:ext>
            </a:extLst>
          </p:cNvPr>
          <p:cNvSpPr txBox="1"/>
          <p:nvPr/>
        </p:nvSpPr>
        <p:spPr>
          <a:xfrm>
            <a:off x="3913573" y="7612799"/>
            <a:ext cx="1233615" cy="369332"/>
          </a:xfrm>
          <a:prstGeom prst="rect">
            <a:avLst/>
          </a:prstGeom>
          <a:noFill/>
        </p:spPr>
        <p:txBody>
          <a:bodyPr wrap="square" rtlCol="0">
            <a:spAutoFit/>
          </a:bodyPr>
          <a:lstStyle/>
          <a:p>
            <a:r>
              <a:rPr lang="zh-TW" altLang="zh-TW" sz="1800" dirty="0">
                <a:effectLst/>
                <a:ea typeface="標楷體" panose="03000509000000000000" pitchFamily="65" charset="-120"/>
                <a:cs typeface="Times New Roman" panose="02020603050405020304" pitchFamily="18" charset="0"/>
              </a:rPr>
              <a:t>芋頭酥</a:t>
            </a:r>
            <a:endParaRPr lang="zh-TW" altLang="en-US" dirty="0"/>
          </a:p>
        </p:txBody>
      </p:sp>
      <p:sp>
        <p:nvSpPr>
          <p:cNvPr id="23" name="文字方塊 22">
            <a:extLst>
              <a:ext uri="{FF2B5EF4-FFF2-40B4-BE49-F238E27FC236}">
                <a16:creationId xmlns:a16="http://schemas.microsoft.com/office/drawing/2014/main" id="{830C42FA-550B-9960-145B-C1AC95899EF6}"/>
              </a:ext>
            </a:extLst>
          </p:cNvPr>
          <p:cNvSpPr txBox="1"/>
          <p:nvPr/>
        </p:nvSpPr>
        <p:spPr>
          <a:xfrm>
            <a:off x="5636988" y="4873848"/>
            <a:ext cx="3649320" cy="707886"/>
          </a:xfrm>
          <a:prstGeom prst="rect">
            <a:avLst/>
          </a:prstGeom>
          <a:noFill/>
        </p:spPr>
        <p:txBody>
          <a:bodyPr wrap="square" rtlCol="0">
            <a:spAutoFit/>
          </a:bodyPr>
          <a:lstStyle/>
          <a:p>
            <a:r>
              <a:rPr lang="zh-TW" altLang="zh-TW" sz="2000" dirty="0">
                <a:effectLst/>
                <a:ea typeface="標楷體" panose="03000509000000000000" pitchFamily="65" charset="-120"/>
                <a:cs typeface="Times New Roman" panose="02020603050405020304" pitchFamily="18" charset="0"/>
              </a:rPr>
              <a:t>結合芋頭和排骨，提供濃郁的風味，是一道燉湯或湯品。</a:t>
            </a:r>
            <a:endParaRPr lang="zh-TW" altLang="en-US" sz="2000" dirty="0"/>
          </a:p>
        </p:txBody>
      </p:sp>
      <p:pic>
        <p:nvPicPr>
          <p:cNvPr id="25" name="圖片 24">
            <a:extLst>
              <a:ext uri="{FF2B5EF4-FFF2-40B4-BE49-F238E27FC236}">
                <a16:creationId xmlns:a16="http://schemas.microsoft.com/office/drawing/2014/main" id="{DAF088B0-5335-A5DE-EB3F-1F15CBB59F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3573" y="3172700"/>
            <a:ext cx="1495856" cy="1300744"/>
          </a:xfrm>
          <a:prstGeom prst="rect">
            <a:avLst/>
          </a:prstGeom>
        </p:spPr>
      </p:pic>
      <p:pic>
        <p:nvPicPr>
          <p:cNvPr id="26" name="圖片 25">
            <a:extLst>
              <a:ext uri="{FF2B5EF4-FFF2-40B4-BE49-F238E27FC236}">
                <a16:creationId xmlns:a16="http://schemas.microsoft.com/office/drawing/2014/main" id="{3861B3D3-7CB7-2E89-4332-A0FF8AB9A4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4640" y="4873848"/>
            <a:ext cx="1638935" cy="1019810"/>
          </a:xfrm>
          <a:prstGeom prst="rect">
            <a:avLst/>
          </a:prstGeom>
        </p:spPr>
      </p:pic>
      <p:pic>
        <p:nvPicPr>
          <p:cNvPr id="27" name="圖片 26">
            <a:extLst>
              <a:ext uri="{FF2B5EF4-FFF2-40B4-BE49-F238E27FC236}">
                <a16:creationId xmlns:a16="http://schemas.microsoft.com/office/drawing/2014/main" id="{FB1FFD5B-DB27-9C81-FC27-7DD2C02AD2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3573" y="6421429"/>
            <a:ext cx="1638934" cy="111887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graphicFrame>
        <p:nvGraphicFramePr>
          <p:cNvPr id="18" name="表格 17">
            <a:extLst>
              <a:ext uri="{FF2B5EF4-FFF2-40B4-BE49-F238E27FC236}">
                <a16:creationId xmlns:a16="http://schemas.microsoft.com/office/drawing/2014/main" id="{263CC612-25CA-2B40-B7C2-A1BF8345C87B}"/>
              </a:ext>
            </a:extLst>
          </p:cNvPr>
          <p:cNvGraphicFramePr>
            <a:graphicFrameLocks noGrp="1"/>
          </p:cNvGraphicFramePr>
          <p:nvPr>
            <p:extLst>
              <p:ext uri="{D42A27DB-BD31-4B8C-83A1-F6EECF244321}">
                <p14:modId xmlns:p14="http://schemas.microsoft.com/office/powerpoint/2010/main" val="2238561244"/>
              </p:ext>
            </p:extLst>
          </p:nvPr>
        </p:nvGraphicFramePr>
        <p:xfrm>
          <a:off x="2191388" y="1346564"/>
          <a:ext cx="9746053" cy="5275301"/>
        </p:xfrm>
        <a:graphic>
          <a:graphicData uri="http://schemas.openxmlformats.org/drawingml/2006/table">
            <a:tbl>
              <a:tblPr firstRow="1" firstCol="1" bandRow="1">
                <a:tableStyleId>{5C22544A-7EE6-4342-B048-85BDC9FD1C3A}</a:tableStyleId>
              </a:tblPr>
              <a:tblGrid>
                <a:gridCol w="1595417">
                  <a:extLst>
                    <a:ext uri="{9D8B030D-6E8A-4147-A177-3AD203B41FA5}">
                      <a16:colId xmlns:a16="http://schemas.microsoft.com/office/drawing/2014/main" val="126468756"/>
                    </a:ext>
                  </a:extLst>
                </a:gridCol>
                <a:gridCol w="8150636">
                  <a:extLst>
                    <a:ext uri="{9D8B030D-6E8A-4147-A177-3AD203B41FA5}">
                      <a16:colId xmlns:a16="http://schemas.microsoft.com/office/drawing/2014/main" val="4196232986"/>
                    </a:ext>
                  </a:extLst>
                </a:gridCol>
              </a:tblGrid>
              <a:tr h="329706">
                <a:tc gridSpan="2">
                  <a:txBody>
                    <a:bodyPr/>
                    <a:lstStyle/>
                    <a:p>
                      <a:pPr algn="ctr"/>
                      <a:r>
                        <a:rPr lang="zh-TW" sz="1800" kern="100">
                          <a:effectLst/>
                        </a:rPr>
                        <a:t>服務</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hMerge="1">
                  <a:txBody>
                    <a:bodyPr/>
                    <a:lstStyle/>
                    <a:p>
                      <a:endParaRPr lang="zh-TW" altLang="en-US"/>
                    </a:p>
                  </a:txBody>
                  <a:tcPr/>
                </a:tc>
                <a:extLst>
                  <a:ext uri="{0D108BD9-81ED-4DB2-BD59-A6C34878D82A}">
                    <a16:rowId xmlns:a16="http://schemas.microsoft.com/office/drawing/2014/main" val="1473340526"/>
                  </a:ext>
                </a:extLst>
              </a:tr>
              <a:tr h="989119">
                <a:tc>
                  <a:txBody>
                    <a:bodyPr/>
                    <a:lstStyle/>
                    <a:p>
                      <a:pPr algn="ctr"/>
                      <a:r>
                        <a:rPr lang="zh-TW" sz="1800" kern="100" dirty="0">
                          <a:effectLst/>
                        </a:rPr>
                        <a:t>定制芋頭</a:t>
                      </a:r>
                    </a:p>
                    <a:p>
                      <a:pPr algn="ctr"/>
                      <a:r>
                        <a:rPr lang="zh-TW" sz="1800" kern="100" dirty="0">
                          <a:effectLst/>
                        </a:rPr>
                        <a:t>點心製作</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l"/>
                      <a:r>
                        <a:rPr lang="zh-TW" sz="1800" kern="100" dirty="0">
                          <a:effectLst/>
                        </a:rPr>
                        <a:t>芋頭鬆提供客製化的芋頭點心製作服務。客戶可以提出特殊需求，如特定形狀、大小、或口味的芋頭點心，以滿足各種活動或節慶的需求。這種個性化的服務可以讓客戶享受獨特的芋頭美食體驗。</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43280554"/>
                  </a:ext>
                </a:extLst>
              </a:tr>
              <a:tr h="989119">
                <a:tc>
                  <a:txBody>
                    <a:bodyPr/>
                    <a:lstStyle/>
                    <a:p>
                      <a:pPr algn="ctr"/>
                      <a:r>
                        <a:rPr lang="zh-TW" sz="1800" kern="100">
                          <a:effectLst/>
                        </a:rPr>
                        <a:t>批發和零售選項</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r>
                        <a:rPr lang="zh-TW" sz="1800" kern="100" dirty="0">
                          <a:effectLst/>
                        </a:rPr>
                        <a:t>芋頭鬆供應商店、餐廳、或其他企業的批發需求。他們為個人消費者提供零售選項，這意味著人們可以購買小量的芋頭產品，無論是為了享受自己還是作為禮物贈送給親友。</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795082430"/>
                  </a:ext>
                </a:extLst>
              </a:tr>
              <a:tr h="989119">
                <a:tc>
                  <a:txBody>
                    <a:bodyPr/>
                    <a:lstStyle/>
                    <a:p>
                      <a:pPr algn="ctr"/>
                      <a:r>
                        <a:rPr lang="zh-TW" sz="1800" kern="100">
                          <a:effectLst/>
                        </a:rPr>
                        <a:t>新鮮食材</a:t>
                      </a:r>
                    </a:p>
                    <a:p>
                      <a:pPr algn="ctr"/>
                      <a:r>
                        <a:rPr lang="zh-TW" sz="1800" kern="100">
                          <a:effectLst/>
                        </a:rPr>
                        <a:t>品質保證</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r>
                        <a:rPr lang="zh-TW" sz="1800" kern="100">
                          <a:effectLst/>
                        </a:rPr>
                        <a:t>芋頭鬆致力於使用高品質、新鮮的食材，特別是芋頭。我們採取嚴格的品質控制措施，以確保產品的味道和質地保持一致性。這種關注品質的承諾有助於贏得客戶的信任。</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320625775"/>
                  </a:ext>
                </a:extLst>
              </a:tr>
              <a:tr h="989119">
                <a:tc>
                  <a:txBody>
                    <a:bodyPr/>
                    <a:lstStyle/>
                    <a:p>
                      <a:pPr algn="ctr"/>
                      <a:r>
                        <a:rPr lang="zh-TW" sz="1800" kern="100">
                          <a:effectLst/>
                        </a:rPr>
                        <a:t>創新芋頭</a:t>
                      </a:r>
                    </a:p>
                    <a:p>
                      <a:pPr algn="ctr"/>
                      <a:r>
                        <a:rPr lang="zh-TW" sz="1800" kern="100">
                          <a:effectLst/>
                        </a:rPr>
                        <a:t>料理</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r>
                        <a:rPr lang="zh-TW" sz="1800" kern="100">
                          <a:effectLst/>
                        </a:rPr>
                        <a:t>除了傳統的芋頭點心，芋頭鬆不斷推陳出新，開發創新的芋頭料理。包括與其他食材結合，以創造出獨特的口味和菜單選擇，吸引更廣泛的客群。</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666112026"/>
                  </a:ext>
                </a:extLst>
              </a:tr>
              <a:tr h="989119">
                <a:tc>
                  <a:txBody>
                    <a:bodyPr/>
                    <a:lstStyle/>
                    <a:p>
                      <a:pPr algn="ctr"/>
                      <a:r>
                        <a:rPr lang="zh-TW" sz="1800" kern="100">
                          <a:effectLst/>
                        </a:rPr>
                        <a:t>網絡訂購</a:t>
                      </a:r>
                    </a:p>
                    <a:p>
                      <a:pPr algn="ctr"/>
                      <a:r>
                        <a:rPr lang="zh-TW" sz="1800" kern="100">
                          <a:effectLst/>
                        </a:rPr>
                        <a:t>送貨服務</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r>
                        <a:rPr lang="zh-TW" sz="1800" kern="100" dirty="0">
                          <a:effectLst/>
                        </a:rPr>
                        <a:t>為了方便客戶，芋頭鬆提供網絡訂購選項，讓客戶可以輕鬆訂購他們的產品。此外，他們提供送貨服務，將芋頭美食直接送到客戶所在的地方，提供極大的方便。</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840826102"/>
                  </a:ext>
                </a:extLst>
              </a:tr>
            </a:tbl>
          </a:graphicData>
        </a:graphic>
      </p:graphicFrame>
      <p:sp>
        <p:nvSpPr>
          <p:cNvPr id="19" name="文字方塊 18">
            <a:extLst>
              <a:ext uri="{FF2B5EF4-FFF2-40B4-BE49-F238E27FC236}">
                <a16:creationId xmlns:a16="http://schemas.microsoft.com/office/drawing/2014/main" id="{AF90DEAA-0DED-E91D-164B-63C12BE42755}"/>
              </a:ext>
            </a:extLst>
          </p:cNvPr>
          <p:cNvSpPr txBox="1"/>
          <p:nvPr/>
        </p:nvSpPr>
        <p:spPr>
          <a:xfrm>
            <a:off x="602901" y="361741"/>
            <a:ext cx="2642717" cy="769441"/>
          </a:xfrm>
          <a:prstGeom prst="rect">
            <a:avLst/>
          </a:prstGeom>
          <a:noFill/>
        </p:spPr>
        <p:txBody>
          <a:bodyPr wrap="square" rtlCol="0">
            <a:spAutoFit/>
          </a:bodyPr>
          <a:lstStyle/>
          <a:p>
            <a:r>
              <a:rPr lang="zh-TW" altLang="en-US" sz="4400" b="1" dirty="0"/>
              <a:t>服務</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9" name="文字方塊 8">
            <a:extLst>
              <a:ext uri="{FF2B5EF4-FFF2-40B4-BE49-F238E27FC236}">
                <a16:creationId xmlns:a16="http://schemas.microsoft.com/office/drawing/2014/main" id="{DE420611-2DE8-6F1A-72F6-78A4B795564B}"/>
              </a:ext>
            </a:extLst>
          </p:cNvPr>
          <p:cNvSpPr txBox="1"/>
          <p:nvPr/>
        </p:nvSpPr>
        <p:spPr>
          <a:xfrm>
            <a:off x="533505" y="504681"/>
            <a:ext cx="1999622" cy="646331"/>
          </a:xfrm>
          <a:prstGeom prst="rect">
            <a:avLst/>
          </a:prstGeom>
          <a:noFill/>
        </p:spPr>
        <p:txBody>
          <a:bodyPr wrap="square" rtlCol="0">
            <a:spAutoFit/>
          </a:bodyPr>
          <a:lstStyle/>
          <a:p>
            <a:r>
              <a:rPr lang="zh-TW" altLang="en-US" sz="3600" b="1" dirty="0"/>
              <a:t>設計</a:t>
            </a:r>
          </a:p>
        </p:txBody>
      </p:sp>
      <p:sp>
        <p:nvSpPr>
          <p:cNvPr id="3" name="文字方塊 2">
            <a:extLst>
              <a:ext uri="{FF2B5EF4-FFF2-40B4-BE49-F238E27FC236}">
                <a16:creationId xmlns:a16="http://schemas.microsoft.com/office/drawing/2014/main" id="{3EE1C2FA-340D-3F33-05A7-64411C67BCFC}"/>
              </a:ext>
            </a:extLst>
          </p:cNvPr>
          <p:cNvSpPr txBox="1"/>
          <p:nvPr/>
        </p:nvSpPr>
        <p:spPr>
          <a:xfrm>
            <a:off x="3246959" y="1807815"/>
            <a:ext cx="1494790" cy="369332"/>
          </a:xfrm>
          <a:prstGeom prst="rect">
            <a:avLst/>
          </a:prstGeom>
          <a:noFill/>
        </p:spPr>
        <p:txBody>
          <a:bodyPr wrap="square" rtlCol="0">
            <a:spAutoFit/>
          </a:bodyPr>
          <a:lstStyle/>
          <a:p>
            <a:r>
              <a:rPr lang="zh-TW" altLang="zh-TW" sz="1800" dirty="0">
                <a:effectLst/>
                <a:ea typeface="標楷體" panose="03000509000000000000" pitchFamily="65" charset="-120"/>
                <a:cs typeface="Times New Roman" panose="02020603050405020304" pitchFamily="18" charset="0"/>
              </a:rPr>
              <a:t>包裝設計</a:t>
            </a:r>
            <a:endParaRPr lang="zh-TW" altLang="en-US" dirty="0"/>
          </a:p>
        </p:txBody>
      </p:sp>
      <p:sp>
        <p:nvSpPr>
          <p:cNvPr id="4" name="文字方塊 3">
            <a:extLst>
              <a:ext uri="{FF2B5EF4-FFF2-40B4-BE49-F238E27FC236}">
                <a16:creationId xmlns:a16="http://schemas.microsoft.com/office/drawing/2014/main" id="{17FA3577-BB36-BAC1-30A2-F09EEA5E7074}"/>
              </a:ext>
            </a:extLst>
          </p:cNvPr>
          <p:cNvSpPr txBox="1"/>
          <p:nvPr/>
        </p:nvSpPr>
        <p:spPr>
          <a:xfrm>
            <a:off x="3138083" y="4817391"/>
            <a:ext cx="1744471" cy="369332"/>
          </a:xfrm>
          <a:prstGeom prst="rect">
            <a:avLst/>
          </a:prstGeom>
          <a:noFill/>
        </p:spPr>
        <p:txBody>
          <a:bodyPr wrap="square" rtlCol="0">
            <a:spAutoFit/>
          </a:bodyPr>
          <a:lstStyle/>
          <a:p>
            <a:pPr algn="ct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網站</a:t>
            </a:r>
            <a:r>
              <a:rPr lang="zh-TW" altLang="zh-TW" sz="1800" dirty="0">
                <a:effectLst/>
                <a:ea typeface="標楷體" panose="03000509000000000000" pitchFamily="65" charset="-120"/>
                <a:cs typeface="Times New Roman" panose="02020603050405020304" pitchFamily="18" charset="0"/>
              </a:rPr>
              <a:t>線上展示</a:t>
            </a:r>
            <a:endParaRPr lang="zh-TW" altLang="en-US" dirty="0"/>
          </a:p>
        </p:txBody>
      </p:sp>
      <p:sp>
        <p:nvSpPr>
          <p:cNvPr id="5" name="文字方塊 4">
            <a:extLst>
              <a:ext uri="{FF2B5EF4-FFF2-40B4-BE49-F238E27FC236}">
                <a16:creationId xmlns:a16="http://schemas.microsoft.com/office/drawing/2014/main" id="{67546BBC-6337-720E-53C3-8BDB65FF9F3C}"/>
              </a:ext>
            </a:extLst>
          </p:cNvPr>
          <p:cNvSpPr txBox="1"/>
          <p:nvPr/>
        </p:nvSpPr>
        <p:spPr>
          <a:xfrm>
            <a:off x="3009071" y="6062123"/>
            <a:ext cx="1870129" cy="369332"/>
          </a:xfrm>
          <a:prstGeom prst="rect">
            <a:avLst/>
          </a:prstGeom>
          <a:noFill/>
        </p:spPr>
        <p:txBody>
          <a:bodyPr wrap="square" rtlCol="0">
            <a:spAutoFit/>
          </a:bodyPr>
          <a:lstStyle/>
          <a:p>
            <a:r>
              <a:rPr lang="zh-TW" altLang="zh-TW" sz="1800" dirty="0">
                <a:effectLst/>
                <a:ea typeface="標楷體" panose="03000509000000000000" pitchFamily="65" charset="-120"/>
                <a:cs typeface="Times New Roman" panose="02020603050405020304" pitchFamily="18" charset="0"/>
              </a:rPr>
              <a:t>店面佈局和裝潢</a:t>
            </a:r>
            <a:endParaRPr lang="zh-TW" altLang="en-US" dirty="0"/>
          </a:p>
        </p:txBody>
      </p:sp>
      <p:sp>
        <p:nvSpPr>
          <p:cNvPr id="7" name="文字方塊 6">
            <a:extLst>
              <a:ext uri="{FF2B5EF4-FFF2-40B4-BE49-F238E27FC236}">
                <a16:creationId xmlns:a16="http://schemas.microsoft.com/office/drawing/2014/main" id="{531750FD-791B-C5F5-C249-07F202D61300}"/>
              </a:ext>
            </a:extLst>
          </p:cNvPr>
          <p:cNvSpPr txBox="1"/>
          <p:nvPr/>
        </p:nvSpPr>
        <p:spPr>
          <a:xfrm>
            <a:off x="2894937" y="7551061"/>
            <a:ext cx="2098396" cy="369332"/>
          </a:xfrm>
          <a:prstGeom prst="rect">
            <a:avLst/>
          </a:prstGeom>
          <a:noFill/>
        </p:spPr>
        <p:txBody>
          <a:bodyPr wrap="square" rtlCol="0">
            <a:spAutoFit/>
          </a:bodyPr>
          <a:lstStyle/>
          <a:p>
            <a:pPr algn="ctr"/>
            <a:r>
              <a:rPr lang="zh-TW" altLang="zh-TW" sz="1800" kern="100" dirty="0">
                <a:effectLst/>
                <a:latin typeface="Calibri" panose="020F0502020204030204" pitchFamily="34" charset="0"/>
                <a:ea typeface="標楷體" panose="03000509000000000000" pitchFamily="65" charset="-120"/>
                <a:cs typeface="Times New Roman" panose="02020603050405020304" pitchFamily="18" charset="0"/>
              </a:rPr>
              <a:t>行銷資料</a:t>
            </a:r>
            <a:r>
              <a:rPr lang="zh-TW" altLang="zh-TW" sz="1800" dirty="0">
                <a:effectLst/>
                <a:ea typeface="標楷體" panose="03000509000000000000" pitchFamily="65" charset="-120"/>
                <a:cs typeface="Times New Roman" panose="02020603050405020304" pitchFamily="18" charset="0"/>
              </a:rPr>
              <a:t>宣傳物料</a:t>
            </a:r>
            <a:endParaRPr lang="zh-TW" altLang="en-US" dirty="0"/>
          </a:p>
        </p:txBody>
      </p:sp>
      <p:sp>
        <p:nvSpPr>
          <p:cNvPr id="10" name="文字方塊 9">
            <a:extLst>
              <a:ext uri="{FF2B5EF4-FFF2-40B4-BE49-F238E27FC236}">
                <a16:creationId xmlns:a16="http://schemas.microsoft.com/office/drawing/2014/main" id="{45BA6F19-8353-875A-0516-DE9B51170C50}"/>
              </a:ext>
            </a:extLst>
          </p:cNvPr>
          <p:cNvSpPr txBox="1"/>
          <p:nvPr/>
        </p:nvSpPr>
        <p:spPr>
          <a:xfrm>
            <a:off x="4741749" y="309207"/>
            <a:ext cx="5524142" cy="1323439"/>
          </a:xfrm>
          <a:prstGeom prst="rect">
            <a:avLst/>
          </a:prstGeom>
          <a:noFill/>
        </p:spPr>
        <p:txBody>
          <a:bodyPr wrap="square" rtlCol="0">
            <a:spAutoFit/>
          </a:bodyPr>
          <a:lstStyle/>
          <a:p>
            <a:r>
              <a:rPr lang="zh-TW" altLang="zh-TW" sz="2000" dirty="0">
                <a:effectLst/>
                <a:ea typeface="標楷體" panose="03000509000000000000" pitchFamily="65" charset="-120"/>
                <a:cs typeface="Times New Roman" panose="02020603050405020304" pitchFamily="18" charset="0"/>
              </a:rPr>
              <a:t>芋頭鬆的產品包裝可能是他們品牌形象的一部分。他們注重包裝的設計，以呈現出專業、吸引人的外觀。包括選用與芋頭相關的圖案、顏色和圖示，以使產品在市場上脫穎而出。</a:t>
            </a:r>
            <a:endParaRPr lang="zh-TW" altLang="en-US" sz="2000" dirty="0"/>
          </a:p>
        </p:txBody>
      </p:sp>
      <p:sp>
        <p:nvSpPr>
          <p:cNvPr id="11" name="文字方塊 10">
            <a:extLst>
              <a:ext uri="{FF2B5EF4-FFF2-40B4-BE49-F238E27FC236}">
                <a16:creationId xmlns:a16="http://schemas.microsoft.com/office/drawing/2014/main" id="{E339B9D3-7DDC-6CC4-BAB2-3EC665C20767}"/>
              </a:ext>
            </a:extLst>
          </p:cNvPr>
          <p:cNvSpPr txBox="1"/>
          <p:nvPr/>
        </p:nvSpPr>
        <p:spPr>
          <a:xfrm>
            <a:off x="4741749" y="2189616"/>
            <a:ext cx="5336931" cy="1323439"/>
          </a:xfrm>
          <a:prstGeom prst="rect">
            <a:avLst/>
          </a:prstGeom>
          <a:noFill/>
        </p:spPr>
        <p:txBody>
          <a:bodyPr wrap="square" rtlCol="0">
            <a:spAutoFit/>
          </a:bodyPr>
          <a:lstStyle/>
          <a:p>
            <a:r>
              <a:rPr lang="zh-TW" altLang="zh-TW" sz="2000" dirty="0">
                <a:effectLst/>
                <a:ea typeface="標楷體" panose="03000509000000000000" pitchFamily="65" charset="-120"/>
                <a:cs typeface="Times New Roman" panose="02020603050405020304" pitchFamily="18" charset="0"/>
              </a:rPr>
              <a:t>每個品牌都有其獨特的標誌，這是芋頭鬆的視覺識別的一部分。他們的標誌是一個與芋頭相關的符號或圖案，這有助於提高品牌的可識別性。</a:t>
            </a:r>
            <a:endParaRPr lang="zh-TW" altLang="en-US" sz="2000" dirty="0"/>
          </a:p>
        </p:txBody>
      </p:sp>
      <p:sp>
        <p:nvSpPr>
          <p:cNvPr id="12" name="文字方塊 11">
            <a:extLst>
              <a:ext uri="{FF2B5EF4-FFF2-40B4-BE49-F238E27FC236}">
                <a16:creationId xmlns:a16="http://schemas.microsoft.com/office/drawing/2014/main" id="{61F93B88-0820-4A0F-EBC0-1C2E6FEC531C}"/>
              </a:ext>
            </a:extLst>
          </p:cNvPr>
          <p:cNvSpPr txBox="1"/>
          <p:nvPr/>
        </p:nvSpPr>
        <p:spPr>
          <a:xfrm>
            <a:off x="3246959" y="3419650"/>
            <a:ext cx="1494790" cy="369332"/>
          </a:xfrm>
          <a:prstGeom prst="rect">
            <a:avLst/>
          </a:prstGeom>
          <a:noFill/>
        </p:spPr>
        <p:txBody>
          <a:bodyPr wrap="square" rtlCol="0">
            <a:spAutoFit/>
          </a:bodyPr>
          <a:lstStyle/>
          <a:p>
            <a:r>
              <a:rPr lang="zh-TW" altLang="zh-TW" sz="1800" dirty="0">
                <a:effectLst/>
                <a:ea typeface="標楷體" panose="03000509000000000000" pitchFamily="65" charset="-120"/>
                <a:cs typeface="Times New Roman" panose="02020603050405020304" pitchFamily="18" charset="0"/>
              </a:rPr>
              <a:t>品牌標誌</a:t>
            </a:r>
            <a:endParaRPr lang="zh-TW" altLang="en-US" dirty="0"/>
          </a:p>
        </p:txBody>
      </p:sp>
      <p:sp>
        <p:nvSpPr>
          <p:cNvPr id="13" name="文字方塊 12">
            <a:extLst>
              <a:ext uri="{FF2B5EF4-FFF2-40B4-BE49-F238E27FC236}">
                <a16:creationId xmlns:a16="http://schemas.microsoft.com/office/drawing/2014/main" id="{1D85CA0E-4E3B-281B-BBF0-0FCE8488BC56}"/>
              </a:ext>
            </a:extLst>
          </p:cNvPr>
          <p:cNvSpPr txBox="1"/>
          <p:nvPr/>
        </p:nvSpPr>
        <p:spPr>
          <a:xfrm>
            <a:off x="4879200" y="3761368"/>
            <a:ext cx="5524141" cy="1323439"/>
          </a:xfrm>
          <a:prstGeom prst="rect">
            <a:avLst/>
          </a:prstGeom>
          <a:noFill/>
        </p:spPr>
        <p:txBody>
          <a:bodyPr wrap="square" rtlCol="0">
            <a:spAutoFit/>
          </a:bodyPr>
          <a:lstStyle/>
          <a:p>
            <a:r>
              <a:rPr lang="zh-TW" altLang="zh-TW" sz="2000" dirty="0">
                <a:effectLst/>
                <a:ea typeface="標楷體" panose="03000509000000000000" pitchFamily="65" charset="-120"/>
                <a:cs typeface="Times New Roman" panose="02020603050405020304" pitchFamily="18" charset="0"/>
              </a:rPr>
              <a:t>芋頭鬆有一個精心設計的網站，用來展示他們的產品和品牌。這個網站包括高質量的照片、視頻和有吸引力的圖像，以展示他們的芋頭點心和其他產品。</a:t>
            </a:r>
            <a:endParaRPr lang="zh-TW" altLang="en-US" sz="2000" dirty="0"/>
          </a:p>
        </p:txBody>
      </p:sp>
      <p:sp>
        <p:nvSpPr>
          <p:cNvPr id="14" name="文字方塊 13">
            <a:extLst>
              <a:ext uri="{FF2B5EF4-FFF2-40B4-BE49-F238E27FC236}">
                <a16:creationId xmlns:a16="http://schemas.microsoft.com/office/drawing/2014/main" id="{19BF6B2D-70F8-DB98-0739-28B9356C7242}"/>
              </a:ext>
            </a:extLst>
          </p:cNvPr>
          <p:cNvSpPr txBox="1"/>
          <p:nvPr/>
        </p:nvSpPr>
        <p:spPr>
          <a:xfrm>
            <a:off x="4882554" y="5187891"/>
            <a:ext cx="6019442" cy="1015663"/>
          </a:xfrm>
          <a:prstGeom prst="rect">
            <a:avLst/>
          </a:prstGeom>
          <a:noFill/>
        </p:spPr>
        <p:txBody>
          <a:bodyPr wrap="square" rtlCol="0">
            <a:spAutoFit/>
          </a:bodyPr>
          <a:lstStyle/>
          <a:p>
            <a:r>
              <a:rPr lang="zh-TW" altLang="zh-TW" sz="2000" dirty="0">
                <a:effectLst/>
                <a:ea typeface="標楷體" panose="03000509000000000000" pitchFamily="65" charset="-120"/>
                <a:cs typeface="Times New Roman" panose="02020603050405020304" pitchFamily="18" charset="0"/>
              </a:rPr>
              <a:t>如果芋頭鬆有實體店面，則店內的佈局和裝潢也是設計的</a:t>
            </a:r>
            <a:r>
              <a:rPr lang="zh-TW" altLang="zh-TW" dirty="0">
                <a:effectLst/>
                <a:ea typeface="標楷體" panose="03000509000000000000" pitchFamily="65" charset="-120"/>
                <a:cs typeface="Times New Roman" panose="02020603050405020304" pitchFamily="18" charset="0"/>
              </a:rPr>
              <a:t>一部分</a:t>
            </a:r>
            <a:r>
              <a:rPr lang="zh-TW" altLang="zh-TW" sz="2000" dirty="0">
                <a:effectLst/>
                <a:ea typeface="標楷體" panose="03000509000000000000" pitchFamily="65" charset="-120"/>
                <a:cs typeface="Times New Roman" panose="02020603050405020304" pitchFamily="18" charset="0"/>
              </a:rPr>
              <a:t>。這包括商店的室內設計、燈光、櫥窗和展示區，以營造出有吸引力的購物環境。</a:t>
            </a:r>
            <a:endParaRPr lang="zh-TW" altLang="en-US" sz="2000" dirty="0"/>
          </a:p>
        </p:txBody>
      </p:sp>
      <p:sp>
        <p:nvSpPr>
          <p:cNvPr id="15" name="文字方塊 14">
            <a:extLst>
              <a:ext uri="{FF2B5EF4-FFF2-40B4-BE49-F238E27FC236}">
                <a16:creationId xmlns:a16="http://schemas.microsoft.com/office/drawing/2014/main" id="{81BD747E-85B5-0670-77D5-7469B7B1B940}"/>
              </a:ext>
            </a:extLst>
          </p:cNvPr>
          <p:cNvSpPr txBox="1"/>
          <p:nvPr/>
        </p:nvSpPr>
        <p:spPr>
          <a:xfrm>
            <a:off x="4879200" y="6467471"/>
            <a:ext cx="5988923" cy="1015663"/>
          </a:xfrm>
          <a:prstGeom prst="rect">
            <a:avLst/>
          </a:prstGeom>
          <a:noFill/>
        </p:spPr>
        <p:txBody>
          <a:bodyPr wrap="square" rtlCol="0">
            <a:spAutoFit/>
          </a:bodyPr>
          <a:lstStyle/>
          <a:p>
            <a:r>
              <a:rPr lang="zh-TW" altLang="zh-TW" sz="2000" dirty="0">
                <a:effectLst/>
                <a:ea typeface="標楷體" panose="03000509000000000000" pitchFamily="65" charset="-120"/>
                <a:cs typeface="Times New Roman" panose="02020603050405020304" pitchFamily="18" charset="0"/>
              </a:rPr>
              <a:t>他們創建行銷資料和宣傳物料，如小冊子、宣傳單</a:t>
            </a:r>
            <a:r>
              <a:rPr lang="zh-TW" altLang="zh-TW" dirty="0">
                <a:effectLst/>
                <a:ea typeface="標楷體" panose="03000509000000000000" pitchFamily="65" charset="-120"/>
                <a:cs typeface="Times New Roman" panose="02020603050405020304" pitchFamily="18" charset="0"/>
              </a:rPr>
              <a:t>張和海</a:t>
            </a:r>
            <a:r>
              <a:rPr lang="zh-TW" altLang="zh-TW" sz="2000" dirty="0">
                <a:effectLst/>
                <a:ea typeface="標楷體" panose="03000509000000000000" pitchFamily="65" charset="-120"/>
                <a:cs typeface="Times New Roman" panose="02020603050405020304" pitchFamily="18" charset="0"/>
              </a:rPr>
              <a:t>報，以向客戶展示他們的產品、特點和價值主張。這些設計材料可以幫助他們在市場上宣傳品牌。</a:t>
            </a:r>
            <a:endParaRPr lang="zh-TW" altLang="en-US" sz="2000" dirty="0"/>
          </a:p>
        </p:txBody>
      </p:sp>
      <p:pic>
        <p:nvPicPr>
          <p:cNvPr id="16" name="圖片 15">
            <a:extLst>
              <a:ext uri="{FF2B5EF4-FFF2-40B4-BE49-F238E27FC236}">
                <a16:creationId xmlns:a16="http://schemas.microsoft.com/office/drawing/2014/main" id="{836097D7-8F17-87D7-AF01-8AFBDE913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3355834" y="267379"/>
            <a:ext cx="1277040" cy="1534553"/>
          </a:xfrm>
          <a:prstGeom prst="rect">
            <a:avLst/>
          </a:prstGeom>
        </p:spPr>
      </p:pic>
      <p:pic>
        <p:nvPicPr>
          <p:cNvPr id="17" name="圖片 16">
            <a:extLst>
              <a:ext uri="{FF2B5EF4-FFF2-40B4-BE49-F238E27FC236}">
                <a16:creationId xmlns:a16="http://schemas.microsoft.com/office/drawing/2014/main" id="{CE3CB912-DAC5-CE3D-191B-0A999D06AB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5417" y="2177147"/>
            <a:ext cx="1287457" cy="1290698"/>
          </a:xfrm>
          <a:prstGeom prst="rect">
            <a:avLst/>
          </a:prstGeom>
        </p:spPr>
      </p:pic>
      <p:pic>
        <p:nvPicPr>
          <p:cNvPr id="18" name="圖片 17">
            <a:extLst>
              <a:ext uri="{FF2B5EF4-FFF2-40B4-BE49-F238E27FC236}">
                <a16:creationId xmlns:a16="http://schemas.microsoft.com/office/drawing/2014/main" id="{D2AA8717-36D6-DF1B-D1A9-E4212CC77749}"/>
              </a:ext>
            </a:extLst>
          </p:cNvPr>
          <p:cNvPicPr>
            <a:picLocks noChangeAspect="1"/>
          </p:cNvPicPr>
          <p:nvPr/>
        </p:nvPicPr>
        <p:blipFill>
          <a:blip r:embed="rId5"/>
          <a:stretch>
            <a:fillRect/>
          </a:stretch>
        </p:blipFill>
        <p:spPr>
          <a:xfrm>
            <a:off x="3275534" y="3793026"/>
            <a:ext cx="1466215" cy="1066800"/>
          </a:xfrm>
          <a:prstGeom prst="rect">
            <a:avLst/>
          </a:prstGeom>
        </p:spPr>
      </p:pic>
      <p:pic>
        <p:nvPicPr>
          <p:cNvPr id="19" name="圖片 18">
            <a:extLst>
              <a:ext uri="{FF2B5EF4-FFF2-40B4-BE49-F238E27FC236}">
                <a16:creationId xmlns:a16="http://schemas.microsoft.com/office/drawing/2014/main" id="{D8AA8DAF-4506-A1EF-8F74-9C3147AE66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5534" y="5256809"/>
            <a:ext cx="1397000" cy="785495"/>
          </a:xfrm>
          <a:prstGeom prst="rect">
            <a:avLst/>
          </a:prstGeom>
        </p:spPr>
      </p:pic>
      <p:pic>
        <p:nvPicPr>
          <p:cNvPr id="20" name="圖片 19">
            <a:extLst>
              <a:ext uri="{FF2B5EF4-FFF2-40B4-BE49-F238E27FC236}">
                <a16:creationId xmlns:a16="http://schemas.microsoft.com/office/drawing/2014/main" id="{7B81E5B5-5E25-C555-168D-15A9CA7D70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2117" y="6497952"/>
            <a:ext cx="1420539" cy="10021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w="13811">
            <a:solidFill>
              <a:srgbClr val="E5E0DF"/>
            </a:solidFill>
            <a:prstDash val="solid"/>
          </a:ln>
        </p:spPr>
      </p:sp>
      <p:pic>
        <p:nvPicPr>
          <p:cNvPr id="4" name="Image 0" descr="preencoded.png"/>
          <p:cNvPicPr>
            <a:picLocks noChangeAspect="1"/>
          </p:cNvPicPr>
          <p:nvPr/>
        </p:nvPicPr>
        <p:blipFill>
          <a:blip r:embed="rId3"/>
          <a:stretch>
            <a:fillRect/>
          </a:stretch>
        </p:blipFill>
        <p:spPr>
          <a:xfrm>
            <a:off x="0" y="0"/>
            <a:ext cx="14630400" cy="2777490"/>
          </a:xfrm>
          <a:prstGeom prst="rect">
            <a:avLst/>
          </a:prstGeom>
        </p:spPr>
      </p:pic>
      <p:sp>
        <p:nvSpPr>
          <p:cNvPr id="9" name="文字方塊 8">
            <a:extLst>
              <a:ext uri="{FF2B5EF4-FFF2-40B4-BE49-F238E27FC236}">
                <a16:creationId xmlns:a16="http://schemas.microsoft.com/office/drawing/2014/main" id="{DFC4C36B-B907-7FFA-E520-ACC0E3F2986E}"/>
              </a:ext>
            </a:extLst>
          </p:cNvPr>
          <p:cNvSpPr txBox="1"/>
          <p:nvPr/>
        </p:nvSpPr>
        <p:spPr>
          <a:xfrm>
            <a:off x="522514" y="604589"/>
            <a:ext cx="1748413" cy="707886"/>
          </a:xfrm>
          <a:prstGeom prst="rect">
            <a:avLst/>
          </a:prstGeom>
          <a:noFill/>
        </p:spPr>
        <p:txBody>
          <a:bodyPr wrap="square" rtlCol="0">
            <a:spAutoFit/>
          </a:bodyPr>
          <a:lstStyle/>
          <a:p>
            <a:r>
              <a:rPr lang="zh-TW" altLang="en-US" sz="4000" b="1" dirty="0"/>
              <a:t>技術</a:t>
            </a:r>
          </a:p>
        </p:txBody>
      </p:sp>
      <p:sp>
        <p:nvSpPr>
          <p:cNvPr id="6" name="文字方塊 5">
            <a:extLst>
              <a:ext uri="{FF2B5EF4-FFF2-40B4-BE49-F238E27FC236}">
                <a16:creationId xmlns:a16="http://schemas.microsoft.com/office/drawing/2014/main" id="{2EDD1034-87DF-97A2-1DB3-60B19A18A9E7}"/>
              </a:ext>
            </a:extLst>
          </p:cNvPr>
          <p:cNvSpPr txBox="1"/>
          <p:nvPr/>
        </p:nvSpPr>
        <p:spPr>
          <a:xfrm>
            <a:off x="2695539" y="7718093"/>
            <a:ext cx="1494790" cy="369332"/>
          </a:xfrm>
          <a:prstGeom prst="rect">
            <a:avLst/>
          </a:prstGeom>
          <a:noFill/>
        </p:spPr>
        <p:txBody>
          <a:bodyPr wrap="square" rtlCol="0">
            <a:spAutoFit/>
          </a:bodyPr>
          <a:lstStyle/>
          <a:p>
            <a:r>
              <a:rPr lang="zh-TW" altLang="zh-TW" sz="1800" dirty="0">
                <a:effectLst/>
                <a:ea typeface="標楷體" panose="03000509000000000000" pitchFamily="65" charset="-120"/>
                <a:cs typeface="Times New Roman" panose="02020603050405020304" pitchFamily="18" charset="0"/>
              </a:rPr>
              <a:t>自動化生產</a:t>
            </a:r>
            <a:endParaRPr lang="zh-TW" altLang="en-US" dirty="0"/>
          </a:p>
        </p:txBody>
      </p:sp>
      <p:sp>
        <p:nvSpPr>
          <p:cNvPr id="10" name="文字方塊 9">
            <a:extLst>
              <a:ext uri="{FF2B5EF4-FFF2-40B4-BE49-F238E27FC236}">
                <a16:creationId xmlns:a16="http://schemas.microsoft.com/office/drawing/2014/main" id="{CEFDAB8A-948D-1550-8B35-D5E5D7BDBA9C}"/>
              </a:ext>
            </a:extLst>
          </p:cNvPr>
          <p:cNvSpPr txBox="1"/>
          <p:nvPr/>
        </p:nvSpPr>
        <p:spPr>
          <a:xfrm>
            <a:off x="2802200" y="2140203"/>
            <a:ext cx="2298507" cy="369332"/>
          </a:xfrm>
          <a:prstGeom prst="rect">
            <a:avLst/>
          </a:prstGeom>
          <a:noFill/>
        </p:spPr>
        <p:txBody>
          <a:bodyPr wrap="square" rtlCol="0">
            <a:spAutoFit/>
          </a:bodyPr>
          <a:lstStyle/>
          <a:p>
            <a:r>
              <a:rPr lang="zh-TW" altLang="zh-TW" dirty="0">
                <a:effectLst/>
                <a:ea typeface="標楷體" panose="03000509000000000000" pitchFamily="65" charset="-120"/>
                <a:cs typeface="Times New Roman" panose="02020603050405020304" pitchFamily="18" charset="0"/>
              </a:rPr>
              <a:t>芋頭處理技術</a:t>
            </a:r>
            <a:endParaRPr lang="zh-TW" altLang="en-US" dirty="0"/>
          </a:p>
        </p:txBody>
      </p:sp>
      <p:sp>
        <p:nvSpPr>
          <p:cNvPr id="11" name="文字方塊 10">
            <a:extLst>
              <a:ext uri="{FF2B5EF4-FFF2-40B4-BE49-F238E27FC236}">
                <a16:creationId xmlns:a16="http://schemas.microsoft.com/office/drawing/2014/main" id="{8531A6E0-B8FF-2B8B-3768-7BE2AB1498D3}"/>
              </a:ext>
            </a:extLst>
          </p:cNvPr>
          <p:cNvSpPr txBox="1"/>
          <p:nvPr/>
        </p:nvSpPr>
        <p:spPr>
          <a:xfrm>
            <a:off x="2695539" y="4682917"/>
            <a:ext cx="2048921" cy="369332"/>
          </a:xfrm>
          <a:prstGeom prst="rect">
            <a:avLst/>
          </a:prstGeom>
          <a:noFill/>
        </p:spPr>
        <p:txBody>
          <a:bodyPr wrap="square" rtlCol="0">
            <a:spAutoFit/>
          </a:bodyPr>
          <a:lstStyle/>
          <a:p>
            <a:r>
              <a:rPr lang="zh-TW" altLang="zh-TW" dirty="0">
                <a:effectLst/>
                <a:ea typeface="標楷體" panose="03000509000000000000" pitchFamily="65" charset="-120"/>
                <a:cs typeface="Times New Roman" panose="02020603050405020304" pitchFamily="18" charset="0"/>
              </a:rPr>
              <a:t>創新研發</a:t>
            </a:r>
            <a:endParaRPr lang="zh-TW" altLang="en-US" dirty="0"/>
          </a:p>
        </p:txBody>
      </p:sp>
      <p:sp>
        <p:nvSpPr>
          <p:cNvPr id="13" name="文字方塊 12">
            <a:extLst>
              <a:ext uri="{FF2B5EF4-FFF2-40B4-BE49-F238E27FC236}">
                <a16:creationId xmlns:a16="http://schemas.microsoft.com/office/drawing/2014/main" id="{2708C04B-7A12-3DE3-57C9-D08CA821F4C6}"/>
              </a:ext>
            </a:extLst>
          </p:cNvPr>
          <p:cNvSpPr txBox="1"/>
          <p:nvPr/>
        </p:nvSpPr>
        <p:spPr>
          <a:xfrm>
            <a:off x="5100707" y="2760229"/>
            <a:ext cx="5344968" cy="1323439"/>
          </a:xfrm>
          <a:prstGeom prst="rect">
            <a:avLst/>
          </a:prstGeom>
          <a:noFill/>
        </p:spPr>
        <p:txBody>
          <a:bodyPr wrap="square" rtlCol="0">
            <a:spAutoFit/>
          </a:bodyPr>
          <a:lstStyle/>
          <a:p>
            <a:r>
              <a:rPr lang="zh-TW" altLang="zh-TW" sz="2000" dirty="0">
                <a:effectLst/>
                <a:ea typeface="標楷體" panose="03000509000000000000" pitchFamily="65" charset="-120"/>
                <a:cs typeface="Times New Roman" panose="02020603050405020304" pitchFamily="18" charset="0"/>
              </a:rPr>
              <a:t>為了不斷創新和擴大他們的產品系列，芋頭鬆會進行研發工作，尋找新的技術和配方，以創造出新的芋頭美食。包括測試不同的食材組合和烹飪方法。</a:t>
            </a:r>
            <a:endParaRPr lang="zh-TW" altLang="en-US" sz="2000" dirty="0"/>
          </a:p>
        </p:txBody>
      </p:sp>
      <p:sp>
        <p:nvSpPr>
          <p:cNvPr id="14" name="文字方塊 13">
            <a:extLst>
              <a:ext uri="{FF2B5EF4-FFF2-40B4-BE49-F238E27FC236}">
                <a16:creationId xmlns:a16="http://schemas.microsoft.com/office/drawing/2014/main" id="{4903022F-A447-040C-418C-80E9FBD0D15D}"/>
              </a:ext>
            </a:extLst>
          </p:cNvPr>
          <p:cNvSpPr txBox="1"/>
          <p:nvPr/>
        </p:nvSpPr>
        <p:spPr>
          <a:xfrm>
            <a:off x="5507103" y="459199"/>
            <a:ext cx="5541001" cy="1323439"/>
          </a:xfrm>
          <a:prstGeom prst="rect">
            <a:avLst/>
          </a:prstGeom>
          <a:noFill/>
        </p:spPr>
        <p:txBody>
          <a:bodyPr wrap="square" rtlCol="0">
            <a:spAutoFit/>
          </a:bodyPr>
          <a:lstStyle/>
          <a:p>
            <a:r>
              <a:rPr lang="zh-TW" altLang="zh-TW" sz="2000" dirty="0">
                <a:effectLst/>
                <a:ea typeface="標楷體" panose="03000509000000000000" pitchFamily="65" charset="-120"/>
                <a:cs typeface="Times New Roman" panose="02020603050405020304" pitchFamily="18" charset="0"/>
              </a:rPr>
              <a:t>在製作芋頭產品時，芋頭鬆採用特殊的芋頭處理技術，以確保芋頭保持其風味和質地。包括去皮、切片、切塊、或將芋頭泥化為內餡。這些處理技術需要經驗和技術，以確保芋頭的品質。</a:t>
            </a:r>
            <a:endParaRPr lang="zh-TW" altLang="en-US" sz="2000" dirty="0"/>
          </a:p>
        </p:txBody>
      </p:sp>
      <p:pic>
        <p:nvPicPr>
          <p:cNvPr id="15" name="圖片 14">
            <a:extLst>
              <a:ext uri="{FF2B5EF4-FFF2-40B4-BE49-F238E27FC236}">
                <a16:creationId xmlns:a16="http://schemas.microsoft.com/office/drawing/2014/main" id="{4471CDE8-E5E5-CA98-331F-2E9419978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7022" y="216228"/>
            <a:ext cx="2498013" cy="1873224"/>
          </a:xfrm>
          <a:prstGeom prst="rect">
            <a:avLst/>
          </a:prstGeom>
        </p:spPr>
      </p:pic>
      <p:pic>
        <p:nvPicPr>
          <p:cNvPr id="16" name="圖片 15">
            <a:extLst>
              <a:ext uri="{FF2B5EF4-FFF2-40B4-BE49-F238E27FC236}">
                <a16:creationId xmlns:a16="http://schemas.microsoft.com/office/drawing/2014/main" id="{EBB8AF73-1BE0-948C-CE30-77A50D34DA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802200" y="2502137"/>
            <a:ext cx="2167833" cy="2140027"/>
          </a:xfrm>
          <a:prstGeom prst="rect">
            <a:avLst/>
          </a:prstGeom>
        </p:spPr>
      </p:pic>
      <p:pic>
        <p:nvPicPr>
          <p:cNvPr id="17" name="圖片 16">
            <a:extLst>
              <a:ext uri="{FF2B5EF4-FFF2-40B4-BE49-F238E27FC236}">
                <a16:creationId xmlns:a16="http://schemas.microsoft.com/office/drawing/2014/main" id="{BDB6D025-47D3-BCB5-D51F-B467B12F66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4260" y="5121564"/>
            <a:ext cx="1971477" cy="2628635"/>
          </a:xfrm>
          <a:prstGeom prst="rect">
            <a:avLst/>
          </a:prstGeom>
        </p:spPr>
      </p:pic>
      <p:sp>
        <p:nvSpPr>
          <p:cNvPr id="18" name="文字方塊 17">
            <a:extLst>
              <a:ext uri="{FF2B5EF4-FFF2-40B4-BE49-F238E27FC236}">
                <a16:creationId xmlns:a16="http://schemas.microsoft.com/office/drawing/2014/main" id="{91498D51-7757-1A8E-5C2F-E2B4A106F74F}"/>
              </a:ext>
            </a:extLst>
          </p:cNvPr>
          <p:cNvSpPr txBox="1"/>
          <p:nvPr/>
        </p:nvSpPr>
        <p:spPr>
          <a:xfrm>
            <a:off x="4951477" y="5445163"/>
            <a:ext cx="4973187" cy="1323439"/>
          </a:xfrm>
          <a:prstGeom prst="rect">
            <a:avLst/>
          </a:prstGeom>
          <a:noFill/>
        </p:spPr>
        <p:txBody>
          <a:bodyPr wrap="square" rtlCol="0">
            <a:spAutoFit/>
          </a:bodyPr>
          <a:lstStyle/>
          <a:p>
            <a:r>
              <a:rPr lang="zh-TW" altLang="zh-TW" sz="2000" dirty="0">
                <a:effectLst/>
                <a:ea typeface="標楷體" panose="03000509000000000000" pitchFamily="65" charset="-120"/>
                <a:cs typeface="Times New Roman" panose="02020603050405020304" pitchFamily="18" charset="0"/>
              </a:rPr>
              <a:t>對於大量生產，芋頭鬆使用自動化設備，以提高生產效率和保持產品一致性。包括自動包裝機、製作芋頭泥的機器、或其他生產線設備。</a:t>
            </a:r>
            <a:endParaRPr lang="zh-TW" alt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7EDE9"/>
          </a:solidFill>
          <a:ln/>
        </p:spPr>
      </p:sp>
      <p:sp>
        <p:nvSpPr>
          <p:cNvPr id="3" name="Shape 1"/>
          <p:cNvSpPr/>
          <p:nvPr/>
        </p:nvSpPr>
        <p:spPr>
          <a:xfrm>
            <a:off x="0" y="0"/>
            <a:ext cx="14630400" cy="8229600"/>
          </a:xfrm>
          <a:prstGeom prst="rect">
            <a:avLst/>
          </a:prstGeom>
          <a:solidFill>
            <a:srgbClr val="FFFCFA"/>
          </a:solidFill>
          <a:ln w="13811">
            <a:solidFill>
              <a:srgbClr val="E5E0DF"/>
            </a:solidFill>
            <a:prstDash val="solid"/>
          </a:ln>
        </p:spPr>
      </p:sp>
      <p:pic>
        <p:nvPicPr>
          <p:cNvPr id="4" name="Image 0" descr="preencoded.png"/>
          <p:cNvPicPr>
            <a:picLocks noChangeAspect="1"/>
          </p:cNvPicPr>
          <p:nvPr/>
        </p:nvPicPr>
        <p:blipFill>
          <a:blip r:embed="rId3"/>
          <a:stretch>
            <a:fillRect/>
          </a:stretch>
        </p:blipFill>
        <p:spPr>
          <a:xfrm>
            <a:off x="0" y="0"/>
            <a:ext cx="14630400" cy="2777490"/>
          </a:xfrm>
          <a:prstGeom prst="rect">
            <a:avLst/>
          </a:prstGeom>
        </p:spPr>
      </p:pic>
      <p:graphicFrame>
        <p:nvGraphicFramePr>
          <p:cNvPr id="5" name="表格 4">
            <a:extLst>
              <a:ext uri="{FF2B5EF4-FFF2-40B4-BE49-F238E27FC236}">
                <a16:creationId xmlns:a16="http://schemas.microsoft.com/office/drawing/2014/main" id="{00118F91-54C9-B123-D0CE-FA0429F74EFA}"/>
              </a:ext>
            </a:extLst>
          </p:cNvPr>
          <p:cNvGraphicFramePr>
            <a:graphicFrameLocks noGrp="1"/>
          </p:cNvGraphicFramePr>
          <p:nvPr>
            <p:extLst>
              <p:ext uri="{D42A27DB-BD31-4B8C-83A1-F6EECF244321}">
                <p14:modId xmlns:p14="http://schemas.microsoft.com/office/powerpoint/2010/main" val="677021710"/>
              </p:ext>
            </p:extLst>
          </p:nvPr>
        </p:nvGraphicFramePr>
        <p:xfrm>
          <a:off x="340978" y="1048128"/>
          <a:ext cx="5217795" cy="4206240"/>
        </p:xfrm>
        <a:graphic>
          <a:graphicData uri="http://schemas.openxmlformats.org/drawingml/2006/table">
            <a:tbl>
              <a:tblPr firstRow="1" firstCol="1" bandRow="1">
                <a:tableStyleId>{5C22544A-7EE6-4342-B048-85BDC9FD1C3A}</a:tableStyleId>
              </a:tblPr>
              <a:tblGrid>
                <a:gridCol w="1257300">
                  <a:extLst>
                    <a:ext uri="{9D8B030D-6E8A-4147-A177-3AD203B41FA5}">
                      <a16:colId xmlns:a16="http://schemas.microsoft.com/office/drawing/2014/main" val="1233353602"/>
                    </a:ext>
                  </a:extLst>
                </a:gridCol>
                <a:gridCol w="1530350">
                  <a:extLst>
                    <a:ext uri="{9D8B030D-6E8A-4147-A177-3AD203B41FA5}">
                      <a16:colId xmlns:a16="http://schemas.microsoft.com/office/drawing/2014/main" val="2924108734"/>
                    </a:ext>
                  </a:extLst>
                </a:gridCol>
                <a:gridCol w="2430145">
                  <a:extLst>
                    <a:ext uri="{9D8B030D-6E8A-4147-A177-3AD203B41FA5}">
                      <a16:colId xmlns:a16="http://schemas.microsoft.com/office/drawing/2014/main" val="3186184837"/>
                    </a:ext>
                  </a:extLst>
                </a:gridCol>
              </a:tblGrid>
              <a:tr h="0">
                <a:tc>
                  <a:txBody>
                    <a:bodyPr/>
                    <a:lstStyle/>
                    <a:p>
                      <a:pPr algn="ctr"/>
                      <a:r>
                        <a:rPr lang="en-US" sz="1200" kern="10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a:txBody>
                    <a:bodyPr/>
                    <a:lstStyle/>
                    <a:p>
                      <a:pPr algn="ctr"/>
                      <a:r>
                        <a:rPr lang="zh-TW" sz="1200" kern="100">
                          <a:effectLst/>
                        </a:rPr>
                        <a:t>創新重點</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zh-TW" sz="1200" kern="100">
                          <a:effectLst/>
                        </a:rPr>
                        <a:t>特色</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2793987212"/>
                  </a:ext>
                </a:extLst>
              </a:tr>
              <a:tr h="0">
                <a:tc>
                  <a:txBody>
                    <a:bodyPr/>
                    <a:lstStyle/>
                    <a:p>
                      <a:pPr algn="ctr"/>
                      <a:r>
                        <a:rPr lang="zh-TW" sz="1200" kern="100">
                          <a:effectLst/>
                        </a:rPr>
                        <a:t>多樣化產品和</a:t>
                      </a:r>
                    </a:p>
                    <a:p>
                      <a:pPr algn="ctr"/>
                      <a:r>
                        <a:rPr lang="zh-TW" sz="1200" kern="100">
                          <a:effectLst/>
                        </a:rPr>
                        <a:t>食譜創新</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r>
                        <a:rPr lang="zh-TW" sz="1200" kern="100">
                          <a:effectLst/>
                        </a:rPr>
                        <a:t>開發多種芋頭產品，包括點心、飲料、糕點等，滿足不同口味與需求。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r>
                        <a:rPr lang="zh-TW" sz="1200" kern="100">
                          <a:effectLst/>
                        </a:rPr>
                        <a:t>芋頭產品的多樣性使能夠提供獨特的體驗，吸引更廣泛的客戶群。這種創意和多樣性有助於區分我們的產品，在市場上生產產品。</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385973723"/>
                  </a:ext>
                </a:extLst>
              </a:tr>
              <a:tr h="0">
                <a:tc>
                  <a:txBody>
                    <a:bodyPr/>
                    <a:lstStyle/>
                    <a:p>
                      <a:pPr algn="ctr"/>
                      <a:r>
                        <a:rPr lang="zh-TW" sz="1200" kern="100">
                          <a:effectLst/>
                        </a:rPr>
                        <a:t>健康飲食的突顯</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r>
                        <a:rPr lang="zh-TW" sz="1200" kern="100">
                          <a:effectLst/>
                        </a:rPr>
                        <a:t>提供健康飲食選項，強調芋頭的天然特性，如無添加、無人工成分等。</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r>
                        <a:rPr lang="zh-TW" sz="1200" kern="100" dirty="0">
                          <a:effectLst/>
                        </a:rPr>
                        <a:t>隨著健康意識的提高，強調產品的健康特性有助於吸引關注飲食道德的客戶。這種健康導向的特色有助於品牌的持續性和吸引更多健康生活方式的消費者。</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785769060"/>
                  </a:ext>
                </a:extLst>
              </a:tr>
              <a:tr h="0">
                <a:tc>
                  <a:txBody>
                    <a:bodyPr/>
                    <a:lstStyle/>
                    <a:p>
                      <a:pPr algn="ctr"/>
                      <a:r>
                        <a:rPr lang="zh-TW" sz="1200" kern="100">
                          <a:effectLst/>
                        </a:rPr>
                        <a:t>社群媒體與</a:t>
                      </a:r>
                    </a:p>
                    <a:p>
                      <a:pPr algn="ctr"/>
                      <a:r>
                        <a:rPr lang="zh-TW" sz="1200" kern="100">
                          <a:effectLst/>
                        </a:rPr>
                        <a:t>視覺呈現</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r>
                        <a:rPr lang="zh-TW" sz="1200" kern="100" dirty="0">
                          <a:effectLst/>
                        </a:rPr>
                        <a:t>利用社群媒體平台，例如</a:t>
                      </a:r>
                      <a:r>
                        <a:rPr lang="en-US" sz="1200" kern="100" dirty="0">
                          <a:effectLst/>
                        </a:rPr>
                        <a:t>Instagram</a:t>
                      </a:r>
                      <a:r>
                        <a:rPr lang="zh-TW" sz="1200" kern="100" dirty="0">
                          <a:effectLst/>
                        </a:rPr>
                        <a:t>和</a:t>
                      </a:r>
                      <a:r>
                        <a:rPr lang="en-US" sz="1200" kern="100" dirty="0">
                          <a:effectLst/>
                        </a:rPr>
                        <a:t>Facebook</a:t>
                      </a:r>
                      <a:r>
                        <a:rPr lang="zh-TW" sz="1200" kern="100" dirty="0">
                          <a:effectLst/>
                        </a:rPr>
                        <a:t>，以精美的禮品產品。</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r>
                        <a:rPr lang="zh-TW" sz="1200" kern="100">
                          <a:effectLst/>
                        </a:rPr>
                        <a:t>透過網路美形象的</a:t>
                      </a:r>
                      <a:r>
                        <a:rPr lang="en-US" sz="1200" kern="100">
                          <a:effectLst/>
                        </a:rPr>
                        <a:t>IG</a:t>
                      </a:r>
                      <a:r>
                        <a:rPr lang="zh-TW" sz="1200" kern="100">
                          <a:effectLst/>
                        </a:rPr>
                        <a:t>視覺擺拍，品牌能夠引起顧客的興趣，增加品牌商場。這種吸引力有利於促進社群媒體視覺分享和口碑傳播。</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949592983"/>
                  </a:ext>
                </a:extLst>
              </a:tr>
              <a:tr h="0">
                <a:tc>
                  <a:txBody>
                    <a:bodyPr/>
                    <a:lstStyle/>
                    <a:p>
                      <a:pPr algn="ctr"/>
                      <a:r>
                        <a:rPr lang="zh-TW" sz="1200" kern="100">
                          <a:effectLst/>
                        </a:rPr>
                        <a:t>參與當地文化</a:t>
                      </a:r>
                    </a:p>
                    <a:p>
                      <a:pPr algn="ctr"/>
                      <a:r>
                        <a:rPr lang="zh-TW" sz="1200" kern="100">
                          <a:effectLst/>
                        </a:rPr>
                        <a:t>和傳統活動</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r>
                        <a:rPr lang="zh-TW" sz="1200" kern="100">
                          <a:effectLst/>
                        </a:rPr>
                        <a:t>與當地節慶和傳統活動合作，參與繞境、嘉年華等活動。</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r>
                        <a:rPr lang="zh-TW" sz="1200" kern="100">
                          <a:effectLst/>
                        </a:rPr>
                        <a:t>透過參與當地文化活動，品牌能夠建立社區聯繫，分享美食，並把品牌與當地傳統習俗聯繫在一起。這有助於提高獨特的品牌形象，並提高顧客忠誠度。</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442484278"/>
                  </a:ext>
                </a:extLst>
              </a:tr>
              <a:tr h="0">
                <a:tc>
                  <a:txBody>
                    <a:bodyPr/>
                    <a:lstStyle/>
                    <a:p>
                      <a:pPr algn="ctr"/>
                      <a:r>
                        <a:rPr lang="zh-TW" sz="1200" kern="100">
                          <a:effectLst/>
                        </a:rPr>
                        <a:t>線上和實體銷售結合</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just"/>
                      <a:r>
                        <a:rPr lang="zh-TW" sz="1200" kern="100">
                          <a:effectLst/>
                        </a:rPr>
                        <a:t>結合實體店面和網路銷售，提供多種購買選擇。</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r>
                        <a:rPr lang="zh-TW" sz="1200" kern="100" dirty="0">
                          <a:effectLst/>
                        </a:rPr>
                        <a:t>透過結合多種銷售管道，顧客可以輕鬆購買產品，無論是在實體店面購物還是在線下單。這種便利性有利於滿足不同顧客的購物需求。</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541472752"/>
                  </a:ext>
                </a:extLst>
              </a:tr>
            </a:tbl>
          </a:graphicData>
        </a:graphic>
      </p:graphicFrame>
      <p:pic>
        <p:nvPicPr>
          <p:cNvPr id="6" name="圖片 5">
            <a:extLst>
              <a:ext uri="{FF2B5EF4-FFF2-40B4-BE49-F238E27FC236}">
                <a16:creationId xmlns:a16="http://schemas.microsoft.com/office/drawing/2014/main" id="{99D333B2-4BE1-2C67-73E2-7E7D1BF776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1849" y="1010802"/>
            <a:ext cx="2760232" cy="4280891"/>
          </a:xfrm>
          <a:prstGeom prst="rect">
            <a:avLst/>
          </a:prstGeom>
        </p:spPr>
      </p:pic>
      <p:pic>
        <p:nvPicPr>
          <p:cNvPr id="9" name="圖片 8">
            <a:extLst>
              <a:ext uri="{FF2B5EF4-FFF2-40B4-BE49-F238E27FC236}">
                <a16:creationId xmlns:a16="http://schemas.microsoft.com/office/drawing/2014/main" id="{37DE271D-4984-5F0A-6BB1-F5B1F9039F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0272" y="984627"/>
            <a:ext cx="2588882" cy="4660748"/>
          </a:xfrm>
          <a:prstGeom prst="rect">
            <a:avLst/>
          </a:prstGeom>
        </p:spPr>
      </p:pic>
      <p:pic>
        <p:nvPicPr>
          <p:cNvPr id="10" name="圖片 9">
            <a:extLst>
              <a:ext uri="{FF2B5EF4-FFF2-40B4-BE49-F238E27FC236}">
                <a16:creationId xmlns:a16="http://schemas.microsoft.com/office/drawing/2014/main" id="{DEBE10C6-1280-E2E3-DBD6-E150434610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3907" y="1048128"/>
            <a:ext cx="2249752" cy="4311226"/>
          </a:xfrm>
          <a:prstGeom prst="rect">
            <a:avLst/>
          </a:prstGeom>
        </p:spPr>
      </p:pic>
      <p:sp>
        <p:nvSpPr>
          <p:cNvPr id="11" name="文字方塊 10">
            <a:extLst>
              <a:ext uri="{FF2B5EF4-FFF2-40B4-BE49-F238E27FC236}">
                <a16:creationId xmlns:a16="http://schemas.microsoft.com/office/drawing/2014/main" id="{CF8445B6-9546-F3EC-6371-1F9C5FFC3CC6}"/>
              </a:ext>
            </a:extLst>
          </p:cNvPr>
          <p:cNvSpPr txBox="1"/>
          <p:nvPr/>
        </p:nvSpPr>
        <p:spPr>
          <a:xfrm>
            <a:off x="340978" y="422031"/>
            <a:ext cx="3487444" cy="369332"/>
          </a:xfrm>
          <a:prstGeom prst="rect">
            <a:avLst/>
          </a:prstGeom>
          <a:noFill/>
        </p:spPr>
        <p:txBody>
          <a:bodyPr wrap="square" rtlCol="0">
            <a:spAutoFit/>
          </a:bodyPr>
          <a:lstStyle/>
          <a:p>
            <a:r>
              <a:rPr lang="zh-TW" altLang="en-US" sz="1800" b="1">
                <a:effectLst/>
                <a:ea typeface="標楷體" panose="03000509000000000000" pitchFamily="65" charset="-120"/>
                <a:cs typeface="Times New Roman" panose="02020603050405020304" pitchFamily="18" charset="0"/>
              </a:rPr>
              <a:t>三、</a:t>
            </a:r>
            <a:r>
              <a:rPr lang="zh-TW" altLang="zh-TW" sz="1800" b="1">
                <a:effectLst/>
                <a:ea typeface="標楷體" panose="03000509000000000000" pitchFamily="65" charset="-120"/>
                <a:cs typeface="Times New Roman" panose="02020603050405020304" pitchFamily="18" charset="0"/>
              </a:rPr>
              <a:t>創新</a:t>
            </a:r>
            <a:r>
              <a:rPr lang="en-US" altLang="zh-TW" sz="1800" b="1" dirty="0">
                <a:effectLst/>
                <a:ea typeface="標楷體" panose="03000509000000000000" pitchFamily="65" charset="-120"/>
                <a:cs typeface="Times New Roman" panose="02020603050405020304" pitchFamily="18" charset="0"/>
              </a:rPr>
              <a:t>(</a:t>
            </a:r>
            <a:r>
              <a:rPr lang="zh-TW" altLang="zh-TW" sz="1800" b="1" dirty="0">
                <a:effectLst/>
                <a:ea typeface="標楷體" panose="03000509000000000000" pitchFamily="65" charset="-120"/>
                <a:cs typeface="Times New Roman" panose="02020603050405020304" pitchFamily="18" charset="0"/>
              </a:rPr>
              <a:t>創意</a:t>
            </a:r>
            <a:r>
              <a:rPr lang="en-US" altLang="zh-TW" sz="1800" b="1" dirty="0">
                <a:effectLst/>
                <a:ea typeface="標楷體" panose="03000509000000000000" pitchFamily="65" charset="-120"/>
                <a:cs typeface="Times New Roman" panose="02020603050405020304" pitchFamily="18" charset="0"/>
              </a:rPr>
              <a:t>)</a:t>
            </a:r>
            <a:r>
              <a:rPr lang="zh-TW" altLang="zh-TW" sz="1800" b="1" dirty="0">
                <a:effectLst/>
                <a:ea typeface="標楷體" panose="03000509000000000000" pitchFamily="65" charset="-120"/>
                <a:cs typeface="Times New Roman" panose="02020603050405020304" pitchFamily="18" charset="0"/>
              </a:rPr>
              <a:t>重點、特色</a:t>
            </a:r>
            <a:endParaRPr lang="zh-TW" altLang="en-US" b="1" dirty="0"/>
          </a:p>
        </p:txBody>
      </p:sp>
    </p:spTree>
    <p:extLst>
      <p:ext uri="{BB962C8B-B14F-4D97-AF65-F5344CB8AC3E}">
        <p14:creationId xmlns:p14="http://schemas.microsoft.com/office/powerpoint/2010/main" val="1436633661"/>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絲縷">
  <a:themeElements>
    <a:clrScheme name="絲縷">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TM02900720[[fn=要素]]</Template>
  <TotalTime>237</TotalTime>
  <Words>5038</Words>
  <Application>Microsoft Office PowerPoint</Application>
  <PresentationFormat>自訂</PresentationFormat>
  <Paragraphs>404</Paragraphs>
  <Slides>26</Slides>
  <Notes>25</Notes>
  <HiddenSlides>0</HiddenSlides>
  <MMClips>0</MMClips>
  <ScaleCrop>false</ScaleCrop>
  <HeadingPairs>
    <vt:vector size="6" baseType="variant">
      <vt:variant>
        <vt:lpstr>使用字型</vt:lpstr>
      </vt:variant>
      <vt:variant>
        <vt:i4>11</vt:i4>
      </vt:variant>
      <vt:variant>
        <vt:lpstr>佈景主題</vt:lpstr>
      </vt:variant>
      <vt:variant>
        <vt:i4>2</vt:i4>
      </vt:variant>
      <vt:variant>
        <vt:lpstr>投影片標題</vt:lpstr>
      </vt:variant>
      <vt:variant>
        <vt:i4>26</vt:i4>
      </vt:variant>
    </vt:vector>
  </HeadingPairs>
  <TitlesOfParts>
    <vt:vector size="39" baseType="lpstr">
      <vt:lpstr>微軟正黑體</vt:lpstr>
      <vt:lpstr>標楷體</vt:lpstr>
      <vt:lpstr>Algerian</vt:lpstr>
      <vt:lpstr>Arial</vt:lpstr>
      <vt:lpstr>Calibri</vt:lpstr>
      <vt:lpstr>Calibri Light</vt:lpstr>
      <vt:lpstr>Century Gothic</vt:lpstr>
      <vt:lpstr>Times New Roman</vt:lpstr>
      <vt:lpstr>Wingdings</vt:lpstr>
      <vt:lpstr>Wingdings 2</vt:lpstr>
      <vt:lpstr>Wingdings 3</vt:lpstr>
      <vt:lpstr>HDOfficeLightV0</vt:lpstr>
      <vt:lpstr>絲縷</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ㄚ娜</cp:lastModifiedBy>
  <cp:revision>11</cp:revision>
  <dcterms:created xsi:type="dcterms:W3CDTF">2023-11-15T05:14:30Z</dcterms:created>
  <dcterms:modified xsi:type="dcterms:W3CDTF">2023-11-15T12:05:43Z</dcterms:modified>
</cp:coreProperties>
</file>