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716000" cy="10287000"/>
  <p:notesSz cx="6858000" cy="9144000"/>
  <p:embeddedFontLst>
    <p:embeddedFont>
      <p:font typeface="Arimo" panose="02020500000000000000" charset="0"/>
      <p:regular r:id="rId14"/>
    </p:embeddedFont>
    <p:embeddedFont>
      <p:font typeface="Arimo Bold" panose="02020500000000000000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軟正黑體" panose="020B0604030504040204" pitchFamily="34" charset="-12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72" d="100"/>
          <a:sy n="72" d="100"/>
        </p:scale>
        <p:origin x="1692" y="7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418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43100"/>
            <a:ext cx="6124373" cy="6372225"/>
          </a:xfrm>
          <a:custGeom>
            <a:avLst/>
            <a:gdLst/>
            <a:ahLst/>
            <a:cxnLst/>
            <a:rect l="l" t="t" r="r" b="b"/>
            <a:pathLst>
              <a:path w="14920593" h="10286985">
                <a:moveTo>
                  <a:pt x="0" y="0"/>
                </a:moveTo>
                <a:lnTo>
                  <a:pt x="14920594" y="0"/>
                </a:lnTo>
                <a:lnTo>
                  <a:pt x="14920594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8" r="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53200" y="0"/>
            <a:ext cx="7162779" cy="10477499"/>
            <a:chOff x="0" y="0"/>
            <a:chExt cx="10411902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11841" cy="13716000"/>
            </a:xfrm>
            <a:custGeom>
              <a:avLst/>
              <a:gdLst/>
              <a:ahLst/>
              <a:cxnLst/>
              <a:rect l="l" t="t" r="r" b="b"/>
              <a:pathLst>
                <a:path w="10411841" h="13716000">
                  <a:moveTo>
                    <a:pt x="10411841" y="0"/>
                  </a:moveTo>
                  <a:lnTo>
                    <a:pt x="6992874" y="0"/>
                  </a:lnTo>
                  <a:lnTo>
                    <a:pt x="5432552" y="0"/>
                  </a:lnTo>
                  <a:lnTo>
                    <a:pt x="3245993" y="0"/>
                  </a:lnTo>
                  <a:lnTo>
                    <a:pt x="3201797" y="29972"/>
                  </a:lnTo>
                  <a:cubicBezTo>
                    <a:pt x="1147445" y="1509268"/>
                    <a:pt x="0" y="4186428"/>
                    <a:pt x="0" y="7243318"/>
                  </a:cubicBezTo>
                  <a:cubicBezTo>
                    <a:pt x="0" y="9938258"/>
                    <a:pt x="1857502" y="11205718"/>
                    <a:pt x="3748659" y="12749657"/>
                  </a:cubicBezTo>
                  <a:cubicBezTo>
                    <a:pt x="4093083" y="13030836"/>
                    <a:pt x="4434332" y="13306298"/>
                    <a:pt x="4781931" y="13561188"/>
                  </a:cubicBezTo>
                  <a:lnTo>
                    <a:pt x="5005451" y="13716000"/>
                  </a:lnTo>
                  <a:lnTo>
                    <a:pt x="5432425" y="13716000"/>
                  </a:lnTo>
                  <a:lnTo>
                    <a:pt x="6992874" y="13716000"/>
                  </a:lnTo>
                  <a:lnTo>
                    <a:pt x="10411841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534140" y="1285875"/>
            <a:ext cx="2845938" cy="771525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553200" y="1110442"/>
            <a:ext cx="580873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</a:pPr>
            <a:r>
              <a:rPr lang="en-US" sz="2025" spc="2" dirty="0">
                <a:solidFill>
                  <a:srgbClr val="000000"/>
                </a:solidFill>
                <a:latin typeface="Arimo"/>
              </a:rPr>
              <a:t> 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61422" y="145704"/>
            <a:ext cx="87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善群有機農莊導入新零售服務企劃書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7571654" y="3345208"/>
            <a:ext cx="4527849" cy="265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2800" b="1" spc="2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858000" y="3162300"/>
            <a:ext cx="57915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行三仁學生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11080124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許均全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11019610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吳侑勳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11012345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李宥辰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10912350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王詰廷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11012319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吳思翰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11012302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陳柏瑜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11012344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楊柏彥 </a:t>
            </a:r>
          </a:p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11012316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許克豪 </a:t>
            </a:r>
          </a:p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1555" y="1885950"/>
            <a:ext cx="1169289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7" dirty="0" err="1">
                <a:solidFill>
                  <a:srgbClr val="000000"/>
                </a:solidFill>
                <a:latin typeface="+mj-ea"/>
                <a:ea typeface="+mj-ea"/>
              </a:rPr>
              <a:t>風險與問題評析</a:t>
            </a:r>
            <a:endParaRPr lang="en-US" sz="4950" b="1" spc="7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766E7F6-86A0-E778-A08E-FD505829E0A5}"/>
              </a:ext>
            </a:extLst>
          </p:cNvPr>
          <p:cNvSpPr txBox="1"/>
          <p:nvPr/>
        </p:nvSpPr>
        <p:spPr>
          <a:xfrm>
            <a:off x="2749183" y="2857501"/>
            <a:ext cx="8956298" cy="514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kumimoji="1"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科技導入困難</a:t>
            </a:r>
            <a:endParaRPr kumimoji="1" lang="en-US" altLang="zh-TW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需花費大量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kumimoji="1"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1"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流量人數無法控制</a:t>
            </a:r>
            <a:endParaRPr kumimoji="1" lang="en-US" altLang="zh-TW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產品需具備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，才能脫穎而出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kumimoji="1"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1"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苑裡非熱門場域，如何增加人流</a:t>
            </a:r>
            <a:endParaRPr kumimoji="1" lang="en-US" altLang="zh-TW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sz="3000" b="1" spc="4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景點</a:t>
            </a:r>
            <a:r>
              <a:rPr lang="en-US" altLang="zh-TW" sz="3000" b="1" spc="4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美食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kumimoji="1" lang="zh-TW" altLang="en-US" sz="13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1555" y="1885950"/>
            <a:ext cx="1169289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7" dirty="0" err="1">
                <a:solidFill>
                  <a:srgbClr val="1F1F1F"/>
                </a:solidFill>
                <a:latin typeface="+mj-ea"/>
                <a:ea typeface="+mj-ea"/>
              </a:rPr>
              <a:t>預期效益評估</a:t>
            </a:r>
            <a:endParaRPr lang="en-US" sz="4950" b="1" spc="7" dirty="0">
              <a:solidFill>
                <a:srgbClr val="1F1F1F"/>
              </a:solidFill>
              <a:latin typeface="+mj-ea"/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69A2086-79F4-B2AC-7C87-85B73F461E48}"/>
              </a:ext>
            </a:extLst>
          </p:cNvPr>
          <p:cNvSpPr txBox="1"/>
          <p:nvPr/>
        </p:nvSpPr>
        <p:spPr>
          <a:xfrm>
            <a:off x="1485900" y="3042925"/>
            <a:ext cx="10744200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新科技導入產品預計可以改善的地方： 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kumimoji="1"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吸引年輕族群目光，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增加曝光率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多元化行銷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，觸及更多客戶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品牌形象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、提升產品價值</a:t>
            </a:r>
          </a:p>
          <a:p>
            <a:endParaRPr kumimoji="1" lang="zh-TW" altLang="en-US" sz="4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本計畫預計可以增加多少流量、營收利潤：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kumimoji="1"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網路流量增加</a:t>
            </a:r>
            <a:r>
              <a:rPr kumimoji="1"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人、利潤增加</a:t>
            </a:r>
            <a:r>
              <a:rPr kumimoji="1"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  <a:p>
            <a:endParaRPr kumimoji="1" lang="zh-TW" altLang="en-US" sz="13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53154" y="1600325"/>
            <a:ext cx="14208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1"/>
              </a:lnSpc>
            </a:pPr>
            <a:r>
              <a:rPr lang="en-US" sz="4455" dirty="0">
                <a:solidFill>
                  <a:srgbClr val="000000"/>
                </a:solidFill>
                <a:latin typeface="Arimo Bold"/>
              </a:rPr>
              <a:t>                               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800" y="495300"/>
            <a:ext cx="11692890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zh-TW" altLang="en-US" sz="450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有機農業的發跡</a:t>
            </a:r>
            <a:endParaRPr lang="en-US" altLang="zh-TW" sz="4500" b="1" spc="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500" b="1" spc="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346"/>
              </a:lnSpc>
            </a:pPr>
            <a:r>
              <a:rPr lang="en-US" altLang="zh-TW" sz="450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z="450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年起，有機農業開始在台灣萌芽</a:t>
            </a:r>
            <a:r>
              <a:rPr lang="en-US" sz="4500" spc="7" dirty="0">
                <a:solidFill>
                  <a:srgbClr val="000000"/>
                </a:solidFill>
                <a:latin typeface="+mn-ea"/>
              </a:rPr>
              <a:t> </a:t>
            </a:r>
          </a:p>
          <a:p>
            <a:pPr>
              <a:lnSpc>
                <a:spcPts val="2430"/>
              </a:lnSpc>
            </a:pPr>
            <a:endParaRPr lang="en-US" sz="2250" spc="3" dirty="0">
              <a:solidFill>
                <a:srgbClr val="0D0D0D"/>
              </a:solidFill>
              <a:latin typeface="Arimo Bold"/>
              <a:ea typeface="Arimo Bold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2" y="5821598"/>
            <a:ext cx="4963844" cy="29795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42096"/>
            <a:ext cx="4113431" cy="59590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2" y="2842096"/>
            <a:ext cx="4963844" cy="2911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95400" y="571500"/>
            <a:ext cx="1115627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zh-TW" altLang="en-US" sz="495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主要產品</a:t>
            </a:r>
            <a:endParaRPr lang="en-US" sz="4950" spc="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81299"/>
            <a:ext cx="3228143" cy="430516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90446" y="7086460"/>
            <a:ext cx="223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spc="3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菊芋花茶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65" y="2781299"/>
            <a:ext cx="3228143" cy="430516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11185" y="7086460"/>
            <a:ext cx="1724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spc="3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豆穀奶</a:t>
            </a:r>
            <a:endParaRPr lang="zh-TW" altLang="en-US" sz="4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781299"/>
            <a:ext cx="3231474" cy="430960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973585" y="7090903"/>
            <a:ext cx="1724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spc="3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有機米</a:t>
            </a:r>
            <a:endParaRPr lang="en-US" altLang="zh-TW" sz="4000" b="1" spc="3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3455" y="980410"/>
            <a:ext cx="1169289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zh-TW" altLang="en-US" sz="540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市場分析</a:t>
            </a:r>
            <a:endParaRPr lang="en-US" sz="5400" b="1" spc="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83871"/>
              </p:ext>
            </p:extLst>
          </p:nvPr>
        </p:nvGraphicFramePr>
        <p:xfrm>
          <a:off x="1595158" y="3028951"/>
          <a:ext cx="10525684" cy="5851730"/>
        </p:xfrm>
        <a:graphic>
          <a:graphicData uri="http://schemas.openxmlformats.org/drawingml/2006/table">
            <a:tbl>
              <a:tblPr/>
              <a:tblGrid>
                <a:gridCol w="204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1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3000">
                        <a:latin typeface="+mn-ea"/>
                        <a:ea typeface="+mn-ea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對達成目標有幫助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對造成目標有害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8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3000" dirty="0">
                        <a:latin typeface="+mn-ea"/>
                        <a:ea typeface="+mn-ea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優勢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劣勢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82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內部組織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食安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土壤健康提升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易受污染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通路不健全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人力高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觀念薄弱，推廣難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01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3000" b="1">
                        <a:latin typeface="+mn-ea"/>
                        <a:ea typeface="+mn-ea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機會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威脅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67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外部組織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重視食安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國際化行銷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環境保護意識興起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國外進口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缺整合性行銷推廣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農業勞動力缺乏</a:t>
                      </a:r>
                      <a:endParaRPr lang="en-US" sz="3000" b="1" spc="4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4267200" y="20193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SWOT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5267" y="1885950"/>
            <a:ext cx="608546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altLang="zh-TW" sz="495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4P</a:t>
            </a:r>
            <a:r>
              <a:rPr lang="zh-TW" altLang="en-US" sz="4950" b="1" spc="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策略分析</a:t>
            </a:r>
            <a:endParaRPr lang="en-US" sz="4950" b="1" spc="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29787"/>
              </p:ext>
            </p:extLst>
          </p:nvPr>
        </p:nvGraphicFramePr>
        <p:xfrm>
          <a:off x="990600" y="3143250"/>
          <a:ext cx="11582400" cy="4743452"/>
        </p:xfrm>
        <a:graphic>
          <a:graphicData uri="http://schemas.openxmlformats.org/drawingml/2006/table">
            <a:tbl>
              <a:tblPr/>
              <a:tblGrid>
                <a:gridCol w="262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86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市場定位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五穀雜糧健康、營養，具有保健功效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定價策略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採取</a:t>
                      </a: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高價略</a:t>
                      </a:r>
                      <a:r>
                        <a:rPr lang="en-US" sz="3000" b="1" spc="4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通路策略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實體及線上通路</a:t>
                      </a:r>
                      <a:r>
                        <a:rPr lang="en-US" sz="3000" b="1" spc="4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銷售促進策略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</a:t>
                      </a:r>
                      <a:r>
                        <a:rPr lang="en-US" sz="3000" b="1" spc="4" dirty="0" err="1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折扣、滿額免運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33600" y="665173"/>
            <a:ext cx="9385742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kumimoji="1"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創意構想啟發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7AF6FAE-FCFD-F9FF-77CE-83DA6C45D439}"/>
              </a:ext>
            </a:extLst>
          </p:cNvPr>
          <p:cNvSpPr txBox="1"/>
          <p:nvPr/>
        </p:nvSpPr>
        <p:spPr>
          <a:xfrm>
            <a:off x="2362200" y="2095500"/>
            <a:ext cx="4201791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缺乏大眾有機意識</a:t>
            </a:r>
            <a:endParaRPr kumimoji="1"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導入新科技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虛擬商店</a:t>
            </a:r>
            <a:endParaRPr kumimoji="1"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kumimoji="1" lang="en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kumimoji="1" lang="zh-TW" altLang="en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kumimoji="1"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社群行銷</a:t>
            </a:r>
          </a:p>
          <a:p>
            <a:endParaRPr kumimoji="1" lang="zh-TW" altLang="en-US" sz="135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26471" y="450767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示意圖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71" y="4152900"/>
            <a:ext cx="10210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8902" y="1028700"/>
            <a:ext cx="841819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7" dirty="0" err="1">
                <a:solidFill>
                  <a:srgbClr val="000000"/>
                </a:solidFill>
                <a:latin typeface="+mj-ea"/>
                <a:ea typeface="+mj-ea"/>
              </a:rPr>
              <a:t>實用性或市場可行性</a:t>
            </a:r>
            <a:endParaRPr lang="en-US" sz="4950" b="1" spc="7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0200" y="3028950"/>
            <a:ext cx="10515600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0"/>
              </a:lnSpc>
            </a:pPr>
            <a:endParaRPr sz="1350" dirty="0"/>
          </a:p>
          <a:p>
            <a:pPr marL="685800" indent="-685800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4500" b="1" spc="4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虛擬網紅、VTuber</a:t>
            </a:r>
            <a:r>
              <a:rPr lang="en-US" altLang="zh-TW" sz="4500" b="1" spc="4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en-US" sz="4500" b="1" spc="4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網路直播</a:t>
            </a:r>
            <a:r>
              <a:rPr lang="en-US" sz="4500" b="1" spc="4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ts val="4050"/>
              </a:lnSpc>
            </a:pPr>
            <a:r>
              <a:rPr lang="zh-TW" altLang="en-US" sz="3000" b="1" spc="3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sz="3000" b="1" spc="3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有效觸及目標族群，推廣產品特色，增加知名度</a:t>
            </a:r>
            <a:endParaRPr lang="en-US" sz="3000" b="1" spc="3" dirty="0">
              <a:solidFill>
                <a:srgbClr val="1F1F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50"/>
              </a:lnSpc>
            </a:pPr>
            <a:endParaRPr lang="en-US" sz="3000" b="1" spc="3" dirty="0">
              <a:solidFill>
                <a:srgbClr val="1F1F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4500" b="1" spc="4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虛擬商店設計</a:t>
            </a:r>
            <a:endParaRPr lang="en-US" sz="4500" b="1" spc="4" dirty="0">
              <a:solidFill>
                <a:srgbClr val="1F1F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50"/>
              </a:lnSpc>
            </a:pPr>
            <a:r>
              <a:rPr lang="zh-TW" altLang="en-US" sz="3000" b="1" spc="3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sz="3000" b="1" spc="3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多元化購物方式，</a:t>
            </a:r>
            <a:r>
              <a:rPr lang="en-US" sz="3000" b="1" spc="3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線上購物、到店取貨</a:t>
            </a:r>
            <a:r>
              <a:rPr lang="en-US" sz="3000" b="1" spc="3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...等</a:t>
            </a:r>
          </a:p>
          <a:p>
            <a:pPr>
              <a:lnSpc>
                <a:spcPts val="4050"/>
              </a:lnSpc>
            </a:pPr>
            <a:endParaRPr lang="en-US" sz="3000" b="1" spc="3" dirty="0">
              <a:solidFill>
                <a:srgbClr val="1F1F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4500" b="1" spc="4" dirty="0" err="1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智慧商店</a:t>
            </a:r>
            <a:endParaRPr lang="en-US" sz="3000" b="1" spc="3" dirty="0">
              <a:solidFill>
                <a:srgbClr val="1F1F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50"/>
              </a:lnSpc>
            </a:pPr>
            <a:r>
              <a:rPr lang="zh-TW" altLang="en-US" sz="3000" b="1" spc="3" dirty="0">
                <a:solidFill>
                  <a:srgbClr val="1F1F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sz="3000" b="1" spc="3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感測器、AI</a:t>
            </a:r>
            <a:r>
              <a:rPr lang="en-US" sz="3000" b="1" spc="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000" b="1" spc="3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技術，更便利</a:t>
            </a:r>
            <a:endParaRPr lang="en-US" sz="3000" b="1" spc="3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2081" y="1870458"/>
            <a:ext cx="421183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7" dirty="0" err="1">
                <a:solidFill>
                  <a:srgbClr val="000000"/>
                </a:solidFill>
                <a:latin typeface="+mj-ea"/>
                <a:ea typeface="+mj-ea"/>
              </a:rPr>
              <a:t>經營團隊</a:t>
            </a:r>
            <a:endParaRPr lang="en-US" sz="4950" b="1" spc="7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94606" y="8202828"/>
            <a:ext cx="352678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0"/>
              </a:lnSpc>
            </a:pPr>
            <a:r>
              <a:rPr lang="zh-TW" altLang="en-US" sz="2250" spc="3" dirty="0">
                <a:solidFill>
                  <a:srgbClr val="000000"/>
                </a:solidFill>
                <a:ea typeface="Arimo Bold"/>
              </a:rPr>
              <a:t> </a:t>
            </a:r>
            <a:r>
              <a:rPr lang="zh-TW" altLang="en-US" sz="3000" spc="3" dirty="0">
                <a:solidFill>
                  <a:srgbClr val="000000"/>
                </a:solidFill>
                <a:latin typeface="+mn-ea"/>
              </a:rPr>
              <a:t>（</a:t>
            </a:r>
            <a:r>
              <a:rPr lang="en-US" sz="3000" spc="3" dirty="0" err="1">
                <a:solidFill>
                  <a:srgbClr val="000000"/>
                </a:solidFill>
                <a:latin typeface="+mn-ea"/>
              </a:rPr>
              <a:t>組員工作分配表</a:t>
            </a:r>
            <a:r>
              <a:rPr lang="en-US" sz="3000" spc="3" dirty="0">
                <a:solidFill>
                  <a:srgbClr val="000000"/>
                </a:solidFill>
                <a:latin typeface="+mn-ea"/>
              </a:rPr>
              <a:t>）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41970"/>
              </p:ext>
            </p:extLst>
          </p:nvPr>
        </p:nvGraphicFramePr>
        <p:xfrm>
          <a:off x="2353867" y="2914650"/>
          <a:ext cx="9008266" cy="4926866"/>
        </p:xfrm>
        <a:graphic>
          <a:graphicData uri="http://schemas.openxmlformats.org/drawingml/2006/table">
            <a:tbl>
              <a:tblPr/>
              <a:tblGrid>
                <a:gridCol w="450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956"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組員姓名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任務分配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956"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許均全，吳侑勳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實地訪談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956"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李宥辰，王詰廷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線上商店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42"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吳思翰，許克豪</a:t>
                      </a:r>
                      <a:endParaRPr lang="en-US" sz="3000" b="1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商品介紹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956"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陳柏瑜，楊柏彥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52"/>
                        </a:lnSpc>
                        <a:defRPr/>
                      </a:pPr>
                      <a:r>
                        <a:rPr lang="en-US" sz="3000" b="1" spc="4" dirty="0" err="1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直播</a:t>
                      </a:r>
                      <a:endParaRPr lang="en-US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51435" marB="51435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1485900"/>
            <a:ext cx="1169289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</a:pPr>
            <a:r>
              <a:rPr lang="en-US" sz="4950" b="1" spc="7" dirty="0" err="1">
                <a:solidFill>
                  <a:srgbClr val="000000"/>
                </a:solidFill>
                <a:latin typeface="+mj-ea"/>
                <a:ea typeface="+mj-ea"/>
              </a:rPr>
              <a:t>財務分析</a:t>
            </a:r>
            <a:endParaRPr lang="en-US" sz="4950" b="1" spc="7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62200" y="2705100"/>
            <a:ext cx="99612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直播等科技投入預計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場地佈置預計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網絡流量增加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直播觀眾累積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產品增加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銷量，銷量金額預計增加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endParaRPr lang="zh-TW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利潤預計增加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309</Words>
  <Application>Microsoft Office PowerPoint</Application>
  <PresentationFormat>自訂</PresentationFormat>
  <Paragraphs>110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Arimo</vt:lpstr>
      <vt:lpstr>微軟正黑體</vt:lpstr>
      <vt:lpstr>新細明體</vt:lpstr>
      <vt:lpstr>Calibri</vt:lpstr>
      <vt:lpstr>Arial</vt:lpstr>
      <vt:lpstr>Arimo Bold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善群有機農業 1.pptx</dc:title>
  <dc:creator>李宥辰</dc:creator>
  <cp:lastModifiedBy>宥辰 李</cp:lastModifiedBy>
  <cp:revision>12</cp:revision>
  <dcterms:created xsi:type="dcterms:W3CDTF">2006-08-16T00:00:00Z</dcterms:created>
  <dcterms:modified xsi:type="dcterms:W3CDTF">2023-11-30T04:39:59Z</dcterms:modified>
  <dc:identifier>DAF1Ezd5tvM</dc:identifier>
</cp:coreProperties>
</file>