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41A"/>
    <a:srgbClr val="D86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5" autoAdjust="0"/>
    <p:restoredTop sz="94545" autoAdjust="0"/>
  </p:normalViewPr>
  <p:slideViewPr>
    <p:cSldViewPr>
      <p:cViewPr>
        <p:scale>
          <a:sx n="75" d="100"/>
          <a:sy n="75" d="100"/>
        </p:scale>
        <p:origin x="-4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D3574-7F48-4B82-BB0A-68DD6487F51B}" type="datetimeFigureOut">
              <a:rPr lang="zh-TW" altLang="en-US" smtClean="0"/>
              <a:t>2013/7/10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EF026-0679-4E69-B36F-1C2E9F9D13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83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DAF96B4-9DA8-4C18-BDCC-8B76165A303D}" type="datetimeFigureOut">
              <a:rPr lang="fr-FR" altLang="zh-TW" smtClean="0"/>
              <a:pPr/>
              <a:t>10/07/2013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AF96B4-9DA8-4C18-BDCC-8B76165A303D}" type="datetimeFigureOut">
              <a:rPr lang="fr-FR" altLang="zh-TW" smtClean="0"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10/07/2013</a:t>
            </a:fld>
            <a:endParaRPr lang="fr-CA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CA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57FBE6-1005-4DA8-B28F-029C97F94634}" type="slidenum">
              <a:rPr lang="fr-CA" smtClean="0"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CA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3798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714500"/>
            <a:ext cx="7772400" cy="1000125"/>
          </a:xfrm>
        </p:spPr>
        <p:txBody>
          <a:bodyPr/>
          <a:lstStyle/>
          <a:p>
            <a:r>
              <a:rPr lang="fr-CA" smtClean="0">
                <a:solidFill>
                  <a:srgbClr val="D8601E"/>
                </a:solidFill>
              </a:rPr>
              <a:t>PRESENTATION  NAME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2428875"/>
            <a:ext cx="6400800" cy="1752600"/>
          </a:xfrm>
        </p:spPr>
        <p:txBody>
          <a:bodyPr/>
          <a:lstStyle/>
          <a:p>
            <a:r>
              <a:rPr lang="fr-CA" sz="3000" smtClean="0">
                <a:solidFill>
                  <a:srgbClr val="D8601E"/>
                </a:solidFill>
              </a:rPr>
              <a:t>Company Name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8" y="386407"/>
            <a:ext cx="8040687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70307" y="4725144"/>
            <a:ext cx="8040687" cy="683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825008" y="4808765"/>
            <a:ext cx="76354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600" b="1" dirty="0" smtClean="0">
                <a:solidFill>
                  <a:srgbClr val="002060"/>
                </a:solidFill>
              </a:rPr>
              <a:t>第 </a:t>
            </a:r>
            <a:r>
              <a:rPr lang="en-US" altLang="zh-TW" sz="2600" b="1" dirty="0" smtClean="0">
                <a:solidFill>
                  <a:srgbClr val="002060"/>
                </a:solidFill>
              </a:rPr>
              <a:t>10</a:t>
            </a:r>
            <a:r>
              <a:rPr lang="zh-TW" altLang="en-US" sz="2600" b="1" dirty="0">
                <a:solidFill>
                  <a:srgbClr val="002060"/>
                </a:solidFill>
              </a:rPr>
              <a:t> </a:t>
            </a:r>
            <a:r>
              <a:rPr lang="zh-TW" altLang="en-US" sz="2600" b="1" dirty="0" smtClean="0">
                <a:solidFill>
                  <a:srgbClr val="002060"/>
                </a:solidFill>
              </a:rPr>
              <a:t>章 統一</a:t>
            </a:r>
            <a:r>
              <a:rPr lang="zh-TW" altLang="en-US" sz="2600" b="1" dirty="0">
                <a:solidFill>
                  <a:srgbClr val="002060"/>
                </a:solidFill>
              </a:rPr>
              <a:t>超商先進的</a:t>
            </a:r>
            <a:r>
              <a:rPr lang="en-US" altLang="zh-TW" sz="2600" b="1" dirty="0">
                <a:solidFill>
                  <a:srgbClr val="002060"/>
                </a:solidFill>
              </a:rPr>
              <a:t>POS </a:t>
            </a:r>
            <a:r>
              <a:rPr lang="zh-TW" altLang="en-US" sz="2600" b="1" dirty="0">
                <a:solidFill>
                  <a:srgbClr val="002060"/>
                </a:solidFill>
              </a:rPr>
              <a:t>系統與物流系統介紹</a:t>
            </a:r>
            <a:endParaRPr lang="en-US" altLang="zh-TW" sz="2600" b="1" dirty="0">
              <a:solidFill>
                <a:srgbClr val="00206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9163"/>
            <a:ext cx="6826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67544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82122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10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62930" y="1052736"/>
            <a:ext cx="8690148" cy="1059818"/>
          </a:xfrm>
        </p:spPr>
        <p:txBody>
          <a:bodyPr/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文字方塊 1"/>
          <p:cNvSpPr txBox="1"/>
          <p:nvPr/>
        </p:nvSpPr>
        <p:spPr>
          <a:xfrm>
            <a:off x="473248" y="17734"/>
            <a:ext cx="8095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（九）統一超商先進的第</a:t>
            </a:r>
            <a:r>
              <a:rPr lang="en-US" altLang="zh-TW" sz="2400" b="1" dirty="0">
                <a:solidFill>
                  <a:srgbClr val="002060"/>
                </a:solidFill>
              </a:rPr>
              <a:t>2 </a:t>
            </a:r>
            <a:r>
              <a:rPr lang="zh-TW" altLang="en-US" sz="2400" b="1" dirty="0">
                <a:solidFill>
                  <a:srgbClr val="002060"/>
                </a:solidFill>
              </a:rPr>
              <a:t>代服務資訊情報系統總架構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圖示</a:t>
            </a:r>
            <a:endParaRPr lang="en-US" altLang="zh-TW" sz="2400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7774" y="-1252931"/>
            <a:ext cx="5548450" cy="914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2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67544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82122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11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62930" y="1052736"/>
            <a:ext cx="8690148" cy="1059818"/>
          </a:xfrm>
        </p:spPr>
        <p:txBody>
          <a:bodyPr/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12" name="矩形 11"/>
          <p:cNvSpPr/>
          <p:nvPr/>
        </p:nvSpPr>
        <p:spPr>
          <a:xfrm>
            <a:off x="539552" y="-27384"/>
            <a:ext cx="85324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</a:rPr>
              <a:t>二、 統一超商先進的物流配送系統</a:t>
            </a:r>
            <a:endParaRPr lang="zh-TW" altLang="en-US" sz="3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55093" y="476672"/>
            <a:ext cx="809535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（一）日本</a:t>
            </a:r>
            <a:r>
              <a:rPr lang="en-US" altLang="zh-TW" sz="2400" b="1" dirty="0">
                <a:solidFill>
                  <a:srgbClr val="002060"/>
                </a:solidFill>
              </a:rPr>
              <a:t>7-Eleven </a:t>
            </a:r>
            <a:r>
              <a:rPr lang="zh-TW" altLang="en-US" sz="2400" b="1" dirty="0">
                <a:solidFill>
                  <a:srgbClr val="002060"/>
                </a:solidFill>
              </a:rPr>
              <a:t>首創配送少量多次，商品少量多樣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，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zh-TW" altLang="en-US" sz="2400" b="1" dirty="0">
                <a:solidFill>
                  <a:srgbClr val="002060"/>
                </a:solidFill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           解決無法</a:t>
            </a:r>
            <a:r>
              <a:rPr lang="zh-TW" altLang="en-US" sz="2400" b="1" dirty="0">
                <a:solidFill>
                  <a:srgbClr val="002060"/>
                </a:solidFill>
              </a:rPr>
              <a:t>獲利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問題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根據日本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NHK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電視臺製作的專題指出，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1974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年日本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第一家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店就是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加盟店。當初第一家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在日本開幕，一開始雖然生意興隆，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但第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一個月結算下來竟然沒有賺錢。原來，商店裡根本沒有庫存的空間，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沒有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庫存，就等於好賣的商品容易缺貨，然而滯銷品卻愈來愈多，時間久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了就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占滿有限的空間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日本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起先束手無策，直到鈴木敏文想到了「少量多次」的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小額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配送方式，由區域「配送中心」，依門市的不同需求，每日進行不同數量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、項目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及次數的配送，一舉解決了日本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無法獲利的問題。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零售業的特色本來就是「多樣少量」，和製造業選定幾種較受歡迎商品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，大量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製造的哲學完全不同。要做到「少量多次」而不虧錢，最大的祕訣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就是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以一定範圍的「區塊」為單位，集中配送，以達到最有效率的運送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67544" y="422299"/>
            <a:ext cx="8280920" cy="6103046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82122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12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62930" y="1052736"/>
            <a:ext cx="8690148" cy="1059818"/>
          </a:xfrm>
        </p:spPr>
        <p:txBody>
          <a:bodyPr/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15" name="文字方塊 14"/>
          <p:cNvSpPr txBox="1"/>
          <p:nvPr/>
        </p:nvSpPr>
        <p:spPr>
          <a:xfrm>
            <a:off x="659533" y="614293"/>
            <a:ext cx="80953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（二）臺灣早期的物流業被批發經銷商所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掌握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從這個角度來看，當初臺灣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開始時展店的位置過於分散，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一下子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就全國展店，無法做到集中配送，也難怪前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70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家店有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35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家虧錢。</a:t>
            </a:r>
          </a:p>
          <a:p>
            <a:pPr marL="342900" indent="-342900">
              <a:buFont typeface="Wingdings" pitchFamily="2" charset="2"/>
              <a:buChar char="p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臺灣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的市場現實中，一開始根本就不可能做到分區配送；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主要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是因為臺灣的零售物流環境，一直以來都維持著傳統的「批發配送商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」的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型態。</a:t>
            </a:r>
          </a:p>
          <a:p>
            <a:pPr marL="342900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傳統的零售業是靠小區域的批發經銷商做物流；製造商把市場劃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分開來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，每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至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40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萬人口設一「總經銷商」，像統一食品集團過去就是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靠著全省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500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多家大批發商出貨鋪貨。</a:t>
            </a:r>
          </a:p>
          <a:p>
            <a:pPr marL="342900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過去批發商對商店的重要性不言而喻。因為批發商掌握了一個區域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的「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販售批發的權利」，在過去交通資訊不發達的年代，小賣店也是要靠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批發商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進貨、補貨。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67544" y="422299"/>
            <a:ext cx="8280920" cy="6103046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82122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13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62930" y="1052736"/>
            <a:ext cx="8690148" cy="1059818"/>
          </a:xfrm>
        </p:spPr>
        <p:txBody>
          <a:bodyPr/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15" name="文字方塊 14"/>
          <p:cNvSpPr txBox="1"/>
          <p:nvPr/>
        </p:nvSpPr>
        <p:spPr>
          <a:xfrm>
            <a:off x="539552" y="614293"/>
            <a:ext cx="80953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（三）統一超商引進日本菱食物流公司技術，合資成立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捷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zh-TW" altLang="en-US" sz="2400" b="1" dirty="0">
                <a:solidFill>
                  <a:srgbClr val="002060"/>
                </a:solidFill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          盟</a:t>
            </a:r>
            <a:r>
              <a:rPr lang="zh-TW" altLang="en-US" sz="2400" b="1" dirty="0">
                <a:solidFill>
                  <a:srgbClr val="002060"/>
                </a:solidFill>
              </a:rPr>
              <a:t>物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流公司</a:t>
            </a:r>
            <a:r>
              <a:rPr lang="zh-TW" altLang="en-US" sz="2400" b="1" dirty="0">
                <a:solidFill>
                  <a:srgbClr val="002060"/>
                </a:solidFill>
              </a:rPr>
              <a:t>，展開自己的物流配送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系統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但是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有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3,000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種商品，如果每一家都自己配送，至少要分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成數十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次的進貨，店員一天光是驗貨、訂貨就花掉所有時間，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成立的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前八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年間，一名店員光是訂貨，一天就要打二十多通電話！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開始提升「電子化」的訂貨能力是在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1989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月，當時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徐重仁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將超商的「物流課」劃分出來，和日本菱食公司合作，共同出資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5,000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萬新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臺幣，成立「捷盟物流」。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「為了讓加盟主及門市更省力」徐重仁表示，物流配送的方式一定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要改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，有了自己的供貨系統，超商也可自己決定進貨的時間，利用夜間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門市人員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的空檔進貨，當門市訂貨之後，捷盟的車隊就會在最快的時間內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送貨出去。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67544" y="422299"/>
            <a:ext cx="8280920" cy="6103046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82122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14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62930" y="1052736"/>
            <a:ext cx="8690148" cy="1059818"/>
          </a:xfrm>
        </p:spPr>
        <p:txBody>
          <a:bodyPr/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15" name="文字方塊 14"/>
          <p:cNvSpPr txBox="1"/>
          <p:nvPr/>
        </p:nvSpPr>
        <p:spPr>
          <a:xfrm>
            <a:off x="458416" y="404664"/>
            <a:ext cx="809535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（四）統一捷盟公司取代了大盤商、經銷商的角色，物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流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zh-TW" altLang="en-US" sz="2400" b="1" dirty="0">
                <a:solidFill>
                  <a:srgbClr val="002060"/>
                </a:solidFill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          體系重新</a:t>
            </a:r>
            <a:r>
              <a:rPr lang="zh-TW" altLang="en-US" sz="2400" b="1" dirty="0">
                <a:solidFill>
                  <a:srgbClr val="002060"/>
                </a:solidFill>
              </a:rPr>
              <a:t>洗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牌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現代物流的發展和技術，給了徐重仁臨門一腳。像日本「菱食公司」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擁有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強大的物流配送技術，主要就是來自成功的轉型，這家公司原來是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日本關東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地區的大盤商，但察覺了顧客對於少量多樣的需求，於是利用電子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自動化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的技術發展物流的新方式，其中最特別的技術，就是「棧板管理」和「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電子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揀貨系統」（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Computer Aided Picking System, CAPS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）。</a:t>
            </a:r>
            <a:r>
              <a:rPr lang="en-US" altLang="zh-TW" sz="2300" dirty="0" smtClean="0">
                <a:solidFill>
                  <a:schemeClr val="accent5">
                    <a:lumMod val="50000"/>
                  </a:schemeClr>
                </a:solidFill>
              </a:rPr>
              <a:t>1990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年捷盟設立物流中心時，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旗下大約是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400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家門市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p"/>
            </a:pP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當</a:t>
            </a:r>
            <a:r>
              <a:rPr lang="en-US" altLang="zh-TW" sz="2300" dirty="0" smtClean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希望供應商把商品送進物流中心，再由捷盟車隊送到各門市時，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有許多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供應商、糕餅公會出現反彈聲浪。</a:t>
            </a:r>
          </a:p>
          <a:p>
            <a:pPr marL="342900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主要的關鍵是，這些供應商本來就有自己的車隊，在配送的過程中，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不只要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送貨進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7-Eleven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，路線還包括附近的賣場、超市，甚至學校機關、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檳榔攤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等，都是供應商的配送對象，並不因為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而節省成本。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15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58416" y="1004392"/>
            <a:ext cx="809535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即使當時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門市已有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400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家，對於許多製造商來說，還算「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小</a:t>
            </a:r>
            <a:r>
              <a:rPr lang="en-US" altLang="zh-TW" sz="2300" dirty="0" smtClean="0">
                <a:solidFill>
                  <a:schemeClr val="accent5">
                    <a:lumMod val="50000"/>
                  </a:schemeClr>
                </a:solidFill>
              </a:rPr>
              <a:t>case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」，畢竟一般小賣店及檳榔攤等傳統通路，數量還是比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多。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況且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有的製造商自己還有車隊，也都有折舊的成本。這種情況一直到</a:t>
            </a:r>
            <a:r>
              <a:rPr lang="en-US" altLang="zh-TW" sz="2300" dirty="0" smtClean="0">
                <a:solidFill>
                  <a:schemeClr val="accent5">
                    <a:lumMod val="50000"/>
                  </a:schemeClr>
                </a:solidFill>
              </a:rPr>
              <a:t>7-Eleven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門市突破了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1,000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家、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2,000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家，終於開始慢慢改觀⋯⋯。</a:t>
            </a:r>
          </a:p>
          <a:p>
            <a:pPr marL="342900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到了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1997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年時，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門市有八成的商品是由捷盟完成配貨。而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過去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傳統的大盤商等經銷體系也重新洗牌，轉向其他的服務。捷盟經理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何信佳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就指出，直到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2003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年時，可口可樂也才開始送貨進物流中心裡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p"/>
            </a:pP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目前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捷盟有六個常溫物流配送中心，負責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7-Eleven 3,000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項商品的配送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，捷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盟以十年的時間，取代了過去的「大盤商」角色。供應商進貨到捷盟庫房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，就是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由捷盟買斷供應商品，捷盟平均有四到五天的庫存週轉率，維持</a:t>
            </a:r>
            <a:r>
              <a:rPr lang="en-US" altLang="zh-TW" sz="2300" dirty="0" smtClean="0">
                <a:solidFill>
                  <a:schemeClr val="accent5">
                    <a:lumMod val="50000"/>
                  </a:schemeClr>
                </a:solidFill>
              </a:rPr>
              <a:t>4,800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家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的店數需要。而捷盟的營收，則是來自這些商品轉賣給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7-Eleven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，再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收取</a:t>
            </a:r>
            <a:r>
              <a:rPr lang="en-US" altLang="zh-TW" sz="2300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%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的物流費。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67544" y="422299"/>
            <a:ext cx="8280920" cy="6103046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82122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16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62930" y="1052736"/>
            <a:ext cx="8690148" cy="1059818"/>
          </a:xfrm>
        </p:spPr>
        <p:txBody>
          <a:bodyPr/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15" name="文字方塊 14"/>
          <p:cNvSpPr txBox="1"/>
          <p:nvPr/>
        </p:nvSpPr>
        <p:spPr>
          <a:xfrm>
            <a:off x="458416" y="404664"/>
            <a:ext cx="809535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（五）捷盟物流效率高，準時把訂貨送達</a:t>
            </a:r>
            <a:r>
              <a:rPr lang="en-US" altLang="zh-TW" sz="2400" b="1" dirty="0">
                <a:solidFill>
                  <a:srgbClr val="002060"/>
                </a:solidFill>
              </a:rPr>
              <a:t>7-Eleven </a:t>
            </a:r>
            <a:r>
              <a:rPr lang="zh-TW" altLang="en-US" sz="2400" b="1" dirty="0">
                <a:solidFill>
                  <a:srgbClr val="002060"/>
                </a:solidFill>
              </a:rPr>
              <a:t>各店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，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zh-TW" altLang="en-US" sz="2400" b="1" dirty="0">
                <a:solidFill>
                  <a:srgbClr val="002060"/>
                </a:solidFill>
              </a:rPr>
              <a:t> 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          幾乎達到</a:t>
            </a:r>
            <a:r>
              <a:rPr lang="zh-TW" altLang="en-US" sz="2400" b="1" dirty="0">
                <a:solidFill>
                  <a:srgbClr val="002060"/>
                </a:solidFill>
              </a:rPr>
              <a:t>零缺貨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率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透過捷盟的「分流」，讓商品運送更有效率。也是為了「準時」，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不管是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「行車路線」、「交通巔峰流量」、「氣候狀況掌握」、「送貨順序」等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，捷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盟的人員都一再演練和計算，讓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的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4,800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家「顧客」能保持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貨物補給線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的順暢。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「我們準時的把訂貨送達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7-Eleven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，可以讓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的戰鬥力最高！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」何信佳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說。除了雜誌、文具之外，約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1,000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種以上的「常溫商品」幾乎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都是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由捷盟來運送，而捷盟也從過去的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3%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，十多年來進步到「缺貨率」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是</a:t>
            </a:r>
            <a:r>
              <a:rPr lang="en-US" altLang="zh-TW" sz="2300" dirty="0" smtClean="0">
                <a:solidFill>
                  <a:schemeClr val="accent5">
                    <a:lumMod val="50000"/>
                  </a:schemeClr>
                </a:solidFill>
              </a:rPr>
              <a:t>0.036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‰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0.036‰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，意謂著訂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10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萬元的貨，大約可能短少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3.6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元的貨物價値。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這種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情況也讓加盟主根本不用點貨了，時間都省下來照顧顧客，這可能是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十五年前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，一般雜貨店老闆想都想不到的好事。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3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67544" y="422299"/>
            <a:ext cx="8280920" cy="6103046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82122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17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62930" y="1052736"/>
            <a:ext cx="8690148" cy="1059818"/>
          </a:xfrm>
        </p:spPr>
        <p:txBody>
          <a:bodyPr/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15" name="文字方塊 14"/>
          <p:cNvSpPr txBox="1"/>
          <p:nvPr/>
        </p:nvSpPr>
        <p:spPr>
          <a:xfrm>
            <a:off x="492448" y="781987"/>
            <a:ext cx="80953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（六）從今天訂貨，明天即可到貨，到鮮食產品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的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r>
              <a:rPr lang="zh-TW" altLang="en-US" sz="2400" b="1" dirty="0" smtClean="0">
                <a:solidFill>
                  <a:srgbClr val="002060"/>
                </a:solidFill>
              </a:rPr>
              <a:t>            一日</a:t>
            </a:r>
            <a:r>
              <a:rPr lang="zh-TW" altLang="en-US" sz="2400" b="1" dirty="0">
                <a:solidFill>
                  <a:srgbClr val="002060"/>
                </a:solidFill>
              </a:rPr>
              <a:t>三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配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1990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年，統一超商開始成立專屬的物流公司。以前所有的供應商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各自到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店送貨，從那時開始，改成送到各區的物流中心，再由物流中心，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依據各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門市的電子訂貨系統數據統一配送。當年已經可以做到今天訂貨、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明天到貨的標準，大大降低門市的庫存與缺貨。同時，進貨車也不再頻繁地進進出出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，減少進貨花費的時間成本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除了資訊流體系大手筆投資，物流體系經過二十多年的演變，也逐漸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成熟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與壯大。從最早的「今天訂，兩、三天後到貨」，到「今天訂、明天到貨」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，再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到「今天早上訂貨，晚上到貨」，甚至「一天配送三次」的快速運作系統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。而且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到店準確率提升到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99%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，前後只能有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50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分鐘的誤差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67544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82122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18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62930" y="1052736"/>
            <a:ext cx="8690148" cy="1059818"/>
          </a:xfrm>
        </p:spPr>
        <p:txBody>
          <a:bodyPr/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4" name="矩形 3"/>
          <p:cNvSpPr/>
          <p:nvPr/>
        </p:nvSpPr>
        <p:spPr>
          <a:xfrm>
            <a:off x="454348" y="-27384"/>
            <a:ext cx="8045996" cy="721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400" b="1" dirty="0" smtClean="0">
                <a:solidFill>
                  <a:srgbClr val="002060"/>
                </a:solidFill>
              </a:rPr>
              <a:t>（</a:t>
            </a:r>
            <a:r>
              <a:rPr lang="zh-TW" altLang="en-US" sz="2400" b="1" dirty="0">
                <a:solidFill>
                  <a:srgbClr val="002060"/>
                </a:solidFill>
              </a:rPr>
              <a:t>七）物流是加盟總部重要的支援系統</a:t>
            </a:r>
            <a:endParaRPr lang="en-US" altLang="zh-TW" sz="2400" b="1" dirty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對徐重仁來說，所謂「連鎖店」，代表的就是背後「擁有完善的後勤總部支援系統」，物流體系要很了解門市的第一線運作，以「門市」為服務對象，依不同地區、不同溫度運送，像是後來的低溫運送及冷藏車運送，也都是這樣的概念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。</a:t>
            </a:r>
            <a:endParaRPr lang="en-US" altLang="zh-TW" sz="2300" dirty="0" smtClean="0">
              <a:solidFill>
                <a:srgbClr val="C2AD8D">
                  <a:lumMod val="50000"/>
                </a:srgb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（八）捷盟物流中心：以秒計算的物流誤差，與時間賽跑</a:t>
            </a:r>
            <a:endParaRPr lang="en-US" altLang="zh-TW" sz="2400" b="1" dirty="0">
              <a:solidFill>
                <a:srgbClr val="002060"/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           的現代化作業</a:t>
            </a:r>
            <a:endParaRPr lang="en-US" altLang="zh-TW" sz="2400" b="1" dirty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物流中心就是源頭，從每一個門市間的行車時間是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15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分鐘，貨運搬送大約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5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分鐘，揀貨約要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15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分鐘、備貨約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65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秒，每一部車在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8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小時內能送多少門市，都經過精密計算，從商品進入物流中心，到分派到各門市，最重要的就是「棧板管理」。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所謂「棧板」，其實也是利用機械及電子演進，而將貨物的儲位進行「規格化」，這種「規格」，就是一塊塊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80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公分乘以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80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公分的「棧板」。所有各門市來的訂單，經由揀貨員揀好之後，都放在棧板上的箱子，以方便運送。</a:t>
            </a:r>
            <a:endParaRPr lang="en-US" altLang="zh-TW" sz="2300" dirty="0">
              <a:solidFill>
                <a:srgbClr val="C2AD8D">
                  <a:lumMod val="50000"/>
                </a:srgbClr>
              </a:solidFill>
            </a:endParaRPr>
          </a:p>
          <a:p>
            <a:pPr marL="342900" indent="-342900">
              <a:buFont typeface="Wingdings" pitchFamily="2" charset="2"/>
              <a:buChar char="p"/>
            </a:pPr>
            <a:endParaRPr lang="en-US" altLang="zh-TW" sz="2300" dirty="0">
              <a:solidFill>
                <a:srgbClr val="C2AD8D">
                  <a:lumMod val="50000"/>
                </a:srgbClr>
              </a:solidFill>
            </a:endParaRPr>
          </a:p>
          <a:p>
            <a:pPr marL="342900" indent="-342900">
              <a:buFont typeface="Wingdings" pitchFamily="2" charset="2"/>
              <a:buChar char="p"/>
            </a:pPr>
            <a:endParaRPr lang="en-US" altLang="zh-TW" sz="23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67544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82122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19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62930" y="1052736"/>
            <a:ext cx="8690148" cy="1059818"/>
          </a:xfrm>
        </p:spPr>
        <p:txBody>
          <a:bodyPr/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15" name="文字方塊 14"/>
          <p:cNvSpPr txBox="1"/>
          <p:nvPr/>
        </p:nvSpPr>
        <p:spPr>
          <a:xfrm>
            <a:off x="251520" y="-27384"/>
            <a:ext cx="8095355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以棧板來管理，一方面能整齊的放好產品，另方面也能規劃儲位的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最佳利用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。把產品送至店面之後，門市的整潔，也不會被雜亂堆放的產品所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破壞。</a:t>
            </a:r>
            <a:endParaRPr lang="en-US" altLang="zh-TW" sz="2300" dirty="0" smtClean="0">
              <a:solidFill>
                <a:srgbClr val="C2AD8D">
                  <a:lumMod val="50000"/>
                </a:srgb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另外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，要將精確的數量送到門市，就要靠「電子揀貨系統」，主要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是希望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避免人工揀貨的誤差，一方面也了解物流中心庫存的最新狀況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。</a:t>
            </a:r>
            <a:endParaRPr lang="en-US" altLang="zh-TW" sz="2300" dirty="0" smtClean="0">
              <a:solidFill>
                <a:srgbClr val="C2AD8D">
                  <a:lumMod val="50000"/>
                </a:srgb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（九）統一超商先進的物流系統總體架構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圖示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0"/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1952"/>
            <a:ext cx="6120680" cy="426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4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67544" y="702850"/>
            <a:ext cx="8280920" cy="615515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62930" y="1052736"/>
            <a:ext cx="8690148" cy="1059818"/>
          </a:xfrm>
        </p:spPr>
        <p:txBody>
          <a:bodyPr/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6" name="矩形 5"/>
          <p:cNvSpPr/>
          <p:nvPr/>
        </p:nvSpPr>
        <p:spPr>
          <a:xfrm>
            <a:off x="251520" y="44624"/>
            <a:ext cx="101531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第 </a:t>
            </a:r>
            <a:r>
              <a:rPr lang="en-US" altLang="zh-TW" sz="3000" cap="all" dirty="0" smtClean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10</a:t>
            </a:r>
            <a:r>
              <a:rPr lang="zh-TW" altLang="en-US" sz="30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 章統一超商先進的</a:t>
            </a:r>
            <a:r>
              <a:rPr lang="en-US" altLang="zh-TW" sz="30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POS </a:t>
            </a:r>
            <a:r>
              <a:rPr lang="zh-TW" altLang="en-US" sz="3000" cap="all" dirty="0">
                <a:solidFill>
                  <a:srgbClr val="000000"/>
                </a:solidFill>
                <a:latin typeface="Franklin Gothic Medium"/>
                <a:ea typeface="微軟正黑體"/>
                <a:cs typeface="+mj-cs"/>
              </a:rPr>
              <a:t>系統與物流系統介紹</a:t>
            </a:r>
            <a:endParaRPr lang="zh-TW" altLang="en-US" sz="3000" dirty="0"/>
          </a:p>
        </p:txBody>
      </p:sp>
      <p:sp>
        <p:nvSpPr>
          <p:cNvPr id="7" name="矩形 6"/>
          <p:cNvSpPr/>
          <p:nvPr/>
        </p:nvSpPr>
        <p:spPr>
          <a:xfrm>
            <a:off x="611560" y="620688"/>
            <a:ext cx="85324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</a:rPr>
              <a:t>一、 統一超商先進</a:t>
            </a:r>
            <a:r>
              <a:rPr lang="en-US" altLang="zh-TW" sz="3000" b="1" dirty="0">
                <a:solidFill>
                  <a:srgbClr val="002060"/>
                </a:solidFill>
              </a:rPr>
              <a:t>POS </a:t>
            </a:r>
            <a:r>
              <a:rPr lang="zh-TW" altLang="en-US" sz="3000" b="1" dirty="0">
                <a:solidFill>
                  <a:srgbClr val="002060"/>
                </a:solidFill>
              </a:rPr>
              <a:t>系統發展的故事與成就</a:t>
            </a:r>
            <a:endParaRPr lang="zh-TW" altLang="en-US" sz="30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683568" y="1124744"/>
            <a:ext cx="784887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BC541A"/>
                </a:solidFill>
              </a:rPr>
              <a:t>國內知名且形象良好的便利商店第一品牌統一超商公司，早在</a:t>
            </a:r>
            <a:r>
              <a:rPr lang="en-US" altLang="zh-TW" sz="2400" dirty="0">
                <a:solidFill>
                  <a:srgbClr val="BC541A"/>
                </a:solidFill>
              </a:rPr>
              <a:t>1990 </a:t>
            </a:r>
            <a:r>
              <a:rPr lang="zh-TW" altLang="en-US" sz="2400" dirty="0" smtClean="0">
                <a:solidFill>
                  <a:srgbClr val="BC541A"/>
                </a:solidFill>
              </a:rPr>
              <a:t>年代</a:t>
            </a:r>
            <a:r>
              <a:rPr lang="zh-TW" altLang="en-US" sz="2400" dirty="0">
                <a:solidFill>
                  <a:srgbClr val="BC541A"/>
                </a:solidFill>
              </a:rPr>
              <a:t>即率先引進先進的</a:t>
            </a:r>
            <a:r>
              <a:rPr lang="en-US" altLang="zh-TW" sz="2400" dirty="0">
                <a:solidFill>
                  <a:srgbClr val="BC541A"/>
                </a:solidFill>
              </a:rPr>
              <a:t>POS </a:t>
            </a:r>
            <a:r>
              <a:rPr lang="zh-TW" altLang="en-US" sz="2400" dirty="0">
                <a:solidFill>
                  <a:srgbClr val="BC541A"/>
                </a:solidFill>
              </a:rPr>
              <a:t>系統，帶來之後發展的順利基礎</a:t>
            </a:r>
            <a:r>
              <a:rPr lang="zh-TW" altLang="en-US" sz="2400" dirty="0" smtClean="0">
                <a:solidFill>
                  <a:srgbClr val="BC541A"/>
                </a:solidFill>
              </a:rPr>
              <a:t>。</a:t>
            </a:r>
            <a:endParaRPr lang="en-US" altLang="zh-TW" sz="2400" dirty="0" smtClean="0">
              <a:solidFill>
                <a:srgbClr val="BC541A"/>
              </a:solidFill>
            </a:endParaRPr>
          </a:p>
          <a:p>
            <a:pPr marL="342900" indent="-342900">
              <a:buFont typeface="Wingdings" pitchFamily="2" charset="2"/>
              <a:buChar char="p"/>
            </a:pPr>
            <a:r>
              <a:rPr lang="zh-TW" altLang="en-US" sz="2400" dirty="0" smtClean="0">
                <a:solidFill>
                  <a:srgbClr val="BC541A"/>
                </a:solidFill>
              </a:rPr>
              <a:t>國內</a:t>
            </a:r>
            <a:r>
              <a:rPr lang="zh-TW" altLang="en-US" sz="2400" dirty="0">
                <a:solidFill>
                  <a:srgbClr val="BC541A"/>
                </a:solidFill>
              </a:rPr>
              <a:t>知名的</a:t>
            </a:r>
            <a:r>
              <a:rPr lang="zh-TW" altLang="en-US" sz="2400" dirty="0" smtClean="0">
                <a:solidFill>
                  <a:srgbClr val="BC541A"/>
                </a:solidFill>
              </a:rPr>
              <a:t>天下</a:t>
            </a:r>
            <a:r>
              <a:rPr lang="zh-TW" altLang="en-US" sz="2400" dirty="0">
                <a:solidFill>
                  <a:srgbClr val="BC541A"/>
                </a:solidFill>
              </a:rPr>
              <a:t>出版公司資深記者張殿文及楊瑪利，曾分別對該公司的</a:t>
            </a:r>
            <a:r>
              <a:rPr lang="en-US" altLang="zh-TW" sz="2400" dirty="0">
                <a:solidFill>
                  <a:srgbClr val="BC541A"/>
                </a:solidFill>
              </a:rPr>
              <a:t>POS </a:t>
            </a:r>
            <a:r>
              <a:rPr lang="zh-TW" altLang="en-US" sz="2400" dirty="0">
                <a:solidFill>
                  <a:srgbClr val="BC541A"/>
                </a:solidFill>
              </a:rPr>
              <a:t>系統發展</a:t>
            </a:r>
            <a:r>
              <a:rPr lang="zh-TW" altLang="en-US" sz="2400" dirty="0" smtClean="0">
                <a:solidFill>
                  <a:srgbClr val="BC541A"/>
                </a:solidFill>
              </a:rPr>
              <a:t>有精闢</a:t>
            </a:r>
            <a:r>
              <a:rPr lang="zh-TW" altLang="en-US" sz="2400" dirty="0">
                <a:solidFill>
                  <a:srgbClr val="BC541A"/>
                </a:solidFill>
              </a:rPr>
              <a:t>的專訪及出書，茲摘述相關內容如下，提供作為了解</a:t>
            </a:r>
            <a:r>
              <a:rPr lang="en-US" altLang="zh-TW" sz="2400" dirty="0">
                <a:solidFill>
                  <a:srgbClr val="BC541A"/>
                </a:solidFill>
              </a:rPr>
              <a:t>POS </a:t>
            </a:r>
            <a:r>
              <a:rPr lang="zh-TW" altLang="en-US" sz="2400" dirty="0">
                <a:solidFill>
                  <a:srgbClr val="BC541A"/>
                </a:solidFill>
              </a:rPr>
              <a:t>系統從</a:t>
            </a:r>
            <a:r>
              <a:rPr lang="zh-TW" altLang="en-US" sz="2400" dirty="0" smtClean="0">
                <a:solidFill>
                  <a:srgbClr val="BC541A"/>
                </a:solidFill>
              </a:rPr>
              <a:t>理論到</a:t>
            </a:r>
            <a:r>
              <a:rPr lang="zh-TW" altLang="en-US" sz="2400" dirty="0">
                <a:solidFill>
                  <a:srgbClr val="BC541A"/>
                </a:solidFill>
              </a:rPr>
              <a:t>實務的應用情況</a:t>
            </a:r>
            <a:r>
              <a:rPr lang="zh-TW" altLang="en-US" sz="2400" dirty="0" smtClean="0">
                <a:solidFill>
                  <a:srgbClr val="BC541A"/>
                </a:solidFill>
              </a:rPr>
              <a:t>。</a:t>
            </a:r>
            <a:endParaRPr lang="en-US" altLang="zh-TW" sz="2400" dirty="0" smtClean="0">
              <a:solidFill>
                <a:srgbClr val="BC541A"/>
              </a:solidFill>
            </a:endParaRPr>
          </a:p>
          <a:p>
            <a:r>
              <a:rPr lang="zh-TW" altLang="en-US" sz="2400" b="1" dirty="0">
                <a:solidFill>
                  <a:srgbClr val="002060"/>
                </a:solidFill>
              </a:rPr>
              <a:t>（一）何謂「</a:t>
            </a:r>
            <a:r>
              <a:rPr lang="en-US" altLang="zh-TW" sz="2400" b="1" dirty="0">
                <a:solidFill>
                  <a:srgbClr val="002060"/>
                </a:solidFill>
              </a:rPr>
              <a:t>POS </a:t>
            </a:r>
            <a:r>
              <a:rPr lang="zh-TW" altLang="en-US" sz="2400" b="1" dirty="0">
                <a:solidFill>
                  <a:srgbClr val="002060"/>
                </a:solidFill>
              </a:rPr>
              <a:t>系統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」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簡單的說，</a:t>
            </a:r>
            <a:r>
              <a:rPr lang="en-US" altLang="zh-TW" sz="2200" dirty="0">
                <a:solidFill>
                  <a:schemeClr val="accent5">
                    <a:lumMod val="50000"/>
                  </a:schemeClr>
                </a:solidFill>
              </a:rPr>
              <a:t>POS 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就是「收銀機」上又加上了「光學掃描設備」，當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掃描器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劃過商品上的條碼時，也將「商品資料」、「購買者資料」、「時間」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、「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地點」等全部輸入。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這些資料經過電腦分析、比對，再和「訂貨系統」、「會計系統」、「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資料庫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」、「員工管理」等全部連線，等於掌握了從顧客到庫存的全部資料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</a:rPr>
              <a:t>，對於</a:t>
            </a:r>
            <a:r>
              <a:rPr lang="zh-TW" altLang="en-US" sz="2200" dirty="0">
                <a:solidFill>
                  <a:schemeClr val="accent5">
                    <a:lumMod val="50000"/>
                  </a:schemeClr>
                </a:solidFill>
              </a:rPr>
              <a:t>加盟主及總部掌握商品的銷售狀況，有極大幫助。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67544" y="422298"/>
            <a:ext cx="8280920" cy="6435701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82122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20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62930" y="1052736"/>
            <a:ext cx="8690148" cy="1059818"/>
          </a:xfrm>
        </p:spPr>
        <p:txBody>
          <a:bodyPr/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15" name="文字方塊 14"/>
          <p:cNvSpPr txBox="1"/>
          <p:nvPr/>
        </p:nvSpPr>
        <p:spPr>
          <a:xfrm>
            <a:off x="293069" y="587760"/>
            <a:ext cx="8455395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（十）物流</a:t>
            </a:r>
            <a:r>
              <a:rPr lang="en-US" altLang="zh-TW" sz="2400" b="1" dirty="0">
                <a:solidFill>
                  <a:srgbClr val="002060"/>
                </a:solidFill>
              </a:rPr>
              <a:t>+ </a:t>
            </a:r>
            <a:r>
              <a:rPr lang="zh-TW" altLang="en-US" sz="2400" b="1" dirty="0">
                <a:solidFill>
                  <a:srgbClr val="002060"/>
                </a:solidFill>
              </a:rPr>
              <a:t>資訊流的雙結合，是統一超商最堅強的成長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後盾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0"/>
            <a:endParaRPr lang="en-US" altLang="zh-TW" sz="2400" b="1" dirty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到了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1990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年代初期，原本因商品條碼普及率太低無法成功導入的</a:t>
            </a:r>
            <a:r>
              <a:rPr lang="en-US" altLang="zh-TW" sz="2300" dirty="0" smtClean="0">
                <a:solidFill>
                  <a:schemeClr val="accent5">
                    <a:lumMod val="50000"/>
                  </a:schemeClr>
                </a:solidFill>
              </a:rPr>
              <a:t>POS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系統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，也因大環境慢慢成熟而露出曙光，終於在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1996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年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月成功導入。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POS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的設計，除了在結帳時刷商品條碼，門市人員同時也輸入購買者的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年齡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、銷售時間、商品價格等基本資料。經過仔細分析後，就可更精確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掌握不同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年齡層的喜好，以及什麼產品在什麼時間銷售最佳等資訊，是最好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的產品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開發與行銷方案的研擬依據。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物流人員就是統一流通次集團最好的幕後英雄代表之一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過去二十幾年來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，為了因應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的發展，統一超商的物流體系一再變革。而觀察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統一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超商物流系統的發展，又跟資訊管理系統的發展密切結合。資訊流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加上物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流，兩者的結合已經是統一超商最堅強的成長後盾。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67544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62930" y="1052736"/>
            <a:ext cx="8690148" cy="1059818"/>
          </a:xfrm>
        </p:spPr>
        <p:txBody>
          <a:bodyPr/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文字方塊 1"/>
          <p:cNvSpPr txBox="1"/>
          <p:nvPr/>
        </p:nvSpPr>
        <p:spPr>
          <a:xfrm>
            <a:off x="653108" y="36742"/>
            <a:ext cx="7848872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（二）當初引進</a:t>
            </a:r>
            <a:r>
              <a:rPr lang="en-US" altLang="zh-TW" sz="2400" b="1" dirty="0">
                <a:solidFill>
                  <a:srgbClr val="002060"/>
                </a:solidFill>
              </a:rPr>
              <a:t>POS </a:t>
            </a:r>
            <a:r>
              <a:rPr lang="zh-TW" altLang="en-US" sz="2400" b="1" dirty="0">
                <a:solidFill>
                  <a:srgbClr val="002060"/>
                </a:solidFill>
              </a:rPr>
              <a:t>系統的四個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挑戰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對於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許多搶先推出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POS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系統的商店而言，最大的挑戰，是要像國外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一樣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，供應商都要有「條碼」辨識系統，如果有的商品可以刷，有的產品不能刷，等於沒有功用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。小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小的一個黑色條碼，成為許多競爭者搶進的一大阻礙；主要是許多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製造商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不願意增加這樣的成本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第二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個挑戰，就是龐大投資該如何回收的大問題。回顧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1992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統一超商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的營業額是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150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億新臺幣，稅後獲利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4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億左右。但是從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1994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年開始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電子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化系統，先期投資就要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8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億新臺幣，等於是用兩年賺來的錢再拿去投資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第三個挑戰，還是牽涉到整個集團內部的改革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電子數位化系統強在「一致性」的流程，但是電子數位化之前，一定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要先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做到整個營運過程「合理化」；然而數千家門市分處不同商圈和地理環境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，光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是作業流程的傳授和制定就非一朝一夕能完成，要走向動作一致的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電腦使用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流程更是談何容易。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endParaRPr lang="zh-TW" alt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67544" y="476672"/>
            <a:ext cx="8280920" cy="604867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4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62930" y="1052736"/>
            <a:ext cx="8690148" cy="1059818"/>
          </a:xfrm>
        </p:spPr>
        <p:txBody>
          <a:bodyPr/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文字方塊 1"/>
          <p:cNvSpPr txBox="1"/>
          <p:nvPr/>
        </p:nvSpPr>
        <p:spPr>
          <a:xfrm>
            <a:off x="683568" y="869619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（三）推動全員</a:t>
            </a:r>
            <a:r>
              <a:rPr lang="en-US" altLang="zh-TW" sz="2400" b="1" dirty="0">
                <a:solidFill>
                  <a:srgbClr val="002060"/>
                </a:solidFill>
              </a:rPr>
              <a:t>POS 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運動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1993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年初，由資訊部和合作電腦服務商確認及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徵選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POS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系統所需軟硬體後，徐重仁指派現任副總經理謝健南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召集「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系統革新推動小組」，肩負開創臺灣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量身訂做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POS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系統成敗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的任務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；這個「小組」集當時各部門一時之選，徐重仁指示，「業務革新」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、「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系統革新」及「軟硬體建置」要一次完成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「系統革新推動小組」的重責大任，就是溝通和簡化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在「溝通」方面，業務及行銷單位要一起檢視每一個營運細節。「每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個細節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還要再抽絲剝繭，」徐重仁形容，經過一再的檢視、確認，才交由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廠商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進行系統的設計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5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74412" y="1299915"/>
            <a:ext cx="78306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在「簡化」方面，從門市作業開始，一定要簡化到最容易、最省力的程度，連打工的工讀生都能最快上手。這個「簡化」流程的工作，其實是「門市作業標準化」及「整體流程系統化」的一大里程碑。</a:t>
            </a:r>
            <a:endParaRPr lang="en-US" altLang="zh-TW" sz="2400" dirty="0">
              <a:solidFill>
                <a:srgbClr val="C2AD8D">
                  <a:lumMod val="50000"/>
                </a:srgbClr>
              </a:solidFill>
            </a:endParaRPr>
          </a:p>
          <a:p>
            <a:pPr marL="342900" lvl="0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第四個挑戰，也是最大的挑戰，就是主管的活用能力和投入程度。謝健南還記得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POS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系統推動初期，許多部門都認為「不習慣」及「太麻煩」，只是增加工作量而心生抗拒</a:t>
            </a: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。</a:t>
            </a:r>
            <a:endParaRPr lang="en-US" altLang="zh-TW" sz="2400" dirty="0" smtClean="0">
              <a:solidFill>
                <a:srgbClr val="C2AD8D">
                  <a:lumMod val="50000"/>
                </a:srgbClr>
              </a:solidFill>
            </a:endParaRPr>
          </a:p>
          <a:p>
            <a:pPr marL="342900" lvl="0" indent="-342900">
              <a:buFont typeface="Wingdings" pitchFamily="2" charset="2"/>
              <a:buChar char="p"/>
            </a:pPr>
            <a:r>
              <a:rPr lang="zh-TW" altLang="en-US" sz="2400" dirty="0" smtClean="0">
                <a:solidFill>
                  <a:srgbClr val="C2AD8D">
                    <a:lumMod val="50000"/>
                  </a:srgbClr>
                </a:solidFill>
              </a:rPr>
              <a:t>於是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徐重仁親自出馬，一連推動了「全員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POS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運動」，連後勤人員也要學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POS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、通過「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POS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認證」，又選出資深「區顧問」成立「</a:t>
            </a:r>
            <a:r>
              <a:rPr lang="en-US" altLang="zh-TW" sz="2400" dirty="0">
                <a:solidFill>
                  <a:srgbClr val="C2AD8D">
                    <a:lumMod val="50000"/>
                  </a:srgbClr>
                </a:solidFill>
              </a:rPr>
              <a:t>POS </a:t>
            </a:r>
            <a:r>
              <a:rPr lang="zh-TW" altLang="en-US" sz="2400" dirty="0">
                <a:solidFill>
                  <a:srgbClr val="C2AD8D">
                    <a:lumMod val="50000"/>
                  </a:srgbClr>
                </a:solidFill>
              </a:rPr>
              <a:t>小組」，在第一線做好教育訓練、輔導和諮詢。</a:t>
            </a: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67544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6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62930" y="1052736"/>
            <a:ext cx="8690148" cy="1059818"/>
          </a:xfrm>
        </p:spPr>
        <p:txBody>
          <a:bodyPr/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文字方塊 1"/>
          <p:cNvSpPr txBox="1"/>
          <p:nvPr/>
        </p:nvSpPr>
        <p:spPr>
          <a:xfrm>
            <a:off x="653107" y="36742"/>
            <a:ext cx="809535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（四）導入</a:t>
            </a:r>
            <a:r>
              <a:rPr lang="en-US" altLang="zh-TW" sz="2400" b="1" dirty="0">
                <a:solidFill>
                  <a:srgbClr val="002060"/>
                </a:solidFill>
              </a:rPr>
              <a:t>POS </a:t>
            </a:r>
            <a:r>
              <a:rPr lang="zh-TW" altLang="en-US" sz="2400" b="1" dirty="0">
                <a:solidFill>
                  <a:srgbClr val="002060"/>
                </a:solidFill>
              </a:rPr>
              <a:t>系統的多重效益與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功能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1"/>
            <a:r>
              <a:rPr lang="en-US" altLang="zh-TW" sz="2400" dirty="0" smtClean="0">
                <a:solidFill>
                  <a:srgbClr val="BC541A"/>
                </a:solidFill>
              </a:rPr>
              <a:t>POS </a:t>
            </a:r>
            <a:r>
              <a:rPr lang="zh-TW" altLang="en-US" sz="2400" dirty="0">
                <a:solidFill>
                  <a:srgbClr val="BC541A"/>
                </a:solidFill>
              </a:rPr>
              <a:t>可從四個方面提供分析資料</a:t>
            </a:r>
            <a:r>
              <a:rPr lang="zh-TW" altLang="en-US" sz="2400" dirty="0" smtClean="0">
                <a:solidFill>
                  <a:srgbClr val="BC541A"/>
                </a:solidFill>
              </a:rPr>
              <a:t>：</a:t>
            </a:r>
            <a:endParaRPr lang="en-US" altLang="zh-TW" sz="2400" dirty="0" smtClean="0">
              <a:solidFill>
                <a:srgbClr val="BC541A"/>
              </a:solidFill>
            </a:endParaRPr>
          </a:p>
          <a:p>
            <a:pPr lvl="1"/>
            <a:r>
              <a:rPr lang="zh-TW" altLang="en-US" sz="2400" b="1" dirty="0" smtClean="0">
                <a:solidFill>
                  <a:srgbClr val="002060"/>
                </a:solidFill>
              </a:rPr>
              <a:t>第一、整個</a:t>
            </a:r>
            <a:r>
              <a:rPr lang="zh-TW" altLang="en-US" sz="2400" b="1" dirty="0">
                <a:solidFill>
                  <a:srgbClr val="002060"/>
                </a:solidFill>
              </a:rPr>
              <a:t>商品結構的分析；第二、商品客層的分析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；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1"/>
            <a:r>
              <a:rPr lang="zh-TW" altLang="en-US" sz="2400" b="1" dirty="0" smtClean="0">
                <a:solidFill>
                  <a:srgbClr val="002060"/>
                </a:solidFill>
              </a:rPr>
              <a:t>第三</a:t>
            </a:r>
            <a:r>
              <a:rPr lang="zh-TW" altLang="en-US" sz="2400" b="1" dirty="0">
                <a:solidFill>
                  <a:srgbClr val="002060"/>
                </a:solidFill>
              </a:rPr>
              <a:t>、銷售時段的分析；第四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、銷售</a:t>
            </a:r>
            <a:r>
              <a:rPr lang="zh-TW" altLang="en-US" sz="2400" b="1" dirty="0">
                <a:solidFill>
                  <a:srgbClr val="002060"/>
                </a:solidFill>
              </a:rPr>
              <a:t>數字變化的分析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。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「有了完整的情報，才能真正了解顧客的需求。」徐重仁比喻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POS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情報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就好像車子的速度表，根據這個表，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才知道如何調整自己的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時速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有了這個速度表，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可以更快的抓住顧客節奏。門市陳列空間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有限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，商品消化量也經常在變，必須很機動的配合當地商圈的環境，甚至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氣候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等因素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「我們對顧客消費習性的了解，是一個很重要的資產。」徐重仁指出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POS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資料再加上和顧客互動的經驗，就可以更了解顧客的想法，來建構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整個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服務的網路。</a:t>
            </a: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從此之後，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可以每天、每小時，甚至每分鐘都與顧客「對話」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，從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POS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的資料讀出顧客在不同時段、不同地點，對不同商品的需求，也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難怪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徐重仁會強調，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POS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情報系統已是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</a:rPr>
              <a:t>7-Eeven 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的心臟。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67544" y="0"/>
            <a:ext cx="8280920" cy="6858000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7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62930" y="1052736"/>
            <a:ext cx="8690148" cy="1059818"/>
          </a:xfrm>
        </p:spPr>
        <p:txBody>
          <a:bodyPr/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文字方塊 1"/>
          <p:cNvSpPr txBox="1"/>
          <p:nvPr/>
        </p:nvSpPr>
        <p:spPr>
          <a:xfrm>
            <a:off x="539552" y="109363"/>
            <a:ext cx="8095355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（五）現代資訊系統改變了物流業的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面貌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對門市來說，有了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POS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，有助於掌握商圈消費特性，以降低庫存；對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總部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來說，有了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POS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，可以判斷顧客需求，改善商品結構，而且利用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POS 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的資料傳輸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，節省了許多紙張印刷，一年可以省下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500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萬新臺幣；對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供應商來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說，有了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POS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，可以掌握最佳時效、進行採購控管。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這種「資訊分享</a:t>
            </a:r>
            <a:r>
              <a:rPr lang="zh-TW" altLang="en-US" sz="2300" b="1" dirty="0" smtClean="0">
                <a:solidFill>
                  <a:schemeClr val="accent5">
                    <a:lumMod val="50000"/>
                  </a:schemeClr>
                </a:solidFill>
              </a:rPr>
              <a:t>」的</a:t>
            </a:r>
            <a:r>
              <a:rPr lang="zh-TW" altLang="en-US" sz="2300" b="1" dirty="0">
                <a:solidFill>
                  <a:schemeClr val="accent5">
                    <a:lumMod val="50000"/>
                  </a:schemeClr>
                </a:solidFill>
              </a:rPr>
              <a:t>方式，正完全改變臺灣的商業型態</a:t>
            </a:r>
            <a:r>
              <a:rPr lang="zh-TW" altLang="en-US" sz="2300" b="1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3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1997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年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已達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1,500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間門市、營業額突破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300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億元，成為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製造廠商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爭相進駐的通路，而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所提出的進貨條件在通路業界是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數一數二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的嚴苛，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更將新品試銷期由三個月縮短為一個月，使得製造商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間搶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貨架的競爭更加劇烈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當時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耗資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8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億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元建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構第一代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POS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系統上線時，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7-Eleven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門市正邁向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2,000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家。為了快速並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正確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地掌握消費者需求、提供新鮮商品，在滯銷品淘汰和新品引進的速度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要加快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許多，不同商品間也開始消長互見。像門市內日用品和服務商品所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占比重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就開始下降，而鮮食類及流行話題商品的比重也開始提高。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67544" y="422299"/>
            <a:ext cx="8280920" cy="6031038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8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62930" y="1052736"/>
            <a:ext cx="8690148" cy="1059818"/>
          </a:xfrm>
        </p:spPr>
        <p:txBody>
          <a:bodyPr/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文字方塊 1"/>
          <p:cNvSpPr txBox="1"/>
          <p:nvPr/>
        </p:nvSpPr>
        <p:spPr>
          <a:xfrm>
            <a:off x="539552" y="764704"/>
            <a:ext cx="80953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（六）當初沒有</a:t>
            </a:r>
            <a:r>
              <a:rPr lang="en-US" altLang="zh-TW" sz="2400" b="1" dirty="0">
                <a:solidFill>
                  <a:srgbClr val="002060"/>
                </a:solidFill>
              </a:rPr>
              <a:t>POS </a:t>
            </a:r>
            <a:r>
              <a:rPr lang="zh-TW" altLang="en-US" sz="2400" b="1" dirty="0">
                <a:solidFill>
                  <a:srgbClr val="002060"/>
                </a:solidFill>
              </a:rPr>
              <a:t>系統的困境與沒有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效率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回想起統一超商二十七年前剛創辦時，訂貨、送貨系統與銷售情報，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都在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人工摸索階段，很難整合、也沒有系統協助，是屬於最原始的狀態。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只要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在超商服務二十年以上的員工，應該都經歷過那個原始時代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當年也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沒有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每天的銷售情報，無法掌握哪些東西賣得好、哪些賣不好，應該準備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多少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庫存。全憑印象訂貨的結果，不是缺貨，就是庫存太多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進入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統一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超商服務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後，從大夜班當起的鍾茂甲，回憶第一次當上期待已久的店長職位，有大展鴻圖的企圖心，但因為沒有什麼可參考的依據，第一次訂貨後發現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，「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怎麼倉庫裡滿坑滿谷的貨，連走路的地方都沒有。」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73248" y="264840"/>
            <a:ext cx="8280920" cy="6260504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48463" y="6453336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9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62930" y="1052736"/>
            <a:ext cx="8690148" cy="1059818"/>
          </a:xfrm>
        </p:spPr>
        <p:txBody>
          <a:bodyPr/>
          <a:lstStyle/>
          <a:p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文字方塊 1"/>
          <p:cNvSpPr txBox="1"/>
          <p:nvPr/>
        </p:nvSpPr>
        <p:spPr>
          <a:xfrm>
            <a:off x="473248" y="260648"/>
            <a:ext cx="809535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</a:rPr>
              <a:t>（七）導入</a:t>
            </a:r>
            <a:r>
              <a:rPr lang="en-US" altLang="zh-TW" sz="2400" b="1" dirty="0">
                <a:solidFill>
                  <a:srgbClr val="002060"/>
                </a:solidFill>
              </a:rPr>
              <a:t>POS </a:t>
            </a:r>
            <a:r>
              <a:rPr lang="zh-TW" altLang="en-US" sz="2400" b="1" dirty="0">
                <a:solidFill>
                  <a:srgbClr val="002060"/>
                </a:solidFill>
              </a:rPr>
              <a:t>系統，開始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獲利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統一超商導入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POS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系統後，隔年開春的報紙財經新聞馬上出現一則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消息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： 「統一超商導入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POS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，去年淨利成長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37%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，擺脫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1995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年淨利只成長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en-US" altLang="zh-TW" sz="2300" dirty="0" smtClean="0">
                <a:solidFill>
                  <a:schemeClr val="accent5">
                    <a:lumMod val="50000"/>
                  </a:schemeClr>
                </a:solidFill>
              </a:rPr>
              <a:t>%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的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慘澹歲月。」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1996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年導入的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POS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，算是超商的一代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POS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，當年各種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軟硬體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投資就要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10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億新臺幣。到了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21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世紀，一代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POS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的系統已經不敷所需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，因此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又投入二代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POS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的研發。這次預算更高，連同下游廠商，達</a:t>
            </a:r>
            <a:r>
              <a:rPr lang="en-US" altLang="zh-TW" sz="2300" dirty="0">
                <a:solidFill>
                  <a:schemeClr val="accent5">
                    <a:lumMod val="50000"/>
                  </a:schemeClr>
                </a:solidFill>
              </a:rPr>
              <a:t>40 </a:t>
            </a:r>
            <a:r>
              <a:rPr lang="zh-TW" altLang="en-US" sz="2300" dirty="0">
                <a:solidFill>
                  <a:schemeClr val="accent5">
                    <a:lumMod val="50000"/>
                  </a:schemeClr>
                </a:solidFill>
              </a:rPr>
              <a:t>億新</a:t>
            </a:r>
            <a:r>
              <a:rPr lang="zh-TW" altLang="en-US" sz="2300" dirty="0" smtClean="0">
                <a:solidFill>
                  <a:schemeClr val="accent5">
                    <a:lumMod val="50000"/>
                  </a:schemeClr>
                </a:solidFill>
              </a:rPr>
              <a:t>臺幣。</a:t>
            </a:r>
            <a:endParaRPr lang="en-US" altLang="zh-TW" sz="2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zh-TW" altLang="en-US" sz="2400" b="1" dirty="0">
                <a:solidFill>
                  <a:srgbClr val="002060"/>
                </a:solidFill>
              </a:rPr>
              <a:t>（八）第一代</a:t>
            </a:r>
            <a:r>
              <a:rPr lang="en-US" altLang="zh-TW" sz="2400" b="1" dirty="0">
                <a:solidFill>
                  <a:srgbClr val="002060"/>
                </a:solidFill>
              </a:rPr>
              <a:t>POS </a:t>
            </a:r>
            <a:r>
              <a:rPr lang="zh-TW" altLang="en-US" sz="2400" b="1" dirty="0">
                <a:solidFill>
                  <a:srgbClr val="002060"/>
                </a:solidFill>
              </a:rPr>
              <a:t>花費</a:t>
            </a:r>
            <a:r>
              <a:rPr lang="en-US" altLang="zh-TW" sz="2400" b="1" dirty="0">
                <a:solidFill>
                  <a:srgbClr val="002060"/>
                </a:solidFill>
              </a:rPr>
              <a:t>10 </a:t>
            </a:r>
            <a:r>
              <a:rPr lang="zh-TW" altLang="en-US" sz="2400" b="1" dirty="0">
                <a:solidFill>
                  <a:srgbClr val="002060"/>
                </a:solidFill>
              </a:rPr>
              <a:t>億元，第二代</a:t>
            </a:r>
            <a:r>
              <a:rPr lang="en-US" altLang="zh-TW" sz="2400" b="1" dirty="0">
                <a:solidFill>
                  <a:srgbClr val="002060"/>
                </a:solidFill>
              </a:rPr>
              <a:t>POS </a:t>
            </a:r>
            <a:r>
              <a:rPr lang="zh-TW" altLang="en-US" sz="2400" b="1" dirty="0">
                <a:solidFill>
                  <a:srgbClr val="002060"/>
                </a:solidFill>
              </a:rPr>
              <a:t>花費</a:t>
            </a:r>
            <a:r>
              <a:rPr lang="en-US" altLang="zh-TW" sz="2400" b="1" dirty="0">
                <a:solidFill>
                  <a:srgbClr val="002060"/>
                </a:solidFill>
              </a:rPr>
              <a:t>40 </a:t>
            </a:r>
            <a:r>
              <a:rPr lang="zh-TW" altLang="en-US" sz="2400" b="1" dirty="0">
                <a:solidFill>
                  <a:srgbClr val="002060"/>
                </a:solidFill>
              </a:rPr>
              <a:t>億元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，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lvl="0"/>
            <a:r>
              <a:rPr lang="en-US" altLang="zh-TW" sz="2400" b="1" dirty="0">
                <a:solidFill>
                  <a:srgbClr val="002060"/>
                </a:solidFill>
              </a:rPr>
              <a:t> 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          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對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IT </a:t>
            </a:r>
            <a:r>
              <a:rPr lang="zh-TW" altLang="en-US" sz="2400" b="1" dirty="0">
                <a:solidFill>
                  <a:srgbClr val="002060"/>
                </a:solidFill>
              </a:rPr>
              <a:t>科技投資從不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手軟</a:t>
            </a:r>
            <a:endParaRPr lang="en-US" altLang="zh-TW" sz="2400" b="1" dirty="0" smtClean="0">
              <a:solidFill>
                <a:srgbClr val="002060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統一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超商導入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POS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系統後，隔年開春的報紙財經新聞馬上出現一則消息： 「統一超商導入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POS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，去年淨利成長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37%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，擺脫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1995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年淨利只成長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5%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的慘澹歲月。」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1996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年導入的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POS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，算是超商的一代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POS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，當年各種軟硬體投資就要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10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億新臺幣。到了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21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世紀，一代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POS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的系統已經不敷所需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，因此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又投入二</a:t>
            </a:r>
            <a:r>
              <a:rPr lang="zh-TW" altLang="en-US" sz="2300" dirty="0" smtClean="0">
                <a:solidFill>
                  <a:srgbClr val="C2AD8D">
                    <a:lumMod val="50000"/>
                  </a:srgbClr>
                </a:solidFill>
              </a:rPr>
              <a:t>代</a:t>
            </a:r>
            <a:r>
              <a:rPr lang="en-US" altLang="zh-TW" sz="2300" dirty="0" smtClean="0">
                <a:solidFill>
                  <a:srgbClr val="C2AD8D">
                    <a:lumMod val="50000"/>
                  </a:srgbClr>
                </a:solidFill>
              </a:rPr>
              <a:t>POS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的研發。這次預算更高，連同下游廠商，達</a:t>
            </a:r>
            <a:r>
              <a:rPr lang="en-US" altLang="zh-TW" sz="2300" dirty="0">
                <a:solidFill>
                  <a:srgbClr val="C2AD8D">
                    <a:lumMod val="50000"/>
                  </a:srgbClr>
                </a:solidFill>
              </a:rPr>
              <a:t>40 </a:t>
            </a:r>
            <a:r>
              <a:rPr lang="zh-TW" altLang="en-US" sz="2300" dirty="0">
                <a:solidFill>
                  <a:srgbClr val="C2AD8D">
                    <a:lumMod val="50000"/>
                  </a:srgbClr>
                </a:solidFill>
              </a:rPr>
              <a:t>億新臺幣。</a:t>
            </a:r>
            <a:endParaRPr lang="en-US" altLang="zh-TW" sz="2300" dirty="0">
              <a:solidFill>
                <a:srgbClr val="C2AD8D">
                  <a:lumMod val="50000"/>
                </a:srgbClr>
              </a:solidFill>
            </a:endParaRPr>
          </a:p>
          <a:p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1612</TotalTime>
  <Words>3786</Words>
  <Application>Microsoft Office PowerPoint</Application>
  <PresentationFormat>如螢幕大小 (4:3)</PresentationFormat>
  <Paragraphs>148</Paragraphs>
  <Slides>20</Slides>
  <Notes>19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22" baseType="lpstr">
      <vt:lpstr>角度</vt:lpstr>
      <vt:lpstr>1_角度</vt:lpstr>
      <vt:lpstr>PRESENTATION  NAME</vt:lpstr>
      <vt:lpstr>    </vt:lpstr>
      <vt:lpstr>    </vt:lpstr>
      <vt:lpstr>    </vt:lpstr>
      <vt:lpstr>PowerPoint 簡報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PowerPoint 簡報</vt:lpstr>
      <vt:lpstr>    </vt:lpstr>
      <vt:lpstr>    </vt:lpstr>
      <vt:lpstr>    </vt:lpstr>
      <vt:lpstr>    </vt:lpstr>
      <vt:lpstr>   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HUAN</dc:creator>
  <cp:lastModifiedBy>HUAN</cp:lastModifiedBy>
  <cp:revision>373</cp:revision>
  <dcterms:created xsi:type="dcterms:W3CDTF">2013-07-04T08:27:41Z</dcterms:created>
  <dcterms:modified xsi:type="dcterms:W3CDTF">2013-07-10T02:52:10Z</dcterms:modified>
</cp:coreProperties>
</file>