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1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1" r:id="rId57"/>
    <p:sldId id="310" r:id="rId58"/>
    <p:sldId id="312" r:id="rId59"/>
    <p:sldId id="313" r:id="rId6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41A"/>
    <a:srgbClr val="D86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5" autoAdjust="0"/>
    <p:restoredTop sz="94545" autoAdjust="0"/>
  </p:normalViewPr>
  <p:slideViewPr>
    <p:cSldViewPr>
      <p:cViewPr>
        <p:scale>
          <a:sx n="75" d="100"/>
          <a:sy n="75" d="100"/>
        </p:scale>
        <p:origin x="-11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D3574-7F48-4B82-BB0A-68DD6487F51B}" type="datetimeFigureOut">
              <a:rPr lang="zh-TW" altLang="en-US" smtClean="0"/>
              <a:t>2013/7/9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EF026-0679-4E69-B36F-1C2E9F9D13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83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AF96B4-9DA8-4C18-BDCC-8B76165A303D}" type="datetimeFigureOut">
              <a:rPr lang="fr-FR" altLang="zh-TW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09/07/2013</a:t>
            </a:fld>
            <a:endParaRPr lang="fr-CA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57FBE6-1005-4DA8-B28F-029C97F94634}" type="slidenum">
              <a:rPr lang="fr-CA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798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000125"/>
          </a:xfrm>
        </p:spPr>
        <p:txBody>
          <a:bodyPr/>
          <a:lstStyle/>
          <a:p>
            <a:r>
              <a:rPr lang="fr-CA" smtClean="0">
                <a:solidFill>
                  <a:srgbClr val="D8601E"/>
                </a:solidFill>
              </a:rPr>
              <a:t>PRESENTATION  NAME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1752600"/>
          </a:xfrm>
        </p:spPr>
        <p:txBody>
          <a:bodyPr/>
          <a:lstStyle/>
          <a:p>
            <a:r>
              <a:rPr lang="fr-CA" sz="3000" smtClean="0">
                <a:solidFill>
                  <a:srgbClr val="D8601E"/>
                </a:solidFill>
              </a:rPr>
              <a:t>Company Name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8" y="386407"/>
            <a:ext cx="8040687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15616" y="4869160"/>
            <a:ext cx="708942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508650" y="4916197"/>
            <a:ext cx="651973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 smtClean="0">
                <a:solidFill>
                  <a:srgbClr val="002060"/>
                </a:solidFill>
              </a:rPr>
              <a:t>第 </a:t>
            </a:r>
            <a:r>
              <a:rPr lang="en-US" altLang="zh-TW" sz="2600" b="1" dirty="0">
                <a:solidFill>
                  <a:srgbClr val="002060"/>
                </a:solidFill>
              </a:rPr>
              <a:t>8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2600" b="1" dirty="0">
                <a:solidFill>
                  <a:srgbClr val="002060"/>
                </a:solidFill>
              </a:rPr>
              <a:t>章百貨公司、便利商店、資訊</a:t>
            </a:r>
            <a:r>
              <a:rPr lang="en-US" altLang="zh-TW" sz="2600" b="1" dirty="0">
                <a:solidFill>
                  <a:srgbClr val="002060"/>
                </a:solidFill>
              </a:rPr>
              <a:t>3C 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店</a:t>
            </a:r>
            <a:endParaRPr lang="en-US" altLang="zh-TW" sz="2600" b="1" dirty="0" smtClean="0">
              <a:solidFill>
                <a:srgbClr val="002060"/>
              </a:solidFill>
            </a:endParaRPr>
          </a:p>
          <a:p>
            <a:r>
              <a:rPr lang="zh-TW" altLang="en-US" sz="2600" b="1" dirty="0" smtClean="0">
                <a:solidFill>
                  <a:srgbClr val="002060"/>
                </a:solidFill>
              </a:rPr>
              <a:t>、</a:t>
            </a:r>
            <a:r>
              <a:rPr lang="zh-TW" altLang="en-US" sz="2600" b="1" dirty="0">
                <a:solidFill>
                  <a:srgbClr val="002060"/>
                </a:solidFill>
              </a:rPr>
              <a:t>美妝店、量販店、購物中心、網路購物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及</a:t>
            </a:r>
            <a:endParaRPr lang="en-US" altLang="zh-TW" sz="2600" b="1" dirty="0" smtClean="0">
              <a:solidFill>
                <a:srgbClr val="002060"/>
              </a:solidFill>
            </a:endParaRPr>
          </a:p>
          <a:p>
            <a:r>
              <a:rPr lang="zh-TW" altLang="en-US" sz="2600" b="1" dirty="0" smtClean="0">
                <a:solidFill>
                  <a:srgbClr val="002060"/>
                </a:solidFill>
              </a:rPr>
              <a:t>其他</a:t>
            </a:r>
            <a:r>
              <a:rPr lang="zh-TW" altLang="en-US" sz="2600" b="1" dirty="0">
                <a:solidFill>
                  <a:srgbClr val="002060"/>
                </a:solidFill>
              </a:rPr>
              <a:t>店態之經營策略案例</a:t>
            </a:r>
            <a:r>
              <a:rPr lang="en-US" altLang="zh-TW" sz="2600" b="1" dirty="0">
                <a:solidFill>
                  <a:srgbClr val="002060"/>
                </a:solidFill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</a:rPr>
              <a:t>計</a:t>
            </a:r>
            <a:r>
              <a:rPr lang="en-US" altLang="zh-TW" sz="2600" b="1" dirty="0">
                <a:solidFill>
                  <a:srgbClr val="002060"/>
                </a:solidFill>
              </a:rPr>
              <a:t>29</a:t>
            </a:r>
            <a:r>
              <a:rPr lang="zh-TW" altLang="en-US" sz="2600" b="1" dirty="0">
                <a:solidFill>
                  <a:srgbClr val="002060"/>
                </a:solidFill>
              </a:rPr>
              <a:t>個</a:t>
            </a:r>
            <a:r>
              <a:rPr lang="en-US" altLang="zh-TW" sz="26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682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260648"/>
            <a:ext cx="8280920" cy="6264696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10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689608" y="379685"/>
            <a:ext cx="77768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（三）創新行銷策略，突破自我，展開企業文化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變革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在行銷方面，前二年一直在統一超商全店行銷威力之下，「跟隨」得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很辛苦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的全家，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年第三季迫於情勢，在本土文化中找題材，無意中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激盪出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「好神公仔」全店行銷案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張仁敦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指出，由於適值鬼月檔期，為沉悶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低迷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的消費大眾提供合適的投射對象，好神公仔創下超乎預期的好成績，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讓全家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真正覺悟，與其追隨，不如回應民意求新求變的需求，以創新思維，「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走自己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的路」。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全家董事長潘進丁日前在內部會議中，鼓勵經營團隊要延續這個創新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的經驗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，「在成熟的市場中，市場需求不是不見了，而是不要一成不變的商品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，所以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，全家應更大膽的突破自我，甚至營造開放的企業文化，讓基層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年輕同仁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的創意發揮出來，以免被組織的框架扼殺了。」他指出，新文化的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塑造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，首先就是高階主管要先換腦袋，可以預見全家將展開一場「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企業文化變革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」。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730579"/>
            <a:ext cx="8280920" cy="590798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文字方塊 3"/>
          <p:cNvSpPr txBox="1"/>
          <p:nvPr/>
        </p:nvSpPr>
        <p:spPr>
          <a:xfrm>
            <a:off x="446409" y="17264"/>
            <a:ext cx="475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一、量販店業</a:t>
            </a:r>
          </a:p>
        </p:txBody>
      </p:sp>
      <p:sp>
        <p:nvSpPr>
          <p:cNvPr id="9" name="矩形 8"/>
          <p:cNvSpPr/>
          <p:nvPr/>
        </p:nvSpPr>
        <p:spPr>
          <a:xfrm>
            <a:off x="452113" y="730579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1〉 </a:t>
            </a:r>
            <a:r>
              <a:rPr lang="zh-TW" altLang="en-US" sz="2400" b="1" dirty="0">
                <a:solidFill>
                  <a:srgbClr val="002060"/>
                </a:solidFill>
              </a:rPr>
              <a:t>量販店業擴大商店街出租經營，賺取業外租金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1560" y="1192244"/>
            <a:ext cx="8115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（一）量販店毛利率低，獲大利有困難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量販店向來是零售業毛利最低的業種，毛利率幾乎在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1–5%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之間，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主要是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生鮮商品的耗損率很高，加上臺灣的量販店數量過多，導致業者不惜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打出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「負毛利」的商品促銷，也要以此搶客源。</a:t>
            </a: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（二）家樂福新店城擴大招店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家樂福對於經營購物中心也非常積極，新店城占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地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6,000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坪，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樓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商店街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引進百貨專櫃產品與咖啡連鎖店，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樓為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專售食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、衣、住、行用品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的量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販賣場，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樓為家居用品、大型自助居家修繕業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B&amp;Q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特力屋，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6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樓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為健身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中心、按摩服務，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樓還有高爾夫球生活館，不同於既有量販業的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經營內容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。此外，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年開出的宜蘭店則比新店城再大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倍。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矩形 4"/>
          <p:cNvSpPr/>
          <p:nvPr/>
        </p:nvSpPr>
        <p:spPr>
          <a:xfrm>
            <a:off x="531836" y="0"/>
            <a:ext cx="8115768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（三）大潤發新莊店二分之一坪數設櫃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出租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大潤發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年開出的新莊歌林購物中心，其中一半的面積是量販店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，另一半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則是百貨商店街，大潤發總經理魏正元說，「一次購足」已經是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量販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店必須走的一條路。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從歐洲量販店的經驗來看，同樣也是有量販本業毛利低的問題，不過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歐洲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幾大量販業者也轉型擴大朝超大型購物中心來發展，讓商店街的店外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專櫃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業績拉高，占總業績的一半以上，利潤遠比純量販部門高出許多。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歐洲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量販店的商店街招商品質相當高，在臺灣須於百貨購物中心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精品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樓層或高價品牌服飾才設置的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Max &amp; Co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，以及臺灣已引進的西班牙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流行品牌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ZARA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，在義大利的量販購物中心店面中隨處可見，而且品牌店面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動輒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30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坪以上，百坪的大店面也頗為普及，而且賣場建築單層挑高達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70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公尺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，其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規模都足以媲美豪華版購物中心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（四）愛買也將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跟進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愛買總經理畢尤表示，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月愛買臺中中港店已先行調整，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降低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量販營運區塊，擴大商店街，測試此新型態，而商店街的廠商管理可以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統一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運作，並由遠百或愛買一方來做談判，雙管齊下，預估虧損金額有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機會在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年降低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30%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2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638559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435097" y="2555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2〉 </a:t>
            </a:r>
            <a:r>
              <a:rPr lang="zh-TW" altLang="en-US" sz="2400" b="1" dirty="0">
                <a:solidFill>
                  <a:srgbClr val="002060"/>
                </a:solidFill>
              </a:rPr>
              <a:t>家樂福量販店</a:t>
            </a:r>
            <a:r>
              <a:rPr lang="en-US" altLang="zh-TW" sz="2400" b="1" dirty="0">
                <a:solidFill>
                  <a:srgbClr val="002060"/>
                </a:solidFill>
              </a:rPr>
              <a:t>2013 </a:t>
            </a:r>
            <a:r>
              <a:rPr lang="zh-TW" altLang="en-US" sz="2400" b="1" dirty="0">
                <a:solidFill>
                  <a:srgbClr val="002060"/>
                </a:solidFill>
              </a:rPr>
              <a:t>年再繼續拓店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9600" y="485607"/>
            <a:ext cx="81157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</a:t>
            </a:r>
            <a:r>
              <a:rPr lang="en-US" altLang="zh-TW" sz="2400" b="1" dirty="0">
                <a:solidFill>
                  <a:srgbClr val="BC541A"/>
                </a:solidFill>
              </a:rPr>
              <a:t>2012 </a:t>
            </a:r>
            <a:r>
              <a:rPr lang="zh-TW" altLang="en-US" sz="2400" b="1" dirty="0">
                <a:solidFill>
                  <a:srgbClr val="BC541A"/>
                </a:solidFill>
              </a:rPr>
              <a:t>年達</a:t>
            </a:r>
            <a:r>
              <a:rPr lang="en-US" altLang="zh-TW" sz="2400" b="1" dirty="0">
                <a:solidFill>
                  <a:srgbClr val="BC541A"/>
                </a:solidFill>
              </a:rPr>
              <a:t>65 </a:t>
            </a:r>
            <a:r>
              <a:rPr lang="zh-TW" altLang="en-US" sz="2400" b="1" dirty="0">
                <a:solidFill>
                  <a:srgbClr val="BC541A"/>
                </a:solidFill>
              </a:rPr>
              <a:t>家大店，營收額達</a:t>
            </a:r>
            <a:r>
              <a:rPr lang="en-US" altLang="zh-TW" sz="2400" b="1" dirty="0">
                <a:solidFill>
                  <a:srgbClr val="BC541A"/>
                </a:solidFill>
              </a:rPr>
              <a:t>650 </a:t>
            </a:r>
            <a:r>
              <a:rPr lang="zh-TW" altLang="en-US" sz="2400" b="1" dirty="0">
                <a:solidFill>
                  <a:srgbClr val="BC541A"/>
                </a:solidFill>
              </a:rPr>
              <a:t>億元，市占率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超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         過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50%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家樂福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年大舉展店，計畫在北部、中部、東部共開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6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家店，全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臺店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數可達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70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年全年營收可望突破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700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億元大關，透過持續展店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，挑戰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在量販業市占率超過五成的門檻。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家樂福總經理杜博華在宜蘭蘭城新月廣場上樑典禮時表示，宜蘭店是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全臺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家樂福營業面積最大的店，也是家樂福首次在宜蘭展店，總投資金額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超過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億元，將提供上百個工作機會給當地民眾。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家樂福最近決定讓業績疲弱的三重店暫停營業，但在臺投資腳步並未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停歇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。家樂福開發總監田中玉說，宜蘭店是單層量販營業面積最大的店，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達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3,000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坪，收銀線外的商店街也有約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1,000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坪，將提供超過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萬種商品。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家樂福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年除宜蘭店開幕外，還計畫在臺中豐原、雲林斗六、新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北市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蘆洲與林口、桃園平鎮等地展店。田中玉說，這些地區都是中大型的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量販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店，其中林口是進駐遠雄的造鎮計畫案。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82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08787"/>
            <a:ext cx="8280920" cy="597254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矩形 4"/>
          <p:cNvSpPr/>
          <p:nvPr/>
        </p:nvSpPr>
        <p:spPr>
          <a:xfrm>
            <a:off x="611561" y="655561"/>
            <a:ext cx="8115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（二）家樂福小型店，只要地理位置佳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，即</a:t>
            </a:r>
            <a:r>
              <a:rPr lang="zh-TW" altLang="en-US" sz="2400" b="1" dirty="0">
                <a:solidFill>
                  <a:srgbClr val="BC541A"/>
                </a:solidFill>
              </a:rPr>
              <a:t>會開店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至於醞釀已久的家樂福小型店，田中玉說，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年已開出第一家，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規模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1,000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坪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（三）</a:t>
            </a:r>
            <a:r>
              <a:rPr lang="en-US" altLang="zh-TW" sz="2400" b="1" dirty="0">
                <a:solidFill>
                  <a:srgbClr val="BC541A"/>
                </a:solidFill>
              </a:rPr>
              <a:t>2013 </a:t>
            </a:r>
            <a:r>
              <a:rPr lang="zh-TW" altLang="en-US" sz="2400" b="1" dirty="0">
                <a:solidFill>
                  <a:srgbClr val="BC541A"/>
                </a:solidFill>
              </a:rPr>
              <a:t>年</a:t>
            </a:r>
            <a:r>
              <a:rPr lang="en-US" altLang="zh-TW" sz="2400" b="1" dirty="0">
                <a:solidFill>
                  <a:srgbClr val="BC541A"/>
                </a:solidFill>
              </a:rPr>
              <a:t>3 </a:t>
            </a:r>
            <a:r>
              <a:rPr lang="zh-TW" altLang="en-US" sz="2400" b="1" dirty="0">
                <a:solidFill>
                  <a:srgbClr val="BC541A"/>
                </a:solidFill>
              </a:rPr>
              <a:t>大量販店展店目標彙整表</a:t>
            </a:r>
            <a:endParaRPr lang="en-US" altLang="zh-TW" sz="2400" b="1" dirty="0" smtClean="0">
              <a:solidFill>
                <a:srgbClr val="BC541A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2705224"/>
            <a:ext cx="9177470" cy="289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9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60649"/>
            <a:ext cx="8280920" cy="612068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284983" y="332656"/>
            <a:ext cx="8967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3〉 </a:t>
            </a:r>
            <a:r>
              <a:rPr lang="zh-TW" altLang="en-US" sz="2400" b="1" dirty="0">
                <a:solidFill>
                  <a:srgbClr val="002060"/>
                </a:solidFill>
              </a:rPr>
              <a:t>國內</a:t>
            </a:r>
            <a:r>
              <a:rPr lang="en-US" altLang="zh-TW" sz="2400" b="1" dirty="0">
                <a:solidFill>
                  <a:srgbClr val="002060"/>
                </a:solidFill>
              </a:rPr>
              <a:t>3 </a:t>
            </a:r>
            <a:r>
              <a:rPr lang="zh-TW" altLang="en-US" sz="2400" b="1" dirty="0">
                <a:solidFill>
                  <a:srgbClr val="002060"/>
                </a:solidFill>
              </a:rPr>
              <a:t>大量販店營收持續成長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，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</a:rPr>
              <a:t>                  合計</a:t>
            </a:r>
            <a:r>
              <a:rPr lang="zh-TW" altLang="en-US" sz="2400" b="1" dirty="0">
                <a:solidFill>
                  <a:srgbClr val="002060"/>
                </a:solidFill>
              </a:rPr>
              <a:t>規模達</a:t>
            </a:r>
            <a:r>
              <a:rPr lang="en-US" altLang="zh-TW" sz="2400" b="1" dirty="0">
                <a:solidFill>
                  <a:srgbClr val="002060"/>
                </a:solidFill>
              </a:rPr>
              <a:t>1,200 </a:t>
            </a:r>
            <a:r>
              <a:rPr lang="zh-TW" altLang="en-US" sz="2400" b="1" dirty="0">
                <a:solidFill>
                  <a:srgbClr val="002060"/>
                </a:solidFill>
              </a:rPr>
              <a:t>億元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531836" y="1340768"/>
            <a:ext cx="811576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（一）面對不景氣，仍能屹立不搖，小幅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成長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年漲價風暴使消費者信心指數持續低落，也衝擊到零售市場，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大量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販店營收卻逆勢成長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3–5%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，家樂福、大潤發、愛買等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大量販店的營收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，合計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超過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1,200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億元，規模僅次於超商、百貨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（二）家樂福持續增加</a:t>
            </a:r>
            <a:r>
              <a:rPr lang="en-US" altLang="zh-TW" sz="2400" b="1" dirty="0">
                <a:solidFill>
                  <a:srgbClr val="BC541A"/>
                </a:solidFill>
              </a:rPr>
              <a:t>6 </a:t>
            </a:r>
            <a:r>
              <a:rPr lang="zh-TW" altLang="en-US" sz="2400" b="1" dirty="0">
                <a:solidFill>
                  <a:srgbClr val="BC541A"/>
                </a:solidFill>
              </a:rPr>
              <a:t>大店及開出第</a:t>
            </a:r>
            <a:r>
              <a:rPr lang="en-US" altLang="zh-TW" sz="2400" b="1" dirty="0">
                <a:solidFill>
                  <a:srgbClr val="BC541A"/>
                </a:solidFill>
              </a:rPr>
              <a:t>1 </a:t>
            </a:r>
            <a:r>
              <a:rPr lang="zh-TW" altLang="en-US" sz="2400" b="1" dirty="0">
                <a:solidFill>
                  <a:srgbClr val="BC541A"/>
                </a:solidFill>
              </a:rPr>
              <a:t>家小型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店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家樂福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年積極解決既有店衰退問題，年底三重店暫停營業，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商圈重疊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度較高地區則以購物中心區隔定位，雖然既有店小幅衰退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3.5%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，但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較前年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大幅改善。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家樂福開發總監田中玉說，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年將在北、中、南各增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4–6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家店，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1,000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坪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以內的小型店可開出第一家店，是全新型態的家樂福小型店。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60649"/>
            <a:ext cx="8280920" cy="612068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矩形 4"/>
          <p:cNvSpPr/>
          <p:nvPr/>
        </p:nvSpPr>
        <p:spPr>
          <a:xfrm>
            <a:off x="528985" y="573062"/>
            <a:ext cx="811576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（三）大潤發策略在地化、低價、多元商品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選擇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大潤發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年營收突破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410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億元，較前年成長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2.5%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。大潤發法籍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總經理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徐顥祐對臺灣市場看法樂觀，扣除通貨膨脹壓力，預估有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2–3%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的成長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空間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年營收有機會超過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420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徐顥祐強調，「在地化、低價、多元商品選擇」是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年重點策略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臺灣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零售市場有很大的漲價壓力，大潤發將調高自營商品比重，從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5%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增加到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10%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，以維持毛利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。大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潤發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年底投入網路購物平臺，目前已正式上線。徐顥祐說，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以歐洲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的經驗觀察，未來極具發展潛力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（四）愛買：強化各類專門店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特色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愛買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年以在地化特色拉出業績長紅，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年營收成長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5%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。愛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買並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強化專門店概念，如在店內設立藥局、美妝、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3C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專門店、臺灣農特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產品專區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等，與同業有所區隔。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284983" y="23540"/>
            <a:ext cx="8967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4〉 </a:t>
            </a:r>
            <a:r>
              <a:rPr lang="zh-TW" altLang="en-US" sz="2400" b="1" dirty="0">
                <a:solidFill>
                  <a:srgbClr val="002060"/>
                </a:solidFill>
              </a:rPr>
              <a:t>大潤發展店仍堅持做大店操作模式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82573" y="548680"/>
            <a:ext cx="81157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（一）不願朝小型店發展，堅持開大店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在家樂福、愛買宣布有意朝社區型小店發展之際，大潤發卻「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從一而終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」，仍堅持標準的大店操作模式，搶攻臺灣市場空白區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由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法國歐尚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集團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與潤泰集團共同投資的大潤發量販店，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年出現首位法籍總經理徐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顥祐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，他首度面對媒體，強調臺灣經濟仍持續成長，國內量販店仍有很大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的成長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空間，加上大潤發也積極開發新的零售型態，例如：結合電子商務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的得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來速購物服務，推估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年在加計物價上揚後，既有店營收成長應可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超過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3%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（二）不一樣的策略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選擇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相較於家樂福、愛買有意朝社區型小店發展，大潤發仍堅持標準大店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的操作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模式，徐顥祐指出，這是不一樣的策略選擇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大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潤發在展店上仍以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大坪數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的大店為主，但為了開拓新的市場商機，內部也透過網路購物，結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合得來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速購物模式，希望能跨足到網路購物的領域，找到更符合消費者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需求的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操作模式。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矩形 4"/>
          <p:cNvSpPr/>
          <p:nvPr/>
        </p:nvSpPr>
        <p:spPr>
          <a:xfrm>
            <a:off x="528985" y="149176"/>
            <a:ext cx="8115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（三）經營目標以追求利潤為優先，提升自有品牌操作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比例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大潤發在臺灣的經營一向以追求利潤為優先，徐顥祐指出，為提高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整體獲利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能力，該公司首先透過提高營收來拉抬整體毛利額；再者，大潤發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也會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提升自有品牌比重，希望銷售占比，能從現在的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5%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年拉高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至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10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%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，透過規模經濟成形，成為獲利成長的重要動力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（四）</a:t>
            </a:r>
            <a:r>
              <a:rPr lang="en-US" altLang="zh-TW" sz="2400" b="1" dirty="0">
                <a:solidFill>
                  <a:srgbClr val="BC541A"/>
                </a:solidFill>
              </a:rPr>
              <a:t>3 </a:t>
            </a:r>
            <a:r>
              <a:rPr lang="zh-TW" altLang="en-US" sz="2400" b="1" dirty="0">
                <a:solidFill>
                  <a:srgbClr val="BC541A"/>
                </a:solidFill>
              </a:rPr>
              <a:t>大量販店操作策略比較</a:t>
            </a:r>
            <a:endParaRPr lang="en-US" altLang="zh-TW" sz="2400" dirty="0" smtClean="0">
              <a:solidFill>
                <a:srgbClr val="BC541A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29" y="3382749"/>
            <a:ext cx="9197329" cy="213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730579"/>
            <a:ext cx="8280920" cy="590798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文字方塊 3"/>
          <p:cNvSpPr txBox="1"/>
          <p:nvPr/>
        </p:nvSpPr>
        <p:spPr>
          <a:xfrm>
            <a:off x="446409" y="17264"/>
            <a:ext cx="475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二、便利商店業</a:t>
            </a:r>
          </a:p>
        </p:txBody>
      </p:sp>
      <p:sp>
        <p:nvSpPr>
          <p:cNvPr id="9" name="矩形 8"/>
          <p:cNvSpPr/>
          <p:nvPr/>
        </p:nvSpPr>
        <p:spPr>
          <a:xfrm>
            <a:off x="452113" y="730579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1〉 </a:t>
            </a:r>
            <a:r>
              <a:rPr lang="zh-TW" altLang="en-US" sz="2400" b="1" dirty="0">
                <a:solidFill>
                  <a:srgbClr val="002060"/>
                </a:solidFill>
              </a:rPr>
              <a:t>全家便利商店打出</a:t>
            </a:r>
            <a:r>
              <a:rPr lang="en-US" altLang="zh-TW" sz="2400" b="1" dirty="0">
                <a:solidFill>
                  <a:srgbClr val="002060"/>
                </a:solidFill>
              </a:rPr>
              <a:t>3N </a:t>
            </a:r>
            <a:r>
              <a:rPr lang="zh-TW" altLang="en-US" sz="2400" b="1" dirty="0">
                <a:solidFill>
                  <a:srgbClr val="002060"/>
                </a:solidFill>
              </a:rPr>
              <a:t>策略，挑戰</a:t>
            </a:r>
            <a:r>
              <a:rPr lang="en-US" altLang="zh-TW" sz="2400" b="1" dirty="0">
                <a:solidFill>
                  <a:srgbClr val="002060"/>
                </a:solidFill>
              </a:rPr>
              <a:t>3,200 </a:t>
            </a:r>
            <a:r>
              <a:rPr lang="zh-TW" altLang="en-US" sz="2400" b="1" dirty="0">
                <a:solidFill>
                  <a:srgbClr val="002060"/>
                </a:solidFill>
              </a:rPr>
              <a:t>店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1560" y="1506264"/>
            <a:ext cx="8115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</a:t>
            </a:r>
            <a:r>
              <a:rPr lang="en-US" altLang="zh-TW" sz="2400" b="1" dirty="0">
                <a:solidFill>
                  <a:srgbClr val="BC541A"/>
                </a:solidFill>
              </a:rPr>
              <a:t>3N</a:t>
            </a:r>
            <a:r>
              <a:rPr lang="zh-TW" altLang="en-US" sz="2400" b="1" dirty="0">
                <a:solidFill>
                  <a:srgbClr val="BC541A"/>
                </a:solidFill>
              </a:rPr>
              <a:t>：新店型、新事業、新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市場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全家便利商店歡慶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3,000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店，該公司董事長潘進丁在內部高階幹部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會議中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，提示未來「三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」發展策略，包括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new format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（新店型）、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new business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新事業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new area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（新市場），逐步擴大事業版圖，其中新店型即是全家便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利商店挑戰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3,200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店，取得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30%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市占率的戰略主軸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。潘進丁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認為，便利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商店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的發展，已經從過去的標準化，走向商圈客制化，鼓勵員工打破舊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思維勇於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創新，甚至下達「隨便玩」的指令，藉此激勵內部創新業態，找到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更多元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的經營模式。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18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1340768"/>
            <a:ext cx="8280920" cy="5112568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6" name="矩形 5"/>
          <p:cNvSpPr/>
          <p:nvPr/>
        </p:nvSpPr>
        <p:spPr>
          <a:xfrm>
            <a:off x="299120" y="0"/>
            <a:ext cx="842493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第 </a:t>
            </a:r>
            <a:r>
              <a:rPr lang="en-US" altLang="zh-TW" sz="2800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8</a:t>
            </a:r>
            <a:r>
              <a:rPr lang="zh-TW" altLang="en-US" sz="2800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 章 百貨公司</a:t>
            </a:r>
            <a:r>
              <a:rPr lang="zh-TW" altLang="en-US" sz="28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、便利商店、資訊</a:t>
            </a:r>
            <a:r>
              <a:rPr lang="en-US" altLang="zh-TW" sz="28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3C </a:t>
            </a:r>
            <a:r>
              <a:rPr lang="zh-TW" altLang="en-US" sz="28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店、美妝店、量販店、購物中心、網路購物及其他店態之經營策略案例</a:t>
            </a:r>
            <a:r>
              <a:rPr lang="en-US" altLang="zh-TW" sz="28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(</a:t>
            </a:r>
            <a:r>
              <a:rPr lang="zh-TW" altLang="en-US" sz="28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計</a:t>
            </a:r>
            <a:r>
              <a:rPr lang="en-US" altLang="zh-TW" sz="28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29</a:t>
            </a:r>
            <a:r>
              <a:rPr lang="zh-TW" altLang="en-US" sz="28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個</a:t>
            </a:r>
            <a:r>
              <a:rPr lang="en-US" altLang="zh-TW" sz="28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)</a:t>
            </a:r>
          </a:p>
          <a:p>
            <a:r>
              <a:rPr lang="zh-TW" altLang="en-US" sz="40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/>
            </a:r>
            <a:br>
              <a:rPr lang="zh-TW" altLang="en-US" sz="40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</a:b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12068" y="1538883"/>
            <a:ext cx="8532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策略案例</a:t>
            </a:r>
            <a:r>
              <a:rPr lang="en-US" altLang="zh-TW" sz="2400" b="1" dirty="0">
                <a:solidFill>
                  <a:srgbClr val="002060"/>
                </a:solidFill>
              </a:rPr>
              <a:t>1〉 </a:t>
            </a:r>
            <a:r>
              <a:rPr lang="zh-TW" altLang="en-US" sz="2400" b="1" dirty="0">
                <a:solidFill>
                  <a:srgbClr val="002060"/>
                </a:solidFill>
              </a:rPr>
              <a:t>藥妝、美妝店的經營管理</a:t>
            </a:r>
            <a:r>
              <a:rPr lang="en-US" altLang="zh-TW" sz="2400" b="1" dirty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康是美成功之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道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46956" y="241607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（一）總店數達</a:t>
            </a:r>
            <a:r>
              <a:rPr lang="en-US" altLang="zh-TW" sz="2400" b="1" dirty="0">
                <a:solidFill>
                  <a:srgbClr val="BC541A"/>
                </a:solidFill>
              </a:rPr>
              <a:t>280 </a:t>
            </a:r>
            <a:r>
              <a:rPr lang="zh-TW" altLang="en-US" sz="2400" b="1" dirty="0">
                <a:solidFill>
                  <a:srgbClr val="BC541A"/>
                </a:solidFill>
              </a:rPr>
              <a:t>家，每年營收均穩定成長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康是美營運長何建文指出，康是美在臺發展十五年來，目前總店數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280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家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，經過前十年不斷調整、穩紮基礎後，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年以後就開始加快營運腳步。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近三年來每年都以二位數的幅度成長，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年營業額成長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25%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，扣除淨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展店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的部分，既有店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年營業額也都有成長，顯示康是美的經營策略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獲得消費者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的肯定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20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7544" y="1506264"/>
            <a:ext cx="8115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（二）全家仍有經營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優勢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臺灣便利商店密度在全球居冠，全家便利商店面對統一超商挾著規模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競爭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的優勢，該公司總經理張仁敦認為，市場仍有發展機會，因為統一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超商不可能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完全滿足消費者需求，全家一定可以找到市場空間，而且全家的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規模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較小，在經營上享有更大的彈性空間，再加上日本家直接投資臺灣全家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，可以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直接享有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Family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家族的資源，包括全球性的採購或行銷活動等，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這些都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是臺灣全家的經營優勢。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284983" y="23540"/>
            <a:ext cx="8967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2〉 </a:t>
            </a:r>
            <a:r>
              <a:rPr lang="zh-TW" altLang="en-US" sz="2400" b="1" dirty="0">
                <a:solidFill>
                  <a:srgbClr val="002060"/>
                </a:solidFill>
              </a:rPr>
              <a:t>全家便利商店提升第一線門市能力與商圈經營能力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560688" y="401751"/>
            <a:ext cx="81157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（一）掌握商圈特性，滿足商圈消費者多元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需求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「全臺連鎖超商已突破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9,000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家，由量變進入質變階段，不再是流通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零售業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，而是生活基盤產業，經營思維也面臨很大的挑戰，商圈區隔就是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一個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最明顯的例子。」全家營運副總吳勝福指出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zh-TW" altLang="en-US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他解釋，過去商圈客層是以性別、年齡定義區隔，門市據以選擇進貨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。但是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，現代人在生活中可能有二到三個不同的角色，每一個角色的購物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需求不盡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相同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「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例如：白天的女性上班族，午餐想吃低熱量的水果，晚上下班後恢復媽媽角色，需要為家人採買牛奶及排骨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便當。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」如何掌握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商圈特性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，適時滿足消費者的多元需求，就成了門市經營成敗的關鍵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年全家選擇部分門市提供煮咖啡、烤番薯、串燒食物、切盤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水果等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，就是嘗試在不同商圈提供差異化的服務。過去商品開發，多半由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總部的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商品行銷單位主導，而且一旦引進，就是所有門市同時上架銷售，以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符合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規模效益。但是，曾任全家商品主管多年的吳勝福，執掌營業單位之後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，作風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轉為靈活彈性，只要確實有需求，甚至可以為三、四百家門市開發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商品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矩形 4"/>
          <p:cNvSpPr/>
          <p:nvPr/>
        </p:nvSpPr>
        <p:spPr>
          <a:xfrm>
            <a:off x="560688" y="-31576"/>
            <a:ext cx="8115768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rgbClr val="BC541A"/>
                </a:solidFill>
              </a:rPr>
              <a:t>（二） 有效提升第一線門市經營能力</a:t>
            </a:r>
            <a:r>
              <a:rPr lang="en-US" altLang="zh-TW" sz="2200" b="1" dirty="0">
                <a:solidFill>
                  <a:srgbClr val="BC541A"/>
                </a:solidFill>
              </a:rPr>
              <a:t>——</a:t>
            </a:r>
            <a:r>
              <a:rPr lang="zh-TW" altLang="en-US" sz="2200" b="1" dirty="0">
                <a:solidFill>
                  <a:srgbClr val="BC541A"/>
                </a:solidFill>
              </a:rPr>
              <a:t>加盟總部強，</a:t>
            </a:r>
            <a:r>
              <a:rPr lang="zh-TW" altLang="en-US" sz="2200" b="1" dirty="0" smtClean="0">
                <a:solidFill>
                  <a:srgbClr val="BC541A"/>
                </a:solidFill>
              </a:rPr>
              <a:t>第</a:t>
            </a:r>
            <a:endParaRPr lang="en-US" altLang="zh-TW" sz="2200" b="1" dirty="0" smtClean="0">
              <a:solidFill>
                <a:srgbClr val="BC541A"/>
              </a:solidFill>
            </a:endParaRPr>
          </a:p>
          <a:p>
            <a:r>
              <a:rPr lang="zh-TW" altLang="en-US" sz="2200" b="1" dirty="0">
                <a:solidFill>
                  <a:srgbClr val="BC541A"/>
                </a:solidFill>
              </a:rPr>
              <a:t> </a:t>
            </a:r>
            <a:r>
              <a:rPr lang="zh-TW" altLang="en-US" sz="2200" b="1" dirty="0" smtClean="0">
                <a:solidFill>
                  <a:srgbClr val="BC541A"/>
                </a:solidFill>
              </a:rPr>
              <a:t>           一線門市</a:t>
            </a:r>
            <a:r>
              <a:rPr lang="zh-TW" altLang="en-US" sz="2200" b="1" dirty="0">
                <a:solidFill>
                  <a:srgbClr val="BC541A"/>
                </a:solidFill>
              </a:rPr>
              <a:t>店也</a:t>
            </a:r>
            <a:r>
              <a:rPr lang="zh-TW" altLang="en-US" sz="2200" b="1" dirty="0" smtClean="0">
                <a:solidFill>
                  <a:srgbClr val="BC541A"/>
                </a:solidFill>
              </a:rPr>
              <a:t>要強</a:t>
            </a:r>
            <a:endParaRPr lang="en-US" altLang="zh-TW" sz="2200" b="1" dirty="0" smtClean="0">
              <a:solidFill>
                <a:srgbClr val="BC541A"/>
              </a:solidFill>
            </a:endParaRP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他要求最接近第一線的營業人員，細心觀察商圈的特性，主動向總部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反應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門市的需求，並且要求營業督導站在門市門口觀察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，看看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過門不入的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消費者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，到別家店買了什麼東西。」吳勝福說，「如果是我們店裡也有的商品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，就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表示我們的服務有問題。如果是我們門市沒有的商品，即表示我們的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商品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有問題。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」</a:t>
            </a:r>
            <a:endParaRPr lang="en-US" altLang="zh-TW" sz="2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以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研磨咖啡為例，不是每家門市都賣得好，所以，咖啡機臺不必成為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門市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的標準配備，「重點是，如何找出合適的商圈與門市提供咖啡」，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同樣的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咖啡，有的門市一天</a:t>
            </a:r>
            <a:r>
              <a:rPr lang="en-US" altLang="zh-TW" sz="2100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杯，有的卻一天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賣出</a:t>
            </a:r>
            <a:r>
              <a:rPr lang="en-US" altLang="zh-TW" sz="2100" dirty="0" smtClean="0">
                <a:solidFill>
                  <a:schemeClr val="accent5">
                    <a:lumMod val="50000"/>
                  </a:schemeClr>
                </a:solidFill>
              </a:rPr>
              <a:t>400 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杯，選對門市提供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合適的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商品，就是營運成功的關鍵。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吳勝福指出，</a:t>
            </a:r>
            <a:r>
              <a:rPr lang="en-US" altLang="zh-TW" sz="21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年全家開始到全臺各地舉辦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加盟主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及門市主管的教育訓練，課程內容不再由上而下，而是由受訓者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提出需求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，進行網路票選，其中熱門課程有商品結構和競爭者分析、如何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活絡門市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等。光是講師費就要</a:t>
            </a:r>
            <a:r>
              <a:rPr lang="en-US" altLang="zh-TW" sz="2100" dirty="0">
                <a:solidFill>
                  <a:schemeClr val="accent5">
                    <a:lumMod val="50000"/>
                  </a:schemeClr>
                </a:solidFill>
              </a:rPr>
              <a:t>200–300 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萬元，受訓人次</a:t>
            </a:r>
            <a:r>
              <a:rPr lang="en-US" altLang="zh-TW" sz="2100" dirty="0">
                <a:solidFill>
                  <a:schemeClr val="accent5">
                    <a:lumMod val="50000"/>
                  </a:schemeClr>
                </a:solidFill>
              </a:rPr>
              <a:t>9,000 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多人，</a:t>
            </a:r>
            <a:r>
              <a:rPr lang="en-US" altLang="zh-TW" sz="21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再增加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柔性管理課程，例如：「如何與商圈消費者發生關係？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」</a:t>
            </a:r>
            <a:endParaRPr lang="en-US" altLang="zh-TW" sz="2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吳勝福指出，連銷加盟事業，是人的產業，光是總部強還不夠，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第一線門市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的投入與經營能力提升，才是競爭致勝關鍵，總部固然要引領創新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，但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更要設法激發門市的創意潛力與爆發力，才能共同衝出好成績。</a:t>
            </a:r>
            <a:endParaRPr lang="en-US" altLang="zh-TW" sz="21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284983" y="-27384"/>
            <a:ext cx="8967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3〉 </a:t>
            </a:r>
            <a:r>
              <a:rPr lang="zh-TW" altLang="en-US" sz="2400" b="1" dirty="0">
                <a:solidFill>
                  <a:srgbClr val="002060"/>
                </a:solidFill>
              </a:rPr>
              <a:t>統一超商與全家便利商店砸錢裝設多媒體機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560688" y="332656"/>
            <a:ext cx="81157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（一）裝機數達</a:t>
            </a:r>
            <a:r>
              <a:rPr lang="en-US" altLang="zh-TW" sz="2400" b="1" dirty="0">
                <a:solidFill>
                  <a:srgbClr val="BC541A"/>
                </a:solidFill>
              </a:rPr>
              <a:t>1,500 </a:t>
            </a:r>
            <a:r>
              <a:rPr lang="zh-TW" altLang="en-US" sz="2400" b="1" dirty="0">
                <a:solidFill>
                  <a:srgbClr val="BC541A"/>
                </a:solidFill>
              </a:rPr>
              <a:t>臺，門市裝機率突破五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成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全家便利商店將加碼投資約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8,000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萬元，裝設多媒體機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FamiPort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2013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上半年裝機數將達到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1,500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臺，門市裝機率將突破五成。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全家便利商店希望結合現有即時購及銀行紅利點數兌換功能，創造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額外銷售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業績。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全家與新加坡商德利多富（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Wincor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）合作開發多媒體機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FamiPort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歷經半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年測試，近期決定大量裝機，每家便利商店都裝設一臺多媒體機，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第一階段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在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年底前裝設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500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臺，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年上半年再裝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1,000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臺，合計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1,500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臺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（二）統一超商</a:t>
            </a:r>
            <a:r>
              <a:rPr lang="en-US" altLang="zh-TW" sz="2400" b="1" dirty="0" err="1">
                <a:solidFill>
                  <a:srgbClr val="BC541A"/>
                </a:solidFill>
              </a:rPr>
              <a:t>ibon</a:t>
            </a:r>
            <a:r>
              <a:rPr lang="en-US" altLang="zh-TW" sz="2400" b="1" dirty="0">
                <a:solidFill>
                  <a:srgbClr val="BC541A"/>
                </a:solidFill>
              </a:rPr>
              <a:t> </a:t>
            </a:r>
            <a:r>
              <a:rPr lang="zh-TW" altLang="en-US" sz="2400" b="1" dirty="0">
                <a:solidFill>
                  <a:srgbClr val="BC541A"/>
                </a:solidFill>
              </a:rPr>
              <a:t>多媒體機高達</a:t>
            </a:r>
            <a:r>
              <a:rPr lang="en-US" altLang="zh-TW" sz="2400" b="1" dirty="0">
                <a:solidFill>
                  <a:srgbClr val="BC541A"/>
                </a:solidFill>
              </a:rPr>
              <a:t>4,500 </a:t>
            </a:r>
            <a:r>
              <a:rPr lang="zh-TW" altLang="en-US" sz="2400" b="1" dirty="0">
                <a:solidFill>
                  <a:srgbClr val="BC541A"/>
                </a:solidFill>
              </a:rPr>
              <a:t>臺，可涵蓋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紅利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兌換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、購票</a:t>
            </a:r>
            <a:r>
              <a:rPr lang="zh-TW" altLang="en-US" sz="2400" b="1" dirty="0">
                <a:solidFill>
                  <a:srgbClr val="BC541A"/>
                </a:solidFill>
              </a:rPr>
              <a:t>、文件列印、帳單補繳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等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超商業者近年來積極裝設多媒體機，成為創造額外銷售業績的利器，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除萊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爾富成功開拓信用卡紅利點數兌換市場外，統一超商的多媒體機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ibon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總裝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機數高達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4,500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臺，裝機率超過九成；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ibon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功能涵蓋娛樂票證、旅遊行程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、文化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列印、紅利兌換、帳單補繳及手機下載等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200" b="1" dirty="0">
                <a:solidFill>
                  <a:srgbClr val="BC541A"/>
                </a:solidFill>
              </a:rPr>
              <a:t>業界估計，統一超商投資</a:t>
            </a:r>
            <a:r>
              <a:rPr lang="en-US" altLang="zh-TW" sz="2200" b="1" dirty="0">
                <a:solidFill>
                  <a:srgbClr val="BC541A"/>
                </a:solidFill>
              </a:rPr>
              <a:t>4,500 </a:t>
            </a:r>
            <a:r>
              <a:rPr lang="zh-TW" altLang="en-US" sz="2200" b="1" dirty="0">
                <a:solidFill>
                  <a:srgbClr val="BC541A"/>
                </a:solidFill>
              </a:rPr>
              <a:t>臺</a:t>
            </a:r>
            <a:r>
              <a:rPr lang="en-US" altLang="zh-TW" sz="2200" b="1" dirty="0" err="1">
                <a:solidFill>
                  <a:srgbClr val="BC541A"/>
                </a:solidFill>
              </a:rPr>
              <a:t>ibon</a:t>
            </a:r>
            <a:r>
              <a:rPr lang="en-US" altLang="zh-TW" sz="2200" b="1" dirty="0">
                <a:solidFill>
                  <a:srgbClr val="BC541A"/>
                </a:solidFill>
              </a:rPr>
              <a:t> </a:t>
            </a:r>
            <a:r>
              <a:rPr lang="zh-TW" altLang="en-US" sz="2200" b="1" dirty="0">
                <a:solidFill>
                  <a:srgbClr val="BC541A"/>
                </a:solidFill>
              </a:rPr>
              <a:t>的金額，可能高達</a:t>
            </a:r>
            <a:r>
              <a:rPr lang="en-US" altLang="zh-TW" sz="2200" b="1" dirty="0">
                <a:solidFill>
                  <a:srgbClr val="BC541A"/>
                </a:solidFill>
              </a:rPr>
              <a:t>10 </a:t>
            </a:r>
            <a:r>
              <a:rPr lang="zh-TW" altLang="en-US" sz="2200" b="1" dirty="0">
                <a:solidFill>
                  <a:srgbClr val="BC541A"/>
                </a:solidFill>
              </a:rPr>
              <a:t>億元。</a:t>
            </a:r>
            <a:endParaRPr lang="en-US" altLang="zh-TW" sz="2200" b="1" dirty="0" smtClean="0">
              <a:solidFill>
                <a:srgbClr val="BC5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35884"/>
            <a:ext cx="8280920" cy="6422115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文字方塊 3"/>
          <p:cNvSpPr txBox="1"/>
          <p:nvPr/>
        </p:nvSpPr>
        <p:spPr>
          <a:xfrm>
            <a:off x="446409" y="-77326"/>
            <a:ext cx="475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三、美妝、藥妝店業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4358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1〉 </a:t>
            </a:r>
            <a:r>
              <a:rPr lang="zh-TW" altLang="en-US" sz="2400" b="1" dirty="0">
                <a:solidFill>
                  <a:srgbClr val="002060"/>
                </a:solidFill>
              </a:rPr>
              <a:t>藥妝、美妝零售通路戰激烈開戰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97208" y="980728"/>
            <a:ext cx="829920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（一）藥妝、美妝店在不景氣中，仍呈現成長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態勢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業者統計，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年藥妝開架商品成長達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11%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，未受景氣不佳影響。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目前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主要消費層為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到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29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歲的女性，但年齡已逐漸再往更年輕熟齡發展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；男性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消費比例也快速增加，和女性消費達到三比七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0"/>
            <a:r>
              <a:rPr lang="zh-TW" altLang="en-US" sz="2400" b="1" dirty="0" smtClean="0">
                <a:solidFill>
                  <a:srgbClr val="BC541A"/>
                </a:solidFill>
              </a:rPr>
              <a:t>（二）富邦</a:t>
            </a:r>
            <a:r>
              <a:rPr lang="en-US" altLang="zh-TW" sz="2400" b="1" dirty="0" err="1" smtClean="0">
                <a:solidFill>
                  <a:srgbClr val="BC541A"/>
                </a:solidFill>
              </a:rPr>
              <a:t>momo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藥妝店正式參戰，預計三年內擴點到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0"/>
            <a:r>
              <a:rPr lang="en-US" altLang="zh-TW" sz="2400" b="1" dirty="0" smtClean="0">
                <a:solidFill>
                  <a:srgbClr val="BC541A"/>
                </a:solidFill>
              </a:rPr>
              <a:t>           500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店</a:t>
            </a:r>
            <a:endParaRPr lang="zh-TW" alt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富邦購物旗下的</a:t>
            </a:r>
            <a:r>
              <a:rPr lang="en-US" altLang="zh-TW" sz="2200" dirty="0" err="1" smtClean="0">
                <a:solidFill>
                  <a:schemeClr val="accent5">
                    <a:lumMod val="50000"/>
                  </a:schemeClr>
                </a:solidFill>
              </a:rPr>
              <a:t>momo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藥妝店開幕，富邦</a:t>
            </a:r>
            <a:r>
              <a:rPr lang="en-US" altLang="zh-TW" sz="2200" dirty="0" err="1" smtClean="0">
                <a:solidFill>
                  <a:schemeClr val="accent5">
                    <a:lumMod val="50000"/>
                  </a:schemeClr>
                </a:solidFill>
              </a:rPr>
              <a:t>momo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高層幾乎全員到齊，</a:t>
            </a:r>
            <a:r>
              <a:rPr lang="en-US" altLang="zh-TW" sz="2200" dirty="0" err="1" smtClean="0">
                <a:solidFill>
                  <a:schemeClr val="accent5">
                    <a:lumMod val="50000"/>
                  </a:schemeClr>
                </a:solidFill>
              </a:rPr>
              <a:t>momo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表示，</a:t>
            </a:r>
            <a:r>
              <a:rPr lang="en-US" altLang="zh-TW" sz="2200" dirty="0" err="1" smtClean="0">
                <a:solidFill>
                  <a:schemeClr val="accent5">
                    <a:lumMod val="50000"/>
                  </a:schemeClr>
                </a:solidFill>
              </a:rPr>
              <a:t>momo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藥妝延續虛擬通路優勢，展售多款電視熱銷的日韓美妝品牌，美妝部分與購物臺只有兩成重疊以便和虛擬市場區隔。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200" dirty="0" err="1" smtClean="0">
                <a:solidFill>
                  <a:schemeClr val="accent5">
                    <a:lumMod val="50000"/>
                  </a:schemeClr>
                </a:solidFill>
              </a:rPr>
              <a:t>momo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新通路事業處副總梁錦玲表示，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年目標希望單店單月營業額能達到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500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至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1,000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萬元，預計擴點約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20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到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30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家，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年營業額希望能突破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15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億元。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年度將以大臺北地區為重心，尤其是捷運沿線與鬧區地段，並期望能在三年內拓點至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500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家。</a:t>
            </a:r>
            <a:endParaRPr lang="zh-TW" alt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7999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矩形 4"/>
          <p:cNvSpPr/>
          <p:nvPr/>
        </p:nvSpPr>
        <p:spPr>
          <a:xfrm>
            <a:off x="323528" y="-99392"/>
            <a:ext cx="82992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（三） 市場前</a:t>
            </a:r>
            <a:r>
              <a:rPr lang="en-US" altLang="zh-TW" sz="2400" b="1" dirty="0">
                <a:solidFill>
                  <a:srgbClr val="BC541A"/>
                </a:solidFill>
              </a:rPr>
              <a:t>2 </a:t>
            </a:r>
            <a:r>
              <a:rPr lang="zh-TW" altLang="en-US" sz="2400" b="1" dirty="0">
                <a:solidFill>
                  <a:srgbClr val="BC541A"/>
                </a:solidFill>
              </a:rPr>
              <a:t>大品牌屈臣氏以及康是美積極應戰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，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zh-TW" altLang="en-US" sz="2400" b="1" dirty="0" smtClean="0">
                <a:solidFill>
                  <a:srgbClr val="BC541A"/>
                </a:solidFill>
              </a:rPr>
              <a:t>           調整營運方式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在商品品項和服務內容上，屈臣氏和康是美也積極推陳出新，例如，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康是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美整合集團資源，與統一藥品、統欣生技合作開發含「白金奈米」成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分等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保養品，將從第一季陸續上市。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屈臣氏表示，屈臣氏一直是市場上銷售開架式彩妝商品品牌最齊全的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通路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，未來還是以美妝品牌為主要商品，將再引進更多歐系及美系保養品牌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；另外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，保健商品將是未來的重點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（四）國內</a:t>
            </a:r>
            <a:r>
              <a:rPr lang="en-US" altLang="zh-TW" sz="2400" b="1" dirty="0">
                <a:solidFill>
                  <a:srgbClr val="BC541A"/>
                </a:solidFill>
              </a:rPr>
              <a:t>3 </a:t>
            </a:r>
            <a:r>
              <a:rPr lang="zh-TW" altLang="en-US" sz="2400" b="1" dirty="0">
                <a:solidFill>
                  <a:srgbClr val="BC541A"/>
                </a:solidFill>
              </a:rPr>
              <a:t>大藥妝通路發展比較彙整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表</a:t>
            </a:r>
            <a:endParaRPr lang="zh-TW" alt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48880"/>
            <a:ext cx="5400600" cy="380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8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7999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251520" y="116632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2〉 </a:t>
            </a:r>
            <a:r>
              <a:rPr lang="zh-TW" altLang="en-US" sz="2400" b="1" dirty="0">
                <a:solidFill>
                  <a:srgbClr val="002060"/>
                </a:solidFill>
              </a:rPr>
              <a:t>美妝店業者全面加速展店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19988" y="604879"/>
            <a:ext cx="82992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（一）日本經驗：美妝、藥妝通路成長幅度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高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從日本零售通路來看，除便利商店成長快外，藥妝、美妝通路的成長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幅度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也高。在捷運站或者購物中心都能看到連鎖藥妝通路店，開架式美妝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商品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價格平易近人，業績快速攀升，甚至影響一些百貨專櫃的銷售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（二）康是美總店數達</a:t>
            </a:r>
            <a:r>
              <a:rPr lang="en-US" altLang="zh-TW" sz="2400" b="1" dirty="0">
                <a:solidFill>
                  <a:srgbClr val="BC541A"/>
                </a:solidFill>
              </a:rPr>
              <a:t>320 </a:t>
            </a:r>
            <a:r>
              <a:rPr lang="zh-TW" altLang="en-US" sz="2400" b="1" dirty="0">
                <a:solidFill>
                  <a:srgbClr val="BC541A"/>
                </a:solidFill>
              </a:rPr>
              <a:t>家店，營收及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獲利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BC541A"/>
                </a:solidFill>
              </a:rPr>
              <a:t> 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均</a:t>
            </a:r>
            <a:r>
              <a:rPr lang="zh-TW" altLang="en-US" sz="2400" b="1" dirty="0">
                <a:solidFill>
                  <a:srgbClr val="BC541A"/>
                </a:solidFill>
              </a:rPr>
              <a:t>成長二成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以上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年展店最快速的首推康是美，經營多年來，終於成為統一超旗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下小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金雞，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年一年就開店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家，總店數達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320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家。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年還要再展店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，估計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年營收跟獲利都有二成以上成長率。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康是美分析，成長的主要原因來自於門市調整及商品區隔化，目前全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臺已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有近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230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家全部換上橘色新店招，自營品項數也從過去的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幾項，成長為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109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項。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統一集團藉由康是美通路蒐集到的流行趨勢，向上延伸給製造商，與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上游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包括統欣生技、統一藥品等關係企業合作生產獨家商品。以日本最新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流行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的白金美妝商品來說，康是美也迅速整合相關產品，降價促銷，讓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競爭力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更有優勢。</a:t>
            </a:r>
          </a:p>
        </p:txBody>
      </p:sp>
    </p:spTree>
    <p:extLst>
      <p:ext uri="{BB962C8B-B14F-4D97-AF65-F5344CB8AC3E}">
        <p14:creationId xmlns:p14="http://schemas.microsoft.com/office/powerpoint/2010/main" val="25201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49489"/>
            <a:ext cx="8280920" cy="6247864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矩形 4"/>
          <p:cNvSpPr/>
          <p:nvPr/>
        </p:nvSpPr>
        <p:spPr>
          <a:xfrm>
            <a:off x="419988" y="349488"/>
            <a:ext cx="82992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（三）屈臣氏主力在改裝舊店，維持</a:t>
            </a:r>
            <a:r>
              <a:rPr lang="en-US" altLang="zh-TW" sz="2400" b="1" dirty="0">
                <a:solidFill>
                  <a:srgbClr val="BC541A"/>
                </a:solidFill>
              </a:rPr>
              <a:t>450 </a:t>
            </a:r>
            <a:r>
              <a:rPr lang="zh-TW" altLang="en-US" sz="2400" b="1" dirty="0">
                <a:solidFill>
                  <a:srgbClr val="BC541A"/>
                </a:solidFill>
              </a:rPr>
              <a:t>店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規模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至於港商屈臣氏挾帶亞洲最大個人藥妝用品商店優勢，穩坐臺灣藥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妝生活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雜貨龍頭，全臺有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450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家店，不過目前展店速度趨緩，屈臣氏表示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年應該會維持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450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家店規模，但會將主力放在進行調整老舊店的改裝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，業績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應該會持平。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儘管屈臣氏不會大幅度展店，但仍會進行第五代店的測試，每年都會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有新店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型出來，讓商品區隔更明顯，也可以從新測試店找出新流行趨勢，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再針對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舊的門市進行改裝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（四）富邦</a:t>
            </a:r>
            <a:r>
              <a:rPr lang="en-US" altLang="zh-TW" sz="2400" b="1" dirty="0" err="1">
                <a:solidFill>
                  <a:srgbClr val="BC541A"/>
                </a:solidFill>
              </a:rPr>
              <a:t>momo</a:t>
            </a:r>
            <a:r>
              <a:rPr lang="en-US" altLang="zh-TW" sz="2400" b="1" dirty="0">
                <a:solidFill>
                  <a:srgbClr val="BC541A"/>
                </a:solidFill>
              </a:rPr>
              <a:t> </a:t>
            </a:r>
            <a:r>
              <a:rPr lang="zh-TW" altLang="en-US" sz="2400" b="1" dirty="0">
                <a:solidFill>
                  <a:srgbClr val="BC541A"/>
                </a:solidFill>
              </a:rPr>
              <a:t>美妝店企圖心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大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而首度切進市場的富邦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momo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美妝店，則已設定好未來目標，希望三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年內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搶下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500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家店，總經理林啟峰表示，在實體通路只能做到最大，否則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沒有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生存空間，因此從虛擬電視購物跨足實體，就是要結合兩者優勢，把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餅做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大。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富邦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momo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年電視購物業績近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70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年則要成長到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80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億元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momo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美妝店目前在西門町商圈的第一家店，店型是有大型三層樓街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邊店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，未來還有捷運站型，品項數約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7,000–8,000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個，比購物臺多出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倍，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兩者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重疊的只有二成。</a:t>
            </a:r>
          </a:p>
        </p:txBody>
      </p:sp>
    </p:spTree>
    <p:extLst>
      <p:ext uri="{BB962C8B-B14F-4D97-AF65-F5344CB8AC3E}">
        <p14:creationId xmlns:p14="http://schemas.microsoft.com/office/powerpoint/2010/main" val="23200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32656"/>
            <a:ext cx="8280920" cy="612068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251520" y="447055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3〉 </a:t>
            </a:r>
            <a:r>
              <a:rPr lang="zh-TW" altLang="en-US" sz="2400" b="1" dirty="0">
                <a:solidFill>
                  <a:srgbClr val="002060"/>
                </a:solidFill>
              </a:rPr>
              <a:t>寶雅美妝店往二線城市拓展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19988" y="1127641"/>
            <a:ext cx="82992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（一）拓展連鎖據點，往二級城市生根，較具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競爭力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面對一級城市的同業激烈競爭，臺灣最大的生活精品連鎖店寶雅國際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公司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，積極往新營、中壢等二級城市，拓展連鎖據點規模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寶雅國際董事長陳宗成表示，臺北、臺中、高雄等大都會區，雖擁有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人口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集中、消費力相對偏高的優勢，但同業的競爭性相對大，在評估大臺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北地區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等市場優缺點後，未來決定往中壢、中和等二線城市攻城掠地。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陳宗成指出，生活精品連鎖據點的規模，坐上同業間連鎖門市家數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最多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、營收最多的龍頭地位之後，必須走出自我風格，面對低價大陸貨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全面搶灘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，該公司寧可放棄低價策略，改走精緻化路線，規劃以產品的差異性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吸引更多的會員認同。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19063"/>
            <a:ext cx="8280920" cy="600628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文字方塊 3"/>
          <p:cNvSpPr txBox="1"/>
          <p:nvPr/>
        </p:nvSpPr>
        <p:spPr>
          <a:xfrm>
            <a:off x="446409" y="-5318"/>
            <a:ext cx="475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四、資訊</a:t>
            </a:r>
            <a:r>
              <a:rPr lang="en-US" altLang="zh-TW" sz="3000" b="1" dirty="0">
                <a:solidFill>
                  <a:srgbClr val="002060"/>
                </a:solidFill>
              </a:rPr>
              <a:t>3C </a:t>
            </a:r>
            <a:r>
              <a:rPr lang="zh-TW" altLang="en-US" sz="3000" b="1" dirty="0">
                <a:solidFill>
                  <a:srgbClr val="002060"/>
                </a:solidFill>
              </a:rPr>
              <a:t>店業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519063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1〉 3C </a:t>
            </a:r>
            <a:r>
              <a:rPr lang="zh-TW" altLang="en-US" sz="2400" b="1" dirty="0">
                <a:solidFill>
                  <a:srgbClr val="002060"/>
                </a:solidFill>
              </a:rPr>
              <a:t>連鎖業者差別化經營，創造藍海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97208" y="980728"/>
            <a:ext cx="829920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（一）燦坤</a:t>
            </a:r>
            <a:r>
              <a:rPr lang="en-US" altLang="zh-TW" sz="2400" b="1" dirty="0">
                <a:solidFill>
                  <a:srgbClr val="BC541A"/>
                </a:solidFill>
              </a:rPr>
              <a:t>3C</a:t>
            </a:r>
            <a:r>
              <a:rPr lang="zh-TW" altLang="en-US" sz="2400" b="1" dirty="0">
                <a:solidFill>
                  <a:srgbClr val="BC541A"/>
                </a:solidFill>
              </a:rPr>
              <a:t>：提高商品整合性及強化店面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改裝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3C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通路二大龍頭之一的燦坤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3C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，以提高商品整合性及強化店面改裝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為主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；至第一季止，全省將有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家中大型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3C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賣場，每家店至少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150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坪以上。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在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年不景氣下，仍然持續展店，搶攻市場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。燦坤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以改裝旗艦店、社區型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3C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店，及拓展新門市同步進行，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營運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特色是大幅增添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3C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產品在通訊的銷售力，在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GPS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、智慧型手機、門號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手機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，均會較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年顯著成長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  <a:latin typeface="DFHeiStd-W7"/>
              </a:rPr>
              <a:t>（二）全國電子：中小型精緻的</a:t>
            </a:r>
            <a:r>
              <a:rPr lang="zh-TW" altLang="en-US" sz="2400" b="1" dirty="0" smtClean="0">
                <a:solidFill>
                  <a:srgbClr val="BC541A"/>
                </a:solidFill>
                <a:latin typeface="DFHeiStd-W7"/>
              </a:rPr>
              <a:t>店鋪</a:t>
            </a:r>
            <a:endParaRPr lang="en-US" altLang="zh-TW" sz="2400" b="1" dirty="0" smtClean="0">
              <a:solidFill>
                <a:srgbClr val="BC541A"/>
              </a:solidFill>
              <a:latin typeface="DFHeiStd-W7"/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全國電子則加強「最感心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TimesNewRomanPSMT"/>
              </a:rPr>
              <a:t>A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的經營」訴求，以提高客戶認知度。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透過這項策略，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TimesNewRomanPSMT"/>
              </a:rPr>
              <a:t>2012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年已交出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TimesNewRomanPSMT"/>
              </a:rPr>
              <a:t>3C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獲利王的漂亮成績單。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全國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電子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TimesNewRomanPSMT"/>
              </a:rPr>
              <a:t>2013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年起規劃二年內再增加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TimesNewRomanPSMT"/>
              </a:rPr>
              <a:t>100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家姐妹店，屆時總店數可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逾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TimesNewRomanPSMT"/>
              </a:rPr>
              <a:t>350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家，展現開拓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TimesNewRomanPSMT"/>
              </a:rPr>
              <a:t>3C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通路版圖的強烈企圖心，但「中小型精緻的店鋪」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仍是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營運的主軸。</a:t>
            </a:r>
            <a:endParaRPr lang="zh-TW" alt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69876" y="980728"/>
            <a:ext cx="777686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（二）穩定成長的五大關鍵</a:t>
            </a:r>
          </a:p>
          <a:p>
            <a:pPr lvl="0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何建文謙稱，康是美的發展，還不敢說很成功，其穩定成長的關鍵在於：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</a:rPr>
              <a:t>人才培育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康是美的價值由顧客決定，據此，必須掌握且滿足顧客需求，同時提高顧客的消費價值。就總部人才，如果能掌握市場消費者的消費喜愛，就可以朝此研發或採購商品，讓門市更好賣，而門市現場人才，如果知道上門的顧客要什麼，而且還懂得針對該顧客的特性、要求，馬上為其提供產品介紹與建議，及相關的專業諮詢服務，這樣不僅交易成功的機會大增，更可以深化顧客對康是美的品牌價值認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連鎖品牌要成功擴張，取決於員工的成熟度、專業度，因此人才培育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成功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，是康是美最大的資產競爭力。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7999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30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263972" y="0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2〉 </a:t>
            </a:r>
            <a:r>
              <a:rPr lang="zh-TW" altLang="en-US" sz="2400" b="1" dirty="0">
                <a:solidFill>
                  <a:srgbClr val="002060"/>
                </a:solidFill>
              </a:rPr>
              <a:t>大同家電集團擴大大同</a:t>
            </a:r>
            <a:r>
              <a:rPr lang="en-US" altLang="zh-TW" sz="2400" b="1" dirty="0">
                <a:solidFill>
                  <a:srgbClr val="002060"/>
                </a:solidFill>
              </a:rPr>
              <a:t>3C </a:t>
            </a:r>
            <a:r>
              <a:rPr lang="zh-TW" altLang="en-US" sz="2400" b="1" dirty="0">
                <a:solidFill>
                  <a:srgbClr val="002060"/>
                </a:solidFill>
              </a:rPr>
              <a:t>展售中心連鎖事業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61536" y="548680"/>
            <a:ext cx="82992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（一）為避免利潤被量販通路剝削，自己加速成立連鎖店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事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en-US" altLang="zh-TW" sz="2400" b="1" dirty="0">
                <a:solidFill>
                  <a:srgbClr val="BC541A"/>
                </a:solidFill>
              </a:rPr>
              <a:t> 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業，將</a:t>
            </a:r>
            <a:r>
              <a:rPr lang="zh-TW" altLang="en-US" sz="2400" b="1" dirty="0">
                <a:solidFill>
                  <a:srgbClr val="BC541A"/>
                </a:solidFill>
              </a:rPr>
              <a:t>展店</a:t>
            </a:r>
            <a:r>
              <a:rPr lang="en-US" altLang="zh-TW" sz="2400" b="1" dirty="0">
                <a:solidFill>
                  <a:srgbClr val="BC541A"/>
                </a:solidFill>
              </a:rPr>
              <a:t>350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家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大同集團為突破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3C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及量販業者惡性競爭，製造業者利潤被嚴重吞噬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的經營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困境，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年斥資上億元，全面改造大同服務站而改掛大同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3C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展售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中心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招牌，宣布完成第一階段展店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家計畫，與燦坤及全國電子形成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三足鼎立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。大同執行副總經理林郭文艷指出，大同預計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年底完成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3C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展示中心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展店至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350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家規劃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（二）大同</a:t>
            </a:r>
            <a:r>
              <a:rPr lang="en-US" altLang="zh-TW" sz="2400" b="1" dirty="0">
                <a:solidFill>
                  <a:srgbClr val="BC541A"/>
                </a:solidFill>
              </a:rPr>
              <a:t>3C </a:t>
            </a:r>
            <a:r>
              <a:rPr lang="zh-TW" altLang="en-US" sz="2400" b="1" dirty="0">
                <a:solidFill>
                  <a:srgbClr val="BC541A"/>
                </a:solidFill>
              </a:rPr>
              <a:t>展示中心已有獲利，將在二年內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上市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大同綜合訊電總經理蕭綮鞍指出，大同綜合訊電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年上半年營收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42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億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元，比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年同期成長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22%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，其中大同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3C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展示中心營收超過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21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，上半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年每家店平均利潤率為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5-6%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，整體獲利超過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5,000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萬元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大同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綜合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訊電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六月分營收逾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億元，七月起每月以增加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家銷售據點的速度展店，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七月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營收預估可做到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9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億元，他有信心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年底營收可挑戰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達成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全年獲利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5,000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萬元目標，每股可賺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元計畫，大同綜合訊電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計畫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2015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年接受輔導，計畫後年股票上市。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92947"/>
            <a:ext cx="8280920" cy="598838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323500" y="457697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3〉 3C </a:t>
            </a:r>
            <a:r>
              <a:rPr lang="zh-TW" altLang="en-US" sz="2400" b="1" dirty="0">
                <a:solidFill>
                  <a:srgbClr val="002060"/>
                </a:solidFill>
              </a:rPr>
              <a:t>通路業者競相擴張版圖大力展店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59505" y="1340768"/>
            <a:ext cx="829920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</a:t>
            </a:r>
            <a:r>
              <a:rPr lang="en-US" altLang="zh-TW" sz="2400" b="1" dirty="0">
                <a:solidFill>
                  <a:srgbClr val="BC541A"/>
                </a:solidFill>
              </a:rPr>
              <a:t>3C </a:t>
            </a:r>
            <a:r>
              <a:rPr lang="zh-TW" altLang="en-US" sz="2400" b="1" dirty="0">
                <a:solidFill>
                  <a:srgbClr val="BC541A"/>
                </a:solidFill>
              </a:rPr>
              <a:t>通路市場戰國時代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來臨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3C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通路業者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年積極擴大店數經營版圖，競爭日益激烈，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3C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通路市場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戰國時代已經來臨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（二）全國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電子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全國電子總經理蔡振豪表示，原計畫三月起以姐妹店模式，在全國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電子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熱鬧門市的對街或附近開新店，現已提早到元月展開，目前合計共有</a:t>
            </a:r>
            <a:r>
              <a:rPr lang="en-US" altLang="zh-TW" sz="2400" dirty="0" smtClean="0">
                <a:solidFill>
                  <a:srgbClr val="C2AD8D">
                    <a:lumMod val="50000"/>
                  </a:srgbClr>
                </a:solidFill>
              </a:rPr>
              <a:t>270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家店。</a:t>
            </a:r>
            <a:endParaRPr lang="en-US" altLang="zh-TW" sz="24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（三）大同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3C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至二月底，大型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3C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店已有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30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家、大同服務站有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179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家，今後每個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月要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開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9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家大型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3C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店，至年底要達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108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4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0"/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79913" y="1086524"/>
            <a:ext cx="681391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（四）燦坤</a:t>
            </a:r>
            <a:r>
              <a:rPr lang="en-US" altLang="zh-TW" sz="2400" b="1" dirty="0">
                <a:solidFill>
                  <a:srgbClr val="BC541A"/>
                </a:solidFill>
              </a:rPr>
              <a:t>3C</a:t>
            </a:r>
          </a:p>
          <a:p>
            <a:pPr lvl="0"/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燦坤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3C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目前有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230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家店，預估到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2013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年底可達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240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家。燦坤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3C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營運長閻俊傑已下達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2013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年在「三個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C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的家電、電腦及通訊領域持續提高營收」的營運方針下，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2013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年要成長二位數、業績到達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300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億元。</a:t>
            </a:r>
            <a:endParaRPr lang="en-US" altLang="zh-TW" sz="2400" dirty="0">
              <a:solidFill>
                <a:srgbClr val="C2AD8D">
                  <a:lumMod val="50000"/>
                </a:srgb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（五）順發</a:t>
            </a:r>
            <a:r>
              <a:rPr lang="en-US" altLang="zh-TW" sz="2400" b="1" dirty="0">
                <a:solidFill>
                  <a:srgbClr val="BC541A"/>
                </a:solidFill>
              </a:rPr>
              <a:t>3C</a:t>
            </a:r>
          </a:p>
          <a:p>
            <a:pPr lvl="0"/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順發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3C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副總經理杜冠楨表示，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2013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年規劃展店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5–7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家，目前總店數有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46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家。</a:t>
            </a:r>
            <a:endParaRPr lang="en-US" altLang="zh-TW" sz="2400" dirty="0">
              <a:solidFill>
                <a:srgbClr val="C2AD8D">
                  <a:lumMod val="50000"/>
                </a:srgb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（六）上新聯晴及</a:t>
            </a:r>
            <a:r>
              <a:rPr lang="en-US" altLang="zh-TW" sz="2400" b="1" dirty="0">
                <a:solidFill>
                  <a:srgbClr val="BC541A"/>
                </a:solidFill>
              </a:rPr>
              <a:t>NOVA</a:t>
            </a:r>
          </a:p>
          <a:p>
            <a:pPr lvl="0"/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NOVA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企劃經理江明正說，目前以臺北站前店、桃園、中壢、新竹及臺中五大據點為主，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2013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年評估在臺南、嘉義及高雄展店。日商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BEST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也規劃南下展店。</a:t>
            </a:r>
            <a:endParaRPr lang="en-US" altLang="zh-TW" sz="2400" dirty="0">
              <a:solidFill>
                <a:srgbClr val="C2AD8D">
                  <a:lumMod val="50000"/>
                </a:srgbClr>
              </a:solidFill>
            </a:endParaRPr>
          </a:p>
          <a:p>
            <a:pPr lvl="0"/>
            <a:endParaRPr lang="en-US" altLang="zh-TW" sz="2200" dirty="0">
              <a:solidFill>
                <a:srgbClr val="C2AD8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19063"/>
            <a:ext cx="8280920" cy="600628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文字方塊 3"/>
          <p:cNvSpPr txBox="1"/>
          <p:nvPr/>
        </p:nvSpPr>
        <p:spPr>
          <a:xfrm>
            <a:off x="446409" y="-5318"/>
            <a:ext cx="475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五、百貨公司業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519063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1〉 </a:t>
            </a:r>
            <a:r>
              <a:rPr lang="zh-TW" altLang="en-US" sz="2400" b="1" dirty="0">
                <a:solidFill>
                  <a:srgbClr val="002060"/>
                </a:solidFill>
              </a:rPr>
              <a:t>遠東集團躍居為最大百貨零售集團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97208" y="980728"/>
            <a:ext cx="829920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走過四十載，如今遠百已在全臺設有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10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家分店，旗下零售事業體更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橫跨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量販、百貨、購物中心，甚至遠赴大陸設點，更是國內唯一上市的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連鎖百貨公司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，儼然已成為橫跨兩岸的百貨零售業霸主。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遠東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集團零售體系橫跨兩岸， 包含遠百（ 遠百、遠企購物中心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、</a:t>
            </a:r>
            <a:r>
              <a:rPr lang="en-US" altLang="zh-TW" sz="2400" b="1" dirty="0" err="1" smtClean="0">
                <a:solidFill>
                  <a:schemeClr val="accent5">
                    <a:lumMod val="75000"/>
                  </a:schemeClr>
                </a:solidFill>
              </a:rPr>
              <a:t>city’super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）、太平洋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SOGO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百貨及愛買量販店三大事業體，總計有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41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家店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。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</a:rPr>
              <a:t>2012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年合併營收約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1,000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億元，預估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2013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年，百貨零售事業年營收可達</a:t>
            </a: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</a:rPr>
              <a:t>1,100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億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元以上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。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</a:rPr>
              <a:t>走過四十年歲月，遠百是臺灣百貨業中經營時間最長的公司。當年與</a:t>
            </a:r>
            <a:r>
              <a:rPr lang="zh-TW" altLang="en-US" sz="2200" b="1" dirty="0" smtClean="0">
                <a:solidFill>
                  <a:schemeClr val="accent5">
                    <a:lumMod val="75000"/>
                  </a:schemeClr>
                </a:solidFill>
              </a:rPr>
              <a:t>遠百</a:t>
            </a:r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</a:rPr>
              <a:t>「同梯」的永琦、今日、第一、洋洋、人人、國泰百貨等公司，早已</a:t>
            </a:r>
            <a:r>
              <a:rPr lang="zh-TW" altLang="en-US" sz="2200" b="1" dirty="0" smtClean="0">
                <a:solidFill>
                  <a:schemeClr val="accent5">
                    <a:lumMod val="75000"/>
                  </a:schemeClr>
                </a:solidFill>
              </a:rPr>
              <a:t>走入</a:t>
            </a:r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</a:rPr>
              <a:t>歷史。反觀遠百歷經商圈不斷變遷，經歷市場競爭及大環境經濟起伏</a:t>
            </a:r>
            <a:r>
              <a:rPr lang="zh-TW" altLang="en-US" sz="2200" b="1" dirty="0" smtClean="0">
                <a:solidFill>
                  <a:schemeClr val="accent5">
                    <a:lumMod val="75000"/>
                  </a:schemeClr>
                </a:solidFill>
              </a:rPr>
              <a:t>等考驗</a:t>
            </a:r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</a:rPr>
              <a:t>，</a:t>
            </a:r>
            <a:r>
              <a:rPr lang="en-US" altLang="zh-TW" sz="2200" b="1" dirty="0">
                <a:solidFill>
                  <a:schemeClr val="accent5">
                    <a:lumMod val="75000"/>
                  </a:schemeClr>
                </a:solidFill>
              </a:rPr>
              <a:t>2013 </a:t>
            </a:r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</a:rPr>
              <a:t>年將繳出一張亮麗成績單，重登業界年營收</a:t>
            </a:r>
            <a:r>
              <a:rPr lang="en-US" altLang="zh-TW" sz="2200" b="1" dirty="0">
                <a:solidFill>
                  <a:schemeClr val="accent5">
                    <a:lumMod val="75000"/>
                  </a:schemeClr>
                </a:solidFill>
              </a:rPr>
              <a:t>400 </a:t>
            </a:r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</a:rPr>
              <a:t>億元以上的</a:t>
            </a:r>
            <a:r>
              <a:rPr lang="zh-TW" altLang="en-US" sz="2200" b="1" dirty="0" smtClean="0">
                <a:solidFill>
                  <a:schemeClr val="accent5">
                    <a:lumMod val="75000"/>
                  </a:schemeClr>
                </a:solidFill>
              </a:rPr>
              <a:t>寶座</a:t>
            </a:r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76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19063"/>
            <a:ext cx="8280920" cy="600628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251520" y="519063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2〉 </a:t>
            </a:r>
            <a:r>
              <a:rPr lang="zh-TW" altLang="en-US" sz="2400" b="1" dirty="0">
                <a:solidFill>
                  <a:srgbClr val="002060"/>
                </a:solidFill>
              </a:rPr>
              <a:t>遠東百貨營收達</a:t>
            </a:r>
            <a:r>
              <a:rPr lang="en-US" altLang="zh-TW" sz="2400" b="1" dirty="0">
                <a:solidFill>
                  <a:srgbClr val="002060"/>
                </a:solidFill>
              </a:rPr>
              <a:t>400 </a:t>
            </a:r>
            <a:r>
              <a:rPr lang="zh-TW" altLang="en-US" sz="2400" b="1" dirty="0">
                <a:solidFill>
                  <a:srgbClr val="002060"/>
                </a:solidFill>
              </a:rPr>
              <a:t>億元，體質逐漸強化，躍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為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en-US" altLang="zh-TW" sz="2400" b="1" dirty="0">
                <a:solidFill>
                  <a:srgbClr val="002060"/>
                </a:solidFill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                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僅次於新光三越</a:t>
            </a:r>
            <a:r>
              <a:rPr lang="zh-TW" altLang="en-US" sz="2400" b="1" dirty="0">
                <a:solidFill>
                  <a:srgbClr val="002060"/>
                </a:solidFill>
              </a:rPr>
              <a:t>、</a:t>
            </a:r>
            <a:r>
              <a:rPr lang="en-US" altLang="zh-TW" sz="2400" b="1" dirty="0">
                <a:solidFill>
                  <a:srgbClr val="002060"/>
                </a:solidFill>
              </a:rPr>
              <a:t>SOGO </a:t>
            </a:r>
            <a:r>
              <a:rPr lang="zh-TW" altLang="en-US" sz="2400" b="1" dirty="0">
                <a:solidFill>
                  <a:srgbClr val="002060"/>
                </a:solidFill>
              </a:rPr>
              <a:t>百貨的第</a:t>
            </a:r>
            <a:r>
              <a:rPr lang="en-US" altLang="zh-TW" sz="2400" b="1" dirty="0">
                <a:solidFill>
                  <a:srgbClr val="002060"/>
                </a:solidFill>
              </a:rPr>
              <a:t>3 </a:t>
            </a:r>
            <a:r>
              <a:rPr lang="zh-TW" altLang="en-US" sz="2400" b="1" dirty="0">
                <a:solidFill>
                  <a:srgbClr val="002060"/>
                </a:solidFill>
              </a:rPr>
              <a:t>大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21777" y="1444972"/>
            <a:ext cx="82992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（一）持續展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店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年營收突破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億元大關的遠百，創十年來營收新高，顯示遠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百近年來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提高流行商品比重，配合快樂購會員卡資源整合行銷策略的成功。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法人觀察，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SOGO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天母店、遠百花蓮店、板橋中本購物中心的開幕，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加上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愛買虧損減少，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年營收、獲利都可望再創新高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。遠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百愛買百貨業進入傳統旺季，營運走強，加上未來兩年有新館開幕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題材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，遠百挾著資產題材，股價曾一度衝上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元，同樣也是歷年新高。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新店部分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，遠百轉投資太平洋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SOGO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天母店已開幕，遠百花蓮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店也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已開幕。另外，板橋中本購物中心已在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年開幕營運，遠百整體營運可望持續攀升。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159023"/>
            <a:ext cx="8280920" cy="636632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246956" y="159023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3〉 </a:t>
            </a:r>
            <a:r>
              <a:rPr lang="zh-TW" altLang="en-US" sz="2400" b="1" dirty="0">
                <a:solidFill>
                  <a:srgbClr val="002060"/>
                </a:solidFill>
              </a:rPr>
              <a:t>百貨公司專櫃重新洗牌</a:t>
            </a:r>
            <a:r>
              <a:rPr lang="en-US" altLang="zh-TW" sz="2400" b="1" dirty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平價奢華風當道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28124" y="574804"/>
            <a:ext cx="82992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（一）辣妹樓層、男性樓層、配件樓層業績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不錯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2005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年新光三越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A4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館地下一樓少女服飾引進不少日系辣妹品牌，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此一被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戲稱「辣妹樓層」竟意外創造出驚人業績。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年太平洋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SOGO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百貨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復興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店除了將「辣妹樓層」提升，還把男性樓層時尚化，從男裝到配件、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保養品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等，提供男性消費者一次購足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200" dirty="0" err="1" smtClean="0">
                <a:solidFill>
                  <a:schemeClr val="accent5">
                    <a:lumMod val="50000"/>
                  </a:schemeClr>
                </a:solidFill>
              </a:rPr>
              <a:t>Comme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du mode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代理商滿心企業指出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，事實上，</a:t>
            </a:r>
            <a:r>
              <a:rPr lang="en-US" altLang="zh-TW" sz="2200" dirty="0" err="1" smtClean="0">
                <a:solidFill>
                  <a:schemeClr val="accent5">
                    <a:lumMod val="50000"/>
                  </a:schemeClr>
                </a:solidFill>
              </a:rPr>
              <a:t>Comme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du mode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在臺灣將近八年，先在忠孝本店設櫃，但因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同樓層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男裝定位傳統，很難吸引買氣，櫃位愈縮愈小，進駐復興店後，年輕化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、時尚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化品牌齊聚同一樓層，相對達到品牌綜效，創造知名度與業績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滿心強調，之前引進的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Comme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du mode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先打高檔策略，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年起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將陸續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引進平價男裝，全套西服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千元絕對買得下去。新光三越百貨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A11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館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改裝完成，亦將男裝樓層全面提升時尚化與年輕感。業者強調，沒有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多少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人穿得起亞曼尼、聖羅蘭，過去重視襯衫、西裝領帶的時代已過，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流行品牌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兼顧實用性，以及負擔得起價位，就是消費主力。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77761" y="1124744"/>
            <a:ext cx="82992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（二）精品名牌專館也改裝朝向平價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館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平價奢華風亦在充滿著精品名牌的新光三越信義新天地，以剛完成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改裝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A11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館來說，一樓傳統名牌化妝品暫時集中於中島區，邊櫃則陸續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進駐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精品級櫃位，包括愛馬仕鐘錶專門店就提升到松壽路門面店，陸續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還有</a:t>
            </a:r>
            <a:r>
              <a:rPr lang="en-US" altLang="zh-TW" sz="2400" dirty="0" err="1" smtClean="0">
                <a:solidFill>
                  <a:schemeClr val="accent5">
                    <a:lumMod val="50000"/>
                  </a:schemeClr>
                </a:solidFill>
              </a:rPr>
              <a:t>Fendi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等，據稱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LV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配件也將可能在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年陸續引進，延續配件主題，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左右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一整排櫃位包括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SAZABY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On 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pendder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kate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spade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等，均是低價奢華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風代表。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業者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強調，地下一樓辣妹樓層則提升更多價值，把日系辣妹的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專屬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mousy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全引進來，以有別於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A9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的完全精品風格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19063"/>
            <a:ext cx="8280920" cy="6165984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251520" y="591071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4〉 </a:t>
            </a:r>
            <a:r>
              <a:rPr lang="zh-TW" altLang="en-US" sz="2400" b="1" dirty="0">
                <a:solidFill>
                  <a:srgbClr val="002060"/>
                </a:solidFill>
              </a:rPr>
              <a:t>百貨公司業者全面搶攻網路購物商機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68138" y="1052736"/>
            <a:ext cx="82992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（一）遠東集團宣布進軍網路購物市場，以</a:t>
            </a:r>
            <a:r>
              <a:rPr lang="en-US" altLang="zh-TW" sz="2400" b="1" dirty="0">
                <a:solidFill>
                  <a:srgbClr val="BC541A"/>
                </a:solidFill>
              </a:rPr>
              <a:t>Happy go 1,000 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en-US" altLang="zh-TW" sz="2400" b="1" dirty="0">
                <a:solidFill>
                  <a:srgbClr val="BC541A"/>
                </a:solidFill>
              </a:rPr>
              <a:t> 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萬會員</a:t>
            </a:r>
            <a:r>
              <a:rPr lang="zh-TW" altLang="en-US" sz="2400" b="1" dirty="0">
                <a:solidFill>
                  <a:srgbClr val="BC541A"/>
                </a:solidFill>
              </a:rPr>
              <a:t>卡為優勢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基礎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遠東集團上個月挾著橫跨百貨、量販、超市零售體系等所建構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1,000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萬張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快樂購卡（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Happy go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）會員優勢，宣布進軍網路購物市場，半個多月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，十六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個專館交出二千筆交易量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遠東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集團大家長徐旭東表示，線上購物和百貨公司並不會衝突，因為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線上購物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小時不打烊，給顧客更多的便利，帶來更多的快樂。他本人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上網購物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主要都是買書，徐旭東說，在網路書店找書很方便，反倒是去一般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書店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要找一本書，實在是很辛苦。「便利性」是遠東網路購物開臺的第一目標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，還進一步將百貨、量販、超市等服務延續到虛擬市場上，讓服務不打烊。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251520" y="19571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5〉 </a:t>
            </a:r>
            <a:r>
              <a:rPr lang="zh-TW" altLang="en-US" sz="2400" b="1" dirty="0">
                <a:solidFill>
                  <a:srgbClr val="002060"/>
                </a:solidFill>
              </a:rPr>
              <a:t>三商行流通事業部發展策略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38050" y="492572"/>
            <a:ext cx="82992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（一）抓住平價與女性流行商品趨勢，大動作擴大市場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版圖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三商行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旗下的流通事業部抓住平價與女性流行商品的發展趨勢，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2012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大動作擴大市場版圖。首先將投資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上億元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整修既有的三商百貨外，還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挾著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貿易採購的規模優勢，推出全新的流行概念店鋪，鎖定女性上班族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提供平價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的高時尚性商品，未來除了將進駐三商百貨外，還會在都心地區以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小坪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數迅速展店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（二）三商百貨進行改裝，將更年輕化。福勝亭、三商巧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福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0"/>
            <a:r>
              <a:rPr lang="zh-TW" altLang="en-US" sz="2400" b="1" dirty="0" smtClean="0">
                <a:solidFill>
                  <a:srgbClr val="BC541A"/>
                </a:solidFill>
              </a:rPr>
              <a:t>           、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etc</a:t>
            </a:r>
            <a:r>
              <a:rPr lang="en-US" altLang="zh-TW" sz="2400" b="1" dirty="0">
                <a:solidFill>
                  <a:srgbClr val="BC541A"/>
                </a:solidFill>
              </a:rPr>
              <a:t>. </a:t>
            </a:r>
            <a:r>
              <a:rPr lang="zh-TW" altLang="en-US" sz="2400" b="1" dirty="0">
                <a:solidFill>
                  <a:srgbClr val="BC541A"/>
                </a:solidFill>
              </a:rPr>
              <a:t>等關係企業均將進駐，發揮集客效應，成為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複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BC541A"/>
                </a:solidFill>
              </a:rPr>
              <a:t> 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 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合</a:t>
            </a:r>
            <a:r>
              <a:rPr lang="zh-TW" altLang="en-US" sz="2400" b="1" dirty="0">
                <a:solidFill>
                  <a:srgbClr val="BC541A"/>
                </a:solidFill>
              </a:rPr>
              <a:t>店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經營模式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三商行在國內經營多個零售品牌，事業版圖橫跨餐飲、服飾、鞋業、百貨與生活雜貨等，其中在流通事業的部分，目前三商百貨以四十四個據點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，位居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國內連鎖百貨的第一位，惟三商百貨都位於二線城市，走的是平價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路線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年營收規模約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億元；三商行流通事業部總經理邱光隆指出，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過去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三商百貨的年齡層從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歲起跳，為了讓三商百貨年輕化，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年該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公司將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大動作展開改裝作業，希望能降低消費年齡至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18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歲。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04664"/>
            <a:ext cx="8280920" cy="612068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28124" y="697334"/>
            <a:ext cx="82992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邱光隆指出，</a:t>
            </a:r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年約有</a:t>
            </a:r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</a:rPr>
              <a:t>9 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家三商百貨進行改裝，為符合更多元化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的消費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需求，三商百貨將結合餐飲採複合展店模式，整合三商行的餐飲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品牌如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福勝亭、三商巧福等共同進駐，藉以發揮更大的集客效應；在商品結構上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，三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商行推出全新的品牌，發揮集團的貿易採購優勢，從日本、韓國、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泰國進口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，鎖定上班女性，提供高度流行性的服飾與飾品，平均單價在</a:t>
            </a:r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</a:rPr>
              <a:t>1,000 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元上下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，每月都更換新貨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altLang="zh-TW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（三）看好平價美廉社日用品店發展，</a:t>
            </a:r>
            <a:r>
              <a:rPr lang="en-US" altLang="zh-TW" sz="2400" b="1" dirty="0">
                <a:solidFill>
                  <a:srgbClr val="BC541A"/>
                </a:solidFill>
              </a:rPr>
              <a:t>2013 </a:t>
            </a:r>
            <a:r>
              <a:rPr lang="zh-TW" altLang="en-US" sz="2400" b="1" dirty="0">
                <a:solidFill>
                  <a:srgbClr val="BC541A"/>
                </a:solidFill>
              </a:rPr>
              <a:t>年底將達</a:t>
            </a:r>
            <a:r>
              <a:rPr lang="en-US" altLang="zh-TW" sz="2400" b="1" dirty="0">
                <a:solidFill>
                  <a:srgbClr val="BC541A"/>
                </a:solidFill>
              </a:rPr>
              <a:t>180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店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此外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，三商行也看好平價量販的商機，推出美廉社搶市，用</a:t>
            </a:r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</a:rPr>
              <a:t>30 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坪的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超小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店進駐社區，以鴨子划水之姿，在</a:t>
            </a:r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年短短一年內，即開設</a:t>
            </a:r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</a:rPr>
              <a:t>50 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店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，</a:t>
            </a:r>
            <a:r>
              <a:rPr lang="en-US" altLang="zh-TW" sz="2200" dirty="0" smtClean="0">
                <a:solidFill>
                  <a:schemeClr val="accent5">
                    <a:lumMod val="75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年更計畫再開</a:t>
            </a:r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</a:rPr>
              <a:t>100 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店；邱光隆認為，在</a:t>
            </a:r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型社會下，美廉社有很大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的發展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空間，該公司以買斷銷售的模式來降低售價，因此迅速擴點帶動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規模優勢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非常重要，惟經營模式仍在調整中，現階段將以新竹以北的地區為主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，</a:t>
            </a:r>
            <a:r>
              <a:rPr lang="en-US" altLang="zh-TW" sz="2200" dirty="0" smtClean="0">
                <a:solidFill>
                  <a:schemeClr val="accent5">
                    <a:lumMod val="75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年底將可達</a:t>
            </a:r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</a:rPr>
              <a:t>180 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店。</a:t>
            </a:r>
            <a:endParaRPr lang="en-US" altLang="zh-TW" sz="2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05472"/>
            <a:ext cx="8280920" cy="631987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9552" y="205472"/>
            <a:ext cx="76145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</a:rPr>
              <a:t>品牌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定位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康是美門市的型態、形象、定位清楚，就是以最專業的藥妝店自居，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在市場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累積「健康、美麗、高度專業」形象，成為個人、家庭在健康保養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、醫學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美容方面的最佳顧問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b="1" dirty="0">
                <a:solidFill>
                  <a:srgbClr val="7C984A">
                    <a:lumMod val="75000"/>
                  </a:srgbClr>
                </a:solidFill>
              </a:rPr>
              <a:t>3. </a:t>
            </a:r>
            <a:r>
              <a:rPr lang="zh-TW" altLang="en-US" sz="2400" b="1" dirty="0">
                <a:solidFill>
                  <a:srgbClr val="7C984A">
                    <a:lumMod val="75000"/>
                  </a:srgbClr>
                </a:solidFill>
              </a:rPr>
              <a:t>專業</a:t>
            </a:r>
            <a:r>
              <a:rPr lang="zh-TW" altLang="en-US" sz="2400" b="1" dirty="0" smtClean="0">
                <a:solidFill>
                  <a:srgbClr val="7C984A">
                    <a:lumMod val="75000"/>
                  </a:srgbClr>
                </a:solidFill>
              </a:rPr>
              <a:t>服務</a:t>
            </a:r>
            <a:endParaRPr lang="en-US" altLang="zh-TW" sz="2400" b="1" dirty="0" smtClean="0">
              <a:solidFill>
                <a:srgbClr val="7C984A">
                  <a:lumMod val="75000"/>
                </a:srgb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藥妝店的產品要求比一般消費品嚴謹，現場人員對商品內容的專業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素養要求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必須更高。藥妝業是相知型的產業，最重要的是人與人的互動，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深耕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通路與消費者兩者的觸媒，就是專業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200" dirty="0" smtClean="0">
              <a:solidFill>
                <a:srgbClr val="C2AD8D">
                  <a:lumMod val="50000"/>
                </a:srgb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不管是門市的藥師或美容師，康是美均導入「專業認證服務」機制，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除了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內部自訓有關門市管理經營及現場服務等門市訓練外，譬如美容師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，也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與中正社區大學等外部機構合作，由公司公費支出，開課訓練門市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的美容師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，迄今門市已有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270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位取得丙級美容師執照，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位取得乙級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美容師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執照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在藥師方面，也鼓勵藥師進一步強化美容專業，提高對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現場顧客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的服務層面。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40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20017" y="1548755"/>
            <a:ext cx="8478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（四）三商行流通事業部經營發展計畫彙整</a:t>
            </a:r>
            <a:endParaRPr lang="en-US" altLang="zh-TW" sz="2400" b="1" dirty="0">
              <a:solidFill>
                <a:srgbClr val="BC541A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" y="2181063"/>
            <a:ext cx="9116172" cy="248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19063"/>
            <a:ext cx="8280920" cy="600628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文字方塊 3"/>
          <p:cNvSpPr txBox="1"/>
          <p:nvPr/>
        </p:nvSpPr>
        <p:spPr>
          <a:xfrm>
            <a:off x="446409" y="-5318"/>
            <a:ext cx="475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六、購物中心業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519063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1〉 </a:t>
            </a:r>
            <a:r>
              <a:rPr lang="zh-TW" altLang="en-US" sz="2400" b="1" dirty="0">
                <a:solidFill>
                  <a:srgbClr val="002060"/>
                </a:solidFill>
              </a:rPr>
              <a:t>臺灣最大購物中心：高雄統一夢時代開幕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38050" y="1147385"/>
            <a:ext cx="82992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（一）統一集團耗資</a:t>
            </a:r>
            <a:r>
              <a:rPr lang="en-US" altLang="zh-TW" sz="2400" b="1" dirty="0">
                <a:solidFill>
                  <a:srgbClr val="BC541A"/>
                </a:solidFill>
              </a:rPr>
              <a:t>185 </a:t>
            </a:r>
            <a:r>
              <a:rPr lang="zh-TW" altLang="en-US" sz="2400" b="1" dirty="0">
                <a:solidFill>
                  <a:srgbClr val="BC541A"/>
                </a:solidFill>
              </a:rPr>
              <a:t>億元打造夢時代購物中心，預估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十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zh-TW" altLang="en-US" sz="2400" b="1" dirty="0" smtClean="0">
                <a:solidFill>
                  <a:srgbClr val="BC541A"/>
                </a:solidFill>
              </a:rPr>
              <a:t>           年回本</a:t>
            </a:r>
            <a:endParaRPr lang="en-US" altLang="zh-TW" sz="2400" b="1" dirty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經過五年多的籌備，統正開發公司耗資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185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億元在高雄市多功能經貿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園區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內打造的統一夢時代購物中心，於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2007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日正式開幕。統一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夢時代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除了是臺灣最大的購物中心，也是統一企業集團關係企業首度跨足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購物中心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的代表作，預估三年損益兩平，十年回本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（二）總樓地板面積</a:t>
            </a:r>
            <a:r>
              <a:rPr lang="en-US" altLang="zh-TW" sz="2400" b="1" dirty="0">
                <a:solidFill>
                  <a:srgbClr val="BC541A"/>
                </a:solidFill>
              </a:rPr>
              <a:t>12.1 </a:t>
            </a:r>
            <a:r>
              <a:rPr lang="zh-TW" altLang="en-US" sz="2400" b="1" dirty="0">
                <a:solidFill>
                  <a:srgbClr val="BC541A"/>
                </a:solidFill>
              </a:rPr>
              <a:t>萬坪，是臺北京華城的</a:t>
            </a:r>
            <a:r>
              <a:rPr lang="en-US" altLang="zh-TW" sz="2400" b="1" dirty="0">
                <a:solidFill>
                  <a:srgbClr val="BC541A"/>
                </a:solidFill>
              </a:rPr>
              <a:t>2 </a:t>
            </a:r>
            <a:r>
              <a:rPr lang="zh-TW" altLang="en-US" sz="2400" b="1" dirty="0">
                <a:solidFill>
                  <a:srgbClr val="BC541A"/>
                </a:solidFill>
              </a:rPr>
              <a:t>倍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大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統一夢時代由統一企業集團的關係企業統正開發所投資興建，第一期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投資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金額達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185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億元，主要用在興建統一夢時代的建物。夢時代總樓地板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面積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12.1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萬坪，約是高雄市百貨龍頭漢神的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6.5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倍大、臺北京華城的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2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倍大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，也是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亞洲第六大的購物中心，全球第十一大。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28524" y="332656"/>
            <a:ext cx="8280920" cy="612068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22233" y="476672"/>
            <a:ext cx="82992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（三）</a:t>
            </a:r>
            <a:r>
              <a:rPr lang="en-US" altLang="zh-TW" sz="2400" b="1" dirty="0">
                <a:solidFill>
                  <a:srgbClr val="BC541A"/>
                </a:solidFill>
              </a:rPr>
              <a:t>572 </a:t>
            </a:r>
            <a:r>
              <a:rPr lang="zh-TW" altLang="en-US" sz="2400" b="1" dirty="0">
                <a:solidFill>
                  <a:srgbClr val="BC541A"/>
                </a:solidFill>
              </a:rPr>
              <a:t>個專櫃，</a:t>
            </a:r>
            <a:r>
              <a:rPr lang="en-US" altLang="zh-TW" sz="2400" b="1" dirty="0">
                <a:solidFill>
                  <a:srgbClr val="BC541A"/>
                </a:solidFill>
              </a:rPr>
              <a:t>440 </a:t>
            </a:r>
            <a:r>
              <a:rPr lang="zh-TW" altLang="en-US" sz="2400" b="1" dirty="0">
                <a:solidFill>
                  <a:srgbClr val="BC541A"/>
                </a:solidFill>
              </a:rPr>
              <a:t>家廠商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進駐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統一夢時代共有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572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個專櫃、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440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家廠商進駐。其中，統一阪急百貨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、馬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莎百貨（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MARKS &amp; SPENCER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）、北海道冰雪世界與日本最大家居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生活用品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連鎖店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NITORI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等，都是首度在臺灣展店。賣場內還規劃千坪的時代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會館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舉辦活動，結合奇美博物館、時尚故宮、霹靂布袋戲等文化創意產業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進駐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除了規模大，統一夢時代另一項特色是，標高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102.5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公尺，為全臺灣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唯一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可欣賞到海景的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Hello Kitty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摩天輪，成為高雄新地標，打造購物、休閒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、娛樂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、藝文的生活空間。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其中，統一阪急占地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9,000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坪、六個樓層，是統一夢時代內面積最大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的進駐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廠商，占主體建築。據了解，古馳集團內的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GUCCI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、聖羅蘭（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YSL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）與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皮革編織包出名的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BOTTEGA VENETA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共同搶進統一阪急的精品區。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55576" y="1087090"/>
            <a:ext cx="595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（四）統一夢時代購物中心基本資料</a:t>
            </a:r>
            <a:endParaRPr lang="en-US" altLang="zh-TW" sz="2400" b="1" dirty="0">
              <a:solidFill>
                <a:srgbClr val="BC541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7" y="1663742"/>
            <a:ext cx="8086031" cy="4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19063"/>
            <a:ext cx="8280920" cy="6338937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文字方塊 3"/>
          <p:cNvSpPr txBox="1"/>
          <p:nvPr/>
        </p:nvSpPr>
        <p:spPr>
          <a:xfrm>
            <a:off x="446408" y="-5318"/>
            <a:ext cx="6933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七、虛擬通路業（無店面業）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519063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1〉 </a:t>
            </a:r>
            <a:r>
              <a:rPr lang="zh-TW" altLang="en-US" sz="2400" b="1" dirty="0">
                <a:solidFill>
                  <a:srgbClr val="002060"/>
                </a:solidFill>
              </a:rPr>
              <a:t>燦星旅遊網虛實通路並進，拓展多元通路策略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38050" y="908720"/>
            <a:ext cx="8299204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</a:t>
            </a:r>
            <a:r>
              <a:rPr lang="en-US" altLang="zh-TW" sz="2400" b="1" dirty="0">
                <a:solidFill>
                  <a:srgbClr val="BC541A"/>
                </a:solidFill>
              </a:rPr>
              <a:t>2012 </a:t>
            </a:r>
            <a:r>
              <a:rPr lang="zh-TW" altLang="en-US" sz="2400" b="1" dirty="0">
                <a:solidFill>
                  <a:srgbClr val="BC541A"/>
                </a:solidFill>
              </a:rPr>
              <a:t>年營收額達</a:t>
            </a:r>
            <a:r>
              <a:rPr lang="en-US" altLang="zh-TW" sz="2400" b="1" dirty="0">
                <a:solidFill>
                  <a:srgbClr val="BC541A"/>
                </a:solidFill>
              </a:rPr>
              <a:t>60 </a:t>
            </a:r>
            <a:r>
              <a:rPr lang="zh-TW" altLang="en-US" sz="2400" b="1" dirty="0">
                <a:solidFill>
                  <a:srgbClr val="BC541A"/>
                </a:solidFill>
              </a:rPr>
              <a:t>億元，</a:t>
            </a:r>
            <a:r>
              <a:rPr lang="en-US" altLang="zh-TW" sz="2400" b="1" dirty="0">
                <a:solidFill>
                  <a:srgbClr val="BC541A"/>
                </a:solidFill>
              </a:rPr>
              <a:t>2012 </a:t>
            </a:r>
            <a:r>
              <a:rPr lang="zh-TW" altLang="en-US" sz="2400" b="1" dirty="0">
                <a:solidFill>
                  <a:srgbClr val="BC541A"/>
                </a:solidFill>
              </a:rPr>
              <a:t>年已申請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上櫃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持續發展多元通路，是網路旅行社成長關鍵。已公開發行，並已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在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年第三季上櫃的</a:t>
            </a:r>
            <a:r>
              <a:rPr lang="en-US" altLang="zh-TW" sz="2300" dirty="0" err="1">
                <a:solidFill>
                  <a:schemeClr val="accent5">
                    <a:lumMod val="50000"/>
                  </a:schemeClr>
                </a:solidFill>
              </a:rPr>
              <a:t>Startravel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燦星旅遊網，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年營收近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60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億元，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較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2011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年的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50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億元足足增加了近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億元，就是成功拓展多元通路後的成果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300" b="1" dirty="0">
                <a:solidFill>
                  <a:srgbClr val="BC541A"/>
                </a:solidFill>
              </a:rPr>
              <a:t>（二）旅遊業市況景氣低迷，仍能維持</a:t>
            </a:r>
            <a:r>
              <a:rPr lang="zh-TW" altLang="en-US" sz="2300" b="1" dirty="0" smtClean="0">
                <a:solidFill>
                  <a:srgbClr val="BC541A"/>
                </a:solidFill>
              </a:rPr>
              <a:t>成長</a:t>
            </a:r>
            <a:endParaRPr lang="en-US" altLang="zh-TW" sz="23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旅遊業者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2012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年經營得非常辛苦，前二季景氣春光乍現，攬客順利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，惟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在淺嘗甜頭後，因外幣升值、物價上漲，加上消費者消費信心低迷，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整體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經營環境急轉直下、逐漸惡化，在消費者出遊意願低落氛圍下，不僅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原本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應該趁勢賺錢的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7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、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8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月暑假旺季失守，體質不佳或品牌知名度不夠的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旅行社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，更因攬客不易、入不敷出而暫時歇業或索性關門大吉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300" dirty="0" smtClean="0">
              <a:solidFill>
                <a:srgbClr val="C2AD8D">
                  <a:lumMod val="50000"/>
                </a:srgb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蕭條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市場中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，燦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星旅遊網業績卻猶能成長，旅遊電子商務市場持續成長，固然是主要原因。燦星旅遊網運用平臺優勢，將業務觸角擴大延伸至各層面，更是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主要關鍵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06248"/>
            <a:ext cx="8280920" cy="6191103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28124" y="503956"/>
            <a:ext cx="82992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（三）</a:t>
            </a:r>
            <a:r>
              <a:rPr lang="en-US" altLang="zh-TW" sz="2400" b="1" dirty="0">
                <a:solidFill>
                  <a:srgbClr val="BC541A"/>
                </a:solidFill>
              </a:rPr>
              <a:t>B2C</a:t>
            </a:r>
            <a:r>
              <a:rPr lang="zh-TW" altLang="en-US" sz="2400" b="1" dirty="0">
                <a:solidFill>
                  <a:srgbClr val="BC541A"/>
                </a:solidFill>
              </a:rPr>
              <a:t>、</a:t>
            </a:r>
            <a:r>
              <a:rPr lang="en-US" altLang="zh-TW" sz="2400" b="1" dirty="0">
                <a:solidFill>
                  <a:srgbClr val="BC541A"/>
                </a:solidFill>
              </a:rPr>
              <a:t>B2B</a:t>
            </a:r>
            <a:r>
              <a:rPr lang="zh-TW" altLang="en-US" sz="2400" b="1" dirty="0">
                <a:solidFill>
                  <a:srgbClr val="BC541A"/>
                </a:solidFill>
              </a:rPr>
              <a:t>、及</a:t>
            </a:r>
            <a:r>
              <a:rPr lang="en-US" altLang="zh-TW" sz="2400" b="1" dirty="0">
                <a:solidFill>
                  <a:srgbClr val="BC541A"/>
                </a:solidFill>
              </a:rPr>
              <a:t>B2E </a:t>
            </a:r>
            <a:r>
              <a:rPr lang="zh-TW" altLang="en-US" sz="2400" b="1" dirty="0">
                <a:solidFill>
                  <a:srgbClr val="BC541A"/>
                </a:solidFill>
              </a:rPr>
              <a:t>均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做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燦星旅遊網副總經理陳明明表示，除既有網路的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B2B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與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B2C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通路外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，燦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星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年起成立專屬部門新闢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B2E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企業通路，藉產品透明化、價格公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開化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，快速回應企業需求，以及提供各種分析報表協助企業減省差旅成本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等服務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，深耕企業差旅與企業員工福利暨獎勵旅遊市場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（四）已有</a:t>
            </a:r>
            <a:r>
              <a:rPr lang="en-US" altLang="zh-TW" sz="2400" b="1" dirty="0">
                <a:solidFill>
                  <a:srgbClr val="BC541A"/>
                </a:solidFill>
              </a:rPr>
              <a:t>12 </a:t>
            </a:r>
            <a:r>
              <a:rPr lang="zh-TW" altLang="en-US" sz="2400" b="1" dirty="0">
                <a:solidFill>
                  <a:srgbClr val="BC541A"/>
                </a:solidFill>
              </a:rPr>
              <a:t>家實體店頭門市店，強化服務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機制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在實體通路上，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2012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年已有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12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家店頭門市的燦星旅遊網，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2012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年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並沒有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新增門市據點，但因強化服務機制、加快服務速度與效率，故在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不景氣中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反而吸納了更多客源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2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0"/>
            <a:r>
              <a:rPr lang="zh-TW" altLang="en-US" sz="2400" b="1" dirty="0" smtClean="0">
                <a:solidFill>
                  <a:srgbClr val="BC541A"/>
                </a:solidFill>
              </a:rPr>
              <a:t>（</a:t>
            </a:r>
            <a:r>
              <a:rPr lang="zh-TW" altLang="en-US" sz="2400" b="1" dirty="0">
                <a:solidFill>
                  <a:srgbClr val="BC541A"/>
                </a:solidFill>
              </a:rPr>
              <a:t>五）擴大與異業合作，開拓新客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源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與發卡銀行合作、禮遇卡友，也是燦星開拓客源的策略。為提升第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四季營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收，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2012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年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11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月起燦星一口氣分別與花旗、中國信託、玉山與華僑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銀行合作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，推出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12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期分期付款零利率的服務，讓這些銀行的卡友選購燦星的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全系列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旅遊商品。陳明明指出，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2012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年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11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、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12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月，燦星旅遊共操作了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1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萬</a:t>
            </a:r>
            <a:r>
              <a:rPr lang="en-US" altLang="zh-TW" sz="2200" dirty="0" smtClean="0">
                <a:solidFill>
                  <a:srgbClr val="C2AD8D">
                    <a:lumMod val="50000"/>
                  </a:srgbClr>
                </a:solidFill>
              </a:rPr>
              <a:t>5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千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人赴海外旅遊，其中有四成是來自此一服務。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06248"/>
            <a:ext cx="8280920" cy="6191103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28124" y="1075377"/>
            <a:ext cx="82992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（六）配合政府專案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活動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舉凡澎湖海鮮季、宜蘭綠色博覽會與花蓮星光大道，以及</a:t>
            </a:r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年的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臺北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燈會等，燦星旅遊都設計推出有獨家配套的行程，並與政府一起推廣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宣傳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。陳明明表示，地方政府辦活動，通常會受到較多媒體關注與報導，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在集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客時可收事半功倍之效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（七）透過跨實體、網路、異業、政府等綜合平臺優勢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，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en-US" altLang="zh-TW" sz="2400" b="1" dirty="0">
                <a:solidFill>
                  <a:srgbClr val="BC541A"/>
                </a:solidFill>
              </a:rPr>
              <a:t> 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才能在不景氣</a:t>
            </a:r>
            <a:r>
              <a:rPr lang="zh-TW" altLang="en-US" sz="2400" b="1" dirty="0">
                <a:solidFill>
                  <a:srgbClr val="BC541A"/>
                </a:solidFill>
              </a:rPr>
              <a:t>中擴大持續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成長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隨著寬頻時代來臨，網路不僅是媒體，更是通路與賣場，不過網路旅行社在取得旅遊產品供應商資源，並予以商品化與元件化之後，若要繼續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追求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成長，則除既有網路外，也應挾平臺優勢結合其他銷售通路，才能達</a:t>
            </a:r>
            <a:r>
              <a:rPr lang="zh-TW" altLang="en-US" sz="2200" dirty="0" smtClean="0">
                <a:solidFill>
                  <a:schemeClr val="accent5">
                    <a:lumMod val="75000"/>
                  </a:schemeClr>
                </a:solidFill>
              </a:rPr>
              <a:t>營收</a:t>
            </a:r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</a:rPr>
              <a:t>極大化目標。燦星旅遊網在不景氣中猶能逆勢成長，正是一個成功案例。</a:t>
            </a:r>
            <a:endParaRPr lang="en-US" altLang="zh-TW" sz="2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1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320649" y="77723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2〉 </a:t>
            </a:r>
            <a:r>
              <a:rPr lang="zh-TW" altLang="en-US" sz="2400" b="1" dirty="0">
                <a:solidFill>
                  <a:srgbClr val="002060"/>
                </a:solidFill>
              </a:rPr>
              <a:t>博客來網路書店提升服務，今日訂貨，隔日取貨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，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en-US" altLang="zh-TW" sz="2400" b="1" dirty="0">
                <a:solidFill>
                  <a:srgbClr val="002060"/>
                </a:solidFill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                24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小時到</a:t>
            </a:r>
            <a:r>
              <a:rPr lang="zh-TW" altLang="en-US" sz="2400" b="1" dirty="0">
                <a:solidFill>
                  <a:srgbClr val="002060"/>
                </a:solidFill>
              </a:rPr>
              <a:t>貨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38050" y="939780"/>
            <a:ext cx="8299204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（一）博客來</a:t>
            </a:r>
            <a:r>
              <a:rPr lang="en-US" altLang="zh-TW" sz="2400" b="1" dirty="0">
                <a:solidFill>
                  <a:srgbClr val="BC541A"/>
                </a:solidFill>
              </a:rPr>
              <a:t>2012 </a:t>
            </a:r>
            <a:r>
              <a:rPr lang="zh-TW" altLang="en-US" sz="2400" b="1" dirty="0">
                <a:solidFill>
                  <a:srgbClr val="BC541A"/>
                </a:solidFill>
              </a:rPr>
              <a:t>年營收達</a:t>
            </a:r>
            <a:r>
              <a:rPr lang="en-US" altLang="zh-TW" sz="2400" b="1" dirty="0">
                <a:solidFill>
                  <a:srgbClr val="BC541A"/>
                </a:solidFill>
              </a:rPr>
              <a:t>50 </a:t>
            </a:r>
            <a:r>
              <a:rPr lang="zh-TW" altLang="en-US" sz="2400" b="1" dirty="0">
                <a:solidFill>
                  <a:srgbClr val="BC541A"/>
                </a:solidFill>
              </a:rPr>
              <a:t>億元，</a:t>
            </a:r>
            <a:r>
              <a:rPr lang="en-US" altLang="zh-TW" sz="2400" b="1" dirty="0">
                <a:solidFill>
                  <a:srgbClr val="BC541A"/>
                </a:solidFill>
              </a:rPr>
              <a:t>2015 </a:t>
            </a:r>
            <a:r>
              <a:rPr lang="zh-TW" altLang="en-US" sz="2400" b="1" dirty="0">
                <a:solidFill>
                  <a:srgbClr val="BC541A"/>
                </a:solidFill>
              </a:rPr>
              <a:t>年上看</a:t>
            </a:r>
            <a:r>
              <a:rPr lang="en-US" altLang="zh-TW" sz="2400" b="1" dirty="0">
                <a:solidFill>
                  <a:srgbClr val="BC541A"/>
                </a:solidFill>
              </a:rPr>
              <a:t>70 </a:t>
            </a:r>
            <a:r>
              <a:rPr lang="zh-TW" altLang="en-US" sz="2400" b="1" dirty="0">
                <a:solidFill>
                  <a:srgbClr val="BC541A"/>
                </a:solidFill>
              </a:rPr>
              <a:t>億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元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博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客來網路書店的大股東統一超商，有意將虛實（即網路書店和統一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超商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）通路做進一步的整合。博客來召開記者會表示，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年度將建構「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會員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服務」為核心的新營運模式，將推出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小時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隔日取貨、全年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無休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的服務。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年博客來營收為新臺幣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50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億元，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2015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年可望成長四成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，上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看新臺幣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億元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（二）提升服務水準，推出</a:t>
            </a:r>
            <a:r>
              <a:rPr lang="en-US" altLang="zh-TW" sz="2400" b="1" dirty="0">
                <a:solidFill>
                  <a:srgbClr val="BC541A"/>
                </a:solidFill>
              </a:rPr>
              <a:t>24 </a:t>
            </a:r>
            <a:r>
              <a:rPr lang="zh-TW" altLang="en-US" sz="2400" b="1" dirty="0">
                <a:solidFill>
                  <a:srgbClr val="BC541A"/>
                </a:solidFill>
              </a:rPr>
              <a:t>小時在</a:t>
            </a:r>
            <a:r>
              <a:rPr lang="en-US" altLang="zh-TW" sz="2400" b="1" dirty="0">
                <a:solidFill>
                  <a:srgbClr val="BC541A"/>
                </a:solidFill>
              </a:rPr>
              <a:t>7-Eleven </a:t>
            </a:r>
            <a:r>
              <a:rPr lang="zh-TW" altLang="en-US" sz="2400" b="1" dirty="0">
                <a:solidFill>
                  <a:srgbClr val="BC541A"/>
                </a:solidFill>
              </a:rPr>
              <a:t>取貨服務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，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BC541A"/>
                </a:solidFill>
              </a:rPr>
              <a:t> 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全年無休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根據統計，博客來的網路消費者有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85%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的比例是選擇到便利超商取貨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，加上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近來有不少消費者反應送貨速度太慢，因此博客來決定要推出下單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後</a:t>
            </a:r>
            <a:r>
              <a:rPr lang="en-US" altLang="zh-TW" sz="2300" dirty="0" smtClean="0">
                <a:solidFill>
                  <a:srgbClr val="C2AD8D">
                    <a:lumMod val="50000"/>
                  </a:srgbClr>
                </a:solidFill>
              </a:rPr>
              <a:t>24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小時在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7-Eleven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取貨的服務，由於博客來大股東就是統一超商，將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可望全力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支援該項服務，物流方面由大智通文化行銷公司負責；目前統一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超商全省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有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4,800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個據點將提供該項服務，一月中旬之後，離島的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7-Eleven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也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將加入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該行列。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38050" y="939780"/>
            <a:ext cx="82992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（三）真正帶給消費者利益與回饋，才能使顧客忠誠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，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en-US" altLang="zh-TW" sz="2400" b="1" dirty="0">
                <a:solidFill>
                  <a:srgbClr val="BC541A"/>
                </a:solidFill>
              </a:rPr>
              <a:t> 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未來持續建立</a:t>
            </a:r>
            <a:r>
              <a:rPr lang="zh-TW" altLang="en-US" sz="2400" b="1" dirty="0">
                <a:solidFill>
                  <a:srgbClr val="BC541A"/>
                </a:solidFill>
              </a:rPr>
              <a:t>跨業的紅利積點平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臺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「給消費者更多的邊際效益、建立更緊密的結合，是大勢所趨！」鼎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鼎行銷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營運長梁錦琳指出，廠商經營忠誠計畫要付出很大的成本，但一家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公司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再大也很難滿足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消費者各層面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的需求。集點平臺的角色，就是扮演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結合廠商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的力量共同經營忠誠計畫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endParaRPr lang="en-US" altLang="zh-TW" sz="2300" dirty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梁錦琳表示，對商家來說，雖然點數面臨不同商家的競爭，但只要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本身產品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力夠、端出實惠的優惠，也會吸引更多新客戶上門。以愛買來說，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由於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快樂購兌換情況良好，目前就已經取消本身的會員制度，未來兌換平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臺合作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的範圍將不限於遠東集團，梁錦琳表示，預計第三季就會有非集團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的新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商家加入。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1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320649" y="-273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3〉 </a:t>
            </a:r>
            <a:r>
              <a:rPr lang="zh-TW" altLang="en-US" sz="2400" b="1" dirty="0">
                <a:solidFill>
                  <a:srgbClr val="002060"/>
                </a:solidFill>
              </a:rPr>
              <a:t>富邦</a:t>
            </a:r>
            <a:r>
              <a:rPr lang="en-US" altLang="zh-TW" sz="2400" b="1" dirty="0" err="1">
                <a:solidFill>
                  <a:srgbClr val="002060"/>
                </a:solidFill>
              </a:rPr>
              <a:t>momo</a:t>
            </a:r>
            <a:r>
              <a:rPr lang="en-US" altLang="zh-TW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>
                <a:solidFill>
                  <a:srgbClr val="002060"/>
                </a:solidFill>
              </a:rPr>
              <a:t>購物臺進入實體美妝連鎖店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38050" y="411043"/>
            <a:ext cx="82992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rgbClr val="BC541A"/>
                </a:solidFill>
              </a:rPr>
              <a:t>（一）將與屈臣氏、康是美及寶雅前</a:t>
            </a:r>
            <a:r>
              <a:rPr lang="en-US" altLang="zh-TW" sz="2200" b="1" dirty="0">
                <a:solidFill>
                  <a:srgbClr val="BC541A"/>
                </a:solidFill>
              </a:rPr>
              <a:t>3 </a:t>
            </a:r>
            <a:r>
              <a:rPr lang="zh-TW" altLang="en-US" sz="2200" b="1" dirty="0">
                <a:solidFill>
                  <a:srgbClr val="BC541A"/>
                </a:solidFill>
              </a:rPr>
              <a:t>大零售品牌相</a:t>
            </a:r>
            <a:r>
              <a:rPr lang="zh-TW" altLang="en-US" sz="2200" b="1" dirty="0" smtClean="0">
                <a:solidFill>
                  <a:srgbClr val="BC541A"/>
                </a:solidFill>
              </a:rPr>
              <a:t>競爭</a:t>
            </a:r>
            <a:endParaRPr lang="en-US" altLang="zh-TW" sz="22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在物價高漲消費緊縮的時代，唯有女性的愛美商機仍大有可為，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富邦</a:t>
            </a:r>
            <a:r>
              <a:rPr lang="en-US" altLang="zh-TW" sz="2200" dirty="0" err="1" smtClean="0">
                <a:solidFill>
                  <a:schemeClr val="accent5">
                    <a:lumMod val="50000"/>
                  </a:schemeClr>
                </a:solidFill>
              </a:rPr>
              <a:t>momo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臺搶攻實體通路，首家美妝店在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月底開幕，開在西門町商圈附近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，以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日、韓貨搶攻年輕族群，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年更訂下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5–10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家展店目標，發展連鎖體系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，要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與寶雅、康是美、屈臣氏等大廠一較高下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200" b="1" dirty="0">
                <a:solidFill>
                  <a:srgbClr val="BC541A"/>
                </a:solidFill>
              </a:rPr>
              <a:t>（二）</a:t>
            </a:r>
            <a:r>
              <a:rPr lang="en-US" altLang="zh-TW" sz="2200" b="1" dirty="0" err="1">
                <a:solidFill>
                  <a:srgbClr val="BC541A"/>
                </a:solidFill>
              </a:rPr>
              <a:t>momo</a:t>
            </a:r>
            <a:r>
              <a:rPr lang="en-US" altLang="zh-TW" sz="2200" b="1" dirty="0">
                <a:solidFill>
                  <a:srgbClr val="BC541A"/>
                </a:solidFill>
              </a:rPr>
              <a:t> </a:t>
            </a:r>
            <a:r>
              <a:rPr lang="zh-TW" altLang="en-US" sz="2200" b="1" dirty="0">
                <a:solidFill>
                  <a:srgbClr val="BC541A"/>
                </a:solidFill>
              </a:rPr>
              <a:t>電視購物臺，已開始</a:t>
            </a:r>
            <a:r>
              <a:rPr lang="zh-TW" altLang="en-US" sz="2200" b="1" dirty="0" smtClean="0">
                <a:solidFill>
                  <a:srgbClr val="BC541A"/>
                </a:solidFill>
              </a:rPr>
              <a:t>賺錢</a:t>
            </a:r>
            <a:endParaRPr lang="en-US" altLang="zh-TW" sz="22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200" dirty="0" err="1">
                <a:solidFill>
                  <a:srgbClr val="C2AD8D">
                    <a:lumMod val="50000"/>
                  </a:srgbClr>
                </a:solidFill>
              </a:rPr>
              <a:t>momo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購物臺現在平均每個月已有</a:t>
            </a:r>
            <a:r>
              <a:rPr lang="en-US" altLang="zh-TW" sz="2200" dirty="0" smtClean="0">
                <a:solidFill>
                  <a:srgbClr val="C2AD8D">
                    <a:lumMod val="50000"/>
                  </a:srgbClr>
                </a:solidFill>
              </a:rPr>
              <a:t>3,000–4,000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萬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元獲利，公司推算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，</a:t>
            </a:r>
            <a:r>
              <a:rPr lang="en-US" altLang="zh-TW" sz="2200" dirty="0" smtClean="0">
                <a:solidFill>
                  <a:srgbClr val="C2AD8D">
                    <a:lumMod val="50000"/>
                  </a:srgbClr>
                </a:solidFill>
              </a:rPr>
              <a:t>2012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年</a:t>
            </a:r>
            <a:r>
              <a:rPr lang="en-US" altLang="zh-TW" sz="2200" dirty="0" err="1">
                <a:solidFill>
                  <a:srgbClr val="C2AD8D">
                    <a:lumMod val="50000"/>
                  </a:srgbClr>
                </a:solidFill>
              </a:rPr>
              <a:t>momo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全年獲利約</a:t>
            </a:r>
            <a:r>
              <a:rPr lang="en-US" altLang="zh-TW" sz="2200" dirty="0" smtClean="0">
                <a:solidFill>
                  <a:srgbClr val="C2AD8D">
                    <a:lumMod val="50000"/>
                  </a:srgbClr>
                </a:solidFill>
              </a:rPr>
              <a:t>4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億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元，</a:t>
            </a:r>
            <a:r>
              <a:rPr lang="en-US" altLang="zh-TW" sz="2200" dirty="0" smtClean="0">
                <a:solidFill>
                  <a:srgbClr val="C2AD8D">
                    <a:lumMod val="50000"/>
                  </a:srgbClr>
                </a:solidFill>
              </a:rPr>
              <a:t>2013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年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獲利目標可逾</a:t>
            </a:r>
            <a:r>
              <a:rPr lang="en-US" altLang="zh-TW" sz="2200" dirty="0" smtClean="0">
                <a:solidFill>
                  <a:srgbClr val="C2AD8D">
                    <a:lumMod val="50000"/>
                  </a:srgbClr>
                </a:solidFill>
              </a:rPr>
              <a:t>4.5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億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元，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等於</a:t>
            </a:r>
            <a:r>
              <a:rPr lang="en-US" altLang="zh-TW" sz="2200" dirty="0" smtClean="0">
                <a:solidFill>
                  <a:srgbClr val="C2AD8D">
                    <a:lumMod val="50000"/>
                  </a:srgbClr>
                </a:solidFill>
              </a:rPr>
              <a:t>2013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年有賺一個股本的實力，算是富邦集團旗下「獲利穩定的小金雞」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，決定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積極切入實體通路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2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0"/>
            <a:r>
              <a:rPr lang="zh-TW" altLang="en-US" sz="2200" b="1" dirty="0">
                <a:solidFill>
                  <a:srgbClr val="BC541A"/>
                </a:solidFill>
              </a:rPr>
              <a:t>（三）前</a:t>
            </a:r>
            <a:r>
              <a:rPr lang="en-US" altLang="zh-TW" sz="2200" b="1" dirty="0">
                <a:solidFill>
                  <a:srgbClr val="BC541A"/>
                </a:solidFill>
              </a:rPr>
              <a:t>3 </a:t>
            </a:r>
            <a:r>
              <a:rPr lang="zh-TW" altLang="en-US" sz="2200" b="1" dirty="0">
                <a:solidFill>
                  <a:srgbClr val="BC541A"/>
                </a:solidFill>
              </a:rPr>
              <a:t>大美妝零售店也不是省油的燈，全力</a:t>
            </a:r>
            <a:r>
              <a:rPr lang="zh-TW" altLang="en-US" sz="2200" b="1" dirty="0" smtClean="0">
                <a:solidFill>
                  <a:srgbClr val="BC541A"/>
                </a:solidFill>
              </a:rPr>
              <a:t>備戰</a:t>
            </a:r>
            <a:endParaRPr lang="en-US" altLang="zh-TW" sz="22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寶雅</a:t>
            </a:r>
            <a:r>
              <a:rPr lang="en-US" altLang="zh-TW" sz="2200" dirty="0" smtClean="0">
                <a:solidFill>
                  <a:srgbClr val="C2AD8D">
                    <a:lumMod val="50000"/>
                  </a:srgbClr>
                </a:solidFill>
              </a:rPr>
              <a:t>2012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年營收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達</a:t>
            </a:r>
            <a:r>
              <a:rPr lang="en-US" altLang="zh-TW" sz="2200" dirty="0" smtClean="0">
                <a:solidFill>
                  <a:srgbClr val="C2AD8D">
                    <a:lumMod val="50000"/>
                  </a:srgbClr>
                </a:solidFill>
              </a:rPr>
              <a:t>41.7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億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元，年增率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18.56%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，成長高於一般通路，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寶雅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預估，</a:t>
            </a:r>
            <a:r>
              <a:rPr lang="en-US" altLang="zh-TW" sz="2200" dirty="0" smtClean="0">
                <a:solidFill>
                  <a:srgbClr val="C2AD8D">
                    <a:lumMod val="50000"/>
                  </a:srgbClr>
                </a:solidFill>
              </a:rPr>
              <a:t>2013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年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將維持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10</a:t>
            </a:r>
            <a:r>
              <a:rPr lang="en-US" altLang="zh-TW" sz="2200" dirty="0" smtClean="0">
                <a:solidFill>
                  <a:srgbClr val="C2AD8D">
                    <a:lumMod val="50000"/>
                  </a:srgbClr>
                </a:solidFill>
              </a:rPr>
              <a:t>%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以上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營收成長率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200" dirty="0" smtClean="0">
              <a:solidFill>
                <a:srgbClr val="C2AD8D">
                  <a:lumMod val="50000"/>
                </a:srgb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港商屈臣氏以亞洲最大個人藥妝用品商店，穩坐臺灣藥妝生活雜貨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龍頭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，全臺已有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450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多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家店。統一集團投資的康是美，店數也超過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320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家，儘管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通路競爭已白熱化，商品價格促銷不斷，不過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2013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都還會持續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調整店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型，迎戰新競爭對手。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88512"/>
            <a:ext cx="8280920" cy="5920807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539552" y="635779"/>
            <a:ext cx="761459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4. 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</a:rPr>
              <a:t>強化對會員的經營與顧客關係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管理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何建文表示，為了追求康是美的第二成長動力，除了持續擴張門市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據點之外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，強化對會員的用心經營，也是重點要務。在門市擴張上，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2013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年度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重點設點的區域，仍以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大都會區為主，同時因應區域商圈的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變化而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調整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在顧客關係經營方面，根據金卡、普卡會員的消費，歸納統計分析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會員的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消費特性與需求，以簡訊、加價購等活動，激勵會員擴大消費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此外，康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是美亦在門市發行情報誌季刊、免費專業手冊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COSMED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、免費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促銷手冊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等，並於網站設立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小時回覆電子信箱，由專業藥師團隊負責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，接受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消費者免費諮詢，深化與顧客的關係，強化顧客對康是美的品牌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忠誠度。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endParaRPr lang="zh-TW" alt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19063"/>
            <a:ext cx="8280920" cy="6078289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50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文字方塊 3"/>
          <p:cNvSpPr txBox="1"/>
          <p:nvPr/>
        </p:nvSpPr>
        <p:spPr>
          <a:xfrm>
            <a:off x="446408" y="-5318"/>
            <a:ext cx="6933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八、其他流通零售業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519063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1〉 </a:t>
            </a:r>
            <a:r>
              <a:rPr lang="zh-TW" altLang="en-US" sz="2400" b="1" dirty="0">
                <a:solidFill>
                  <a:srgbClr val="002060"/>
                </a:solidFill>
              </a:rPr>
              <a:t>連鎖業興起內部創業制度（阿瘦皮鞋店）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51520" y="1046341"/>
            <a:ext cx="8475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（一）國內環境大幅改變，內部創業模式崛起，讓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店長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en-US" altLang="zh-TW" sz="2400" b="1" dirty="0">
                <a:solidFill>
                  <a:srgbClr val="BC541A"/>
                </a:solidFill>
              </a:rPr>
              <a:t> 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變成店老闆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在臺灣內需大餅難以擴大下，許多在全臺處處插旗、設點的大型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連鎖業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，正逐漸面臨粥少僧多的成長壓力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國內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連鎖業的新戰局，已從第一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階段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的橫向遍地開花拓點戰，進入第二階段的縱向在地聚焦深耕戰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。為了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激勵單店向下扎根提高業績，愈來愈多的老闆開始改變思維，改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朝內部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創業模式經營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開放門市股權給店長投資，讓店長從員工變大股東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，激勵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店長拚下去。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其中像一線連鎖皮鞋品牌阿瘦皮鞋，在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年四或五月，改變長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達五十五年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的經營策略，釋出門市股權給店長入股。另外，像是國內系統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家具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連鎖龍頭臺灣歐德，更是把門市的股權，賦予四位委任負責人、店長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，與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總部一起投資持有。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1"/>
            <a:ext cx="8280920" cy="659735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0" name="矩形 9"/>
          <p:cNvSpPr/>
          <p:nvPr/>
        </p:nvSpPr>
        <p:spPr>
          <a:xfrm>
            <a:off x="348965" y="15513"/>
            <a:ext cx="8475808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（二）面對單店平均業績下降的壓力愈來愈大，期望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透過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en-US" altLang="zh-TW" sz="2400" b="1" dirty="0">
                <a:solidFill>
                  <a:srgbClr val="BC541A"/>
                </a:solidFill>
              </a:rPr>
              <a:t> </a:t>
            </a:r>
            <a:r>
              <a:rPr lang="en-US" altLang="zh-TW" sz="2400" b="1" dirty="0" smtClean="0">
                <a:solidFill>
                  <a:srgbClr val="BC541A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內部創業</a:t>
            </a:r>
            <a:r>
              <a:rPr lang="zh-TW" altLang="en-US" sz="2400" b="1" dirty="0">
                <a:solidFill>
                  <a:srgbClr val="BC541A"/>
                </a:solidFill>
              </a:rPr>
              <a:t>機制，開展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業績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阿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瘦皮鞋總經理羅榮岳看到連鎖業中長期經營上一個大挑戰，大家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經過這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幾年比賽開店後，不管直營也好，加盟也好，幾乎在主要的商圈或區域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，該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開的店都開了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或許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在部分新興區域，還有新空間可繼續開下去，但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即便如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阿瘦評估，未來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A.S.O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全臺門市總胃納量還可從現在的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175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家店達到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240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家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或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250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家，但可預期，在全臺皮鞋市場大餅未再擴增，同品牌同類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商品門市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不斷複製愈開愈多後，未來大家平均單店業績下降的壓力將愈來愈重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羅榮岳認為，國內大型連鎖業在打完遍地開花戰之後，下一步，將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面臨當地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聚焦深耕戰的考驗，而這場未來之戰的輸贏關鍵在於店長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但店長因不具股東身分，只領底薪加獎金。為了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讓阿瘦的店長更有拚下去的決心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與誘因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，阿瘦預估四或五月起，開放第一批內部創業制，從現有門市店長中，挑出有意願且表現優異的店長，給予門市投資入股，讓店長從員工變大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股東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，如果店長一下子無法拿出錢參與投資，阿瘦也將協助店長融資貸款。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1"/>
            <a:ext cx="8280920" cy="659735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323500" y="1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2〉 </a:t>
            </a:r>
            <a:r>
              <a:rPr lang="zh-TW" altLang="en-US" sz="2400" b="1" dirty="0">
                <a:solidFill>
                  <a:srgbClr val="002060"/>
                </a:solidFill>
              </a:rPr>
              <a:t>王品與曼都的激勵管理</a:t>
            </a:r>
            <a:r>
              <a:rPr lang="en-US" altLang="zh-TW" sz="2400" b="1" dirty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利潤與員工分享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71489" y="466607"/>
            <a:ext cx="8475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（一）王品餐飲集團每個月有盈餘，即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分紅</a:t>
            </a:r>
            <a:endParaRPr lang="en-US" altLang="zh-TW" sz="2400" b="1" dirty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王品集團即表示，與其他連鎖餐飲企業相較，王品集團最自豪之處，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在於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店長入股分紅及員工教育訓練制度。在王品各事業體，店長可投資入股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該店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11%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，每個月依照該店盈餘立即分紅，該策略果然在激勵店長拚業績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方面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奏效。現在王品集團的店長每個月的分紅，普遍遠遠超過正常月薪以上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（二）曼都連鎖美容美髮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店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曼都國際總經理賴淑芬也曾分析，曼都國際能打造國內連鎖美髮美容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業第一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品牌背後的祕訣之一，即是利益共享的企業文化。曼都國際不僅讓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店長入股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，在董監事中，更有店長出身的高階幹部躋身董監事會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400" dirty="0" smtClean="0">
              <a:solidFill>
                <a:srgbClr val="C2AD8D">
                  <a:lumMod val="50000"/>
                </a:srgb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曼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都利益共享機制，新開的店由公司、店長、設計師各持股約三成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一起合資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入股，每個月提撥該店淨利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10%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當獎金，每月分紅，且資深店長還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可多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店經營，這讓曼都每家店在設立後，都能在當地深耕經營。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1"/>
            <a:ext cx="8280920" cy="659735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323500" y="1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3〉 </a:t>
            </a:r>
            <a:r>
              <a:rPr lang="zh-TW" altLang="en-US" sz="2400" b="1" dirty="0">
                <a:solidFill>
                  <a:srgbClr val="002060"/>
                </a:solidFill>
              </a:rPr>
              <a:t>國內連鎖咖啡飽和，紛紛轉型求發展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71489" y="532993"/>
            <a:ext cx="8475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（一）連鎖咖啡店面對艱困的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一年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年對於連鎖咖啡店是相當艱困的一年，原物料漲不停，但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中小型業者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擔心客源流失而不敢喊漲，除成本墊高外，加上統一超商等便利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商店也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來搶攻平價咖啡市場，設立在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City Café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已破千店，連帶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壓縮中小型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業者的生存空間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相較於龍頭統一星巴克兩度調漲價格，其他中小型業者，多因競爭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過於激烈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而不敢跟進，逼得中小型連鎖咖啡業者不是轉而開拓海外市場，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就是朝向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多元化發展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（二）</a:t>
            </a:r>
            <a:r>
              <a:rPr lang="en-US" altLang="zh-TW" sz="2400" b="1" dirty="0">
                <a:solidFill>
                  <a:srgbClr val="BC541A"/>
                </a:solidFill>
              </a:rPr>
              <a:t>85 </a:t>
            </a:r>
            <a:r>
              <a:rPr lang="zh-TW" altLang="en-US" sz="2400" b="1" dirty="0">
                <a:solidFill>
                  <a:srgbClr val="BC541A"/>
                </a:solidFill>
              </a:rPr>
              <a:t>度</a:t>
            </a:r>
            <a:r>
              <a:rPr lang="en-US" altLang="zh-TW" sz="2400" b="1" dirty="0">
                <a:solidFill>
                  <a:srgbClr val="BC541A"/>
                </a:solidFill>
              </a:rPr>
              <a:t>C </a:t>
            </a:r>
            <a:r>
              <a:rPr lang="zh-TW" altLang="en-US" sz="2400" b="1" dirty="0">
                <a:solidFill>
                  <a:srgbClr val="BC541A"/>
                </a:solidFill>
              </a:rPr>
              <a:t>布局海外市場及開居酒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屋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店數已達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322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85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度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年打算不再新增加盟店，臺灣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市場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年的目標是要拉高單店營收，因此原本只賣平價蛋糕、咖啡的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85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度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，現在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也加入麵包販售。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85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度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總監楊欲奇表示，目前正在中央廚房進行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測試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，未來加盟店也能銷售迴轉率高的麵包商品。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48680"/>
            <a:ext cx="8280920" cy="5904656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179512" y="89851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眼看臺灣市場逐漸飽和，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85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度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C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則積極布局海外市場，目前在澳洲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、美國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、上海都已陸續開出直營店。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楊欲奇表示，之前上海店因租金爭議而暫告歇業，現已重新覓點開幕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，單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店營收最高一日可達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20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萬元，表現超乎預期，估計上半年上海會再開</a:t>
            </a:r>
            <a:r>
              <a:rPr lang="en-US" altLang="zh-TW" sz="2400" dirty="0" smtClean="0">
                <a:solidFill>
                  <a:srgbClr val="C2AD8D">
                    <a:lumMod val="50000"/>
                  </a:srgbClr>
                </a:solidFill>
              </a:rPr>
              <a:t>5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家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直營店，下半年才考慮開放加盟。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85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度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C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母公司在臺則轉型跨足其他餐飲事業，旗下的義大利麵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連鎖店</a:t>
            </a:r>
            <a:r>
              <a:rPr lang="en-US" altLang="zh-TW" sz="2400" dirty="0" err="1" smtClean="0">
                <a:solidFill>
                  <a:srgbClr val="C2AD8D">
                    <a:lumMod val="50000"/>
                  </a:srgbClr>
                </a:solidFill>
              </a:rPr>
              <a:t>Passi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，目前有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28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家店，不過公司方面也積極研究其他餐飲事業，最新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計畫是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與日本業者合開日式居酒屋，同樣訴求平價概念，要搶攻咖啡以外的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新市場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22299"/>
            <a:ext cx="8280920" cy="588702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271489" y="532993"/>
            <a:ext cx="8475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（三）丹堤跨行做涮涮鍋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店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至於店數有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130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家的丹堤咖啡，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年則首度跨足開起涮涮鍋連鎖店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，創辦人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兼副總經理方淑宜本身對吃就很有研究，因此丹堤咖啡與一般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咖啡店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不同，每一季都有餐點新菜色，且與許多專業供應商配合，好開發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不同菜單。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（四）金礦擴大開放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加盟店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單店單日營收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12–18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萬元的金礦咖啡，算是平價咖啡中，生意相當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不錯的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，過去開店保守的金礦，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2012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年買下內湖的中央廚房，首度切入加盟市場。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金礦表示，將以委託加盟方式進行，也就是公司與加盟主一同出資，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總公司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占股要超過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50%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，並且保證獲利否則股權買回，主要是要確保品牌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，目前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店數是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17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家，期望一年後要開到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30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家左右。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81591" y="1317923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（五）各大連鎖咖啡品牌經營比較表</a:t>
            </a:r>
            <a:endParaRPr lang="en-US" altLang="zh-TW" sz="2400" b="1" dirty="0">
              <a:solidFill>
                <a:srgbClr val="BC541A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7" y="2168860"/>
            <a:ext cx="7866809" cy="422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1"/>
            <a:ext cx="8280920" cy="659735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323500" y="159023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4〉 </a:t>
            </a:r>
            <a:r>
              <a:rPr lang="zh-TW" altLang="en-US" sz="2400" b="1" dirty="0">
                <a:solidFill>
                  <a:srgbClr val="002060"/>
                </a:solidFill>
              </a:rPr>
              <a:t>臺灣無印良品發展良好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71489" y="920909"/>
            <a:ext cx="8475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（一）臺灣無印良品營收</a:t>
            </a:r>
            <a:r>
              <a:rPr lang="en-US" altLang="zh-TW" sz="2400" b="1" dirty="0">
                <a:solidFill>
                  <a:srgbClr val="BC541A"/>
                </a:solidFill>
              </a:rPr>
              <a:t>44 </a:t>
            </a:r>
            <a:r>
              <a:rPr lang="zh-TW" altLang="en-US" sz="2400" b="1" dirty="0">
                <a:solidFill>
                  <a:srgbClr val="BC541A"/>
                </a:solidFill>
              </a:rPr>
              <a:t>億元，已有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獲利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日本良品計畫公司看好臺灣居家市場，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年將投入更大資源，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強化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臺灣無印良品銷售家具商品，預計家具銷售占比可從目前的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6%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提升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到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13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%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。日本良品計畫社長松井忠三說，家具是從生活提案的角度開發，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臺灣未來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也會依照消費者需求引進家具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（二）開店以「開賺錢的店為原則」，目前全臺已有</a:t>
            </a:r>
            <a:r>
              <a:rPr lang="en-US" altLang="zh-TW" sz="2400" b="1" dirty="0">
                <a:solidFill>
                  <a:srgbClr val="BC541A"/>
                </a:solidFill>
              </a:rPr>
              <a:t>11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店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在開店策略上，松井忠三僅預估會增加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1–2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店，他強調，不會在設定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店數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的前提下展店，必須要有適合的賣場、足夠的人力和後勤等支援完備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下才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會開店，且要以「開賺錢的店為原則」。目前臺灣無印良品有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11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家店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，分布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在臺北、桃園、新竹、臺中、高雄等地。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7999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矩形 8"/>
          <p:cNvSpPr/>
          <p:nvPr/>
        </p:nvSpPr>
        <p:spPr>
          <a:xfrm>
            <a:off x="411137" y="35718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案例</a:t>
            </a:r>
            <a:r>
              <a:rPr lang="en-US" altLang="zh-TW" sz="2400" b="1" dirty="0">
                <a:solidFill>
                  <a:srgbClr val="002060"/>
                </a:solidFill>
              </a:rPr>
              <a:t>5〉 </a:t>
            </a:r>
            <a:r>
              <a:rPr lang="zh-TW" altLang="en-US" sz="2400" b="1" dirty="0">
                <a:solidFill>
                  <a:srgbClr val="002060"/>
                </a:solidFill>
              </a:rPr>
              <a:t>國內兩大居家零售業業績普遍衰退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51520" y="497383"/>
            <a:ext cx="84758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BC541A"/>
                </a:solidFill>
              </a:rPr>
              <a:t>（一）受居家零售市場景氣低迷影響，業績衰退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兩大本土居家零售品牌生活工場與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HOLA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和樂居家館苦撐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年，受到內需市場萎縮影響，部分既有店營收衰退。生活工場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年營業額衰退約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7%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；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HOLA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整體雖成長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4.77%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，若扣除新開店因素，仍有部分既有店業績有待努力。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（二）生活工場的因應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對策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商品方面，生活工場每季新品品項為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1,800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個，較以往減少一成。並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在常態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商品中，選出銷售最強的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200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個單品大幅降價，以增加消費者在非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促銷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檔期願意來店購買的頻率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4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（三）</a:t>
            </a:r>
            <a:r>
              <a:rPr lang="en-US" altLang="zh-TW" sz="2400" b="1" dirty="0">
                <a:solidFill>
                  <a:srgbClr val="BC541A"/>
                </a:solidFill>
              </a:rPr>
              <a:t>HOLA </a:t>
            </a:r>
            <a:r>
              <a:rPr lang="zh-TW" altLang="en-US" sz="2400" b="1" dirty="0">
                <a:solidFill>
                  <a:srgbClr val="BC541A"/>
                </a:solidFill>
              </a:rPr>
              <a:t>的因應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對策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914400" lvl="1" indent="-457200">
              <a:buFont typeface="Wingdings" pitchFamily="2" charset="2"/>
              <a:buChar char="p"/>
            </a:pP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HOLA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則朝精耕高單價消費群努力，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2012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年起針對高消費群的會員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發送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折價券、來店禮等活動，並調整商品定位，稍微墊高價格。這個做法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會流失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部分偏好購買低價商品的消費者，但卻可提高客單價。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HOLA 2012 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年營收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35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億元，較前年成長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4.77%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04664"/>
            <a:ext cx="8280920" cy="612068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539552" y="523701"/>
            <a:ext cx="76145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5. 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</a:rPr>
              <a:t>門市環境不斷的革新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改造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康是美均有其階段性的創新。康是美從草創之初的「便利藥妝店」、「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藥妝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便利店」，到現在的「專業藥妝店」，會不斷根據顧客的需求而蛻變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年即針對企業識別與門市環境進行大規模改造，從軟硬體到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全新形象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店開幕，將企業識別色改為兼具健康與美麗特質的「橘、白」兩色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，門市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內部裝潢部分也經過精心調整，為顧客營造一個「康是美森林」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的概念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，包括產品分類標示更清楚、貨架排列更人性化、設置「諮詢區」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、將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結帳櫃檯加高、利用店內轉角或畸零空間放置綠色植栽等，都訴求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讓顧客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有更便利的消費享受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商品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陳列方面，以健康、美麗為主軸進行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分類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，並新設「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LOHAS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」專區，嚴選最合適的樂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活商品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，協助顧客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塑造優質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生活。</a:t>
            </a:r>
            <a:endParaRPr lang="zh-TW" alt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76672"/>
            <a:ext cx="8280920" cy="5904656"/>
            <a:chOff x="467544" y="1235422"/>
            <a:chExt cx="8280920" cy="5221238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1235422"/>
              <a:ext cx="8280920" cy="212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539552" y="635779"/>
            <a:ext cx="761459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</a:rPr>
              <a:t>斥資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</a:rPr>
              <a:t>億元提升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POS 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</a:rPr>
              <a:t>系統與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CRM 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系統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在門市突破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店的里程碑後，更斥資超過新臺幣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億元，更新日本藥妝業專用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系統，除提供總部與門市端各商品類別、單品、時段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、客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層等銷售情報分析與天氣預測外，更包含單店單品庫存管理，及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強大的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CRM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（顧客關係管理）系統，藉著強大的會員資料庫與銷售情報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的交叉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運用，提供廠商與消費者更細膩的情報與服務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b="1" dirty="0">
                <a:solidFill>
                  <a:srgbClr val="7C984A">
                    <a:lumMod val="75000"/>
                  </a:srgbClr>
                </a:solidFill>
              </a:rPr>
              <a:t>7. </a:t>
            </a:r>
            <a:r>
              <a:rPr lang="zh-TW" altLang="en-US" sz="2400" b="1" dirty="0" smtClean="0">
                <a:solidFill>
                  <a:srgbClr val="7C984A">
                    <a:lumMod val="75000"/>
                  </a:srgbClr>
                </a:solidFill>
              </a:rPr>
              <a:t>小結</a:t>
            </a:r>
            <a:endParaRPr lang="en-US" altLang="zh-TW" sz="2400" b="1" dirty="0" smtClean="0">
              <a:solidFill>
                <a:srgbClr val="7C984A">
                  <a:lumMod val="75000"/>
                </a:srgb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何建文指出，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《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日經商業周刊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曾提出，藥妝店要發展成功，應在價格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、樂趣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、便利性、專業，及提供百寶箱的商品與服務等五大層面強化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競爭力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，這也是康是美努力的方向。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endParaRPr lang="zh-TW" alt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8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7" name="矩形 6"/>
          <p:cNvSpPr/>
          <p:nvPr/>
        </p:nvSpPr>
        <p:spPr>
          <a:xfrm>
            <a:off x="578396" y="2183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</a:rPr>
              <a:t>策略案例</a:t>
            </a:r>
            <a:r>
              <a:rPr lang="en-US" altLang="zh-TW" sz="2400" b="1" dirty="0">
                <a:solidFill>
                  <a:srgbClr val="002060"/>
                </a:solidFill>
              </a:rPr>
              <a:t>2〉 </a:t>
            </a:r>
            <a:r>
              <a:rPr lang="zh-TW" altLang="en-US" sz="2400" b="1" dirty="0">
                <a:solidFill>
                  <a:srgbClr val="002060"/>
                </a:solidFill>
              </a:rPr>
              <a:t>全家便利商店的聚焦、開放、創新策略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19572" y="593161"/>
            <a:ext cx="77768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（一）聚焦深耕本業的經營策略</a:t>
            </a:r>
            <a:r>
              <a:rPr lang="en-US" altLang="zh-TW" sz="2400" b="1" dirty="0">
                <a:solidFill>
                  <a:srgbClr val="BC541A"/>
                </a:solidFill>
              </a:rPr>
              <a:t>——</a:t>
            </a:r>
            <a:r>
              <a:rPr lang="zh-TW" altLang="en-US" sz="2400" b="1" dirty="0">
                <a:solidFill>
                  <a:srgbClr val="BC541A"/>
                </a:solidFill>
              </a:rPr>
              <a:t>持續整合上下游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關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聯</a:t>
            </a:r>
            <a:r>
              <a:rPr lang="zh-TW" altLang="en-US" sz="2400" b="1" dirty="0">
                <a:solidFill>
                  <a:srgbClr val="BC541A"/>
                </a:solidFill>
              </a:rPr>
              <a:t>企業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，朝</a:t>
            </a:r>
            <a:r>
              <a:rPr lang="zh-TW" altLang="en-US" sz="2400" b="1" dirty="0">
                <a:solidFill>
                  <a:srgbClr val="BC541A"/>
                </a:solidFill>
              </a:rPr>
              <a:t>集團化發展，建立更強的產業供應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鏈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以及</a:t>
            </a:r>
            <a:r>
              <a:rPr lang="zh-TW" altLang="en-US" sz="2400" b="1" dirty="0">
                <a:solidFill>
                  <a:srgbClr val="BC541A"/>
                </a:solidFill>
              </a:rPr>
              <a:t>提升加盟店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競爭力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張仁敦指出，便利商店連鎖通路擴展，要靠紮實且高效運轉的基礎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建設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，「聚焦，就是要深耕本業的基礎，建構產業供應鏈，提升競爭力」。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過去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二十二年，全家與全台物流、精藤系統及鮮食廠商華福的合作夥伴關係，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主要在技術、業務方面，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年更提升至資本合作關係，總計投資了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16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億元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，提高這些關聯企業的持股。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目前全家的關聯企業共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11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家，張仁敦指出，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2013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年將持續整合上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下游關聯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企業，朝集團化發展，建構更強的產業供應鏈，進而提升超商連鎖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加盟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事業的競爭力及效率，為加盟店帶來更高的利益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。他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指出，關聯企業多元化，可以促進人才交流，有利培育集團人才庫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，希望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2015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年能達到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家關聯企業、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位經營人才的目標，激勵員工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挑戰職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涯高峰。也就是說未來三年，全家至少要增加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9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家關聯企業及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9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位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經營人才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260648"/>
            <a:ext cx="8280920" cy="6264696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9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689608" y="379685"/>
            <a:ext cx="77768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BC541A"/>
                </a:solidFill>
              </a:rPr>
              <a:t>（二） 以開放平臺架構的概念，積極與同業及異業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展開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          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多</a:t>
            </a:r>
            <a:r>
              <a:rPr lang="zh-TW" altLang="en-US" sz="2400" b="1" dirty="0">
                <a:solidFill>
                  <a:srgbClr val="BC541A"/>
                </a:solidFill>
              </a:rPr>
              <a:t>層次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策略聯盟</a:t>
            </a:r>
            <a:r>
              <a:rPr lang="zh-TW" altLang="en-US" sz="2400" b="1" dirty="0">
                <a:solidFill>
                  <a:srgbClr val="BC541A"/>
                </a:solidFill>
              </a:rPr>
              <a:t>與資源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整合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因應業態界限趨於模糊，競爭無所不在，全家也強調開放策略，在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資源互補的基礎上，以開放平臺架構的概念，積極與同業、異業展開多層次的策略聯盟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，資源整合，啟動乘數效果，「最大的用意在提供消費者更多元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、不同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的選擇。」張仁敦說。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2008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年甚受市場注目的全家合併福客多案，為超商加盟通路樹立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結合的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典範，也壯大「全家」吸納不同文化、整合多方資源的能量和經驗，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在寡占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的市場中，逐漸形成一個聯盟式的制衡力量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這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正是企業合併的邊際效益；在超商市場中，萊爾富及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OK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便利商店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除了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原本與全家合作發展的電子商務，也加入全家的如翊文化物流平臺，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共同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採購文化出版品，有些異業也開始與全家接觸，擴大未來的整合空間。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1420</TotalTime>
  <Words>11957</Words>
  <Application>Microsoft Office PowerPoint</Application>
  <PresentationFormat>如螢幕大小 (4:3)</PresentationFormat>
  <Paragraphs>434</Paragraphs>
  <Slides>58</Slides>
  <Notes>57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58</vt:i4>
      </vt:variant>
    </vt:vector>
  </HeadingPairs>
  <TitlesOfParts>
    <vt:vector size="60" baseType="lpstr">
      <vt:lpstr>角度</vt:lpstr>
      <vt:lpstr>1_角度</vt:lpstr>
      <vt:lpstr>PRESENTATION  NAME</vt:lpstr>
      <vt:lpstr>    </vt:lpstr>
      <vt:lpstr>PowerPoint 簡報</vt:lpstr>
      <vt:lpstr>PowerPoint 簡報</vt:lpstr>
      <vt:lpstr>PowerPoint 簡報</vt:lpstr>
      <vt:lpstr>PowerPoint 簡報</vt:lpstr>
      <vt:lpstr>PowerPoint 簡報</vt:lpstr>
      <vt:lpstr>    </vt:lpstr>
      <vt:lpstr>    </vt:lpstr>
      <vt:lpstr>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HUAN</dc:creator>
  <cp:lastModifiedBy>HUAN</cp:lastModifiedBy>
  <cp:revision>321</cp:revision>
  <dcterms:created xsi:type="dcterms:W3CDTF">2013-07-04T08:27:41Z</dcterms:created>
  <dcterms:modified xsi:type="dcterms:W3CDTF">2013-07-09T09:19:22Z</dcterms:modified>
</cp:coreProperties>
</file>