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5" r:id="rId3"/>
    <p:sldId id="432" r:id="rId4"/>
    <p:sldId id="366" r:id="rId5"/>
    <p:sldId id="367" r:id="rId6"/>
    <p:sldId id="298" r:id="rId7"/>
    <p:sldId id="431" r:id="rId8"/>
    <p:sldId id="258" r:id="rId9"/>
    <p:sldId id="368" r:id="rId10"/>
    <p:sldId id="369" r:id="rId11"/>
    <p:sldId id="370" r:id="rId12"/>
    <p:sldId id="371" r:id="rId13"/>
    <p:sldId id="372" r:id="rId14"/>
    <p:sldId id="373" r:id="rId15"/>
    <p:sldId id="374" r:id="rId16"/>
    <p:sldId id="375" r:id="rId17"/>
    <p:sldId id="376" r:id="rId18"/>
    <p:sldId id="378" r:id="rId19"/>
    <p:sldId id="379" r:id="rId20"/>
    <p:sldId id="380" r:id="rId21"/>
    <p:sldId id="381" r:id="rId22"/>
    <p:sldId id="382" r:id="rId23"/>
    <p:sldId id="383" r:id="rId24"/>
    <p:sldId id="384" r:id="rId25"/>
    <p:sldId id="385" r:id="rId26"/>
    <p:sldId id="386" r:id="rId27"/>
    <p:sldId id="388" r:id="rId28"/>
    <p:sldId id="389" r:id="rId29"/>
    <p:sldId id="390" r:id="rId30"/>
    <p:sldId id="391" r:id="rId31"/>
    <p:sldId id="392" r:id="rId32"/>
    <p:sldId id="393" r:id="rId33"/>
    <p:sldId id="394" r:id="rId34"/>
    <p:sldId id="395" r:id="rId35"/>
    <p:sldId id="396" r:id="rId36"/>
    <p:sldId id="309"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6" r:id="rId57"/>
    <p:sldId id="417" r:id="rId58"/>
    <p:sldId id="418" r:id="rId59"/>
    <p:sldId id="419" r:id="rId60"/>
    <p:sldId id="420" r:id="rId61"/>
    <p:sldId id="333" r:id="rId62"/>
    <p:sldId id="334" r:id="rId63"/>
    <p:sldId id="335" r:id="rId64"/>
    <p:sldId id="336" r:id="rId65"/>
    <p:sldId id="422" r:id="rId66"/>
    <p:sldId id="423" r:id="rId67"/>
    <p:sldId id="424" r:id="rId68"/>
    <p:sldId id="425" r:id="rId69"/>
    <p:sldId id="426" r:id="rId70"/>
    <p:sldId id="427" r:id="rId71"/>
    <p:sldId id="428" r:id="rId72"/>
    <p:sldId id="429" r:id="rId73"/>
    <p:sldId id="430" r:id="rId7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83" d="100"/>
          <a:sy n="83" d="100"/>
        </p:scale>
        <p:origin x="10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
        <p:nvSpPr>
          <p:cNvPr id="13" name="流程圖: 結束點 12"/>
          <p:cNvSpPr/>
          <p:nvPr userDrawn="1"/>
        </p:nvSpPr>
        <p:spPr>
          <a:xfrm rot="21182759">
            <a:off x="8356945" y="66531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1</a:t>
            </a:r>
            <a:endParaRPr lang="zh-TW" altLang="en-US" sz="2800" kern="1200" dirty="0" smtClean="0">
              <a:solidFill>
                <a:schemeClr val="bg1">
                  <a:lumMod val="65000"/>
                </a:schemeClr>
              </a:solidFill>
              <a:latin typeface="+mn-lt"/>
              <a:ea typeface="+mn-ea"/>
              <a:cs typeface="+mn-cs"/>
            </a:endParaRPr>
          </a:p>
        </p:txBody>
      </p:sp>
      <p:sp>
        <p:nvSpPr>
          <p:cNvPr id="15" name="流程圖: 結束點 14"/>
          <p:cNvSpPr/>
          <p:nvPr userDrawn="1"/>
        </p:nvSpPr>
        <p:spPr>
          <a:xfrm rot="21182759">
            <a:off x="8356944" y="112298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2</a:t>
            </a:r>
            <a:endParaRPr lang="zh-TW" altLang="en-US" sz="2800" kern="1200" dirty="0" smtClean="0">
              <a:solidFill>
                <a:schemeClr val="bg1">
                  <a:lumMod val="65000"/>
                </a:schemeClr>
              </a:solidFill>
              <a:latin typeface="+mn-lt"/>
              <a:ea typeface="+mn-ea"/>
              <a:cs typeface="+mn-cs"/>
            </a:endParaRPr>
          </a:p>
        </p:txBody>
      </p:sp>
      <p:sp>
        <p:nvSpPr>
          <p:cNvPr id="16" name="流程圖: 結束點 15"/>
          <p:cNvSpPr/>
          <p:nvPr userDrawn="1"/>
        </p:nvSpPr>
        <p:spPr>
          <a:xfrm rot="21182759">
            <a:off x="8356945" y="157404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3</a:t>
            </a:r>
            <a:endParaRPr lang="zh-TW" altLang="en-US" sz="2800" kern="1200" dirty="0" smtClean="0">
              <a:solidFill>
                <a:schemeClr val="bg1">
                  <a:lumMod val="65000"/>
                </a:schemeClr>
              </a:solidFill>
              <a:latin typeface="+mn-lt"/>
              <a:ea typeface="+mn-ea"/>
              <a:cs typeface="+mn-cs"/>
            </a:endParaRPr>
          </a:p>
        </p:txBody>
      </p:sp>
      <p:sp>
        <p:nvSpPr>
          <p:cNvPr id="17" name="流程圖: 結束點 16"/>
          <p:cNvSpPr/>
          <p:nvPr userDrawn="1"/>
        </p:nvSpPr>
        <p:spPr>
          <a:xfrm rot="21182759">
            <a:off x="8356944" y="2006088"/>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4</a:t>
            </a:r>
            <a:endParaRPr lang="zh-TW" altLang="en-US" sz="2800" kern="1200" dirty="0" smtClean="0">
              <a:solidFill>
                <a:schemeClr val="bg1">
                  <a:lumMod val="65000"/>
                </a:schemeClr>
              </a:solidFill>
              <a:latin typeface="+mn-lt"/>
              <a:ea typeface="+mn-ea"/>
              <a:cs typeface="+mn-cs"/>
            </a:endParaRPr>
          </a:p>
        </p:txBody>
      </p:sp>
      <p:sp>
        <p:nvSpPr>
          <p:cNvPr id="18" name="流程圖: 結束點 17"/>
          <p:cNvSpPr/>
          <p:nvPr userDrawn="1"/>
        </p:nvSpPr>
        <p:spPr>
          <a:xfrm rot="21182759">
            <a:off x="8356944" y="2438135"/>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5</a:t>
            </a:r>
            <a:endParaRPr lang="zh-TW" altLang="en-US" sz="2800" kern="1200" dirty="0" smtClean="0">
              <a:solidFill>
                <a:schemeClr val="bg1">
                  <a:lumMod val="65000"/>
                </a:schemeClr>
              </a:solidFill>
              <a:latin typeface="+mn-lt"/>
              <a:ea typeface="+mn-ea"/>
              <a:cs typeface="+mn-cs"/>
            </a:endParaRPr>
          </a:p>
        </p:txBody>
      </p:sp>
      <p:sp>
        <p:nvSpPr>
          <p:cNvPr id="19" name="流程圖: 結束點 18"/>
          <p:cNvSpPr/>
          <p:nvPr userDrawn="1"/>
        </p:nvSpPr>
        <p:spPr>
          <a:xfrm rot="21182759">
            <a:off x="8356943" y="2870183"/>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6</a:t>
            </a:r>
            <a:endParaRPr lang="zh-TW" altLang="en-US" sz="2800" kern="1200" dirty="0" smtClean="0">
              <a:solidFill>
                <a:schemeClr val="bg1">
                  <a:lumMod val="65000"/>
                </a:schemeClr>
              </a:solidFill>
              <a:latin typeface="+mn-lt"/>
              <a:ea typeface="+mn-ea"/>
              <a:cs typeface="+mn-cs"/>
            </a:endParaRPr>
          </a:p>
        </p:txBody>
      </p:sp>
      <p:sp>
        <p:nvSpPr>
          <p:cNvPr id="28" name="流程圖: 結束點 27"/>
          <p:cNvSpPr/>
          <p:nvPr userDrawn="1"/>
        </p:nvSpPr>
        <p:spPr>
          <a:xfrm rot="21182759">
            <a:off x="8356943" y="3302231"/>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7</a:t>
            </a:r>
            <a:endParaRPr lang="zh-TW" altLang="en-US" sz="2800" kern="1200" dirty="0" smtClean="0">
              <a:solidFill>
                <a:schemeClr val="bg1">
                  <a:lumMod val="65000"/>
                </a:schemeClr>
              </a:solidFill>
              <a:latin typeface="+mn-lt"/>
              <a:ea typeface="+mn-ea"/>
              <a:cs typeface="+mn-cs"/>
            </a:endParaRPr>
          </a:p>
        </p:txBody>
      </p:sp>
      <p:sp>
        <p:nvSpPr>
          <p:cNvPr id="29" name="流程圖: 結束點 28"/>
          <p:cNvSpPr/>
          <p:nvPr userDrawn="1"/>
        </p:nvSpPr>
        <p:spPr>
          <a:xfrm rot="21182759">
            <a:off x="8393455" y="3734280"/>
            <a:ext cx="763604" cy="433807"/>
          </a:xfrm>
          <a:prstGeom prst="flowChartTerminator">
            <a:avLst/>
          </a:prstGeom>
          <a:solidFill>
            <a:schemeClr val="accent2">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b="1" kern="1200" dirty="0" smtClean="0">
                <a:solidFill>
                  <a:srgbClr val="C00000"/>
                </a:solidFill>
                <a:effectLst>
                  <a:outerShdw blurRad="38100" dist="38100" dir="2700000" algn="tl">
                    <a:srgbClr val="000000">
                      <a:alpha val="43137"/>
                    </a:srgbClr>
                  </a:outerShdw>
                </a:effectLst>
                <a:latin typeface="+mn-lt"/>
                <a:ea typeface="+mn-ea"/>
                <a:cs typeface="+mn-cs"/>
              </a:rPr>
              <a:t>8</a:t>
            </a:r>
            <a:endParaRPr lang="zh-TW" altLang="en-US" sz="2800" b="1" kern="1200" dirty="0" smtClean="0">
              <a:solidFill>
                <a:srgbClr val="C00000"/>
              </a:solidFill>
              <a:effectLst>
                <a:outerShdw blurRad="38100" dist="38100" dir="2700000" algn="tl">
                  <a:srgbClr val="000000">
                    <a:alpha val="43137"/>
                  </a:srgbClr>
                </a:outerShdw>
              </a:effectLst>
              <a:latin typeface="+mn-lt"/>
              <a:ea typeface="+mn-ea"/>
              <a:cs typeface="+mn-cs"/>
            </a:endParaRPr>
          </a:p>
        </p:txBody>
      </p:sp>
      <p:sp>
        <p:nvSpPr>
          <p:cNvPr id="30" name="流程圖: 結束點 29"/>
          <p:cNvSpPr/>
          <p:nvPr userDrawn="1"/>
        </p:nvSpPr>
        <p:spPr>
          <a:xfrm rot="21182759">
            <a:off x="8393455" y="416632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9</a:t>
            </a:r>
            <a:endParaRPr lang="zh-TW" altLang="en-US" sz="2800" kern="1200" dirty="0" smtClean="0">
              <a:solidFill>
                <a:schemeClr val="bg1">
                  <a:lumMod val="65000"/>
                </a:schemeClr>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
        <p:nvSpPr>
          <p:cNvPr id="13" name="流程圖: 結束點 12"/>
          <p:cNvSpPr/>
          <p:nvPr userDrawn="1"/>
        </p:nvSpPr>
        <p:spPr>
          <a:xfrm rot="21182759">
            <a:off x="8356945" y="66531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1</a:t>
            </a:r>
            <a:endParaRPr lang="zh-TW" altLang="en-US" sz="2800" kern="1200" dirty="0" smtClean="0">
              <a:solidFill>
                <a:schemeClr val="bg1">
                  <a:lumMod val="65000"/>
                </a:schemeClr>
              </a:solidFill>
              <a:latin typeface="+mn-lt"/>
              <a:ea typeface="+mn-ea"/>
              <a:cs typeface="+mn-cs"/>
            </a:endParaRPr>
          </a:p>
        </p:txBody>
      </p:sp>
      <p:sp>
        <p:nvSpPr>
          <p:cNvPr id="15" name="流程圖: 結束點 14"/>
          <p:cNvSpPr/>
          <p:nvPr userDrawn="1"/>
        </p:nvSpPr>
        <p:spPr>
          <a:xfrm rot="21182759">
            <a:off x="8356944" y="112298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2</a:t>
            </a:r>
            <a:endParaRPr lang="zh-TW" altLang="en-US" sz="2800" kern="1200" dirty="0" smtClean="0">
              <a:solidFill>
                <a:schemeClr val="bg1">
                  <a:lumMod val="65000"/>
                </a:schemeClr>
              </a:solidFill>
              <a:latin typeface="+mn-lt"/>
              <a:ea typeface="+mn-ea"/>
              <a:cs typeface="+mn-cs"/>
            </a:endParaRPr>
          </a:p>
        </p:txBody>
      </p:sp>
      <p:sp>
        <p:nvSpPr>
          <p:cNvPr id="16" name="流程圖: 結束點 15"/>
          <p:cNvSpPr/>
          <p:nvPr userDrawn="1"/>
        </p:nvSpPr>
        <p:spPr>
          <a:xfrm rot="21182759">
            <a:off x="8356945" y="157404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3</a:t>
            </a:r>
            <a:endParaRPr lang="zh-TW" altLang="en-US" sz="2800" kern="1200" dirty="0" smtClean="0">
              <a:solidFill>
                <a:schemeClr val="bg1">
                  <a:lumMod val="65000"/>
                </a:schemeClr>
              </a:solidFill>
              <a:latin typeface="+mn-lt"/>
              <a:ea typeface="+mn-ea"/>
              <a:cs typeface="+mn-cs"/>
            </a:endParaRPr>
          </a:p>
        </p:txBody>
      </p:sp>
      <p:sp>
        <p:nvSpPr>
          <p:cNvPr id="17" name="流程圖: 結束點 16"/>
          <p:cNvSpPr/>
          <p:nvPr userDrawn="1"/>
        </p:nvSpPr>
        <p:spPr>
          <a:xfrm rot="21182759">
            <a:off x="8356944" y="2006088"/>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4</a:t>
            </a:r>
            <a:endParaRPr lang="zh-TW" altLang="en-US" sz="2800" kern="1200" dirty="0" smtClean="0">
              <a:solidFill>
                <a:schemeClr val="bg1">
                  <a:lumMod val="65000"/>
                </a:schemeClr>
              </a:solidFill>
              <a:latin typeface="+mn-lt"/>
              <a:ea typeface="+mn-ea"/>
              <a:cs typeface="+mn-cs"/>
            </a:endParaRPr>
          </a:p>
        </p:txBody>
      </p:sp>
      <p:sp>
        <p:nvSpPr>
          <p:cNvPr id="18" name="流程圖: 結束點 17"/>
          <p:cNvSpPr/>
          <p:nvPr userDrawn="1"/>
        </p:nvSpPr>
        <p:spPr>
          <a:xfrm rot="21182759">
            <a:off x="8356944" y="2438135"/>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5</a:t>
            </a:r>
            <a:endParaRPr lang="zh-TW" altLang="en-US" sz="2800" kern="1200" dirty="0" smtClean="0">
              <a:solidFill>
                <a:schemeClr val="bg1">
                  <a:lumMod val="65000"/>
                </a:schemeClr>
              </a:solidFill>
              <a:latin typeface="+mn-lt"/>
              <a:ea typeface="+mn-ea"/>
              <a:cs typeface="+mn-cs"/>
            </a:endParaRPr>
          </a:p>
        </p:txBody>
      </p:sp>
      <p:sp>
        <p:nvSpPr>
          <p:cNvPr id="19" name="流程圖: 結束點 18"/>
          <p:cNvSpPr/>
          <p:nvPr userDrawn="1"/>
        </p:nvSpPr>
        <p:spPr>
          <a:xfrm rot="21182759">
            <a:off x="8356943" y="2870183"/>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6</a:t>
            </a:r>
            <a:endParaRPr lang="zh-TW" altLang="en-US" sz="2800" kern="1200" dirty="0" smtClean="0">
              <a:solidFill>
                <a:schemeClr val="bg1">
                  <a:lumMod val="65000"/>
                </a:schemeClr>
              </a:solidFill>
              <a:latin typeface="+mn-lt"/>
              <a:ea typeface="+mn-ea"/>
              <a:cs typeface="+mn-cs"/>
            </a:endParaRPr>
          </a:p>
        </p:txBody>
      </p:sp>
      <p:sp>
        <p:nvSpPr>
          <p:cNvPr id="28" name="流程圖: 結束點 27"/>
          <p:cNvSpPr/>
          <p:nvPr userDrawn="1"/>
        </p:nvSpPr>
        <p:spPr>
          <a:xfrm rot="21182759">
            <a:off x="8356943" y="3302231"/>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7</a:t>
            </a:r>
            <a:endParaRPr lang="zh-TW" altLang="en-US" sz="2800" kern="1200" dirty="0" smtClean="0">
              <a:solidFill>
                <a:schemeClr val="bg1">
                  <a:lumMod val="65000"/>
                </a:schemeClr>
              </a:solidFill>
              <a:latin typeface="+mn-lt"/>
              <a:ea typeface="+mn-ea"/>
              <a:cs typeface="+mn-cs"/>
            </a:endParaRPr>
          </a:p>
        </p:txBody>
      </p:sp>
      <p:sp>
        <p:nvSpPr>
          <p:cNvPr id="29" name="流程圖: 結束點 28"/>
          <p:cNvSpPr/>
          <p:nvPr userDrawn="1"/>
        </p:nvSpPr>
        <p:spPr>
          <a:xfrm rot="21182759">
            <a:off x="8393455" y="373428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8</a:t>
            </a:r>
            <a:endParaRPr lang="zh-TW" altLang="en-US" sz="2800" kern="1200" dirty="0" smtClean="0">
              <a:solidFill>
                <a:schemeClr val="bg1">
                  <a:lumMod val="65000"/>
                </a:schemeClr>
              </a:solidFill>
              <a:latin typeface="+mn-lt"/>
              <a:ea typeface="+mn-ea"/>
              <a:cs typeface="+mn-cs"/>
            </a:endParaRPr>
          </a:p>
        </p:txBody>
      </p:sp>
      <p:sp>
        <p:nvSpPr>
          <p:cNvPr id="30" name="流程圖: 結束點 29"/>
          <p:cNvSpPr/>
          <p:nvPr userDrawn="1"/>
        </p:nvSpPr>
        <p:spPr>
          <a:xfrm rot="21182759">
            <a:off x="8393455" y="4166329"/>
            <a:ext cx="763604" cy="433807"/>
          </a:xfrm>
          <a:prstGeom prst="flowChartTerminator">
            <a:avLst/>
          </a:prstGeom>
          <a:solidFill>
            <a:schemeClr val="accent2">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b="1" kern="1200" dirty="0" smtClean="0">
                <a:solidFill>
                  <a:srgbClr val="C00000"/>
                </a:solidFill>
                <a:effectLst>
                  <a:outerShdw blurRad="38100" dist="38100" dir="2700000" algn="tl">
                    <a:srgbClr val="000000">
                      <a:alpha val="43137"/>
                    </a:srgbClr>
                  </a:outerShdw>
                </a:effectLst>
                <a:latin typeface="+mn-lt"/>
                <a:ea typeface="+mn-ea"/>
                <a:cs typeface="+mn-cs"/>
              </a:rPr>
              <a:t>9</a:t>
            </a:r>
            <a:endParaRPr lang="zh-TW" altLang="en-US" sz="2800" b="1" kern="1200" dirty="0" smtClean="0">
              <a:solidFill>
                <a:srgbClr val="C00000"/>
              </a:solidFill>
              <a:effectLst>
                <a:outerShdw blurRad="38100" dist="38100" dir="2700000" algn="tl">
                  <a:srgbClr val="000000">
                    <a:alpha val="43137"/>
                  </a:srgbClr>
                </a:outerShdw>
              </a:effectLst>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
        <p:nvSpPr>
          <p:cNvPr id="7" name="圓柱 6"/>
          <p:cNvSpPr/>
          <p:nvPr userDrawn="1"/>
        </p:nvSpPr>
        <p:spPr>
          <a:xfrm>
            <a:off x="5868144"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1</a:t>
            </a:r>
            <a:endParaRPr lang="zh-TW" altLang="en-US" sz="2800" kern="1200" dirty="0">
              <a:solidFill>
                <a:schemeClr val="bg1">
                  <a:lumMod val="65000"/>
                </a:schemeClr>
              </a:solidFill>
              <a:latin typeface="+mn-lt"/>
              <a:ea typeface="+mn-ea"/>
              <a:cs typeface="+mn-cs"/>
            </a:endParaRPr>
          </a:p>
        </p:txBody>
      </p:sp>
      <p:sp>
        <p:nvSpPr>
          <p:cNvPr id="8" name="圓柱 7"/>
          <p:cNvSpPr/>
          <p:nvPr userDrawn="1"/>
        </p:nvSpPr>
        <p:spPr>
          <a:xfrm>
            <a:off x="6516216" y="3"/>
            <a:ext cx="620708" cy="620685"/>
          </a:xfrm>
          <a:prstGeom prst="can">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b="1" kern="1200" dirty="0" smtClean="0">
                <a:solidFill>
                  <a:schemeClr val="accent6">
                    <a:lumMod val="75000"/>
                  </a:schemeClr>
                </a:solidFill>
                <a:effectLst>
                  <a:outerShdw blurRad="38100" dist="38100" dir="2700000" algn="tl">
                    <a:srgbClr val="000000">
                      <a:alpha val="43137"/>
                    </a:srgbClr>
                  </a:outerShdw>
                </a:effectLst>
                <a:latin typeface="+mn-lt"/>
                <a:ea typeface="+mn-ea"/>
                <a:cs typeface="+mn-cs"/>
              </a:rPr>
              <a:t>2</a:t>
            </a:r>
            <a:endParaRPr lang="zh-TW" altLang="en-US" sz="2800" b="1" kern="1200" dirty="0">
              <a:solidFill>
                <a:schemeClr val="accent6">
                  <a:lumMod val="75000"/>
                </a:schemeClr>
              </a:solidFill>
              <a:effectLst>
                <a:outerShdw blurRad="38100" dist="38100" dir="2700000" algn="tl">
                  <a:srgbClr val="000000">
                    <a:alpha val="43137"/>
                  </a:srgbClr>
                </a:outerShdw>
              </a:effectLst>
              <a:latin typeface="+mn-lt"/>
              <a:ea typeface="+mn-ea"/>
              <a:cs typeface="+mn-cs"/>
            </a:endParaRPr>
          </a:p>
        </p:txBody>
      </p:sp>
      <p:sp>
        <p:nvSpPr>
          <p:cNvPr id="9" name="圓柱 8"/>
          <p:cNvSpPr/>
          <p:nvPr userDrawn="1"/>
        </p:nvSpPr>
        <p:spPr>
          <a:xfrm>
            <a:off x="7164288"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3</a:t>
            </a:r>
            <a:endParaRPr lang="zh-TW" altLang="en-US" sz="2800" kern="1200" dirty="0">
              <a:solidFill>
                <a:schemeClr val="bg1">
                  <a:lumMod val="65000"/>
                </a:schemeClr>
              </a:solidFill>
              <a:latin typeface="+mn-lt"/>
              <a:ea typeface="+mn-ea"/>
              <a:cs typeface="+mn-cs"/>
            </a:endParaRPr>
          </a:p>
        </p:txBody>
      </p:sp>
      <p:sp>
        <p:nvSpPr>
          <p:cNvPr id="10" name="圓柱 9"/>
          <p:cNvSpPr/>
          <p:nvPr userDrawn="1"/>
        </p:nvSpPr>
        <p:spPr>
          <a:xfrm>
            <a:off x="7812360"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4</a:t>
            </a:r>
            <a:endParaRPr lang="zh-TW" altLang="en-US" sz="2800" kern="1200" dirty="0">
              <a:solidFill>
                <a:schemeClr val="bg1">
                  <a:lumMod val="65000"/>
                </a:schemeClr>
              </a:solidFill>
              <a:latin typeface="+mn-lt"/>
              <a:ea typeface="+mn-ea"/>
              <a:cs typeface="+mn-cs"/>
            </a:endParaRPr>
          </a:p>
        </p:txBody>
      </p:sp>
      <p:sp>
        <p:nvSpPr>
          <p:cNvPr id="11" name="圓柱 10"/>
          <p:cNvSpPr/>
          <p:nvPr userDrawn="1"/>
        </p:nvSpPr>
        <p:spPr>
          <a:xfrm>
            <a:off x="8460432"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5</a:t>
            </a:r>
            <a:endParaRPr lang="zh-TW" altLang="en-US" sz="2800" kern="1200" dirty="0">
              <a:solidFill>
                <a:schemeClr val="bg1">
                  <a:lumMod val="65000"/>
                </a:schemeClr>
              </a:solidFill>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
        <p:nvSpPr>
          <p:cNvPr id="7" name="圓柱 6"/>
          <p:cNvSpPr/>
          <p:nvPr userDrawn="1"/>
        </p:nvSpPr>
        <p:spPr>
          <a:xfrm>
            <a:off x="5868144"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1</a:t>
            </a:r>
            <a:endParaRPr lang="zh-TW" altLang="en-US" sz="2800" kern="1200" dirty="0">
              <a:solidFill>
                <a:schemeClr val="bg1">
                  <a:lumMod val="65000"/>
                </a:schemeClr>
              </a:solidFill>
              <a:latin typeface="+mn-lt"/>
              <a:ea typeface="+mn-ea"/>
              <a:cs typeface="+mn-cs"/>
            </a:endParaRPr>
          </a:p>
        </p:txBody>
      </p:sp>
      <p:sp>
        <p:nvSpPr>
          <p:cNvPr id="8" name="圓柱 7"/>
          <p:cNvSpPr/>
          <p:nvPr userDrawn="1"/>
        </p:nvSpPr>
        <p:spPr>
          <a:xfrm>
            <a:off x="6516216"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2</a:t>
            </a:r>
            <a:endParaRPr lang="zh-TW" altLang="en-US" sz="2800" kern="1200" dirty="0">
              <a:solidFill>
                <a:schemeClr val="bg1">
                  <a:lumMod val="65000"/>
                </a:schemeClr>
              </a:solidFill>
              <a:latin typeface="+mn-lt"/>
              <a:ea typeface="+mn-ea"/>
              <a:cs typeface="+mn-cs"/>
            </a:endParaRPr>
          </a:p>
        </p:txBody>
      </p:sp>
      <p:sp>
        <p:nvSpPr>
          <p:cNvPr id="9" name="圓柱 8"/>
          <p:cNvSpPr/>
          <p:nvPr userDrawn="1"/>
        </p:nvSpPr>
        <p:spPr>
          <a:xfrm>
            <a:off x="7164288" y="3"/>
            <a:ext cx="620708" cy="620685"/>
          </a:xfrm>
          <a:prstGeom prst="can">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b="1" kern="1200" dirty="0" smtClean="0">
                <a:solidFill>
                  <a:schemeClr val="accent3">
                    <a:lumMod val="75000"/>
                  </a:schemeClr>
                </a:solidFill>
                <a:effectLst>
                  <a:outerShdw blurRad="38100" dist="38100" dir="2700000" algn="tl">
                    <a:srgbClr val="000000">
                      <a:alpha val="43137"/>
                    </a:srgbClr>
                  </a:outerShdw>
                </a:effectLst>
                <a:latin typeface="+mn-lt"/>
                <a:ea typeface="+mn-ea"/>
                <a:cs typeface="+mn-cs"/>
              </a:rPr>
              <a:t>3</a:t>
            </a:r>
            <a:endParaRPr lang="zh-TW" altLang="en-US" sz="2800" b="1" kern="1200" dirty="0">
              <a:solidFill>
                <a:schemeClr val="accent3">
                  <a:lumMod val="75000"/>
                </a:schemeClr>
              </a:solidFill>
              <a:effectLst>
                <a:outerShdw blurRad="38100" dist="38100" dir="2700000" algn="tl">
                  <a:srgbClr val="000000">
                    <a:alpha val="43137"/>
                  </a:srgbClr>
                </a:outerShdw>
              </a:effectLst>
              <a:latin typeface="+mn-lt"/>
              <a:ea typeface="+mn-ea"/>
              <a:cs typeface="+mn-cs"/>
            </a:endParaRPr>
          </a:p>
        </p:txBody>
      </p:sp>
      <p:sp>
        <p:nvSpPr>
          <p:cNvPr id="10" name="圓柱 9"/>
          <p:cNvSpPr/>
          <p:nvPr userDrawn="1"/>
        </p:nvSpPr>
        <p:spPr>
          <a:xfrm>
            <a:off x="7812360"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4</a:t>
            </a:r>
            <a:endParaRPr lang="zh-TW" altLang="en-US" sz="2800" kern="1200" dirty="0">
              <a:solidFill>
                <a:schemeClr val="bg1">
                  <a:lumMod val="65000"/>
                </a:schemeClr>
              </a:solidFill>
              <a:latin typeface="+mn-lt"/>
              <a:ea typeface="+mn-ea"/>
              <a:cs typeface="+mn-cs"/>
            </a:endParaRPr>
          </a:p>
        </p:txBody>
      </p:sp>
      <p:sp>
        <p:nvSpPr>
          <p:cNvPr id="11" name="圓柱 10"/>
          <p:cNvSpPr/>
          <p:nvPr userDrawn="1"/>
        </p:nvSpPr>
        <p:spPr>
          <a:xfrm>
            <a:off x="8460432"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5</a:t>
            </a:r>
            <a:endParaRPr lang="zh-TW" altLang="en-US" sz="2800" kern="1200" dirty="0">
              <a:solidFill>
                <a:schemeClr val="bg1">
                  <a:lumMod val="65000"/>
                </a:schemeClr>
              </a:solidFill>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
        <p:nvSpPr>
          <p:cNvPr id="7" name="圓柱 6"/>
          <p:cNvSpPr/>
          <p:nvPr userDrawn="1"/>
        </p:nvSpPr>
        <p:spPr>
          <a:xfrm>
            <a:off x="5868144"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1</a:t>
            </a:r>
            <a:endParaRPr lang="zh-TW" altLang="en-US" sz="2800" kern="1200" dirty="0">
              <a:solidFill>
                <a:schemeClr val="bg1">
                  <a:lumMod val="65000"/>
                </a:schemeClr>
              </a:solidFill>
              <a:latin typeface="+mn-lt"/>
              <a:ea typeface="+mn-ea"/>
              <a:cs typeface="+mn-cs"/>
            </a:endParaRPr>
          </a:p>
        </p:txBody>
      </p:sp>
      <p:sp>
        <p:nvSpPr>
          <p:cNvPr id="8" name="圓柱 7"/>
          <p:cNvSpPr/>
          <p:nvPr userDrawn="1"/>
        </p:nvSpPr>
        <p:spPr>
          <a:xfrm>
            <a:off x="6516216"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2</a:t>
            </a:r>
            <a:endParaRPr lang="zh-TW" altLang="en-US" sz="2800" kern="1200" dirty="0">
              <a:solidFill>
                <a:schemeClr val="bg1">
                  <a:lumMod val="65000"/>
                </a:schemeClr>
              </a:solidFill>
              <a:latin typeface="+mn-lt"/>
              <a:ea typeface="+mn-ea"/>
              <a:cs typeface="+mn-cs"/>
            </a:endParaRPr>
          </a:p>
        </p:txBody>
      </p:sp>
      <p:sp>
        <p:nvSpPr>
          <p:cNvPr id="9" name="圓柱 8"/>
          <p:cNvSpPr/>
          <p:nvPr userDrawn="1"/>
        </p:nvSpPr>
        <p:spPr>
          <a:xfrm>
            <a:off x="7164288"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3</a:t>
            </a:r>
            <a:endParaRPr lang="zh-TW" altLang="en-US" sz="2800" kern="1200" dirty="0">
              <a:solidFill>
                <a:schemeClr val="bg1">
                  <a:lumMod val="65000"/>
                </a:schemeClr>
              </a:solidFill>
              <a:latin typeface="+mn-lt"/>
              <a:ea typeface="+mn-ea"/>
              <a:cs typeface="+mn-cs"/>
            </a:endParaRPr>
          </a:p>
        </p:txBody>
      </p:sp>
      <p:sp>
        <p:nvSpPr>
          <p:cNvPr id="10" name="圓柱 9"/>
          <p:cNvSpPr/>
          <p:nvPr userDrawn="1"/>
        </p:nvSpPr>
        <p:spPr>
          <a:xfrm>
            <a:off x="7812360" y="3"/>
            <a:ext cx="620708" cy="620685"/>
          </a:xfrm>
          <a:prstGeom prst="can">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b="1" kern="1200" dirty="0" smtClean="0">
                <a:solidFill>
                  <a:schemeClr val="accent5">
                    <a:lumMod val="75000"/>
                  </a:schemeClr>
                </a:solidFill>
                <a:effectLst>
                  <a:outerShdw blurRad="38100" dist="38100" dir="2700000" algn="tl">
                    <a:srgbClr val="000000">
                      <a:alpha val="43137"/>
                    </a:srgbClr>
                  </a:outerShdw>
                </a:effectLst>
                <a:latin typeface="+mn-lt"/>
                <a:ea typeface="+mn-ea"/>
                <a:cs typeface="+mn-cs"/>
              </a:rPr>
              <a:t>4</a:t>
            </a:r>
            <a:endParaRPr lang="zh-TW" altLang="en-US" sz="2800" b="1" kern="1200" dirty="0">
              <a:solidFill>
                <a:schemeClr val="accent5">
                  <a:lumMod val="75000"/>
                </a:schemeClr>
              </a:solidFill>
              <a:effectLst>
                <a:outerShdw blurRad="38100" dist="38100" dir="2700000" algn="tl">
                  <a:srgbClr val="000000">
                    <a:alpha val="43137"/>
                  </a:srgbClr>
                </a:outerShdw>
              </a:effectLst>
              <a:latin typeface="+mn-lt"/>
              <a:ea typeface="+mn-ea"/>
              <a:cs typeface="+mn-cs"/>
            </a:endParaRPr>
          </a:p>
        </p:txBody>
      </p:sp>
      <p:sp>
        <p:nvSpPr>
          <p:cNvPr id="11" name="圓柱 10"/>
          <p:cNvSpPr/>
          <p:nvPr userDrawn="1"/>
        </p:nvSpPr>
        <p:spPr>
          <a:xfrm>
            <a:off x="8460432"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5</a:t>
            </a:r>
            <a:endParaRPr lang="zh-TW" altLang="en-US" sz="2800" kern="1200" dirty="0">
              <a:solidFill>
                <a:schemeClr val="bg1">
                  <a:lumMod val="65000"/>
                </a:schemeClr>
              </a:solidFill>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
        <p:nvSpPr>
          <p:cNvPr id="7" name="圓柱 6"/>
          <p:cNvSpPr/>
          <p:nvPr userDrawn="1"/>
        </p:nvSpPr>
        <p:spPr>
          <a:xfrm>
            <a:off x="5868144"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1</a:t>
            </a:r>
            <a:endParaRPr lang="zh-TW" altLang="en-US" sz="2800" kern="1200" dirty="0">
              <a:solidFill>
                <a:schemeClr val="bg1">
                  <a:lumMod val="65000"/>
                </a:schemeClr>
              </a:solidFill>
              <a:latin typeface="+mn-lt"/>
              <a:ea typeface="+mn-ea"/>
              <a:cs typeface="+mn-cs"/>
            </a:endParaRPr>
          </a:p>
        </p:txBody>
      </p:sp>
      <p:sp>
        <p:nvSpPr>
          <p:cNvPr id="8" name="圓柱 7"/>
          <p:cNvSpPr/>
          <p:nvPr userDrawn="1"/>
        </p:nvSpPr>
        <p:spPr>
          <a:xfrm>
            <a:off x="6516216"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2</a:t>
            </a:r>
            <a:endParaRPr lang="zh-TW" altLang="en-US" sz="2800" kern="1200" dirty="0">
              <a:solidFill>
                <a:schemeClr val="bg1">
                  <a:lumMod val="65000"/>
                </a:schemeClr>
              </a:solidFill>
              <a:latin typeface="+mn-lt"/>
              <a:ea typeface="+mn-ea"/>
              <a:cs typeface="+mn-cs"/>
            </a:endParaRPr>
          </a:p>
        </p:txBody>
      </p:sp>
      <p:sp>
        <p:nvSpPr>
          <p:cNvPr id="9" name="圓柱 8"/>
          <p:cNvSpPr/>
          <p:nvPr userDrawn="1"/>
        </p:nvSpPr>
        <p:spPr>
          <a:xfrm>
            <a:off x="7164288"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3</a:t>
            </a:r>
            <a:endParaRPr lang="zh-TW" altLang="en-US" sz="2800" kern="1200" dirty="0">
              <a:solidFill>
                <a:schemeClr val="bg1">
                  <a:lumMod val="65000"/>
                </a:schemeClr>
              </a:solidFill>
              <a:latin typeface="+mn-lt"/>
              <a:ea typeface="+mn-ea"/>
              <a:cs typeface="+mn-cs"/>
            </a:endParaRPr>
          </a:p>
        </p:txBody>
      </p:sp>
      <p:sp>
        <p:nvSpPr>
          <p:cNvPr id="10" name="圓柱 9"/>
          <p:cNvSpPr/>
          <p:nvPr userDrawn="1"/>
        </p:nvSpPr>
        <p:spPr>
          <a:xfrm>
            <a:off x="7812360" y="3"/>
            <a:ext cx="620708" cy="620685"/>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4</a:t>
            </a:r>
            <a:endParaRPr lang="zh-TW" altLang="en-US" sz="2800" kern="1200" dirty="0">
              <a:solidFill>
                <a:schemeClr val="bg1">
                  <a:lumMod val="65000"/>
                </a:schemeClr>
              </a:solidFill>
              <a:latin typeface="+mn-lt"/>
              <a:ea typeface="+mn-ea"/>
              <a:cs typeface="+mn-cs"/>
            </a:endParaRPr>
          </a:p>
        </p:txBody>
      </p:sp>
      <p:sp>
        <p:nvSpPr>
          <p:cNvPr id="11" name="圓柱 10"/>
          <p:cNvSpPr/>
          <p:nvPr userDrawn="1"/>
        </p:nvSpPr>
        <p:spPr>
          <a:xfrm>
            <a:off x="8460432" y="3"/>
            <a:ext cx="620708" cy="620685"/>
          </a:xfrm>
          <a:prstGeom prst="can">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b="1" kern="1200" dirty="0" smtClean="0">
                <a:solidFill>
                  <a:schemeClr val="accent4"/>
                </a:solidFill>
                <a:effectLst>
                  <a:outerShdw blurRad="38100" dist="38100" dir="2700000" algn="tl">
                    <a:srgbClr val="000000">
                      <a:alpha val="43137"/>
                    </a:srgbClr>
                  </a:outerShdw>
                </a:effectLst>
                <a:latin typeface="+mn-lt"/>
                <a:ea typeface="+mn-ea"/>
                <a:cs typeface="+mn-cs"/>
              </a:rPr>
              <a:t>5</a:t>
            </a:r>
            <a:endParaRPr lang="zh-TW" altLang="en-US" sz="2800" b="1" kern="1200" dirty="0">
              <a:solidFill>
                <a:schemeClr val="accent4"/>
              </a:solidFill>
              <a:effectLst>
                <a:outerShdw blurRad="38100" dist="38100" dir="2700000" algn="tl">
                  <a:srgbClr val="000000">
                    <a:alpha val="43137"/>
                  </a:srgbClr>
                </a:outerShdw>
              </a:effectLst>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30C76-8A02-44DC-A6FF-0AA779519C79}" type="slidenum">
              <a:rPr lang="zh-TW" altLang="en-US" smtClean="0"/>
              <a:pPr/>
              <a:t>‹#›</a:t>
            </a:fld>
            <a:endParaRPr lang="zh-TW" altLang="en-US"/>
          </a:p>
        </p:txBody>
      </p:sp>
      <p:sp>
        <p:nvSpPr>
          <p:cNvPr id="6"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
        <p:nvSpPr>
          <p:cNvPr id="13" name="流程圖: 結束點 12"/>
          <p:cNvSpPr/>
          <p:nvPr userDrawn="1"/>
        </p:nvSpPr>
        <p:spPr>
          <a:xfrm rot="21182759">
            <a:off x="8356945" y="665319"/>
            <a:ext cx="763604" cy="433807"/>
          </a:xfrm>
          <a:prstGeom prst="flowChartTerminator">
            <a:avLst/>
          </a:prstGeom>
          <a:solidFill>
            <a:schemeClr val="accent2">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b="1" kern="1200" dirty="0" smtClean="0">
                <a:solidFill>
                  <a:srgbClr val="C00000"/>
                </a:solidFill>
                <a:effectLst>
                  <a:outerShdw blurRad="38100" dist="38100" dir="2700000" algn="tl">
                    <a:srgbClr val="000000">
                      <a:alpha val="43137"/>
                    </a:srgbClr>
                  </a:outerShdw>
                </a:effectLst>
                <a:latin typeface="+mn-lt"/>
                <a:ea typeface="+mn-ea"/>
                <a:cs typeface="+mn-cs"/>
              </a:rPr>
              <a:t>1</a:t>
            </a:r>
            <a:endParaRPr lang="zh-TW" altLang="en-US" sz="2800" b="1" kern="1200" dirty="0" smtClean="0">
              <a:solidFill>
                <a:srgbClr val="C00000"/>
              </a:solidFill>
              <a:effectLst>
                <a:outerShdw blurRad="38100" dist="38100" dir="2700000" algn="tl">
                  <a:srgbClr val="000000">
                    <a:alpha val="43137"/>
                  </a:srgbClr>
                </a:outerShdw>
              </a:effectLst>
              <a:latin typeface="+mn-lt"/>
              <a:ea typeface="+mn-ea"/>
              <a:cs typeface="+mn-cs"/>
            </a:endParaRPr>
          </a:p>
        </p:txBody>
      </p:sp>
      <p:sp>
        <p:nvSpPr>
          <p:cNvPr id="15" name="流程圖: 結束點 14"/>
          <p:cNvSpPr/>
          <p:nvPr userDrawn="1"/>
        </p:nvSpPr>
        <p:spPr>
          <a:xfrm rot="21182759">
            <a:off x="8356944" y="112298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2</a:t>
            </a:r>
            <a:endParaRPr lang="zh-TW" altLang="en-US" sz="2800" kern="1200" dirty="0" smtClean="0">
              <a:solidFill>
                <a:schemeClr val="bg1">
                  <a:lumMod val="65000"/>
                </a:schemeClr>
              </a:solidFill>
              <a:latin typeface="+mn-lt"/>
              <a:ea typeface="+mn-ea"/>
              <a:cs typeface="+mn-cs"/>
            </a:endParaRPr>
          </a:p>
        </p:txBody>
      </p:sp>
      <p:sp>
        <p:nvSpPr>
          <p:cNvPr id="16" name="流程圖: 結束點 15"/>
          <p:cNvSpPr/>
          <p:nvPr userDrawn="1"/>
        </p:nvSpPr>
        <p:spPr>
          <a:xfrm rot="21182759">
            <a:off x="8356945" y="157404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3</a:t>
            </a:r>
            <a:endParaRPr lang="zh-TW" altLang="en-US" sz="2800" kern="1200" dirty="0" smtClean="0">
              <a:solidFill>
                <a:schemeClr val="bg1">
                  <a:lumMod val="65000"/>
                </a:schemeClr>
              </a:solidFill>
              <a:latin typeface="+mn-lt"/>
              <a:ea typeface="+mn-ea"/>
              <a:cs typeface="+mn-cs"/>
            </a:endParaRPr>
          </a:p>
        </p:txBody>
      </p:sp>
      <p:sp>
        <p:nvSpPr>
          <p:cNvPr id="17" name="流程圖: 結束點 16"/>
          <p:cNvSpPr/>
          <p:nvPr userDrawn="1"/>
        </p:nvSpPr>
        <p:spPr>
          <a:xfrm rot="21182759">
            <a:off x="8356944" y="2006088"/>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4</a:t>
            </a:r>
            <a:endParaRPr lang="zh-TW" altLang="en-US" sz="2800" kern="1200" dirty="0" smtClean="0">
              <a:solidFill>
                <a:schemeClr val="bg1">
                  <a:lumMod val="65000"/>
                </a:schemeClr>
              </a:solidFill>
              <a:latin typeface="+mn-lt"/>
              <a:ea typeface="+mn-ea"/>
              <a:cs typeface="+mn-cs"/>
            </a:endParaRPr>
          </a:p>
        </p:txBody>
      </p:sp>
      <p:sp>
        <p:nvSpPr>
          <p:cNvPr id="18" name="流程圖: 結束點 17"/>
          <p:cNvSpPr/>
          <p:nvPr userDrawn="1"/>
        </p:nvSpPr>
        <p:spPr>
          <a:xfrm rot="21182759">
            <a:off x="8356944" y="2438135"/>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5</a:t>
            </a:r>
            <a:endParaRPr lang="zh-TW" altLang="en-US" sz="2800" kern="1200" dirty="0" smtClean="0">
              <a:solidFill>
                <a:schemeClr val="bg1">
                  <a:lumMod val="65000"/>
                </a:schemeClr>
              </a:solidFill>
              <a:latin typeface="+mn-lt"/>
              <a:ea typeface="+mn-ea"/>
              <a:cs typeface="+mn-cs"/>
            </a:endParaRPr>
          </a:p>
        </p:txBody>
      </p:sp>
      <p:sp>
        <p:nvSpPr>
          <p:cNvPr id="19" name="流程圖: 結束點 18"/>
          <p:cNvSpPr/>
          <p:nvPr userDrawn="1"/>
        </p:nvSpPr>
        <p:spPr>
          <a:xfrm rot="21182759">
            <a:off x="8356943" y="2870183"/>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6</a:t>
            </a:r>
            <a:endParaRPr lang="zh-TW" altLang="en-US" sz="2800" kern="1200" dirty="0" smtClean="0">
              <a:solidFill>
                <a:schemeClr val="bg1">
                  <a:lumMod val="65000"/>
                </a:schemeClr>
              </a:solidFill>
              <a:latin typeface="+mn-lt"/>
              <a:ea typeface="+mn-ea"/>
              <a:cs typeface="+mn-cs"/>
            </a:endParaRPr>
          </a:p>
        </p:txBody>
      </p:sp>
      <p:sp>
        <p:nvSpPr>
          <p:cNvPr id="28" name="流程圖: 結束點 27"/>
          <p:cNvSpPr/>
          <p:nvPr userDrawn="1"/>
        </p:nvSpPr>
        <p:spPr>
          <a:xfrm rot="21182759">
            <a:off x="8356943" y="3302231"/>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7</a:t>
            </a:r>
            <a:endParaRPr lang="zh-TW" altLang="en-US" sz="2800" kern="1200" dirty="0" smtClean="0">
              <a:solidFill>
                <a:schemeClr val="bg1">
                  <a:lumMod val="65000"/>
                </a:schemeClr>
              </a:solidFill>
              <a:latin typeface="+mn-lt"/>
              <a:ea typeface="+mn-ea"/>
              <a:cs typeface="+mn-cs"/>
            </a:endParaRPr>
          </a:p>
        </p:txBody>
      </p:sp>
      <p:sp>
        <p:nvSpPr>
          <p:cNvPr id="29" name="流程圖: 結束點 28"/>
          <p:cNvSpPr/>
          <p:nvPr userDrawn="1"/>
        </p:nvSpPr>
        <p:spPr>
          <a:xfrm rot="21182759">
            <a:off x="8393455" y="373428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8</a:t>
            </a:r>
            <a:endParaRPr lang="zh-TW" altLang="en-US" sz="2800" kern="1200" dirty="0" smtClean="0">
              <a:solidFill>
                <a:schemeClr val="bg1">
                  <a:lumMod val="65000"/>
                </a:schemeClr>
              </a:solidFill>
              <a:latin typeface="+mn-lt"/>
              <a:ea typeface="+mn-ea"/>
              <a:cs typeface="+mn-cs"/>
            </a:endParaRPr>
          </a:p>
        </p:txBody>
      </p:sp>
      <p:sp>
        <p:nvSpPr>
          <p:cNvPr id="30" name="流程圖: 結束點 29"/>
          <p:cNvSpPr/>
          <p:nvPr userDrawn="1"/>
        </p:nvSpPr>
        <p:spPr>
          <a:xfrm rot="21182759">
            <a:off x="8393455" y="416632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9</a:t>
            </a:r>
            <a:endParaRPr lang="zh-TW" altLang="en-US" sz="2800" kern="1200" dirty="0" smtClean="0">
              <a:solidFill>
                <a:schemeClr val="bg1">
                  <a:lumMod val="65000"/>
                </a:schemeClr>
              </a:solidFill>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
        <p:nvSpPr>
          <p:cNvPr id="13" name="流程圖: 結束點 12"/>
          <p:cNvSpPr/>
          <p:nvPr userDrawn="1"/>
        </p:nvSpPr>
        <p:spPr>
          <a:xfrm rot="21182759">
            <a:off x="8356945" y="66531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1</a:t>
            </a:r>
            <a:endParaRPr lang="zh-TW" altLang="en-US" sz="2800" kern="1200" dirty="0" smtClean="0">
              <a:solidFill>
                <a:schemeClr val="bg1">
                  <a:lumMod val="65000"/>
                </a:schemeClr>
              </a:solidFill>
              <a:latin typeface="+mn-lt"/>
              <a:ea typeface="+mn-ea"/>
              <a:cs typeface="+mn-cs"/>
            </a:endParaRPr>
          </a:p>
        </p:txBody>
      </p:sp>
      <p:sp>
        <p:nvSpPr>
          <p:cNvPr id="15" name="流程圖: 結束點 14"/>
          <p:cNvSpPr/>
          <p:nvPr userDrawn="1"/>
        </p:nvSpPr>
        <p:spPr>
          <a:xfrm rot="21182759">
            <a:off x="8356944" y="1122980"/>
            <a:ext cx="763604" cy="433807"/>
          </a:xfrm>
          <a:prstGeom prst="flowChartTerminator">
            <a:avLst/>
          </a:prstGeom>
          <a:solidFill>
            <a:schemeClr val="accent2">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b="1" kern="1200" dirty="0" smtClean="0">
                <a:solidFill>
                  <a:srgbClr val="C00000"/>
                </a:solidFill>
                <a:effectLst>
                  <a:outerShdw blurRad="38100" dist="38100" dir="2700000" algn="tl">
                    <a:srgbClr val="000000">
                      <a:alpha val="43137"/>
                    </a:srgbClr>
                  </a:outerShdw>
                </a:effectLst>
                <a:latin typeface="+mn-lt"/>
                <a:ea typeface="+mn-ea"/>
                <a:cs typeface="+mn-cs"/>
              </a:rPr>
              <a:t>2</a:t>
            </a:r>
            <a:endParaRPr lang="zh-TW" altLang="en-US" sz="2800" b="1" kern="1200" dirty="0" smtClean="0">
              <a:solidFill>
                <a:srgbClr val="C00000"/>
              </a:solidFill>
              <a:effectLst>
                <a:outerShdw blurRad="38100" dist="38100" dir="2700000" algn="tl">
                  <a:srgbClr val="000000">
                    <a:alpha val="43137"/>
                  </a:srgbClr>
                </a:outerShdw>
              </a:effectLst>
              <a:latin typeface="+mn-lt"/>
              <a:ea typeface="+mn-ea"/>
              <a:cs typeface="+mn-cs"/>
            </a:endParaRPr>
          </a:p>
        </p:txBody>
      </p:sp>
      <p:sp>
        <p:nvSpPr>
          <p:cNvPr id="16" name="流程圖: 結束點 15"/>
          <p:cNvSpPr/>
          <p:nvPr userDrawn="1"/>
        </p:nvSpPr>
        <p:spPr>
          <a:xfrm rot="21182759">
            <a:off x="8356945" y="157404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3</a:t>
            </a:r>
            <a:endParaRPr lang="zh-TW" altLang="en-US" sz="2800" kern="1200" dirty="0" smtClean="0">
              <a:solidFill>
                <a:schemeClr val="bg1">
                  <a:lumMod val="65000"/>
                </a:schemeClr>
              </a:solidFill>
              <a:latin typeface="+mn-lt"/>
              <a:ea typeface="+mn-ea"/>
              <a:cs typeface="+mn-cs"/>
            </a:endParaRPr>
          </a:p>
        </p:txBody>
      </p:sp>
      <p:sp>
        <p:nvSpPr>
          <p:cNvPr id="17" name="流程圖: 結束點 16"/>
          <p:cNvSpPr/>
          <p:nvPr userDrawn="1"/>
        </p:nvSpPr>
        <p:spPr>
          <a:xfrm rot="21182759">
            <a:off x="8356944" y="2006088"/>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4</a:t>
            </a:r>
            <a:endParaRPr lang="zh-TW" altLang="en-US" sz="2800" kern="1200" dirty="0" smtClean="0">
              <a:solidFill>
                <a:schemeClr val="bg1">
                  <a:lumMod val="65000"/>
                </a:schemeClr>
              </a:solidFill>
              <a:latin typeface="+mn-lt"/>
              <a:ea typeface="+mn-ea"/>
              <a:cs typeface="+mn-cs"/>
            </a:endParaRPr>
          </a:p>
        </p:txBody>
      </p:sp>
      <p:sp>
        <p:nvSpPr>
          <p:cNvPr id="18" name="流程圖: 結束點 17"/>
          <p:cNvSpPr/>
          <p:nvPr userDrawn="1"/>
        </p:nvSpPr>
        <p:spPr>
          <a:xfrm rot="21182759">
            <a:off x="8356944" y="2438135"/>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5</a:t>
            </a:r>
            <a:endParaRPr lang="zh-TW" altLang="en-US" sz="2800" kern="1200" dirty="0" smtClean="0">
              <a:solidFill>
                <a:schemeClr val="bg1">
                  <a:lumMod val="65000"/>
                </a:schemeClr>
              </a:solidFill>
              <a:latin typeface="+mn-lt"/>
              <a:ea typeface="+mn-ea"/>
              <a:cs typeface="+mn-cs"/>
            </a:endParaRPr>
          </a:p>
        </p:txBody>
      </p:sp>
      <p:sp>
        <p:nvSpPr>
          <p:cNvPr id="19" name="流程圖: 結束點 18"/>
          <p:cNvSpPr/>
          <p:nvPr userDrawn="1"/>
        </p:nvSpPr>
        <p:spPr>
          <a:xfrm rot="21182759">
            <a:off x="8356943" y="2870183"/>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6</a:t>
            </a:r>
            <a:endParaRPr lang="zh-TW" altLang="en-US" sz="2800" kern="1200" dirty="0" smtClean="0">
              <a:solidFill>
                <a:schemeClr val="bg1">
                  <a:lumMod val="65000"/>
                </a:schemeClr>
              </a:solidFill>
              <a:latin typeface="+mn-lt"/>
              <a:ea typeface="+mn-ea"/>
              <a:cs typeface="+mn-cs"/>
            </a:endParaRPr>
          </a:p>
        </p:txBody>
      </p:sp>
      <p:sp>
        <p:nvSpPr>
          <p:cNvPr id="28" name="流程圖: 結束點 27"/>
          <p:cNvSpPr/>
          <p:nvPr userDrawn="1"/>
        </p:nvSpPr>
        <p:spPr>
          <a:xfrm rot="21182759">
            <a:off x="8356943" y="3302231"/>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7</a:t>
            </a:r>
            <a:endParaRPr lang="zh-TW" altLang="en-US" sz="2800" kern="1200" dirty="0" smtClean="0">
              <a:solidFill>
                <a:schemeClr val="bg1">
                  <a:lumMod val="65000"/>
                </a:schemeClr>
              </a:solidFill>
              <a:latin typeface="+mn-lt"/>
              <a:ea typeface="+mn-ea"/>
              <a:cs typeface="+mn-cs"/>
            </a:endParaRPr>
          </a:p>
        </p:txBody>
      </p:sp>
      <p:sp>
        <p:nvSpPr>
          <p:cNvPr id="29" name="流程圖: 結束點 28"/>
          <p:cNvSpPr/>
          <p:nvPr userDrawn="1"/>
        </p:nvSpPr>
        <p:spPr>
          <a:xfrm rot="21182759">
            <a:off x="8393455" y="373428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8</a:t>
            </a:r>
            <a:endParaRPr lang="zh-TW" altLang="en-US" sz="2800" kern="1200" dirty="0" smtClean="0">
              <a:solidFill>
                <a:schemeClr val="bg1">
                  <a:lumMod val="65000"/>
                </a:schemeClr>
              </a:solidFill>
              <a:latin typeface="+mn-lt"/>
              <a:ea typeface="+mn-ea"/>
              <a:cs typeface="+mn-cs"/>
            </a:endParaRPr>
          </a:p>
        </p:txBody>
      </p:sp>
      <p:sp>
        <p:nvSpPr>
          <p:cNvPr id="30" name="流程圖: 結束點 29"/>
          <p:cNvSpPr/>
          <p:nvPr userDrawn="1"/>
        </p:nvSpPr>
        <p:spPr>
          <a:xfrm rot="21182759">
            <a:off x="8393455" y="416632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9</a:t>
            </a:r>
            <a:endParaRPr lang="zh-TW" altLang="en-US" sz="2800" kern="1200" dirty="0" smtClean="0">
              <a:solidFill>
                <a:schemeClr val="bg1">
                  <a:lumMod val="65000"/>
                </a:schemeClr>
              </a:solidFill>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
        <p:nvSpPr>
          <p:cNvPr id="13" name="流程圖: 結束點 12"/>
          <p:cNvSpPr/>
          <p:nvPr userDrawn="1"/>
        </p:nvSpPr>
        <p:spPr>
          <a:xfrm rot="21182759">
            <a:off x="8356945" y="673688"/>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1</a:t>
            </a:r>
            <a:endParaRPr lang="zh-TW" altLang="en-US" sz="2800" kern="1200" dirty="0" smtClean="0">
              <a:solidFill>
                <a:schemeClr val="bg1">
                  <a:lumMod val="65000"/>
                </a:schemeClr>
              </a:solidFill>
              <a:latin typeface="+mn-lt"/>
              <a:ea typeface="+mn-ea"/>
              <a:cs typeface="+mn-cs"/>
            </a:endParaRPr>
          </a:p>
        </p:txBody>
      </p:sp>
      <p:sp>
        <p:nvSpPr>
          <p:cNvPr id="15" name="流程圖: 結束點 14"/>
          <p:cNvSpPr/>
          <p:nvPr userDrawn="1"/>
        </p:nvSpPr>
        <p:spPr>
          <a:xfrm rot="21182759">
            <a:off x="8356944" y="113134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2</a:t>
            </a:r>
            <a:endParaRPr lang="zh-TW" altLang="en-US" sz="2800" kern="1200" dirty="0" smtClean="0">
              <a:solidFill>
                <a:schemeClr val="bg1">
                  <a:lumMod val="65000"/>
                </a:schemeClr>
              </a:solidFill>
              <a:latin typeface="+mn-lt"/>
              <a:ea typeface="+mn-ea"/>
              <a:cs typeface="+mn-cs"/>
            </a:endParaRPr>
          </a:p>
        </p:txBody>
      </p:sp>
      <p:sp>
        <p:nvSpPr>
          <p:cNvPr id="16" name="流程圖: 結束點 15"/>
          <p:cNvSpPr/>
          <p:nvPr userDrawn="1"/>
        </p:nvSpPr>
        <p:spPr>
          <a:xfrm rot="21182759">
            <a:off x="8356945" y="1582409"/>
            <a:ext cx="763604" cy="433807"/>
          </a:xfrm>
          <a:prstGeom prst="flowChartTerminator">
            <a:avLst/>
          </a:prstGeom>
          <a:solidFill>
            <a:schemeClr val="accent2">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b="1" kern="1200" dirty="0" smtClean="0">
                <a:solidFill>
                  <a:srgbClr val="C00000"/>
                </a:solidFill>
                <a:effectLst>
                  <a:outerShdw blurRad="38100" dist="38100" dir="2700000" algn="tl">
                    <a:srgbClr val="000000">
                      <a:alpha val="43137"/>
                    </a:srgbClr>
                  </a:outerShdw>
                </a:effectLst>
                <a:latin typeface="+mn-lt"/>
                <a:ea typeface="+mn-ea"/>
                <a:cs typeface="+mn-cs"/>
              </a:rPr>
              <a:t>3</a:t>
            </a:r>
            <a:endParaRPr lang="zh-TW" altLang="en-US" sz="2800" b="1" kern="1200" dirty="0" smtClean="0">
              <a:solidFill>
                <a:srgbClr val="C00000"/>
              </a:solidFill>
              <a:effectLst>
                <a:outerShdw blurRad="38100" dist="38100" dir="2700000" algn="tl">
                  <a:srgbClr val="000000">
                    <a:alpha val="43137"/>
                  </a:srgbClr>
                </a:outerShdw>
              </a:effectLst>
              <a:latin typeface="+mn-lt"/>
              <a:ea typeface="+mn-ea"/>
              <a:cs typeface="+mn-cs"/>
            </a:endParaRPr>
          </a:p>
        </p:txBody>
      </p:sp>
      <p:sp>
        <p:nvSpPr>
          <p:cNvPr id="17" name="流程圖: 結束點 16"/>
          <p:cNvSpPr/>
          <p:nvPr userDrawn="1"/>
        </p:nvSpPr>
        <p:spPr>
          <a:xfrm rot="21182759">
            <a:off x="8356944" y="2014457"/>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4</a:t>
            </a:r>
            <a:endParaRPr lang="zh-TW" altLang="en-US" sz="2800" kern="1200" dirty="0" smtClean="0">
              <a:solidFill>
                <a:schemeClr val="bg1">
                  <a:lumMod val="65000"/>
                </a:schemeClr>
              </a:solidFill>
              <a:latin typeface="+mn-lt"/>
              <a:ea typeface="+mn-ea"/>
              <a:cs typeface="+mn-cs"/>
            </a:endParaRPr>
          </a:p>
        </p:txBody>
      </p:sp>
      <p:sp>
        <p:nvSpPr>
          <p:cNvPr id="18" name="流程圖: 結束點 17"/>
          <p:cNvSpPr/>
          <p:nvPr userDrawn="1"/>
        </p:nvSpPr>
        <p:spPr>
          <a:xfrm rot="21182759">
            <a:off x="8356944" y="2446504"/>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5</a:t>
            </a:r>
            <a:endParaRPr lang="zh-TW" altLang="en-US" sz="2800" kern="1200" dirty="0" smtClean="0">
              <a:solidFill>
                <a:schemeClr val="bg1">
                  <a:lumMod val="65000"/>
                </a:schemeClr>
              </a:solidFill>
              <a:latin typeface="+mn-lt"/>
              <a:ea typeface="+mn-ea"/>
              <a:cs typeface="+mn-cs"/>
            </a:endParaRPr>
          </a:p>
        </p:txBody>
      </p:sp>
      <p:sp>
        <p:nvSpPr>
          <p:cNvPr id="19" name="流程圖: 結束點 18"/>
          <p:cNvSpPr/>
          <p:nvPr userDrawn="1"/>
        </p:nvSpPr>
        <p:spPr>
          <a:xfrm rot="21182759">
            <a:off x="8356943" y="2878552"/>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6</a:t>
            </a:r>
            <a:endParaRPr lang="zh-TW" altLang="en-US" sz="2800" kern="1200" dirty="0" smtClean="0">
              <a:solidFill>
                <a:schemeClr val="bg1">
                  <a:lumMod val="65000"/>
                </a:schemeClr>
              </a:solidFill>
              <a:latin typeface="+mn-lt"/>
              <a:ea typeface="+mn-ea"/>
              <a:cs typeface="+mn-cs"/>
            </a:endParaRPr>
          </a:p>
        </p:txBody>
      </p:sp>
      <p:sp>
        <p:nvSpPr>
          <p:cNvPr id="28" name="流程圖: 結束點 27"/>
          <p:cNvSpPr/>
          <p:nvPr userDrawn="1"/>
        </p:nvSpPr>
        <p:spPr>
          <a:xfrm rot="21182759">
            <a:off x="8356943" y="331060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7</a:t>
            </a:r>
            <a:endParaRPr lang="zh-TW" altLang="en-US" sz="2800" kern="1200" dirty="0" smtClean="0">
              <a:solidFill>
                <a:schemeClr val="bg1">
                  <a:lumMod val="65000"/>
                </a:schemeClr>
              </a:solidFill>
              <a:latin typeface="+mn-lt"/>
              <a:ea typeface="+mn-ea"/>
              <a:cs typeface="+mn-cs"/>
            </a:endParaRPr>
          </a:p>
        </p:txBody>
      </p:sp>
      <p:sp>
        <p:nvSpPr>
          <p:cNvPr id="29" name="流程圖: 結束點 28"/>
          <p:cNvSpPr/>
          <p:nvPr userDrawn="1"/>
        </p:nvSpPr>
        <p:spPr>
          <a:xfrm rot="21182759">
            <a:off x="8393455" y="374264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8</a:t>
            </a:r>
            <a:endParaRPr lang="zh-TW" altLang="en-US" sz="2800" kern="1200" dirty="0" smtClean="0">
              <a:solidFill>
                <a:schemeClr val="bg1">
                  <a:lumMod val="65000"/>
                </a:schemeClr>
              </a:solidFill>
              <a:latin typeface="+mn-lt"/>
              <a:ea typeface="+mn-ea"/>
              <a:cs typeface="+mn-cs"/>
            </a:endParaRPr>
          </a:p>
        </p:txBody>
      </p:sp>
      <p:sp>
        <p:nvSpPr>
          <p:cNvPr id="30" name="流程圖: 結束點 29"/>
          <p:cNvSpPr/>
          <p:nvPr userDrawn="1"/>
        </p:nvSpPr>
        <p:spPr>
          <a:xfrm rot="21182759">
            <a:off x="8393455" y="4174698"/>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9</a:t>
            </a:r>
            <a:endParaRPr lang="zh-TW" altLang="en-US" sz="2800" kern="1200" dirty="0" smtClean="0">
              <a:solidFill>
                <a:schemeClr val="bg1">
                  <a:lumMod val="65000"/>
                </a:schemeClr>
              </a:solidFill>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
        <p:nvSpPr>
          <p:cNvPr id="13" name="流程圖: 結束點 12"/>
          <p:cNvSpPr/>
          <p:nvPr userDrawn="1"/>
        </p:nvSpPr>
        <p:spPr>
          <a:xfrm rot="21182759">
            <a:off x="8356945" y="673688"/>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1</a:t>
            </a:r>
            <a:endParaRPr lang="zh-TW" altLang="en-US" sz="2800" kern="1200" dirty="0" smtClean="0">
              <a:solidFill>
                <a:schemeClr val="bg1">
                  <a:lumMod val="65000"/>
                </a:schemeClr>
              </a:solidFill>
              <a:latin typeface="+mn-lt"/>
              <a:ea typeface="+mn-ea"/>
              <a:cs typeface="+mn-cs"/>
            </a:endParaRPr>
          </a:p>
        </p:txBody>
      </p:sp>
      <p:sp>
        <p:nvSpPr>
          <p:cNvPr id="15" name="流程圖: 結束點 14"/>
          <p:cNvSpPr/>
          <p:nvPr userDrawn="1"/>
        </p:nvSpPr>
        <p:spPr>
          <a:xfrm rot="21182759">
            <a:off x="8356944" y="113134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2</a:t>
            </a:r>
            <a:endParaRPr lang="zh-TW" altLang="en-US" sz="2800" kern="1200" dirty="0" smtClean="0">
              <a:solidFill>
                <a:schemeClr val="bg1">
                  <a:lumMod val="65000"/>
                </a:schemeClr>
              </a:solidFill>
              <a:latin typeface="+mn-lt"/>
              <a:ea typeface="+mn-ea"/>
              <a:cs typeface="+mn-cs"/>
            </a:endParaRPr>
          </a:p>
        </p:txBody>
      </p:sp>
      <p:sp>
        <p:nvSpPr>
          <p:cNvPr id="16" name="流程圖: 結束點 15"/>
          <p:cNvSpPr/>
          <p:nvPr userDrawn="1"/>
        </p:nvSpPr>
        <p:spPr>
          <a:xfrm rot="21182759">
            <a:off x="8356945" y="158240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3</a:t>
            </a:r>
            <a:endParaRPr lang="zh-TW" altLang="en-US" sz="2800" kern="1200" dirty="0" smtClean="0">
              <a:solidFill>
                <a:schemeClr val="bg1">
                  <a:lumMod val="65000"/>
                </a:schemeClr>
              </a:solidFill>
              <a:latin typeface="+mn-lt"/>
              <a:ea typeface="+mn-ea"/>
              <a:cs typeface="+mn-cs"/>
            </a:endParaRPr>
          </a:p>
        </p:txBody>
      </p:sp>
      <p:sp>
        <p:nvSpPr>
          <p:cNvPr id="17" name="流程圖: 結束點 16"/>
          <p:cNvSpPr/>
          <p:nvPr userDrawn="1"/>
        </p:nvSpPr>
        <p:spPr>
          <a:xfrm rot="21182759">
            <a:off x="8356944" y="2014457"/>
            <a:ext cx="763604" cy="433807"/>
          </a:xfrm>
          <a:prstGeom prst="flowChartTerminator">
            <a:avLst/>
          </a:prstGeom>
          <a:solidFill>
            <a:schemeClr val="accent2">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b="1" kern="1200" dirty="0" smtClean="0">
                <a:solidFill>
                  <a:srgbClr val="C00000"/>
                </a:solidFill>
                <a:effectLst>
                  <a:outerShdw blurRad="38100" dist="38100" dir="2700000" algn="tl">
                    <a:srgbClr val="000000">
                      <a:alpha val="43137"/>
                    </a:srgbClr>
                  </a:outerShdw>
                </a:effectLst>
                <a:latin typeface="+mn-lt"/>
                <a:ea typeface="+mn-ea"/>
                <a:cs typeface="+mn-cs"/>
              </a:rPr>
              <a:t>4</a:t>
            </a:r>
            <a:endParaRPr lang="zh-TW" altLang="en-US" sz="2800" b="1" kern="1200" dirty="0" smtClean="0">
              <a:solidFill>
                <a:srgbClr val="C00000"/>
              </a:solidFill>
              <a:effectLst>
                <a:outerShdw blurRad="38100" dist="38100" dir="2700000" algn="tl">
                  <a:srgbClr val="000000">
                    <a:alpha val="43137"/>
                  </a:srgbClr>
                </a:outerShdw>
              </a:effectLst>
              <a:latin typeface="+mn-lt"/>
              <a:ea typeface="+mn-ea"/>
              <a:cs typeface="+mn-cs"/>
            </a:endParaRPr>
          </a:p>
        </p:txBody>
      </p:sp>
      <p:sp>
        <p:nvSpPr>
          <p:cNvPr id="18" name="流程圖: 結束點 17"/>
          <p:cNvSpPr/>
          <p:nvPr userDrawn="1"/>
        </p:nvSpPr>
        <p:spPr>
          <a:xfrm rot="21182759">
            <a:off x="8356944" y="2446504"/>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5</a:t>
            </a:r>
            <a:endParaRPr lang="zh-TW" altLang="en-US" sz="2800" kern="1200" dirty="0" smtClean="0">
              <a:solidFill>
                <a:schemeClr val="bg1">
                  <a:lumMod val="65000"/>
                </a:schemeClr>
              </a:solidFill>
              <a:latin typeface="+mn-lt"/>
              <a:ea typeface="+mn-ea"/>
              <a:cs typeface="+mn-cs"/>
            </a:endParaRPr>
          </a:p>
        </p:txBody>
      </p:sp>
      <p:sp>
        <p:nvSpPr>
          <p:cNvPr id="19" name="流程圖: 結束點 18"/>
          <p:cNvSpPr/>
          <p:nvPr userDrawn="1"/>
        </p:nvSpPr>
        <p:spPr>
          <a:xfrm rot="21182759">
            <a:off x="8356943" y="2878552"/>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6</a:t>
            </a:r>
            <a:endParaRPr lang="zh-TW" altLang="en-US" sz="2800" kern="1200" dirty="0" smtClean="0">
              <a:solidFill>
                <a:schemeClr val="bg1">
                  <a:lumMod val="65000"/>
                </a:schemeClr>
              </a:solidFill>
              <a:latin typeface="+mn-lt"/>
              <a:ea typeface="+mn-ea"/>
              <a:cs typeface="+mn-cs"/>
            </a:endParaRPr>
          </a:p>
        </p:txBody>
      </p:sp>
      <p:sp>
        <p:nvSpPr>
          <p:cNvPr id="28" name="流程圖: 結束點 27"/>
          <p:cNvSpPr/>
          <p:nvPr userDrawn="1"/>
        </p:nvSpPr>
        <p:spPr>
          <a:xfrm rot="21182759">
            <a:off x="8356943" y="331060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7</a:t>
            </a:r>
            <a:endParaRPr lang="zh-TW" altLang="en-US" sz="2800" kern="1200" dirty="0" smtClean="0">
              <a:solidFill>
                <a:schemeClr val="bg1">
                  <a:lumMod val="65000"/>
                </a:schemeClr>
              </a:solidFill>
              <a:latin typeface="+mn-lt"/>
              <a:ea typeface="+mn-ea"/>
              <a:cs typeface="+mn-cs"/>
            </a:endParaRPr>
          </a:p>
        </p:txBody>
      </p:sp>
      <p:sp>
        <p:nvSpPr>
          <p:cNvPr id="29" name="流程圖: 結束點 28"/>
          <p:cNvSpPr/>
          <p:nvPr userDrawn="1"/>
        </p:nvSpPr>
        <p:spPr>
          <a:xfrm rot="21182759">
            <a:off x="8393455" y="374264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8</a:t>
            </a:r>
            <a:endParaRPr lang="zh-TW" altLang="en-US" sz="2800" kern="1200" dirty="0" smtClean="0">
              <a:solidFill>
                <a:schemeClr val="bg1">
                  <a:lumMod val="65000"/>
                </a:schemeClr>
              </a:solidFill>
              <a:latin typeface="+mn-lt"/>
              <a:ea typeface="+mn-ea"/>
              <a:cs typeface="+mn-cs"/>
            </a:endParaRPr>
          </a:p>
        </p:txBody>
      </p:sp>
      <p:sp>
        <p:nvSpPr>
          <p:cNvPr id="30" name="流程圖: 結束點 29"/>
          <p:cNvSpPr/>
          <p:nvPr userDrawn="1"/>
        </p:nvSpPr>
        <p:spPr>
          <a:xfrm rot="21182759">
            <a:off x="8393455" y="4174698"/>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9</a:t>
            </a:r>
            <a:endParaRPr lang="zh-TW" altLang="en-US" sz="2800" kern="1200" dirty="0" smtClean="0">
              <a:solidFill>
                <a:schemeClr val="bg1">
                  <a:lumMod val="65000"/>
                </a:schemeClr>
              </a:solidFill>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
        <p:nvSpPr>
          <p:cNvPr id="13" name="流程圖: 結束點 12"/>
          <p:cNvSpPr/>
          <p:nvPr userDrawn="1"/>
        </p:nvSpPr>
        <p:spPr>
          <a:xfrm rot="21182759">
            <a:off x="8356945" y="673688"/>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1</a:t>
            </a:r>
            <a:endParaRPr lang="zh-TW" altLang="en-US" sz="2800" kern="1200" dirty="0" smtClean="0">
              <a:solidFill>
                <a:schemeClr val="bg1">
                  <a:lumMod val="65000"/>
                </a:schemeClr>
              </a:solidFill>
              <a:latin typeface="+mn-lt"/>
              <a:ea typeface="+mn-ea"/>
              <a:cs typeface="+mn-cs"/>
            </a:endParaRPr>
          </a:p>
        </p:txBody>
      </p:sp>
      <p:sp>
        <p:nvSpPr>
          <p:cNvPr id="15" name="流程圖: 結束點 14"/>
          <p:cNvSpPr/>
          <p:nvPr userDrawn="1"/>
        </p:nvSpPr>
        <p:spPr>
          <a:xfrm rot="21182759">
            <a:off x="8356944" y="113134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2</a:t>
            </a:r>
            <a:endParaRPr lang="zh-TW" altLang="en-US" sz="2800" kern="1200" dirty="0" smtClean="0">
              <a:solidFill>
                <a:schemeClr val="bg1">
                  <a:lumMod val="65000"/>
                </a:schemeClr>
              </a:solidFill>
              <a:latin typeface="+mn-lt"/>
              <a:ea typeface="+mn-ea"/>
              <a:cs typeface="+mn-cs"/>
            </a:endParaRPr>
          </a:p>
        </p:txBody>
      </p:sp>
      <p:sp>
        <p:nvSpPr>
          <p:cNvPr id="16" name="流程圖: 結束點 15"/>
          <p:cNvSpPr/>
          <p:nvPr userDrawn="1"/>
        </p:nvSpPr>
        <p:spPr>
          <a:xfrm rot="21182759">
            <a:off x="8356945" y="158240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3</a:t>
            </a:r>
            <a:endParaRPr lang="zh-TW" altLang="en-US" sz="2800" kern="1200" dirty="0" smtClean="0">
              <a:solidFill>
                <a:schemeClr val="bg1">
                  <a:lumMod val="65000"/>
                </a:schemeClr>
              </a:solidFill>
              <a:latin typeface="+mn-lt"/>
              <a:ea typeface="+mn-ea"/>
              <a:cs typeface="+mn-cs"/>
            </a:endParaRPr>
          </a:p>
        </p:txBody>
      </p:sp>
      <p:sp>
        <p:nvSpPr>
          <p:cNvPr id="17" name="流程圖: 結束點 16"/>
          <p:cNvSpPr/>
          <p:nvPr userDrawn="1"/>
        </p:nvSpPr>
        <p:spPr>
          <a:xfrm rot="21182759">
            <a:off x="8356944" y="2014457"/>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4</a:t>
            </a:r>
            <a:endParaRPr lang="zh-TW" altLang="en-US" sz="2800" kern="1200" dirty="0" smtClean="0">
              <a:solidFill>
                <a:schemeClr val="bg1">
                  <a:lumMod val="65000"/>
                </a:schemeClr>
              </a:solidFill>
              <a:latin typeface="+mn-lt"/>
              <a:ea typeface="+mn-ea"/>
              <a:cs typeface="+mn-cs"/>
            </a:endParaRPr>
          </a:p>
        </p:txBody>
      </p:sp>
      <p:sp>
        <p:nvSpPr>
          <p:cNvPr id="18" name="流程圖: 結束點 17"/>
          <p:cNvSpPr/>
          <p:nvPr userDrawn="1"/>
        </p:nvSpPr>
        <p:spPr>
          <a:xfrm rot="21182759">
            <a:off x="8356944" y="2446504"/>
            <a:ext cx="763604" cy="433807"/>
          </a:xfrm>
          <a:prstGeom prst="flowChartTerminator">
            <a:avLst/>
          </a:prstGeom>
          <a:solidFill>
            <a:schemeClr val="accent2">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b="1" kern="1200" dirty="0" smtClean="0">
                <a:solidFill>
                  <a:srgbClr val="C00000"/>
                </a:solidFill>
                <a:effectLst>
                  <a:outerShdw blurRad="38100" dist="38100" dir="2700000" algn="tl">
                    <a:srgbClr val="000000">
                      <a:alpha val="43137"/>
                    </a:srgbClr>
                  </a:outerShdw>
                </a:effectLst>
                <a:latin typeface="+mn-lt"/>
                <a:ea typeface="+mn-ea"/>
                <a:cs typeface="+mn-cs"/>
              </a:rPr>
              <a:t>5</a:t>
            </a:r>
            <a:endParaRPr lang="zh-TW" altLang="en-US" sz="2800" b="1" kern="1200" dirty="0" smtClean="0">
              <a:solidFill>
                <a:srgbClr val="C00000"/>
              </a:solidFill>
              <a:effectLst>
                <a:outerShdw blurRad="38100" dist="38100" dir="2700000" algn="tl">
                  <a:srgbClr val="000000">
                    <a:alpha val="43137"/>
                  </a:srgbClr>
                </a:outerShdw>
              </a:effectLst>
              <a:latin typeface="+mn-lt"/>
              <a:ea typeface="+mn-ea"/>
              <a:cs typeface="+mn-cs"/>
            </a:endParaRPr>
          </a:p>
        </p:txBody>
      </p:sp>
      <p:sp>
        <p:nvSpPr>
          <p:cNvPr id="19" name="流程圖: 結束點 18"/>
          <p:cNvSpPr/>
          <p:nvPr userDrawn="1"/>
        </p:nvSpPr>
        <p:spPr>
          <a:xfrm rot="21182759">
            <a:off x="8356943" y="2878552"/>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6</a:t>
            </a:r>
            <a:endParaRPr lang="zh-TW" altLang="en-US" sz="2800" kern="1200" dirty="0" smtClean="0">
              <a:solidFill>
                <a:schemeClr val="bg1">
                  <a:lumMod val="65000"/>
                </a:schemeClr>
              </a:solidFill>
              <a:latin typeface="+mn-lt"/>
              <a:ea typeface="+mn-ea"/>
              <a:cs typeface="+mn-cs"/>
            </a:endParaRPr>
          </a:p>
        </p:txBody>
      </p:sp>
      <p:sp>
        <p:nvSpPr>
          <p:cNvPr id="28" name="流程圖: 結束點 27"/>
          <p:cNvSpPr/>
          <p:nvPr userDrawn="1"/>
        </p:nvSpPr>
        <p:spPr>
          <a:xfrm rot="21182759">
            <a:off x="8356943" y="331060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7</a:t>
            </a:r>
            <a:endParaRPr lang="zh-TW" altLang="en-US" sz="2800" kern="1200" dirty="0" smtClean="0">
              <a:solidFill>
                <a:schemeClr val="bg1">
                  <a:lumMod val="65000"/>
                </a:schemeClr>
              </a:solidFill>
              <a:latin typeface="+mn-lt"/>
              <a:ea typeface="+mn-ea"/>
              <a:cs typeface="+mn-cs"/>
            </a:endParaRPr>
          </a:p>
        </p:txBody>
      </p:sp>
      <p:sp>
        <p:nvSpPr>
          <p:cNvPr id="29" name="流程圖: 結束點 28"/>
          <p:cNvSpPr/>
          <p:nvPr userDrawn="1"/>
        </p:nvSpPr>
        <p:spPr>
          <a:xfrm rot="21182759">
            <a:off x="8393455" y="374264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8</a:t>
            </a:r>
            <a:endParaRPr lang="zh-TW" altLang="en-US" sz="2800" kern="1200" dirty="0" smtClean="0">
              <a:solidFill>
                <a:schemeClr val="bg1">
                  <a:lumMod val="65000"/>
                </a:schemeClr>
              </a:solidFill>
              <a:latin typeface="+mn-lt"/>
              <a:ea typeface="+mn-ea"/>
              <a:cs typeface="+mn-cs"/>
            </a:endParaRPr>
          </a:p>
        </p:txBody>
      </p:sp>
      <p:sp>
        <p:nvSpPr>
          <p:cNvPr id="30" name="流程圖: 結束點 29"/>
          <p:cNvSpPr/>
          <p:nvPr userDrawn="1"/>
        </p:nvSpPr>
        <p:spPr>
          <a:xfrm rot="21182759">
            <a:off x="8393455" y="4174698"/>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9</a:t>
            </a:r>
            <a:endParaRPr lang="zh-TW" altLang="en-US" sz="2800" kern="1200" dirty="0" smtClean="0">
              <a:solidFill>
                <a:schemeClr val="bg1">
                  <a:lumMod val="65000"/>
                </a:schemeClr>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
        <p:nvSpPr>
          <p:cNvPr id="13" name="流程圖: 結束點 12"/>
          <p:cNvSpPr/>
          <p:nvPr userDrawn="1"/>
        </p:nvSpPr>
        <p:spPr>
          <a:xfrm rot="21182759">
            <a:off x="8356945" y="66531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1</a:t>
            </a:r>
            <a:endParaRPr lang="zh-TW" altLang="en-US" sz="2800" kern="1200" dirty="0" smtClean="0">
              <a:solidFill>
                <a:schemeClr val="bg1">
                  <a:lumMod val="65000"/>
                </a:schemeClr>
              </a:solidFill>
              <a:latin typeface="+mn-lt"/>
              <a:ea typeface="+mn-ea"/>
              <a:cs typeface="+mn-cs"/>
            </a:endParaRPr>
          </a:p>
        </p:txBody>
      </p:sp>
      <p:sp>
        <p:nvSpPr>
          <p:cNvPr id="15" name="流程圖: 結束點 14"/>
          <p:cNvSpPr/>
          <p:nvPr userDrawn="1"/>
        </p:nvSpPr>
        <p:spPr>
          <a:xfrm rot="21182759">
            <a:off x="8356944" y="112298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2</a:t>
            </a:r>
            <a:endParaRPr lang="zh-TW" altLang="en-US" sz="2800" kern="1200" dirty="0" smtClean="0">
              <a:solidFill>
                <a:schemeClr val="bg1">
                  <a:lumMod val="65000"/>
                </a:schemeClr>
              </a:solidFill>
              <a:latin typeface="+mn-lt"/>
              <a:ea typeface="+mn-ea"/>
              <a:cs typeface="+mn-cs"/>
            </a:endParaRPr>
          </a:p>
        </p:txBody>
      </p:sp>
      <p:sp>
        <p:nvSpPr>
          <p:cNvPr id="16" name="流程圖: 結束點 15"/>
          <p:cNvSpPr/>
          <p:nvPr userDrawn="1"/>
        </p:nvSpPr>
        <p:spPr>
          <a:xfrm rot="21182759">
            <a:off x="8356945" y="157404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3</a:t>
            </a:r>
            <a:endParaRPr lang="zh-TW" altLang="en-US" sz="2800" kern="1200" dirty="0" smtClean="0">
              <a:solidFill>
                <a:schemeClr val="bg1">
                  <a:lumMod val="65000"/>
                </a:schemeClr>
              </a:solidFill>
              <a:latin typeface="+mn-lt"/>
              <a:ea typeface="+mn-ea"/>
              <a:cs typeface="+mn-cs"/>
            </a:endParaRPr>
          </a:p>
        </p:txBody>
      </p:sp>
      <p:sp>
        <p:nvSpPr>
          <p:cNvPr id="17" name="流程圖: 結束點 16"/>
          <p:cNvSpPr/>
          <p:nvPr userDrawn="1"/>
        </p:nvSpPr>
        <p:spPr>
          <a:xfrm rot="21182759">
            <a:off x="8356944" y="2006088"/>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4</a:t>
            </a:r>
            <a:endParaRPr lang="zh-TW" altLang="en-US" sz="2800" kern="1200" dirty="0" smtClean="0">
              <a:solidFill>
                <a:schemeClr val="bg1">
                  <a:lumMod val="65000"/>
                </a:schemeClr>
              </a:solidFill>
              <a:latin typeface="+mn-lt"/>
              <a:ea typeface="+mn-ea"/>
              <a:cs typeface="+mn-cs"/>
            </a:endParaRPr>
          </a:p>
        </p:txBody>
      </p:sp>
      <p:sp>
        <p:nvSpPr>
          <p:cNvPr id="18" name="流程圖: 結束點 17"/>
          <p:cNvSpPr/>
          <p:nvPr userDrawn="1"/>
        </p:nvSpPr>
        <p:spPr>
          <a:xfrm rot="21182759">
            <a:off x="8356944" y="2438135"/>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5</a:t>
            </a:r>
            <a:endParaRPr lang="zh-TW" altLang="en-US" sz="2800" kern="1200" dirty="0" smtClean="0">
              <a:solidFill>
                <a:schemeClr val="bg1">
                  <a:lumMod val="65000"/>
                </a:schemeClr>
              </a:solidFill>
              <a:latin typeface="+mn-lt"/>
              <a:ea typeface="+mn-ea"/>
              <a:cs typeface="+mn-cs"/>
            </a:endParaRPr>
          </a:p>
        </p:txBody>
      </p:sp>
      <p:sp>
        <p:nvSpPr>
          <p:cNvPr id="19" name="流程圖: 結束點 18"/>
          <p:cNvSpPr/>
          <p:nvPr userDrawn="1"/>
        </p:nvSpPr>
        <p:spPr>
          <a:xfrm rot="21182759">
            <a:off x="8356943" y="2870183"/>
            <a:ext cx="763604" cy="433807"/>
          </a:xfrm>
          <a:prstGeom prst="flowChartTerminator">
            <a:avLst/>
          </a:prstGeom>
          <a:solidFill>
            <a:schemeClr val="accent2">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b="1" kern="1200" dirty="0" smtClean="0">
                <a:solidFill>
                  <a:srgbClr val="C00000"/>
                </a:solidFill>
                <a:effectLst>
                  <a:outerShdw blurRad="38100" dist="38100" dir="2700000" algn="tl">
                    <a:srgbClr val="000000">
                      <a:alpha val="43137"/>
                    </a:srgbClr>
                  </a:outerShdw>
                </a:effectLst>
                <a:latin typeface="+mn-lt"/>
                <a:ea typeface="+mn-ea"/>
                <a:cs typeface="+mn-cs"/>
              </a:rPr>
              <a:t>6</a:t>
            </a:r>
            <a:endParaRPr lang="zh-TW" altLang="en-US" sz="2800" b="1" kern="1200" dirty="0" smtClean="0">
              <a:solidFill>
                <a:srgbClr val="C00000"/>
              </a:solidFill>
              <a:effectLst>
                <a:outerShdw blurRad="38100" dist="38100" dir="2700000" algn="tl">
                  <a:srgbClr val="000000">
                    <a:alpha val="43137"/>
                  </a:srgbClr>
                </a:outerShdw>
              </a:effectLst>
              <a:latin typeface="+mn-lt"/>
              <a:ea typeface="+mn-ea"/>
              <a:cs typeface="+mn-cs"/>
            </a:endParaRPr>
          </a:p>
        </p:txBody>
      </p:sp>
      <p:sp>
        <p:nvSpPr>
          <p:cNvPr id="28" name="流程圖: 結束點 27"/>
          <p:cNvSpPr/>
          <p:nvPr userDrawn="1"/>
        </p:nvSpPr>
        <p:spPr>
          <a:xfrm rot="21182759">
            <a:off x="8356943" y="3302231"/>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7</a:t>
            </a:r>
            <a:endParaRPr lang="zh-TW" altLang="en-US" sz="2800" kern="1200" dirty="0" smtClean="0">
              <a:solidFill>
                <a:schemeClr val="bg1">
                  <a:lumMod val="65000"/>
                </a:schemeClr>
              </a:solidFill>
              <a:latin typeface="+mn-lt"/>
              <a:ea typeface="+mn-ea"/>
              <a:cs typeface="+mn-cs"/>
            </a:endParaRPr>
          </a:p>
        </p:txBody>
      </p:sp>
      <p:sp>
        <p:nvSpPr>
          <p:cNvPr id="29" name="流程圖: 結束點 28"/>
          <p:cNvSpPr/>
          <p:nvPr userDrawn="1"/>
        </p:nvSpPr>
        <p:spPr>
          <a:xfrm rot="21182759">
            <a:off x="8393455" y="373428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8</a:t>
            </a:r>
            <a:endParaRPr lang="zh-TW" altLang="en-US" sz="2800" kern="1200" dirty="0" smtClean="0">
              <a:solidFill>
                <a:schemeClr val="bg1">
                  <a:lumMod val="65000"/>
                </a:schemeClr>
              </a:solidFill>
              <a:latin typeface="+mn-lt"/>
              <a:ea typeface="+mn-ea"/>
              <a:cs typeface="+mn-cs"/>
            </a:endParaRPr>
          </a:p>
        </p:txBody>
      </p:sp>
      <p:sp>
        <p:nvSpPr>
          <p:cNvPr id="30" name="流程圖: 結束點 29"/>
          <p:cNvSpPr/>
          <p:nvPr userDrawn="1"/>
        </p:nvSpPr>
        <p:spPr>
          <a:xfrm rot="21182759">
            <a:off x="8393455" y="416632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9</a:t>
            </a:r>
            <a:endParaRPr lang="zh-TW" altLang="en-US" sz="2800" kern="1200" dirty="0" smtClean="0">
              <a:solidFill>
                <a:schemeClr val="bg1">
                  <a:lumMod val="65000"/>
                </a:schemeClr>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
        <p:nvSpPr>
          <p:cNvPr id="13" name="流程圖: 結束點 12"/>
          <p:cNvSpPr/>
          <p:nvPr userDrawn="1"/>
        </p:nvSpPr>
        <p:spPr>
          <a:xfrm rot="21182759">
            <a:off x="8356945" y="66531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1</a:t>
            </a:r>
            <a:endParaRPr lang="zh-TW" altLang="en-US" sz="2800" kern="1200" dirty="0" smtClean="0">
              <a:solidFill>
                <a:schemeClr val="bg1">
                  <a:lumMod val="65000"/>
                </a:schemeClr>
              </a:solidFill>
              <a:latin typeface="+mn-lt"/>
              <a:ea typeface="+mn-ea"/>
              <a:cs typeface="+mn-cs"/>
            </a:endParaRPr>
          </a:p>
        </p:txBody>
      </p:sp>
      <p:sp>
        <p:nvSpPr>
          <p:cNvPr id="15" name="流程圖: 結束點 14"/>
          <p:cNvSpPr/>
          <p:nvPr userDrawn="1"/>
        </p:nvSpPr>
        <p:spPr>
          <a:xfrm rot="21182759">
            <a:off x="8356944" y="112298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2</a:t>
            </a:r>
            <a:endParaRPr lang="zh-TW" altLang="en-US" sz="2800" kern="1200" dirty="0" smtClean="0">
              <a:solidFill>
                <a:schemeClr val="bg1">
                  <a:lumMod val="65000"/>
                </a:schemeClr>
              </a:solidFill>
              <a:latin typeface="+mn-lt"/>
              <a:ea typeface="+mn-ea"/>
              <a:cs typeface="+mn-cs"/>
            </a:endParaRPr>
          </a:p>
        </p:txBody>
      </p:sp>
      <p:sp>
        <p:nvSpPr>
          <p:cNvPr id="16" name="流程圖: 結束點 15"/>
          <p:cNvSpPr/>
          <p:nvPr userDrawn="1"/>
        </p:nvSpPr>
        <p:spPr>
          <a:xfrm rot="21182759">
            <a:off x="8356945" y="157404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3</a:t>
            </a:r>
            <a:endParaRPr lang="zh-TW" altLang="en-US" sz="2800" kern="1200" dirty="0" smtClean="0">
              <a:solidFill>
                <a:schemeClr val="bg1">
                  <a:lumMod val="65000"/>
                </a:schemeClr>
              </a:solidFill>
              <a:latin typeface="+mn-lt"/>
              <a:ea typeface="+mn-ea"/>
              <a:cs typeface="+mn-cs"/>
            </a:endParaRPr>
          </a:p>
        </p:txBody>
      </p:sp>
      <p:sp>
        <p:nvSpPr>
          <p:cNvPr id="17" name="流程圖: 結束點 16"/>
          <p:cNvSpPr/>
          <p:nvPr userDrawn="1"/>
        </p:nvSpPr>
        <p:spPr>
          <a:xfrm rot="21182759">
            <a:off x="8356944" y="2006088"/>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4</a:t>
            </a:r>
            <a:endParaRPr lang="zh-TW" altLang="en-US" sz="2800" kern="1200" dirty="0" smtClean="0">
              <a:solidFill>
                <a:schemeClr val="bg1">
                  <a:lumMod val="65000"/>
                </a:schemeClr>
              </a:solidFill>
              <a:latin typeface="+mn-lt"/>
              <a:ea typeface="+mn-ea"/>
              <a:cs typeface="+mn-cs"/>
            </a:endParaRPr>
          </a:p>
        </p:txBody>
      </p:sp>
      <p:sp>
        <p:nvSpPr>
          <p:cNvPr id="18" name="流程圖: 結束點 17"/>
          <p:cNvSpPr/>
          <p:nvPr userDrawn="1"/>
        </p:nvSpPr>
        <p:spPr>
          <a:xfrm rot="21182759">
            <a:off x="8356944" y="2438135"/>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5</a:t>
            </a:r>
            <a:endParaRPr lang="zh-TW" altLang="en-US" sz="2800" kern="1200" dirty="0" smtClean="0">
              <a:solidFill>
                <a:schemeClr val="bg1">
                  <a:lumMod val="65000"/>
                </a:schemeClr>
              </a:solidFill>
              <a:latin typeface="+mn-lt"/>
              <a:ea typeface="+mn-ea"/>
              <a:cs typeface="+mn-cs"/>
            </a:endParaRPr>
          </a:p>
        </p:txBody>
      </p:sp>
      <p:sp>
        <p:nvSpPr>
          <p:cNvPr id="19" name="流程圖: 結束點 18"/>
          <p:cNvSpPr/>
          <p:nvPr userDrawn="1"/>
        </p:nvSpPr>
        <p:spPr>
          <a:xfrm rot="21182759">
            <a:off x="8356943" y="2870183"/>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6</a:t>
            </a:r>
            <a:endParaRPr lang="zh-TW" altLang="en-US" sz="2800" kern="1200" dirty="0" smtClean="0">
              <a:solidFill>
                <a:schemeClr val="bg1">
                  <a:lumMod val="65000"/>
                </a:schemeClr>
              </a:solidFill>
              <a:latin typeface="+mn-lt"/>
              <a:ea typeface="+mn-ea"/>
              <a:cs typeface="+mn-cs"/>
            </a:endParaRPr>
          </a:p>
        </p:txBody>
      </p:sp>
      <p:sp>
        <p:nvSpPr>
          <p:cNvPr id="28" name="流程圖: 結束點 27"/>
          <p:cNvSpPr/>
          <p:nvPr userDrawn="1"/>
        </p:nvSpPr>
        <p:spPr>
          <a:xfrm rot="21182759">
            <a:off x="8356943" y="3302231"/>
            <a:ext cx="763604" cy="433807"/>
          </a:xfrm>
          <a:prstGeom prst="flowChartTerminator">
            <a:avLst/>
          </a:prstGeom>
          <a:solidFill>
            <a:schemeClr val="accent2">
              <a:lumMod val="20000"/>
              <a:lumOff val="8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b="1" kern="1200" dirty="0" smtClean="0">
                <a:solidFill>
                  <a:srgbClr val="C00000"/>
                </a:solidFill>
                <a:effectLst>
                  <a:outerShdw blurRad="38100" dist="38100" dir="2700000" algn="tl">
                    <a:srgbClr val="000000">
                      <a:alpha val="43137"/>
                    </a:srgbClr>
                  </a:outerShdw>
                </a:effectLst>
                <a:latin typeface="+mn-lt"/>
                <a:ea typeface="+mn-ea"/>
                <a:cs typeface="+mn-cs"/>
              </a:rPr>
              <a:t>7</a:t>
            </a:r>
            <a:endParaRPr lang="zh-TW" altLang="en-US" sz="2800" b="1" kern="1200" dirty="0" smtClean="0">
              <a:solidFill>
                <a:srgbClr val="C00000"/>
              </a:solidFill>
              <a:effectLst>
                <a:outerShdw blurRad="38100" dist="38100" dir="2700000" algn="tl">
                  <a:srgbClr val="000000">
                    <a:alpha val="43137"/>
                  </a:srgbClr>
                </a:outerShdw>
              </a:effectLst>
              <a:latin typeface="+mn-lt"/>
              <a:ea typeface="+mn-ea"/>
              <a:cs typeface="+mn-cs"/>
            </a:endParaRPr>
          </a:p>
        </p:txBody>
      </p:sp>
      <p:sp>
        <p:nvSpPr>
          <p:cNvPr id="29" name="流程圖: 結束點 28"/>
          <p:cNvSpPr/>
          <p:nvPr userDrawn="1"/>
        </p:nvSpPr>
        <p:spPr>
          <a:xfrm rot="21182759">
            <a:off x="8393455" y="3734280"/>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8</a:t>
            </a:r>
            <a:endParaRPr lang="zh-TW" altLang="en-US" sz="2800" kern="1200" dirty="0" smtClean="0">
              <a:solidFill>
                <a:schemeClr val="bg1">
                  <a:lumMod val="65000"/>
                </a:schemeClr>
              </a:solidFill>
              <a:latin typeface="+mn-lt"/>
              <a:ea typeface="+mn-ea"/>
              <a:cs typeface="+mn-cs"/>
            </a:endParaRPr>
          </a:p>
        </p:txBody>
      </p:sp>
      <p:sp>
        <p:nvSpPr>
          <p:cNvPr id="30" name="流程圖: 結束點 29"/>
          <p:cNvSpPr/>
          <p:nvPr userDrawn="1"/>
        </p:nvSpPr>
        <p:spPr>
          <a:xfrm rot="21182759">
            <a:off x="8393455" y="4166329"/>
            <a:ext cx="763604" cy="433807"/>
          </a:xfrm>
          <a:prstGeom prst="flowChartTerminato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TW" sz="2800" kern="1200" dirty="0" smtClean="0">
                <a:solidFill>
                  <a:schemeClr val="bg1">
                    <a:lumMod val="65000"/>
                  </a:schemeClr>
                </a:solidFill>
                <a:latin typeface="+mn-lt"/>
                <a:ea typeface="+mn-ea"/>
                <a:cs typeface="+mn-cs"/>
              </a:rPr>
              <a:t>9</a:t>
            </a:r>
            <a:endParaRPr lang="zh-TW" altLang="en-US" sz="2800" kern="1200" dirty="0" smtClean="0">
              <a:solidFill>
                <a:schemeClr val="bg1">
                  <a:lumMod val="65000"/>
                </a:schemeClr>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Freeform 312"/>
          <p:cNvSpPr>
            <a:spLocks/>
          </p:cNvSpPr>
          <p:nvPr userDrawn="1"/>
        </p:nvSpPr>
        <p:spPr bwMode="gray">
          <a:xfrm>
            <a:off x="-32" y="1"/>
            <a:ext cx="9172575" cy="642918"/>
          </a:xfrm>
          <a:custGeom>
            <a:avLst/>
            <a:gdLst/>
            <a:ahLst/>
            <a:cxnLst>
              <a:cxn ang="0">
                <a:pos x="0" y="565"/>
              </a:cxn>
              <a:cxn ang="0">
                <a:pos x="0" y="0"/>
              </a:cxn>
              <a:cxn ang="0">
                <a:pos x="5766" y="0"/>
              </a:cxn>
              <a:cxn ang="0">
                <a:pos x="5778" y="565"/>
              </a:cxn>
              <a:cxn ang="0">
                <a:pos x="0" y="565"/>
              </a:cxn>
            </a:cxnLst>
            <a:rect l="0" t="0" r="r" b="b"/>
            <a:pathLst>
              <a:path w="5778" h="565">
                <a:moveTo>
                  <a:pt x="0" y="565"/>
                </a:moveTo>
                <a:lnTo>
                  <a:pt x="0" y="0"/>
                </a:lnTo>
                <a:lnTo>
                  <a:pt x="5766" y="0"/>
                </a:lnTo>
                <a:lnTo>
                  <a:pt x="5778" y="565"/>
                </a:lnTo>
                <a:lnTo>
                  <a:pt x="0" y="565"/>
                </a:lnTo>
                <a:close/>
              </a:path>
            </a:pathLst>
          </a:custGeom>
          <a:solidFill>
            <a:schemeClr val="accent6"/>
          </a:solidFill>
          <a:ln w="9525" cap="flat" cmpd="sng">
            <a:noFill/>
            <a:prstDash val="solid"/>
            <a:round/>
            <a:headEnd/>
            <a:tailEnd/>
          </a:ln>
          <a:effectLst/>
        </p:spPr>
        <p:txBody>
          <a:bodyPr wrap="none" anchor="ctr"/>
          <a:lstStyle/>
          <a:p>
            <a:endParaRPr lang="zh-TW" altLang="en-US"/>
          </a:p>
        </p:txBody>
      </p:sp>
      <p:grpSp>
        <p:nvGrpSpPr>
          <p:cNvPr id="16" name="群組 15"/>
          <p:cNvGrpSpPr/>
          <p:nvPr userDrawn="1"/>
        </p:nvGrpSpPr>
        <p:grpSpPr>
          <a:xfrm>
            <a:off x="214282" y="5857892"/>
            <a:ext cx="785818" cy="837714"/>
            <a:chOff x="7812358" y="5157192"/>
            <a:chExt cx="800219" cy="853066"/>
          </a:xfrm>
        </p:grpSpPr>
        <p:pic>
          <p:nvPicPr>
            <p:cNvPr id="17" name="圖片 16" descr="華立圖書logo去背 (2).jpg"/>
            <p:cNvPicPr>
              <a:picLocks noChangeAspect="1"/>
            </p:cNvPicPr>
            <p:nvPr userDrawn="1"/>
          </p:nvPicPr>
          <p:blipFill>
            <a:blip r:embed="rId26" cstate="screen"/>
            <a:stretch>
              <a:fillRect/>
            </a:stretch>
          </p:blipFill>
          <p:spPr>
            <a:xfrm>
              <a:off x="7956376" y="5157192"/>
              <a:ext cx="504056" cy="568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文字方塊 17"/>
            <p:cNvSpPr txBox="1"/>
            <p:nvPr userDrawn="1"/>
          </p:nvSpPr>
          <p:spPr>
            <a:xfrm>
              <a:off x="7812358" y="5733259"/>
              <a:ext cx="800219" cy="276999"/>
            </a:xfrm>
            <a:prstGeom prst="rect">
              <a:avLst/>
            </a:prstGeom>
            <a:solidFill>
              <a:schemeClr val="bg1"/>
            </a:solidFill>
            <a:scene3d>
              <a:camera prst="orthographicFront"/>
              <a:lightRig rig="threePt" dir="t"/>
            </a:scene3d>
            <a:sp3d>
              <a:bevelT w="165100" prst="coolSlant"/>
            </a:sp3d>
          </p:spPr>
          <p:txBody>
            <a:bodyPr wrap="none" rtlCol="0">
              <a:spAutoFit/>
            </a:bodyPr>
            <a:lstStyle/>
            <a:p>
              <a:r>
                <a:rPr lang="zh-TW" altLang="en-US" sz="12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華立圖書</a:t>
              </a:r>
              <a:endParaRPr lang="zh-TW" altLang="en-US" sz="12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3F216-0F6E-4326-9E49-C9B3C5E47B06}" type="datetimeFigureOut">
              <a:rPr lang="zh-TW" altLang="en-US" smtClean="0"/>
              <a:pPr/>
              <a:t>2015/7/2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30C76-8A02-44DC-A6FF-0AA779519C79}" type="slidenum">
              <a:rPr lang="zh-TW" altLang="en-US" smtClean="0"/>
              <a:pPr/>
              <a:t>‹#›</a:t>
            </a:fld>
            <a:endParaRPr lang="zh-TW" altLang="en-US"/>
          </a:p>
        </p:txBody>
      </p:sp>
      <p:sp>
        <p:nvSpPr>
          <p:cNvPr id="20" name="矩形 19"/>
          <p:cNvSpPr/>
          <p:nvPr userDrawn="1"/>
        </p:nvSpPr>
        <p:spPr>
          <a:xfrm>
            <a:off x="1142976" y="6500834"/>
            <a:ext cx="7429552" cy="71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noFill/>
              </a:ln>
              <a:solidFill>
                <a:schemeClr val="accent6"/>
              </a:solidFill>
            </a:endParaRPr>
          </a:p>
        </p:txBody>
      </p:sp>
      <p:sp>
        <p:nvSpPr>
          <p:cNvPr id="21" name="矩形 20"/>
          <p:cNvSpPr/>
          <p:nvPr userDrawn="1"/>
        </p:nvSpPr>
        <p:spPr>
          <a:xfrm>
            <a:off x="214282" y="142852"/>
            <a:ext cx="1571636" cy="428628"/>
          </a:xfrm>
          <a:prstGeom prst="rect">
            <a:avLst/>
          </a:prstGeom>
          <a:noFill/>
        </p:spPr>
        <p:txBody>
          <a:bodyPr wrap="square" lIns="91440" tIns="45720" rIns="91440" bIns="45720">
            <a:prstTxWarp prst="textDeflate">
              <a:avLst/>
            </a:prstTxWarp>
            <a:spAutoFit/>
          </a:bodyPr>
          <a:lstStyle/>
          <a:p>
            <a:pPr algn="l"/>
            <a:r>
              <a:rPr lang="zh-TW" alt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流通管理</a:t>
            </a:r>
            <a:endParaRPr lang="zh-TW" alt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矩形 21"/>
          <p:cNvSpPr/>
          <p:nvPr userDrawn="1"/>
        </p:nvSpPr>
        <p:spPr>
          <a:xfrm>
            <a:off x="4283968" y="71414"/>
            <a:ext cx="4000480" cy="461665"/>
          </a:xfrm>
          <a:prstGeom prst="rect">
            <a:avLst/>
          </a:prstGeom>
          <a:noFill/>
        </p:spPr>
        <p:txBody>
          <a:bodyPr wrap="square" lIns="91440" tIns="45720" rIns="91440" bIns="45720">
            <a:prstTxWarp prst="textTriangle">
              <a:avLst/>
            </a:prstTxWarp>
            <a:spAutoFit/>
          </a:bodyPr>
          <a:lstStyle/>
          <a:p>
            <a:pPr algn="r"/>
            <a:r>
              <a:rPr lang="zh-TW" altLang="en-US" sz="2400" b="1" dirty="0" smtClean="0">
                <a:solidFill>
                  <a:srgbClr val="FFFF00"/>
                </a:solidFill>
                <a:latin typeface="Adobe 繁黑體 Std B" pitchFamily="34" charset="-120"/>
                <a:ea typeface="Adobe 繁黑體 Std B" pitchFamily="34" charset="-120"/>
              </a:rPr>
              <a:t>第二章  零售業的型態與特性</a:t>
            </a:r>
            <a:endParaRPr lang="zh-TW" altLang="en-US" sz="2400" b="1" dirty="0">
              <a:solidFill>
                <a:srgbClr val="FFFF00"/>
              </a:solidFill>
              <a:latin typeface="Adobe 繁黑體 Std B" pitchFamily="34" charset="-120"/>
              <a:ea typeface="Adobe 繁黑體 Std B" pitchFamily="34" charset="-120"/>
            </a:endParaRPr>
          </a:p>
        </p:txBody>
      </p:sp>
      <p:grpSp>
        <p:nvGrpSpPr>
          <p:cNvPr id="14" name="群組 13"/>
          <p:cNvGrpSpPr/>
          <p:nvPr userDrawn="1"/>
        </p:nvGrpSpPr>
        <p:grpSpPr>
          <a:xfrm>
            <a:off x="8858280" y="0"/>
            <a:ext cx="285720" cy="6572272"/>
            <a:chOff x="8858280" y="0"/>
            <a:chExt cx="285720" cy="6572272"/>
          </a:xfrm>
        </p:grpSpPr>
        <p:sp>
          <p:nvSpPr>
            <p:cNvPr id="19" name="矩形 18"/>
            <p:cNvSpPr/>
            <p:nvPr userDrawn="1"/>
          </p:nvSpPr>
          <p:spPr>
            <a:xfrm flipH="1">
              <a:off x="8858280" y="0"/>
              <a:ext cx="285720" cy="2928934"/>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noFill/>
                </a:ln>
              </a:endParaRPr>
            </a:p>
          </p:txBody>
        </p:sp>
        <p:sp>
          <p:nvSpPr>
            <p:cNvPr id="23" name="矩形 22"/>
            <p:cNvSpPr/>
            <p:nvPr userDrawn="1"/>
          </p:nvSpPr>
          <p:spPr>
            <a:xfrm flipH="1">
              <a:off x="8858280" y="3000372"/>
              <a:ext cx="285720" cy="35719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noFill/>
                </a:ln>
              </a:endParaRPr>
            </a:p>
          </p:txBody>
        </p:sp>
      </p:gr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 id="2147483661" r:id="rId13"/>
    <p:sldLayoutId id="2147483662" r:id="rId14"/>
    <p:sldLayoutId id="2147483663" r:id="rId15"/>
    <p:sldLayoutId id="2147483651"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Lst>
  <p:txStyles>
    <p:titleStyle>
      <a:lvl1pPr algn="ctr" defTabSz="914400" rtl="0" eaLnBrk="1" latinLnBrk="0" hangingPunct="1">
        <a:spcBef>
          <a:spcPct val="0"/>
        </a:spcBef>
        <a:buNone/>
        <a:defRPr sz="4400" b="1" kern="1200">
          <a:solidFill>
            <a:schemeClr val="tx1"/>
          </a:solidFill>
          <a:latin typeface="Times New Roman" pitchFamily="18" charset="0"/>
          <a:ea typeface="微軟正黑體" pitchFamily="34" charset="-120"/>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Times New Roman" pitchFamily="18" charset="0"/>
          <a:ea typeface="微軟正黑體" pitchFamily="34" charset="-120"/>
          <a:cs typeface="Times New Roman" pitchFamily="18" charset="0"/>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Times New Roman" pitchFamily="18" charset="0"/>
          <a:ea typeface="微軟正黑體" pitchFamily="34" charset="-120"/>
          <a:cs typeface="Times New Roman" pitchFamily="18" charset="0"/>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Times New Roman" pitchFamily="18" charset="0"/>
          <a:ea typeface="微軟正黑體" pitchFamily="34" charset="-120"/>
          <a:cs typeface="Times New Roman" pitchFamily="18" charset="0"/>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Times New Roman" pitchFamily="18" charset="0"/>
          <a:ea typeface="微軟正黑體" pitchFamily="34" charset="-120"/>
          <a:cs typeface="Times New Roman" pitchFamily="18" charset="0"/>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Times New Roman" pitchFamily="18" charset="0"/>
          <a:ea typeface="微軟正黑體" pitchFamily="34"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3.jpe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9144000" cy="6858000"/>
          </a:xfrm>
          <a:prstGeom prst="rect">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path path="circle">
              <a:fillToRect l="100000" t="100000"/>
            </a:path>
            <a:tileRect r="-100000" b="-100000"/>
          </a:gra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pic>
        <p:nvPicPr>
          <p:cNvPr id="18" name="圖片 17" descr="華立圖書logo去背.png"/>
          <p:cNvPicPr>
            <a:picLocks noChangeAspect="1"/>
          </p:cNvPicPr>
          <p:nvPr/>
        </p:nvPicPr>
        <p:blipFill>
          <a:blip r:embed="rId2" cstate="screen"/>
          <a:stretch>
            <a:fillRect/>
          </a:stretch>
        </p:blipFill>
        <p:spPr>
          <a:xfrm>
            <a:off x="142844" y="5643578"/>
            <a:ext cx="915951" cy="1033237"/>
          </a:xfrm>
          <a:prstGeom prst="rect">
            <a:avLst/>
          </a:prstGeom>
        </p:spPr>
      </p:pic>
      <p:sp>
        <p:nvSpPr>
          <p:cNvPr id="5" name="矩形 4"/>
          <p:cNvSpPr/>
          <p:nvPr/>
        </p:nvSpPr>
        <p:spPr>
          <a:xfrm>
            <a:off x="6583962" y="620688"/>
            <a:ext cx="2236510" cy="255454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TW" alt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9000" dir="5460000" algn="tl">
                    <a:srgbClr val="000000">
                      <a:alpha val="38000"/>
                    </a:srgbClr>
                  </a:outerShdw>
                </a:effectLst>
                <a:latin typeface="微軟正黑體" pitchFamily="34" charset="-120"/>
                <a:ea typeface="微軟正黑體" pitchFamily="34" charset="-120"/>
              </a:rPr>
              <a:t>流通</a:t>
            </a:r>
            <a:endParaRPr lang="en-US" altLang="zh-TW"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9000" dir="5460000" algn="tl">
                  <a:srgbClr val="000000">
                    <a:alpha val="38000"/>
                  </a:srgbClr>
                </a:outerShdw>
              </a:effectLst>
              <a:latin typeface="微軟正黑體" pitchFamily="34" charset="-120"/>
              <a:ea typeface="微軟正黑體" pitchFamily="34" charset="-120"/>
            </a:endParaRPr>
          </a:p>
          <a:p>
            <a:r>
              <a:rPr lang="zh-TW" alt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9000" dir="5460000" algn="tl">
                    <a:srgbClr val="000000">
                      <a:alpha val="38000"/>
                    </a:srgbClr>
                  </a:outerShdw>
                </a:effectLst>
                <a:latin typeface="微軟正黑體" pitchFamily="34" charset="-120"/>
                <a:ea typeface="微軟正黑體" pitchFamily="34" charset="-120"/>
              </a:rPr>
              <a:t>管理</a:t>
            </a:r>
            <a:endParaRPr lang="zh-TW"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9000" dir="5460000" algn="tl">
                  <a:srgbClr val="000000">
                    <a:alpha val="38000"/>
                  </a:srgbClr>
                </a:outerShdw>
              </a:effectLst>
              <a:latin typeface="微軟正黑體" pitchFamily="34" charset="-120"/>
              <a:ea typeface="微軟正黑體" pitchFamily="34" charset="-120"/>
            </a:endParaRPr>
          </a:p>
        </p:txBody>
      </p:sp>
      <p:sp>
        <p:nvSpPr>
          <p:cNvPr id="8" name="五邊形 7"/>
          <p:cNvSpPr/>
          <p:nvPr/>
        </p:nvSpPr>
        <p:spPr>
          <a:xfrm>
            <a:off x="0" y="0"/>
            <a:ext cx="4932040" cy="3429000"/>
          </a:xfrm>
          <a:prstGeom prst="homePlate">
            <a:avLst/>
          </a:prstGeom>
          <a:blipFill>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形箭號 8"/>
          <p:cNvSpPr/>
          <p:nvPr/>
        </p:nvSpPr>
        <p:spPr>
          <a:xfrm>
            <a:off x="3779912" y="0"/>
            <a:ext cx="2736304" cy="3429000"/>
          </a:xfrm>
          <a:prstGeom prst="chevron">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solidFill>
                <a:schemeClr val="tx1"/>
              </a:solidFill>
            </a:endParaRPr>
          </a:p>
        </p:txBody>
      </p:sp>
      <p:sp>
        <p:nvSpPr>
          <p:cNvPr id="15" name="矩形 14"/>
          <p:cNvSpPr/>
          <p:nvPr/>
        </p:nvSpPr>
        <p:spPr>
          <a:xfrm>
            <a:off x="0" y="3456384"/>
            <a:ext cx="9180512" cy="3429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五邊形 9"/>
          <p:cNvSpPr/>
          <p:nvPr/>
        </p:nvSpPr>
        <p:spPr>
          <a:xfrm>
            <a:off x="3816424" y="3429000"/>
            <a:ext cx="5364088" cy="3429000"/>
          </a:xfrm>
          <a:prstGeom prst="homePlate">
            <a:avLst>
              <a:gd name="adj" fmla="val 31294"/>
            </a:avLst>
          </a:prstGeom>
          <a:blipFill>
            <a:blip r:embed="rId4" cstate="print"/>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475656" y="3796005"/>
            <a:ext cx="2262158" cy="2585323"/>
          </a:xfrm>
          <a:prstGeom prst="rect">
            <a:avLst/>
          </a:prstGeom>
          <a:noFill/>
          <a:effectLst>
            <a:outerShdw blurRad="50800" dist="38100" dir="5400000" algn="t" rotWithShape="0">
              <a:prstClr val="black">
                <a:alpha val="40000"/>
              </a:prstClr>
            </a:outerShdw>
          </a:effectLst>
        </p:spPr>
        <p:txBody>
          <a:bodyPr wrap="none">
            <a:spAutoFit/>
          </a:bodyPr>
          <a:lstStyle/>
          <a:p>
            <a:pPr algn="ct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零售業</a:t>
            </a:r>
            <a:endPar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a:p>
            <a:pPr algn="ct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的型態</a:t>
            </a:r>
            <a:endPar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a:p>
            <a:pPr algn="ct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與特性</a:t>
            </a: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12" name="文字方塊 11"/>
          <p:cNvSpPr txBox="1"/>
          <p:nvPr/>
        </p:nvSpPr>
        <p:spPr>
          <a:xfrm>
            <a:off x="179512" y="3501008"/>
            <a:ext cx="1944216" cy="3154710"/>
          </a:xfrm>
          <a:prstGeom prst="rect">
            <a:avLst/>
          </a:prstGeom>
          <a:noFill/>
        </p:spPr>
        <p:txBody>
          <a:bodyPr wrap="square" rtlCol="0">
            <a:spAutoFit/>
          </a:bodyPr>
          <a:lstStyle/>
          <a:p>
            <a:r>
              <a:rPr lang="en-US" altLang="zh-TW" sz="19900" dirty="0" smtClean="0">
                <a:effectLst>
                  <a:outerShdw blurRad="50800" dist="38100" dir="2700000" algn="tl" rotWithShape="0">
                    <a:prstClr val="black">
                      <a:alpha val="40000"/>
                    </a:prstClr>
                  </a:outerShdw>
                </a:effectLst>
              </a:rPr>
              <a:t>2</a:t>
            </a:r>
            <a:endParaRPr lang="zh-TW" altLang="en-US" sz="19900"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55976"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76470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一、業種與業態</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9" name="矩形 8"/>
          <p:cNvSpPr/>
          <p:nvPr/>
        </p:nvSpPr>
        <p:spPr>
          <a:xfrm rot="21338117">
            <a:off x="279015" y="1655704"/>
            <a:ext cx="6493063" cy="2862322"/>
          </a:xfrm>
          <a:prstGeom prst="rect">
            <a:avLst/>
          </a:prstGeom>
          <a:ln w="57150">
            <a:solidFill>
              <a:srgbClr val="C00000"/>
            </a:solidFill>
            <a:prstDash val="solid"/>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TW" altLang="en-US" sz="2400" b="1" dirty="0" smtClean="0">
                <a:latin typeface="微軟正黑體" pitchFamily="34" charset="-120"/>
                <a:ea typeface="微軟正黑體" pitchFamily="34" charset="-120"/>
              </a:rPr>
              <a:t>業種經營的方式是立基於廠商的角度，業者通常對所販賣的產品具有充足的知識，懂得如何銷售商品，故以「販賣什麼？」作為商店經營的主要訴求（營業種類），這是屬於銷售導向（</a:t>
            </a:r>
            <a:r>
              <a:rPr lang="en-US" altLang="zh-TW" sz="2400" b="1" dirty="0" smtClean="0">
                <a:latin typeface="微軟正黑體" pitchFamily="34" charset="-120"/>
                <a:ea typeface="微軟正黑體" pitchFamily="34" charset="-120"/>
              </a:rPr>
              <a:t>selling orientation</a:t>
            </a:r>
            <a:r>
              <a:rPr lang="zh-TW" altLang="en-US" sz="2400" b="1" dirty="0" smtClean="0">
                <a:latin typeface="微軟正黑體" pitchFamily="34" charset="-120"/>
                <a:ea typeface="微軟正黑體" pitchFamily="34" charset="-120"/>
              </a:rPr>
              <a:t>）的做法。</a:t>
            </a:r>
            <a:endParaRPr lang="en-US" altLang="zh-TW" sz="2400" b="1" dirty="0" smtClean="0">
              <a:latin typeface="微軟正黑體" pitchFamily="34" charset="-120"/>
              <a:ea typeface="微軟正黑體" pitchFamily="34" charset="-120"/>
            </a:endParaRPr>
          </a:p>
        </p:txBody>
      </p:sp>
      <p:sp>
        <p:nvSpPr>
          <p:cNvPr id="7" name="矩形 6"/>
          <p:cNvSpPr/>
          <p:nvPr/>
        </p:nvSpPr>
        <p:spPr>
          <a:xfrm>
            <a:off x="179512" y="4797152"/>
            <a:ext cx="5904656" cy="1200329"/>
          </a:xfrm>
          <a:prstGeom prst="rect">
            <a:avLst/>
          </a:prstGeom>
        </p:spPr>
        <p:txBody>
          <a:bodyPr wrap="square">
            <a:spAutoFit/>
          </a:bodyPr>
          <a:lstStyle/>
          <a:p>
            <a:pPr>
              <a:lnSpc>
                <a:spcPct val="150000"/>
              </a:lnSpc>
            </a:pPr>
            <a:r>
              <a:rPr lang="zh-TW" altLang="en-US" sz="2400" b="1" dirty="0" smtClean="0">
                <a:solidFill>
                  <a:schemeClr val="dk1"/>
                </a:solidFill>
                <a:latin typeface="微軟正黑體" pitchFamily="34" charset="-120"/>
                <a:ea typeface="微軟正黑體" pitchFamily="34" charset="-120"/>
              </a:rPr>
              <a:t>因此，消費者為了滿足少量多樣的需求，通常必須花很多時間前往不同的商店消費。</a:t>
            </a:r>
          </a:p>
        </p:txBody>
      </p:sp>
      <p:pic>
        <p:nvPicPr>
          <p:cNvPr id="10" name="圖片 9" descr="selling orientation.jpg"/>
          <p:cNvPicPr>
            <a:picLocks noChangeAspect="1"/>
          </p:cNvPicPr>
          <p:nvPr/>
        </p:nvPicPr>
        <p:blipFill>
          <a:blip r:embed="rId2" cstate="print"/>
          <a:stretch>
            <a:fillRect/>
          </a:stretch>
        </p:blipFill>
        <p:spPr>
          <a:xfrm>
            <a:off x="6084168" y="4797152"/>
            <a:ext cx="2453296" cy="14401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76470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一、業種與業態</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10" name="圓角矩形 9"/>
          <p:cNvSpPr/>
          <p:nvPr/>
        </p:nvSpPr>
        <p:spPr>
          <a:xfrm rot="21396382">
            <a:off x="716335" y="1469776"/>
            <a:ext cx="6902514" cy="374444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TW" sz="2400" b="1" dirty="0" smtClean="0">
              <a:solidFill>
                <a:schemeClr val="dk1"/>
              </a:solidFill>
              <a:latin typeface="微軟正黑體" pitchFamily="34" charset="-120"/>
              <a:ea typeface="微軟正黑體" pitchFamily="34" charset="-120"/>
            </a:endParaRPr>
          </a:p>
          <a:p>
            <a:pPr>
              <a:lnSpc>
                <a:spcPct val="150000"/>
              </a:lnSpc>
            </a:pPr>
            <a:r>
              <a:rPr lang="zh-TW" altLang="en-US" sz="2400" b="1" dirty="0" smtClean="0">
                <a:solidFill>
                  <a:srgbClr val="C00000"/>
                </a:solidFill>
                <a:latin typeface="微軟正黑體" pitchFamily="34" charset="-120"/>
                <a:ea typeface="微軟正黑體" pitchFamily="34" charset="-120"/>
              </a:rPr>
              <a:t>業態（</a:t>
            </a:r>
            <a:r>
              <a:rPr lang="en-US" altLang="zh-TW" sz="2400" b="1" dirty="0" smtClean="0">
                <a:solidFill>
                  <a:srgbClr val="C00000"/>
                </a:solidFill>
                <a:latin typeface="微軟正黑體" pitchFamily="34" charset="-120"/>
                <a:ea typeface="微軟正黑體" pitchFamily="34" charset="-120"/>
              </a:rPr>
              <a:t>type of operation</a:t>
            </a:r>
            <a:r>
              <a:rPr lang="zh-TW" altLang="en-US" sz="2400" b="1" dirty="0" smtClean="0">
                <a:solidFill>
                  <a:srgbClr val="C00000"/>
                </a:solidFill>
                <a:latin typeface="微軟正黑體" pitchFamily="34" charset="-120"/>
                <a:ea typeface="微軟正黑體" pitchFamily="34" charset="-120"/>
              </a:rPr>
              <a:t>）</a:t>
            </a:r>
            <a:r>
              <a:rPr lang="zh-TW" altLang="en-US" sz="2400" b="1" dirty="0" smtClean="0">
                <a:solidFill>
                  <a:schemeClr val="dk1"/>
                </a:solidFill>
                <a:latin typeface="微軟正黑體" pitchFamily="34" charset="-120"/>
                <a:ea typeface="微軟正黑體" pitchFamily="34" charset="-120"/>
              </a:rPr>
              <a:t>是指流通企業為滿足不同消費需求，進行營運要素的組合而形成的不同經營型態。因此，業態能夠針對顧客的需求，強調以「如何販賣？」、「販賣給誰？」為主要訴求，成為具有行銷導向（</a:t>
            </a:r>
            <a:r>
              <a:rPr lang="en-US" altLang="zh-TW" sz="2400" b="1" dirty="0" smtClean="0">
                <a:solidFill>
                  <a:schemeClr val="dk1"/>
                </a:solidFill>
                <a:latin typeface="微軟正黑體" pitchFamily="34" charset="-120"/>
                <a:ea typeface="微軟正黑體" pitchFamily="34" charset="-120"/>
              </a:rPr>
              <a:t>marketing orientation</a:t>
            </a:r>
            <a:r>
              <a:rPr lang="zh-TW" altLang="en-US" sz="2400" b="1" dirty="0" smtClean="0">
                <a:solidFill>
                  <a:schemeClr val="dk1"/>
                </a:solidFill>
                <a:latin typeface="微軟正黑體" pitchFamily="34" charset="-120"/>
                <a:ea typeface="微軟正黑體" pitchFamily="34" charset="-120"/>
              </a:rPr>
              <a:t>）觀念的商店。</a:t>
            </a:r>
          </a:p>
          <a:p>
            <a:pPr>
              <a:lnSpc>
                <a:spcPct val="150000"/>
              </a:lnSpc>
            </a:pPr>
            <a:endParaRPr lang="zh-TW" altLang="en-US" sz="2400" b="1" dirty="0" smtClean="0">
              <a:solidFill>
                <a:schemeClr val="dk1"/>
              </a:solidFill>
              <a:latin typeface="微軟正黑體" pitchFamily="34" charset="-120"/>
              <a:ea typeface="微軟正黑體" pitchFamily="34" charset="-120"/>
            </a:endParaRPr>
          </a:p>
        </p:txBody>
      </p:sp>
      <p:pic>
        <p:nvPicPr>
          <p:cNvPr id="7" name="圖片 6" descr="marketing orientation.jpg"/>
          <p:cNvPicPr>
            <a:picLocks noChangeAspect="1"/>
          </p:cNvPicPr>
          <p:nvPr/>
        </p:nvPicPr>
        <p:blipFill>
          <a:blip r:embed="rId2" cstate="print"/>
          <a:stretch>
            <a:fillRect/>
          </a:stretch>
        </p:blipFill>
        <p:spPr>
          <a:xfrm rot="21342534">
            <a:off x="5724242" y="4450266"/>
            <a:ext cx="2351898" cy="2015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900009"/>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一、業種與業態</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7" name="內容版面配置區 4"/>
          <p:cNvGraphicFramePr>
            <a:graphicFrameLocks/>
          </p:cNvGraphicFramePr>
          <p:nvPr/>
        </p:nvGraphicFramePr>
        <p:xfrm>
          <a:off x="214282" y="1928813"/>
          <a:ext cx="8643970" cy="3840480"/>
        </p:xfrm>
        <a:graphic>
          <a:graphicData uri="http://schemas.openxmlformats.org/drawingml/2006/table">
            <a:tbl>
              <a:tblPr firstRow="1" bandRow="1">
                <a:tableStyleId>{B301B821-A1FF-4177-AEE7-76D212191A09}</a:tableStyleId>
              </a:tblPr>
              <a:tblGrid>
                <a:gridCol w="928694"/>
                <a:gridCol w="1688006"/>
                <a:gridCol w="3866277"/>
                <a:gridCol w="2160993"/>
              </a:tblGrid>
              <a:tr h="370840">
                <a:tc>
                  <a:txBody>
                    <a:bodyPr/>
                    <a:lstStyle/>
                    <a:p>
                      <a:pPr algn="ctr"/>
                      <a:r>
                        <a:rPr lang="zh-TW" altLang="en-US" sz="2400" b="1" dirty="0" smtClean="0">
                          <a:latin typeface="Times New Roman" pitchFamily="18" charset="0"/>
                          <a:ea typeface="微軟正黑體" pitchFamily="34" charset="-120"/>
                          <a:cs typeface="Times New Roman" pitchFamily="18" charset="0"/>
                        </a:rPr>
                        <a:t>項次</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業態類型</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特徵</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營業面積</a:t>
                      </a:r>
                      <a:endParaRPr lang="zh-TW" altLang="en-US" sz="2400" b="1" dirty="0">
                        <a:latin typeface="Times New Roman" pitchFamily="18" charset="0"/>
                        <a:ea typeface="微軟正黑體" pitchFamily="34" charset="-120"/>
                        <a:cs typeface="Times New Roman" pitchFamily="18" charset="0"/>
                      </a:endParaRPr>
                    </a:p>
                  </a:txBody>
                  <a:tcPr/>
                </a:tc>
              </a:tr>
              <a:tr h="370840">
                <a:tc>
                  <a:txBody>
                    <a:bodyPr/>
                    <a:lstStyle/>
                    <a:p>
                      <a:pPr algn="ctr"/>
                      <a:r>
                        <a:rPr lang="en-US" altLang="zh-TW" sz="2400" b="1" dirty="0" smtClean="0">
                          <a:latin typeface="Times New Roman" pitchFamily="18" charset="0"/>
                          <a:ea typeface="微軟正黑體" pitchFamily="34" charset="-120"/>
                          <a:cs typeface="Times New Roman" pitchFamily="18" charset="0"/>
                        </a:rPr>
                        <a:t>1</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購物中心</a:t>
                      </a:r>
                    </a:p>
                    <a:p>
                      <a:pPr algn="ctr"/>
                      <a:r>
                        <a:rPr lang="zh-TW" altLang="en-US" sz="2400" b="1" dirty="0" smtClean="0">
                          <a:latin typeface="Times New Roman" pitchFamily="18" charset="0"/>
                          <a:ea typeface="微軟正黑體" pitchFamily="34" charset="-120"/>
                          <a:cs typeface="Times New Roman" pitchFamily="18" charset="0"/>
                        </a:rPr>
                        <a:t>（</a:t>
                      </a:r>
                      <a:r>
                        <a:rPr lang="en-US" altLang="zh-TW" sz="2400" b="1" dirty="0" smtClean="0">
                          <a:latin typeface="Times New Roman" pitchFamily="18" charset="0"/>
                          <a:ea typeface="微軟正黑體" pitchFamily="34" charset="-120"/>
                          <a:cs typeface="Times New Roman" pitchFamily="18" charset="0"/>
                        </a:rPr>
                        <a:t>shopping mall</a:t>
                      </a:r>
                      <a:r>
                        <a:rPr lang="zh-TW" altLang="en-US" sz="2400" b="1" dirty="0" smtClean="0">
                          <a:latin typeface="Times New Roman" pitchFamily="18" charset="0"/>
                          <a:ea typeface="微軟正黑體" pitchFamily="34" charset="-120"/>
                          <a:cs typeface="Times New Roman" pitchFamily="18" charset="0"/>
                        </a:rPr>
                        <a:t>）</a:t>
                      </a:r>
                    </a:p>
                    <a:p>
                      <a:pPr algn="ct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l"/>
                      <a:r>
                        <a:rPr lang="zh-TW" altLang="en-US" sz="2400" b="1" dirty="0" smtClean="0">
                          <a:latin typeface="Times New Roman" pitchFamily="18" charset="0"/>
                          <a:ea typeface="微軟正黑體" pitchFamily="34" charset="-120"/>
                          <a:cs typeface="Times New Roman" pitchFamily="18" charset="0"/>
                        </a:rPr>
                        <a:t>同時發揮購物、休閒娛樂、餐飲、文教及生活服務等功能的複合性商業空間。包括百貨公司、量販店、電影城、遊樂場、主題餐廳、書城等集合各種零售業之大成於一身的消費場所。主要客層為年輕族群、上班族及家庭顧客。</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en-US" altLang="zh-TW" sz="2400" b="1" dirty="0" smtClean="0">
                          <a:latin typeface="Times New Roman" pitchFamily="18" charset="0"/>
                          <a:ea typeface="微軟正黑體" pitchFamily="34" charset="-120"/>
                          <a:cs typeface="Times New Roman" pitchFamily="18" charset="0"/>
                        </a:rPr>
                        <a:t>20,000m</a:t>
                      </a:r>
                      <a:r>
                        <a:rPr lang="en-US" altLang="zh-TW" sz="2400" b="1" baseline="30000" dirty="0" smtClean="0">
                          <a:latin typeface="Times New Roman" pitchFamily="18" charset="0"/>
                          <a:ea typeface="微軟正黑體" pitchFamily="34" charset="-120"/>
                          <a:cs typeface="Times New Roman" pitchFamily="18" charset="0"/>
                        </a:rPr>
                        <a:t>2</a:t>
                      </a:r>
                      <a:r>
                        <a:rPr lang="zh-TW" altLang="en-US" sz="2400" b="1" dirty="0" smtClean="0">
                          <a:latin typeface="Times New Roman" pitchFamily="18" charset="0"/>
                          <a:ea typeface="微軟正黑體" pitchFamily="34" charset="-120"/>
                          <a:cs typeface="Times New Roman" pitchFamily="18" charset="0"/>
                        </a:rPr>
                        <a:t>以上</a:t>
                      </a:r>
                      <a:endParaRPr lang="zh-TW" altLang="en-US" sz="2400" b="1" dirty="0">
                        <a:latin typeface="Times New Roman" pitchFamily="18" charset="0"/>
                        <a:ea typeface="微軟正黑體" pitchFamily="34" charset="-120"/>
                        <a:cs typeface="Times New Roman" pitchFamily="18" charset="0"/>
                      </a:endParaRPr>
                    </a:p>
                  </a:txBody>
                  <a:tcPr/>
                </a:tc>
              </a:tr>
            </a:tbl>
          </a:graphicData>
        </a:graphic>
      </p:graphicFrame>
      <p:sp>
        <p:nvSpPr>
          <p:cNvPr id="9" name="矩形 8"/>
          <p:cNvSpPr/>
          <p:nvPr/>
        </p:nvSpPr>
        <p:spPr>
          <a:xfrm>
            <a:off x="5292080" y="1571612"/>
            <a:ext cx="3089307"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2-1</a:t>
            </a:r>
            <a:r>
              <a:rPr lang="zh-TW" altLang="en-US" b="1" dirty="0" smtClean="0">
                <a:latin typeface="微軟正黑體" pitchFamily="34" charset="-120"/>
                <a:ea typeface="微軟正黑體" pitchFamily="34" charset="-120"/>
              </a:rPr>
              <a:t>　各種零售業態的特徵</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900009"/>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一、業種與業態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3">
                    <a:lumMod val="75000"/>
                  </a:schemeClr>
                </a:solidFill>
                <a:latin typeface="微軟正黑體" pitchFamily="34" charset="-120"/>
                <a:ea typeface="微軟正黑體" pitchFamily="34" charset="-120"/>
              </a:rPr>
              <a:t>續</a:t>
            </a:r>
            <a:r>
              <a:rPr lang="en-US" altLang="zh-TW" sz="3200" b="1" dirty="0" smtClean="0">
                <a:solidFill>
                  <a:schemeClr val="accent3">
                    <a:lumMod val="75000"/>
                  </a:schemeClr>
                </a:solidFill>
                <a:latin typeface="微軟正黑體" pitchFamily="34" charset="-120"/>
                <a:ea typeface="微軟正黑體" pitchFamily="34" charset="-120"/>
              </a:rPr>
              <a:t>)</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10" name="內容版面配置區 4"/>
          <p:cNvGraphicFramePr>
            <a:graphicFrameLocks/>
          </p:cNvGraphicFramePr>
          <p:nvPr/>
        </p:nvGraphicFramePr>
        <p:xfrm>
          <a:off x="214282" y="1928813"/>
          <a:ext cx="8643970" cy="3840480"/>
        </p:xfrm>
        <a:graphic>
          <a:graphicData uri="http://schemas.openxmlformats.org/drawingml/2006/table">
            <a:tbl>
              <a:tblPr firstRow="1" bandRow="1">
                <a:tableStyleId>{B301B821-A1FF-4177-AEE7-76D212191A09}</a:tableStyleId>
              </a:tblPr>
              <a:tblGrid>
                <a:gridCol w="928694"/>
                <a:gridCol w="1688006"/>
                <a:gridCol w="3866277"/>
                <a:gridCol w="2160993"/>
              </a:tblGrid>
              <a:tr h="370840">
                <a:tc>
                  <a:txBody>
                    <a:bodyPr/>
                    <a:lstStyle/>
                    <a:p>
                      <a:pPr algn="ctr"/>
                      <a:r>
                        <a:rPr lang="zh-TW" altLang="en-US" sz="2400" b="1" dirty="0" smtClean="0">
                          <a:latin typeface="Times New Roman" pitchFamily="18" charset="0"/>
                          <a:ea typeface="微軟正黑體" pitchFamily="34" charset="-120"/>
                          <a:cs typeface="Times New Roman" pitchFamily="18" charset="0"/>
                        </a:rPr>
                        <a:t>項次</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業態類型</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特徵</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營業面積</a:t>
                      </a:r>
                      <a:endParaRPr lang="zh-TW" altLang="en-US" sz="2400" b="1" dirty="0">
                        <a:latin typeface="Times New Roman" pitchFamily="18" charset="0"/>
                        <a:ea typeface="微軟正黑體" pitchFamily="34" charset="-120"/>
                        <a:cs typeface="Times New Roman" pitchFamily="18" charset="0"/>
                      </a:endParaRPr>
                    </a:p>
                  </a:txBody>
                  <a:tcPr/>
                </a:tc>
              </a:tr>
              <a:tr h="370840">
                <a:tc>
                  <a:txBody>
                    <a:bodyPr/>
                    <a:lstStyle/>
                    <a:p>
                      <a:pPr algn="ctr"/>
                      <a:r>
                        <a:rPr lang="en-US" altLang="zh-TW" sz="2400" b="1" dirty="0" smtClean="0">
                          <a:latin typeface="Times New Roman" pitchFamily="18" charset="0"/>
                          <a:ea typeface="微軟正黑體" pitchFamily="34" charset="-120"/>
                          <a:cs typeface="Times New Roman" pitchFamily="18" charset="0"/>
                        </a:rPr>
                        <a:t>2</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百貨公司</a:t>
                      </a:r>
                    </a:p>
                    <a:p>
                      <a:pPr algn="ctr"/>
                      <a:r>
                        <a:rPr lang="zh-TW" altLang="en-US" sz="2400" b="1" dirty="0" smtClean="0">
                          <a:latin typeface="Times New Roman" pitchFamily="18" charset="0"/>
                          <a:ea typeface="微軟正黑體" pitchFamily="34" charset="-120"/>
                          <a:cs typeface="Times New Roman" pitchFamily="18" charset="0"/>
                        </a:rPr>
                        <a:t>（</a:t>
                      </a:r>
                      <a:r>
                        <a:rPr lang="en-US" altLang="zh-TW" sz="2400" b="1" dirty="0" smtClean="0">
                          <a:latin typeface="Times New Roman" pitchFamily="18" charset="0"/>
                          <a:ea typeface="微軟正黑體" pitchFamily="34" charset="-120"/>
                          <a:cs typeface="Times New Roman" pitchFamily="18" charset="0"/>
                        </a:rPr>
                        <a:t>department store</a:t>
                      </a:r>
                      <a:r>
                        <a:rPr lang="zh-TW" altLang="en-US" sz="2400" b="1" dirty="0" smtClean="0">
                          <a:latin typeface="Times New Roman" pitchFamily="18" charset="0"/>
                          <a:ea typeface="微軟正黑體" pitchFamily="34" charset="-120"/>
                          <a:cs typeface="Times New Roman" pitchFamily="18" charset="0"/>
                        </a:rPr>
                        <a:t>）</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l"/>
                      <a:r>
                        <a:rPr lang="zh-TW" altLang="en-US" sz="2400" b="1" dirty="0" smtClean="0">
                          <a:latin typeface="Times New Roman" pitchFamily="18" charset="0"/>
                          <a:ea typeface="微軟正黑體" pitchFamily="34" charset="-120"/>
                          <a:cs typeface="Times New Roman" pitchFamily="18" charset="0"/>
                        </a:rPr>
                        <a:t>銷售多種產品線，通常以各種精品、百貨、流行商品為主要訴求，並出租場地予專櫃收取業績抽成或租金為主要經營型態，搭配少數自營商品，提供消費者流行資訊、流行商品、百貨精緻名品，兼具購物、休閒的功能。主</a:t>
                      </a:r>
                    </a:p>
                    <a:p>
                      <a:pPr algn="l"/>
                      <a:r>
                        <a:rPr lang="zh-TW" altLang="en-US" sz="2400" b="1" dirty="0" smtClean="0">
                          <a:latin typeface="Times New Roman" pitchFamily="18" charset="0"/>
                          <a:ea typeface="微軟正黑體" pitchFamily="34" charset="-120"/>
                          <a:cs typeface="Times New Roman" pitchFamily="18" charset="0"/>
                        </a:rPr>
                        <a:t>要客層為年輕族群及上班族。</a:t>
                      </a:r>
                    </a:p>
                  </a:txBody>
                  <a:tcPr/>
                </a:tc>
                <a:tc>
                  <a:txBody>
                    <a:bodyPr/>
                    <a:lstStyle/>
                    <a:p>
                      <a:pPr algn="l"/>
                      <a:r>
                        <a:rPr lang="en-US" altLang="zh-TW" sz="2400" b="1" dirty="0" smtClean="0">
                          <a:latin typeface="Times New Roman" pitchFamily="18" charset="0"/>
                          <a:ea typeface="微軟正黑體" pitchFamily="34" charset="-120"/>
                          <a:cs typeface="Times New Roman" pitchFamily="18" charset="0"/>
                        </a:rPr>
                        <a:t>15,000m</a:t>
                      </a:r>
                      <a:r>
                        <a:rPr lang="en-US" altLang="zh-TW" sz="2400" b="1" baseline="30000" dirty="0" smtClean="0">
                          <a:latin typeface="Times New Roman" pitchFamily="18" charset="0"/>
                          <a:ea typeface="微軟正黑體" pitchFamily="34" charset="-120"/>
                          <a:cs typeface="Times New Roman" pitchFamily="18" charset="0"/>
                        </a:rPr>
                        <a:t>2</a:t>
                      </a:r>
                      <a:r>
                        <a:rPr lang="zh-TW" altLang="en-US" sz="2400" b="1" dirty="0" smtClean="0">
                          <a:latin typeface="Times New Roman" pitchFamily="18" charset="0"/>
                          <a:ea typeface="微軟正黑體" pitchFamily="34" charset="-120"/>
                          <a:cs typeface="Times New Roman" pitchFamily="18" charset="0"/>
                        </a:rPr>
                        <a:t>以上</a:t>
                      </a:r>
                      <a:endParaRPr lang="zh-TW" altLang="en-US" sz="2400" b="1" dirty="0">
                        <a:latin typeface="Times New Roman" pitchFamily="18" charset="0"/>
                        <a:ea typeface="微軟正黑體" pitchFamily="34" charset="-120"/>
                        <a:cs typeface="Times New Roman" pitchFamily="18" charset="0"/>
                      </a:endParaRPr>
                    </a:p>
                  </a:txBody>
                  <a:tcPr/>
                </a:tc>
              </a:tr>
            </a:tbl>
          </a:graphicData>
        </a:graphic>
      </p:graphicFrame>
      <p:sp>
        <p:nvSpPr>
          <p:cNvPr id="11" name="矩形 10"/>
          <p:cNvSpPr/>
          <p:nvPr/>
        </p:nvSpPr>
        <p:spPr>
          <a:xfrm>
            <a:off x="5292080" y="1571612"/>
            <a:ext cx="3089307"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2-1</a:t>
            </a:r>
            <a:r>
              <a:rPr lang="zh-TW" altLang="en-US" b="1" dirty="0" smtClean="0">
                <a:latin typeface="微軟正黑體" pitchFamily="34" charset="-120"/>
                <a:ea typeface="微軟正黑體" pitchFamily="34" charset="-120"/>
              </a:rPr>
              <a:t>　各種零售業態的特徵</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285150" y="900009"/>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一、業種與業態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3">
                    <a:lumMod val="75000"/>
                  </a:schemeClr>
                </a:solidFill>
                <a:latin typeface="微軟正黑體" pitchFamily="34" charset="-120"/>
                <a:ea typeface="微軟正黑體" pitchFamily="34" charset="-120"/>
              </a:rPr>
              <a:t>續</a:t>
            </a:r>
            <a:r>
              <a:rPr lang="en-US" altLang="zh-TW" sz="3200" b="1" dirty="0" smtClean="0">
                <a:solidFill>
                  <a:schemeClr val="accent3">
                    <a:lumMod val="75000"/>
                  </a:schemeClr>
                </a:solidFill>
                <a:latin typeface="微軟正黑體" pitchFamily="34" charset="-120"/>
                <a:ea typeface="微軟正黑體" pitchFamily="34" charset="-120"/>
              </a:rPr>
              <a:t>)</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7" name="內容版面配置區 4"/>
          <p:cNvGraphicFramePr>
            <a:graphicFrameLocks/>
          </p:cNvGraphicFramePr>
          <p:nvPr/>
        </p:nvGraphicFramePr>
        <p:xfrm>
          <a:off x="214282" y="1928813"/>
          <a:ext cx="8643970" cy="2743200"/>
        </p:xfrm>
        <a:graphic>
          <a:graphicData uri="http://schemas.openxmlformats.org/drawingml/2006/table">
            <a:tbl>
              <a:tblPr firstRow="1" bandRow="1">
                <a:tableStyleId>{B301B821-A1FF-4177-AEE7-76D212191A09}</a:tableStyleId>
              </a:tblPr>
              <a:tblGrid>
                <a:gridCol w="928694"/>
                <a:gridCol w="1688006"/>
                <a:gridCol w="3866277"/>
                <a:gridCol w="2160993"/>
              </a:tblGrid>
              <a:tr h="370840">
                <a:tc>
                  <a:txBody>
                    <a:bodyPr/>
                    <a:lstStyle/>
                    <a:p>
                      <a:pPr algn="ctr"/>
                      <a:r>
                        <a:rPr lang="zh-TW" altLang="en-US" sz="2400" b="1" dirty="0" smtClean="0">
                          <a:latin typeface="Times New Roman" pitchFamily="18" charset="0"/>
                          <a:ea typeface="微軟正黑體" pitchFamily="34" charset="-120"/>
                          <a:cs typeface="Times New Roman" pitchFamily="18" charset="0"/>
                        </a:rPr>
                        <a:t>項次</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業態類型</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特徵</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營業面積</a:t>
                      </a:r>
                      <a:endParaRPr lang="zh-TW" altLang="en-US" sz="2400" b="1" dirty="0">
                        <a:latin typeface="Times New Roman" pitchFamily="18" charset="0"/>
                        <a:ea typeface="微軟正黑體" pitchFamily="34" charset="-120"/>
                        <a:cs typeface="Times New Roman" pitchFamily="18" charset="0"/>
                      </a:endParaRPr>
                    </a:p>
                  </a:txBody>
                  <a:tcPr/>
                </a:tc>
              </a:tr>
              <a:tr h="370840">
                <a:tc>
                  <a:txBody>
                    <a:bodyPr/>
                    <a:lstStyle/>
                    <a:p>
                      <a:pPr algn="ctr"/>
                      <a:r>
                        <a:rPr lang="en-US" altLang="zh-TW" sz="2400" b="1" dirty="0" smtClean="0">
                          <a:latin typeface="Times New Roman" pitchFamily="18" charset="0"/>
                          <a:ea typeface="微軟正黑體" pitchFamily="34" charset="-120"/>
                          <a:cs typeface="Times New Roman" pitchFamily="18" charset="0"/>
                        </a:rPr>
                        <a:t>3</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倉儲批發</a:t>
                      </a:r>
                    </a:p>
                    <a:p>
                      <a:pPr algn="ctr"/>
                      <a:r>
                        <a:rPr lang="zh-TW" altLang="en-US" sz="2000" b="1" dirty="0" smtClean="0">
                          <a:latin typeface="Times New Roman" pitchFamily="18" charset="0"/>
                          <a:ea typeface="微軟正黑體" pitchFamily="34" charset="-120"/>
                          <a:cs typeface="Times New Roman" pitchFamily="18" charset="0"/>
                        </a:rPr>
                        <a:t>（</a:t>
                      </a:r>
                      <a:r>
                        <a:rPr lang="en-US" altLang="zh-TW" sz="2000" b="1" dirty="0" smtClean="0">
                          <a:latin typeface="Times New Roman" pitchFamily="18" charset="0"/>
                          <a:ea typeface="微軟正黑體" pitchFamily="34" charset="-120"/>
                          <a:cs typeface="Times New Roman" pitchFamily="18" charset="0"/>
                        </a:rPr>
                        <a:t>warehouse</a:t>
                      </a:r>
                      <a:r>
                        <a:rPr lang="zh-TW" altLang="en-US" sz="2000" b="1" dirty="0" smtClean="0">
                          <a:latin typeface="Times New Roman" pitchFamily="18" charset="0"/>
                          <a:ea typeface="微軟正黑體" pitchFamily="34" charset="-120"/>
                          <a:cs typeface="Times New Roman" pitchFamily="18" charset="0"/>
                        </a:rPr>
                        <a:t>）</a:t>
                      </a:r>
                      <a:endParaRPr lang="zh-TW" altLang="en-US" sz="2000" b="1" dirty="0">
                        <a:latin typeface="Times New Roman" pitchFamily="18" charset="0"/>
                        <a:ea typeface="微軟正黑體" pitchFamily="34" charset="-120"/>
                        <a:cs typeface="Times New Roman" pitchFamily="18" charset="0"/>
                      </a:endParaRPr>
                    </a:p>
                  </a:txBody>
                  <a:tcPr/>
                </a:tc>
                <a:tc>
                  <a:txBody>
                    <a:bodyPr/>
                    <a:lstStyle/>
                    <a:p>
                      <a:pPr algn="l"/>
                      <a:r>
                        <a:rPr lang="zh-TW" altLang="en-US" sz="2400" b="1" dirty="0" smtClean="0">
                          <a:latin typeface="Times New Roman" pitchFamily="18" charset="0"/>
                          <a:ea typeface="微軟正黑體" pitchFamily="34" charset="-120"/>
                          <a:cs typeface="Times New Roman" pitchFamily="18" charset="0"/>
                        </a:rPr>
                        <a:t>集合日常用品、家居用品及各式</a:t>
                      </a:r>
                      <a:r>
                        <a:rPr lang="en-US" altLang="zh-TW" sz="2400" b="1" dirty="0" smtClean="0">
                          <a:latin typeface="Times New Roman" pitchFamily="18" charset="0"/>
                          <a:ea typeface="微軟正黑體" pitchFamily="34" charset="-120"/>
                          <a:cs typeface="Times New Roman" pitchFamily="18" charset="0"/>
                        </a:rPr>
                        <a:t>DIY</a:t>
                      </a:r>
                      <a:r>
                        <a:rPr lang="zh-TW" altLang="en-US" sz="2400" b="1" dirty="0" smtClean="0">
                          <a:latin typeface="Times New Roman" pitchFamily="18" charset="0"/>
                          <a:ea typeface="微軟正黑體" pitchFamily="34" charset="-120"/>
                          <a:cs typeface="Times New Roman" pitchFamily="18" charset="0"/>
                        </a:rPr>
                        <a:t>商品，包括百貨、食品暢銷品項，採會員制，以倉儲批發大包裝為其主要銷售方式。主要客層為專業顧客或公司行號。</a:t>
                      </a:r>
                    </a:p>
                  </a:txBody>
                  <a:tcPr/>
                </a:tc>
                <a:tc>
                  <a:txBody>
                    <a:bodyPr/>
                    <a:lstStyle/>
                    <a:p>
                      <a:pPr algn="l"/>
                      <a:r>
                        <a:rPr lang="en-US" altLang="zh-TW" sz="2400" b="1" dirty="0" smtClean="0">
                          <a:latin typeface="Times New Roman" pitchFamily="18" charset="0"/>
                          <a:ea typeface="微軟正黑體" pitchFamily="34" charset="-120"/>
                          <a:cs typeface="Times New Roman" pitchFamily="18" charset="0"/>
                        </a:rPr>
                        <a:t>10,000m</a:t>
                      </a:r>
                      <a:r>
                        <a:rPr lang="en-US" altLang="zh-TW" sz="2400" b="1" baseline="30000" dirty="0" smtClean="0">
                          <a:latin typeface="Times New Roman" pitchFamily="18" charset="0"/>
                          <a:ea typeface="微軟正黑體" pitchFamily="34" charset="-120"/>
                          <a:cs typeface="Times New Roman" pitchFamily="18" charset="0"/>
                        </a:rPr>
                        <a:t>2</a:t>
                      </a:r>
                      <a:r>
                        <a:rPr lang="zh-TW" altLang="en-US" sz="2400" b="1" dirty="0" smtClean="0">
                          <a:latin typeface="Times New Roman" pitchFamily="18" charset="0"/>
                          <a:ea typeface="微軟正黑體" pitchFamily="34" charset="-120"/>
                          <a:cs typeface="Times New Roman" pitchFamily="18" charset="0"/>
                        </a:rPr>
                        <a:t>以上</a:t>
                      </a:r>
                    </a:p>
                  </a:txBody>
                  <a:tcPr/>
                </a:tc>
              </a:tr>
            </a:tbl>
          </a:graphicData>
        </a:graphic>
      </p:graphicFrame>
      <p:sp>
        <p:nvSpPr>
          <p:cNvPr id="9" name="矩形 8"/>
          <p:cNvSpPr/>
          <p:nvPr/>
        </p:nvSpPr>
        <p:spPr>
          <a:xfrm>
            <a:off x="5292080" y="1571612"/>
            <a:ext cx="3089307"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2-1</a:t>
            </a:r>
            <a:r>
              <a:rPr lang="zh-TW" altLang="en-US" b="1" dirty="0" smtClean="0">
                <a:latin typeface="微軟正黑體" pitchFamily="34" charset="-120"/>
                <a:ea typeface="微軟正黑體" pitchFamily="34" charset="-120"/>
              </a:rPr>
              <a:t>　各種零售業態的特徵</a:t>
            </a:r>
            <a:endParaRPr lang="zh-TW" altLang="en-US" b="1" dirty="0">
              <a:latin typeface="微軟正黑體" pitchFamily="34" charset="-120"/>
              <a:ea typeface="微軟正黑體" pitchFamily="34" charset="-120"/>
            </a:endParaRPr>
          </a:p>
        </p:txBody>
      </p:sp>
      <p:pic>
        <p:nvPicPr>
          <p:cNvPr id="10" name="圖片 9" descr="warehouse.jpg"/>
          <p:cNvPicPr>
            <a:picLocks noChangeAspect="1"/>
          </p:cNvPicPr>
          <p:nvPr/>
        </p:nvPicPr>
        <p:blipFill>
          <a:blip r:embed="rId2" cstate="screen"/>
          <a:stretch>
            <a:fillRect/>
          </a:stretch>
        </p:blipFill>
        <p:spPr>
          <a:xfrm>
            <a:off x="3275856" y="4725144"/>
            <a:ext cx="2704163" cy="1800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900009"/>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一、業種與業態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3">
                    <a:lumMod val="75000"/>
                  </a:schemeClr>
                </a:solidFill>
                <a:latin typeface="微軟正黑體" pitchFamily="34" charset="-120"/>
                <a:ea typeface="微軟正黑體" pitchFamily="34" charset="-120"/>
              </a:rPr>
              <a:t>續</a:t>
            </a:r>
            <a:r>
              <a:rPr lang="en-US" altLang="zh-TW" sz="3200" b="1" dirty="0" smtClean="0">
                <a:solidFill>
                  <a:schemeClr val="accent3">
                    <a:lumMod val="75000"/>
                  </a:schemeClr>
                </a:solidFill>
                <a:latin typeface="微軟正黑體" pitchFamily="34" charset="-120"/>
                <a:ea typeface="微軟正黑體" pitchFamily="34" charset="-120"/>
              </a:rPr>
              <a:t>)</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10" name="內容版面配置區 4"/>
          <p:cNvGraphicFramePr>
            <a:graphicFrameLocks/>
          </p:cNvGraphicFramePr>
          <p:nvPr/>
        </p:nvGraphicFramePr>
        <p:xfrm>
          <a:off x="214282" y="1928813"/>
          <a:ext cx="8643970" cy="3108960"/>
        </p:xfrm>
        <a:graphic>
          <a:graphicData uri="http://schemas.openxmlformats.org/drawingml/2006/table">
            <a:tbl>
              <a:tblPr firstRow="1" bandRow="1">
                <a:tableStyleId>{B301B821-A1FF-4177-AEE7-76D212191A09}</a:tableStyleId>
              </a:tblPr>
              <a:tblGrid>
                <a:gridCol w="928694"/>
                <a:gridCol w="1688006"/>
                <a:gridCol w="3866277"/>
                <a:gridCol w="2160993"/>
              </a:tblGrid>
              <a:tr h="370840">
                <a:tc>
                  <a:txBody>
                    <a:bodyPr/>
                    <a:lstStyle/>
                    <a:p>
                      <a:pPr algn="ctr"/>
                      <a:r>
                        <a:rPr lang="zh-TW" altLang="en-US" sz="2400" b="1" dirty="0" smtClean="0">
                          <a:latin typeface="Times New Roman" pitchFamily="18" charset="0"/>
                          <a:ea typeface="微軟正黑體" pitchFamily="34" charset="-120"/>
                          <a:cs typeface="Times New Roman" pitchFamily="18" charset="0"/>
                        </a:rPr>
                        <a:t>項次</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業態類型</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特徵</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營業面積</a:t>
                      </a:r>
                      <a:endParaRPr lang="zh-TW" altLang="en-US" sz="2400" b="1" dirty="0">
                        <a:latin typeface="Times New Roman" pitchFamily="18" charset="0"/>
                        <a:ea typeface="微軟正黑體" pitchFamily="34" charset="-120"/>
                        <a:cs typeface="Times New Roman" pitchFamily="18" charset="0"/>
                      </a:endParaRPr>
                    </a:p>
                  </a:txBody>
                  <a:tcPr/>
                </a:tc>
              </a:tr>
              <a:tr h="370840">
                <a:tc>
                  <a:txBody>
                    <a:bodyPr/>
                    <a:lstStyle/>
                    <a:p>
                      <a:pPr algn="ctr"/>
                      <a:r>
                        <a:rPr lang="en-US" altLang="zh-TW" sz="2400" b="1" dirty="0" smtClean="0">
                          <a:latin typeface="Times New Roman" pitchFamily="18" charset="0"/>
                          <a:ea typeface="微軟正黑體" pitchFamily="34" charset="-120"/>
                          <a:cs typeface="Times New Roman" pitchFamily="18" charset="0"/>
                        </a:rPr>
                        <a:t>4</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量販店</a:t>
                      </a:r>
                    </a:p>
                    <a:p>
                      <a:pPr algn="ctr"/>
                      <a:r>
                        <a:rPr lang="zh-TW" altLang="en-US" sz="2400" b="1" dirty="0" smtClean="0">
                          <a:latin typeface="Times New Roman" pitchFamily="18" charset="0"/>
                          <a:ea typeface="微軟正黑體" pitchFamily="34" charset="-120"/>
                          <a:cs typeface="Times New Roman" pitchFamily="18" charset="0"/>
                        </a:rPr>
                        <a:t>（</a:t>
                      </a:r>
                      <a:r>
                        <a:rPr lang="en-US" altLang="zh-TW" sz="2400" b="1" dirty="0" smtClean="0">
                          <a:latin typeface="Times New Roman" pitchFamily="18" charset="0"/>
                          <a:ea typeface="微軟正黑體" pitchFamily="34" charset="-120"/>
                          <a:cs typeface="Times New Roman" pitchFamily="18" charset="0"/>
                        </a:rPr>
                        <a:t>hyper-market</a:t>
                      </a:r>
                      <a:r>
                        <a:rPr lang="zh-TW" altLang="en-US" sz="2400" b="1" dirty="0" smtClean="0">
                          <a:latin typeface="Times New Roman" pitchFamily="18" charset="0"/>
                          <a:ea typeface="微軟正黑體" pitchFamily="34" charset="-120"/>
                          <a:cs typeface="Times New Roman" pitchFamily="18" charset="0"/>
                        </a:rPr>
                        <a:t>）</a:t>
                      </a:r>
                      <a:endParaRPr lang="zh-TW" altLang="en-US" sz="2000" b="1" dirty="0">
                        <a:latin typeface="Times New Roman" pitchFamily="18" charset="0"/>
                        <a:ea typeface="微軟正黑體" pitchFamily="34" charset="-120"/>
                        <a:cs typeface="Times New Roman" pitchFamily="18" charset="0"/>
                      </a:endParaRPr>
                    </a:p>
                  </a:txBody>
                  <a:tcPr/>
                </a:tc>
                <a:tc>
                  <a:txBody>
                    <a:bodyPr/>
                    <a:lstStyle/>
                    <a:p>
                      <a:pPr algn="l"/>
                      <a:r>
                        <a:rPr lang="zh-TW" altLang="en-US" sz="2400" b="1" dirty="0" smtClean="0">
                          <a:latin typeface="Times New Roman" pitchFamily="18" charset="0"/>
                          <a:ea typeface="微軟正黑體" pitchFamily="34" charset="-120"/>
                          <a:cs typeface="Times New Roman" pitchFamily="18" charset="0"/>
                        </a:rPr>
                        <a:t>集合日常用品、家居用品及各式</a:t>
                      </a:r>
                      <a:r>
                        <a:rPr lang="en-US" altLang="zh-TW" sz="2400" b="1" dirty="0" smtClean="0">
                          <a:latin typeface="Times New Roman" pitchFamily="18" charset="0"/>
                          <a:ea typeface="微軟正黑體" pitchFamily="34" charset="-120"/>
                          <a:cs typeface="Times New Roman" pitchFamily="18" charset="0"/>
                        </a:rPr>
                        <a:t>DIY</a:t>
                      </a:r>
                      <a:r>
                        <a:rPr lang="zh-TW" altLang="en-US" sz="2400" b="1" dirty="0" smtClean="0">
                          <a:latin typeface="Times New Roman" pitchFamily="18" charset="0"/>
                          <a:ea typeface="微軟正黑體" pitchFamily="34" charset="-120"/>
                          <a:cs typeface="Times New Roman" pitchFamily="18" charset="0"/>
                        </a:rPr>
                        <a:t>商品包含百貨、食品，故品項寬廣齊全，採自助服務，滿足消費者一次購足、停車方便、價格低廉為訴求。主要滿足家庭消費者及機構組織者。</a:t>
                      </a:r>
                    </a:p>
                  </a:txBody>
                  <a:tcPr/>
                </a:tc>
                <a:tc>
                  <a:txBody>
                    <a:bodyPr/>
                    <a:lstStyle/>
                    <a:p>
                      <a:pPr algn="l"/>
                      <a:r>
                        <a:rPr lang="en-US" altLang="zh-TW" sz="2400" b="1" dirty="0" smtClean="0">
                          <a:latin typeface="Times New Roman" pitchFamily="18" charset="0"/>
                          <a:ea typeface="微軟正黑體" pitchFamily="34" charset="-120"/>
                          <a:cs typeface="Times New Roman" pitchFamily="18" charset="0"/>
                        </a:rPr>
                        <a:t>5,000m</a:t>
                      </a:r>
                      <a:r>
                        <a:rPr lang="en-US" altLang="zh-TW" sz="2400" b="1" strike="noStrike" baseline="30000" dirty="0" smtClean="0">
                          <a:latin typeface="Times New Roman" pitchFamily="18" charset="0"/>
                          <a:ea typeface="微軟正黑體" pitchFamily="34" charset="-120"/>
                          <a:cs typeface="Times New Roman" pitchFamily="18" charset="0"/>
                        </a:rPr>
                        <a:t>2</a:t>
                      </a:r>
                      <a:r>
                        <a:rPr lang="zh-TW" altLang="en-US" sz="2400" b="1" dirty="0" smtClean="0">
                          <a:latin typeface="Times New Roman" pitchFamily="18" charset="0"/>
                          <a:ea typeface="微軟正黑體" pitchFamily="34" charset="-120"/>
                          <a:cs typeface="Times New Roman" pitchFamily="18" charset="0"/>
                        </a:rPr>
                        <a:t>以上</a:t>
                      </a:r>
                    </a:p>
                  </a:txBody>
                  <a:tcPr/>
                </a:tc>
              </a:tr>
            </a:tbl>
          </a:graphicData>
        </a:graphic>
      </p:graphicFrame>
      <p:sp>
        <p:nvSpPr>
          <p:cNvPr id="11" name="矩形 10"/>
          <p:cNvSpPr/>
          <p:nvPr/>
        </p:nvSpPr>
        <p:spPr>
          <a:xfrm>
            <a:off x="5299117" y="1556792"/>
            <a:ext cx="3089307"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2-1</a:t>
            </a:r>
            <a:r>
              <a:rPr lang="zh-TW" altLang="en-US" b="1" dirty="0" smtClean="0">
                <a:latin typeface="微軟正黑體" pitchFamily="34" charset="-120"/>
                <a:ea typeface="微軟正黑體" pitchFamily="34" charset="-120"/>
              </a:rPr>
              <a:t>　各種零售業態的特徵</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900009"/>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一、業種與業態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3">
                    <a:lumMod val="75000"/>
                  </a:schemeClr>
                </a:solidFill>
                <a:latin typeface="微軟正黑體" pitchFamily="34" charset="-120"/>
                <a:ea typeface="微軟正黑體" pitchFamily="34" charset="-120"/>
              </a:rPr>
              <a:t>續</a:t>
            </a:r>
            <a:r>
              <a:rPr lang="en-US" altLang="zh-TW" sz="3200" b="1" dirty="0" smtClean="0">
                <a:solidFill>
                  <a:schemeClr val="accent3">
                    <a:lumMod val="75000"/>
                  </a:schemeClr>
                </a:solidFill>
                <a:latin typeface="微軟正黑體" pitchFamily="34" charset="-120"/>
                <a:ea typeface="微軟正黑體" pitchFamily="34" charset="-120"/>
              </a:rPr>
              <a:t>)</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7" name="內容版面配置區 4"/>
          <p:cNvGraphicFramePr>
            <a:graphicFrameLocks/>
          </p:cNvGraphicFramePr>
          <p:nvPr/>
        </p:nvGraphicFramePr>
        <p:xfrm>
          <a:off x="214282" y="1928813"/>
          <a:ext cx="8643970" cy="4297680"/>
        </p:xfrm>
        <a:graphic>
          <a:graphicData uri="http://schemas.openxmlformats.org/drawingml/2006/table">
            <a:tbl>
              <a:tblPr firstRow="1" bandRow="1">
                <a:tableStyleId>{B301B821-A1FF-4177-AEE7-76D212191A09}</a:tableStyleId>
              </a:tblPr>
              <a:tblGrid>
                <a:gridCol w="928694"/>
                <a:gridCol w="1688006"/>
                <a:gridCol w="3866277"/>
                <a:gridCol w="2160993"/>
              </a:tblGrid>
              <a:tr h="370840">
                <a:tc>
                  <a:txBody>
                    <a:bodyPr/>
                    <a:lstStyle/>
                    <a:p>
                      <a:pPr algn="ctr"/>
                      <a:r>
                        <a:rPr lang="zh-TW" altLang="en-US" sz="2400" b="1" dirty="0" smtClean="0">
                          <a:latin typeface="Times New Roman" pitchFamily="18" charset="0"/>
                          <a:ea typeface="微軟正黑體" pitchFamily="34" charset="-120"/>
                          <a:cs typeface="Times New Roman" pitchFamily="18" charset="0"/>
                        </a:rPr>
                        <a:t>項次</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業態類型</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特徵</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營業面積</a:t>
                      </a:r>
                      <a:endParaRPr lang="zh-TW" altLang="en-US" sz="2400" b="1" dirty="0">
                        <a:latin typeface="Times New Roman" pitchFamily="18" charset="0"/>
                        <a:ea typeface="微軟正黑體" pitchFamily="34" charset="-120"/>
                        <a:cs typeface="Times New Roman" pitchFamily="18" charset="0"/>
                      </a:endParaRPr>
                    </a:p>
                  </a:txBody>
                  <a:tcPr/>
                </a:tc>
              </a:tr>
              <a:tr h="370840">
                <a:tc>
                  <a:txBody>
                    <a:bodyPr/>
                    <a:lstStyle/>
                    <a:p>
                      <a:pPr algn="ctr"/>
                      <a:r>
                        <a:rPr lang="en-US" altLang="zh-TW" sz="2400" b="1" dirty="0" smtClean="0">
                          <a:latin typeface="Times New Roman" pitchFamily="18" charset="0"/>
                          <a:ea typeface="微軟正黑體" pitchFamily="34" charset="-120"/>
                          <a:cs typeface="Times New Roman" pitchFamily="18" charset="0"/>
                        </a:rPr>
                        <a:t>5</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傳統市場</a:t>
                      </a:r>
                    </a:p>
                    <a:p>
                      <a:pPr algn="l"/>
                      <a:r>
                        <a:rPr lang="zh-TW" altLang="en-US" sz="2400" b="1" dirty="0" smtClean="0">
                          <a:latin typeface="Times New Roman" pitchFamily="18" charset="0"/>
                          <a:ea typeface="微軟正黑體" pitchFamily="34" charset="-120"/>
                          <a:cs typeface="Times New Roman" pitchFamily="18" charset="0"/>
                        </a:rPr>
                        <a:t>（</a:t>
                      </a:r>
                      <a:r>
                        <a:rPr lang="en-US" altLang="zh-TW" sz="2400" b="1" dirty="0" smtClean="0">
                          <a:latin typeface="Times New Roman" pitchFamily="18" charset="0"/>
                          <a:ea typeface="微軟正黑體" pitchFamily="34" charset="-120"/>
                          <a:cs typeface="Times New Roman" pitchFamily="18" charset="0"/>
                        </a:rPr>
                        <a:t>wet market</a:t>
                      </a:r>
                      <a:r>
                        <a:rPr lang="zh-TW" altLang="en-US" sz="2400" b="1" dirty="0" smtClean="0">
                          <a:latin typeface="Times New Roman" pitchFamily="18" charset="0"/>
                          <a:ea typeface="微軟正黑體" pitchFamily="34" charset="-120"/>
                          <a:cs typeface="Times New Roman" pitchFamily="18" charset="0"/>
                        </a:rPr>
                        <a:t>）</a:t>
                      </a:r>
                      <a:endParaRPr lang="zh-TW" altLang="en-US" sz="2000" b="1" dirty="0">
                        <a:latin typeface="Times New Roman" pitchFamily="18" charset="0"/>
                        <a:ea typeface="微軟正黑體" pitchFamily="34" charset="-120"/>
                        <a:cs typeface="Times New Roman" pitchFamily="18" charset="0"/>
                      </a:endParaRPr>
                    </a:p>
                  </a:txBody>
                  <a:tcPr/>
                </a:tc>
                <a:tc>
                  <a:txBody>
                    <a:bodyPr/>
                    <a:lstStyle/>
                    <a:p>
                      <a:pPr algn="l"/>
                      <a:r>
                        <a:rPr lang="zh-TW" altLang="en-US" sz="2400" b="1" dirty="0" smtClean="0">
                          <a:latin typeface="Times New Roman" pitchFamily="18" charset="0"/>
                          <a:ea typeface="微軟正黑體" pitchFamily="34" charset="-120"/>
                          <a:cs typeface="Times New Roman" pitchFamily="18" charset="0"/>
                        </a:rPr>
                        <a:t>設定固定攤位及店舖或僅設置固定攤位，以銷售日常生活的物資與物品為主，由消費者直接接觸攤商，每攤位各自獨立且經長期發展形成。主要客層為社區內家庭主婦。</a:t>
                      </a:r>
                    </a:p>
                  </a:txBody>
                  <a:tcPr/>
                </a:tc>
                <a:tc>
                  <a:txBody>
                    <a:bodyPr/>
                    <a:lstStyle/>
                    <a:p>
                      <a:pPr algn="l"/>
                      <a:r>
                        <a:rPr lang="en-US" altLang="zh-TW" sz="2400" b="1" dirty="0" smtClean="0">
                          <a:latin typeface="Times New Roman" pitchFamily="18" charset="0"/>
                          <a:ea typeface="微軟正黑體" pitchFamily="34" charset="-120"/>
                          <a:cs typeface="Times New Roman" pitchFamily="18" charset="0"/>
                        </a:rPr>
                        <a:t>2,000m</a:t>
                      </a:r>
                      <a:r>
                        <a:rPr lang="en-US" altLang="zh-TW" sz="2400" b="1" baseline="30000" dirty="0" smtClean="0">
                          <a:latin typeface="Times New Roman" pitchFamily="18" charset="0"/>
                          <a:ea typeface="微軟正黑體" pitchFamily="34" charset="-120"/>
                          <a:cs typeface="Times New Roman" pitchFamily="18" charset="0"/>
                        </a:rPr>
                        <a:t>2</a:t>
                      </a:r>
                      <a:r>
                        <a:rPr lang="zh-TW" altLang="en-US" sz="2400" b="1" dirty="0" smtClean="0">
                          <a:latin typeface="Times New Roman" pitchFamily="18" charset="0"/>
                          <a:ea typeface="微軟正黑體" pitchFamily="34" charset="-120"/>
                          <a:cs typeface="Times New Roman" pitchFamily="18" charset="0"/>
                        </a:rPr>
                        <a:t>以上</a:t>
                      </a:r>
                    </a:p>
                  </a:txBody>
                  <a:tcPr/>
                </a:tc>
              </a:tr>
              <a:tr h="370840">
                <a:tc>
                  <a:txBody>
                    <a:bodyPr/>
                    <a:lstStyle/>
                    <a:p>
                      <a:pPr algn="ctr"/>
                      <a:r>
                        <a:rPr lang="en-US" altLang="zh-TW" sz="2400" b="1" dirty="0" smtClean="0">
                          <a:latin typeface="Times New Roman" pitchFamily="18" charset="0"/>
                          <a:ea typeface="微軟正黑體" pitchFamily="34" charset="-120"/>
                          <a:cs typeface="Times New Roman" pitchFamily="18" charset="0"/>
                        </a:rPr>
                        <a:t>6</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折扣商店</a:t>
                      </a:r>
                    </a:p>
                    <a:p>
                      <a:pPr algn="ctr"/>
                      <a:r>
                        <a:rPr lang="zh-TW" altLang="en-US" sz="2400" b="1" dirty="0" smtClean="0">
                          <a:latin typeface="Times New Roman" pitchFamily="18" charset="0"/>
                          <a:ea typeface="微軟正黑體" pitchFamily="34" charset="-120"/>
                          <a:cs typeface="Times New Roman" pitchFamily="18" charset="0"/>
                        </a:rPr>
                        <a:t>（</a:t>
                      </a:r>
                      <a:r>
                        <a:rPr lang="en-US" altLang="zh-TW" sz="2400" b="1" dirty="0" smtClean="0">
                          <a:latin typeface="Times New Roman" pitchFamily="18" charset="0"/>
                          <a:ea typeface="微軟正黑體" pitchFamily="34" charset="-120"/>
                          <a:cs typeface="Times New Roman" pitchFamily="18" charset="0"/>
                        </a:rPr>
                        <a:t>discount store</a:t>
                      </a:r>
                      <a:r>
                        <a:rPr lang="zh-TW" altLang="en-US" sz="2400" b="1" dirty="0" smtClean="0">
                          <a:latin typeface="Times New Roman" pitchFamily="18" charset="0"/>
                          <a:ea typeface="微軟正黑體" pitchFamily="34" charset="-120"/>
                          <a:cs typeface="Times New Roman" pitchFamily="18" charset="0"/>
                        </a:rPr>
                        <a:t>）</a:t>
                      </a:r>
                      <a:endParaRPr lang="zh-TW" altLang="en-US" sz="2000" b="1" dirty="0">
                        <a:latin typeface="Times New Roman" pitchFamily="18" charset="0"/>
                        <a:ea typeface="微軟正黑體" pitchFamily="34" charset="-120"/>
                        <a:cs typeface="Times New Roman" pitchFamily="18" charset="0"/>
                      </a:endParaRPr>
                    </a:p>
                  </a:txBody>
                  <a:tcPr/>
                </a:tc>
                <a:tc>
                  <a:txBody>
                    <a:bodyPr/>
                    <a:lstStyle/>
                    <a:p>
                      <a:pPr algn="l"/>
                      <a:r>
                        <a:rPr lang="zh-TW" altLang="en-US" sz="2400" b="1" dirty="0" smtClean="0">
                          <a:latin typeface="Times New Roman" pitchFamily="18" charset="0"/>
                          <a:ea typeface="微軟正黑體" pitchFamily="34" charset="-120"/>
                          <a:cs typeface="Times New Roman" pitchFamily="18" charset="0"/>
                        </a:rPr>
                        <a:t>以過季名牌商品高折扣方式銷售，吸引消費者，主要商品以服飾、鞋類等流行商品為主。主要客層為上班族。</a:t>
                      </a:r>
                    </a:p>
                  </a:txBody>
                  <a:tcPr/>
                </a:tc>
                <a:tc>
                  <a:txBody>
                    <a:bodyPr/>
                    <a:lstStyle/>
                    <a:p>
                      <a:pPr algn="l"/>
                      <a:r>
                        <a:rPr lang="en-US" altLang="zh-TW" sz="2400" b="1" dirty="0" smtClean="0">
                          <a:latin typeface="Times New Roman" pitchFamily="18" charset="0"/>
                          <a:ea typeface="微軟正黑體" pitchFamily="34" charset="-120"/>
                          <a:cs typeface="Times New Roman" pitchFamily="18" charset="0"/>
                        </a:rPr>
                        <a:t>1,000m</a:t>
                      </a:r>
                      <a:r>
                        <a:rPr lang="en-US" altLang="zh-TW" sz="2400" b="1" baseline="30000" dirty="0" smtClean="0">
                          <a:latin typeface="Times New Roman" pitchFamily="18" charset="0"/>
                          <a:ea typeface="微軟正黑體" pitchFamily="34" charset="-120"/>
                          <a:cs typeface="Times New Roman" pitchFamily="18" charset="0"/>
                        </a:rPr>
                        <a:t>2</a:t>
                      </a:r>
                      <a:r>
                        <a:rPr lang="zh-TW" altLang="en-US" sz="2400" b="1" dirty="0" smtClean="0">
                          <a:latin typeface="Times New Roman" pitchFamily="18" charset="0"/>
                          <a:ea typeface="微軟正黑體" pitchFamily="34" charset="-120"/>
                          <a:cs typeface="Times New Roman" pitchFamily="18" charset="0"/>
                        </a:rPr>
                        <a:t>以上</a:t>
                      </a:r>
                    </a:p>
                  </a:txBody>
                  <a:tcPr/>
                </a:tc>
              </a:tr>
            </a:tbl>
          </a:graphicData>
        </a:graphic>
      </p:graphicFrame>
      <p:sp>
        <p:nvSpPr>
          <p:cNvPr id="9" name="矩形 8"/>
          <p:cNvSpPr/>
          <p:nvPr/>
        </p:nvSpPr>
        <p:spPr>
          <a:xfrm>
            <a:off x="5292080" y="1571612"/>
            <a:ext cx="3089307"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2-1</a:t>
            </a:r>
            <a:r>
              <a:rPr lang="zh-TW" altLang="en-US" b="1" dirty="0" smtClean="0">
                <a:latin typeface="微軟正黑體" pitchFamily="34" charset="-120"/>
                <a:ea typeface="微軟正黑體" pitchFamily="34" charset="-120"/>
              </a:rPr>
              <a:t>　各種零售業態的特徵</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900009"/>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一、業種與業態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3">
                    <a:lumMod val="75000"/>
                  </a:schemeClr>
                </a:solidFill>
                <a:latin typeface="微軟正黑體" pitchFamily="34" charset="-120"/>
                <a:ea typeface="微軟正黑體" pitchFamily="34" charset="-120"/>
              </a:rPr>
              <a:t>續</a:t>
            </a:r>
            <a:r>
              <a:rPr lang="en-US" altLang="zh-TW" sz="3200" b="1" dirty="0" smtClean="0">
                <a:solidFill>
                  <a:schemeClr val="accent3">
                    <a:lumMod val="75000"/>
                  </a:schemeClr>
                </a:solidFill>
                <a:latin typeface="微軟正黑體" pitchFamily="34" charset="-120"/>
                <a:ea typeface="微軟正黑體" pitchFamily="34" charset="-120"/>
              </a:rPr>
              <a:t>)</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10" name="內容版面配置區 4"/>
          <p:cNvGraphicFramePr>
            <a:graphicFrameLocks/>
          </p:cNvGraphicFramePr>
          <p:nvPr/>
        </p:nvGraphicFramePr>
        <p:xfrm>
          <a:off x="214282" y="1697968"/>
          <a:ext cx="8572560" cy="2643195"/>
        </p:xfrm>
        <a:graphic>
          <a:graphicData uri="http://schemas.openxmlformats.org/drawingml/2006/table">
            <a:tbl>
              <a:tblPr firstRow="1" bandRow="1">
                <a:tableStyleId>{B301B821-A1FF-4177-AEE7-76D212191A09}</a:tableStyleId>
              </a:tblPr>
              <a:tblGrid>
                <a:gridCol w="921022"/>
                <a:gridCol w="1674061"/>
                <a:gridCol w="3834337"/>
                <a:gridCol w="2143140"/>
              </a:tblGrid>
              <a:tr h="600726">
                <a:tc>
                  <a:txBody>
                    <a:bodyPr/>
                    <a:lstStyle/>
                    <a:p>
                      <a:pPr algn="ctr"/>
                      <a:r>
                        <a:rPr lang="zh-TW" altLang="en-US" sz="2400" b="1" dirty="0" smtClean="0">
                          <a:latin typeface="Times New Roman" pitchFamily="18" charset="0"/>
                          <a:ea typeface="微軟正黑體" pitchFamily="34" charset="-120"/>
                          <a:cs typeface="Times New Roman" pitchFamily="18" charset="0"/>
                        </a:rPr>
                        <a:t>項次</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業態類型</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特徵</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營業面積</a:t>
                      </a:r>
                      <a:endParaRPr lang="zh-TW" altLang="en-US" sz="2400" b="1" dirty="0">
                        <a:latin typeface="Times New Roman" pitchFamily="18" charset="0"/>
                        <a:ea typeface="微軟正黑體" pitchFamily="34" charset="-120"/>
                        <a:cs typeface="Times New Roman" pitchFamily="18" charset="0"/>
                      </a:endParaRPr>
                    </a:p>
                  </a:txBody>
                  <a:tcPr/>
                </a:tc>
              </a:tr>
              <a:tr h="2042469">
                <a:tc>
                  <a:txBody>
                    <a:bodyPr/>
                    <a:lstStyle/>
                    <a:p>
                      <a:pPr algn="ctr"/>
                      <a:r>
                        <a:rPr lang="en-US" altLang="zh-TW" sz="2400" b="1" dirty="0" smtClean="0">
                          <a:latin typeface="Times New Roman" pitchFamily="18" charset="0"/>
                          <a:ea typeface="微軟正黑體" pitchFamily="34" charset="-120"/>
                          <a:cs typeface="Times New Roman" pitchFamily="18" charset="0"/>
                        </a:rPr>
                        <a:t>7</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超級市場</a:t>
                      </a:r>
                    </a:p>
                    <a:p>
                      <a:pPr algn="ctr"/>
                      <a:r>
                        <a:rPr lang="zh-TW" altLang="en-US" sz="2400" b="1" dirty="0" smtClean="0">
                          <a:latin typeface="Times New Roman" pitchFamily="18" charset="0"/>
                          <a:ea typeface="微軟正黑體" pitchFamily="34" charset="-120"/>
                          <a:cs typeface="Times New Roman" pitchFamily="18" charset="0"/>
                        </a:rPr>
                        <a:t>（</a:t>
                      </a:r>
                      <a:r>
                        <a:rPr lang="en-US" altLang="zh-TW" sz="2400" b="1" dirty="0" smtClean="0">
                          <a:latin typeface="Times New Roman" pitchFamily="18" charset="0"/>
                          <a:ea typeface="微軟正黑體" pitchFamily="34" charset="-120"/>
                          <a:cs typeface="Times New Roman" pitchFamily="18" charset="0"/>
                        </a:rPr>
                        <a:t>supermarket</a:t>
                      </a:r>
                      <a:r>
                        <a:rPr lang="zh-TW" altLang="en-US" sz="2400" b="1" dirty="0" smtClean="0">
                          <a:latin typeface="Times New Roman" pitchFamily="18" charset="0"/>
                          <a:ea typeface="微軟正黑體" pitchFamily="34" charset="-120"/>
                          <a:cs typeface="Times New Roman" pitchFamily="18" charset="0"/>
                        </a:rPr>
                        <a:t>）</a:t>
                      </a:r>
                      <a:endParaRPr lang="zh-TW" altLang="en-US" sz="2000" b="1" dirty="0">
                        <a:latin typeface="Times New Roman" pitchFamily="18" charset="0"/>
                        <a:ea typeface="微軟正黑體" pitchFamily="34" charset="-120"/>
                        <a:cs typeface="Times New Roman" pitchFamily="18" charset="0"/>
                      </a:endParaRPr>
                    </a:p>
                  </a:txBody>
                  <a:tcPr/>
                </a:tc>
                <a:tc>
                  <a:txBody>
                    <a:bodyPr/>
                    <a:lstStyle/>
                    <a:p>
                      <a:pPr algn="l"/>
                      <a:r>
                        <a:rPr lang="zh-TW" altLang="en-US" sz="2400" b="1" dirty="0" smtClean="0">
                          <a:latin typeface="Times New Roman" pitchFamily="18" charset="0"/>
                          <a:ea typeface="微軟正黑體" pitchFamily="34" charset="-120"/>
                          <a:cs typeface="Times New Roman" pitchFamily="18" charset="0"/>
                        </a:rPr>
                        <a:t>提供消費者有關生鮮、食品及家庭用品為主，接近住宅區，方便消費者為主要訴求。主要客層為鄰近家庭主婦。</a:t>
                      </a:r>
                    </a:p>
                  </a:txBody>
                  <a:tcPr/>
                </a:tc>
                <a:tc>
                  <a:txBody>
                    <a:bodyPr/>
                    <a:lstStyle/>
                    <a:p>
                      <a:pPr algn="l"/>
                      <a:r>
                        <a:rPr lang="en-US" altLang="zh-TW" sz="2400" b="1" dirty="0" smtClean="0">
                          <a:latin typeface="Times New Roman" pitchFamily="18" charset="0"/>
                          <a:ea typeface="微軟正黑體" pitchFamily="34" charset="-120"/>
                          <a:cs typeface="Times New Roman" pitchFamily="18" charset="0"/>
                        </a:rPr>
                        <a:t>500m</a:t>
                      </a:r>
                      <a:r>
                        <a:rPr lang="en-US" altLang="zh-TW" sz="2400" b="1" baseline="30000" dirty="0" smtClean="0">
                          <a:latin typeface="Times New Roman" pitchFamily="18" charset="0"/>
                          <a:ea typeface="微軟正黑體" pitchFamily="34" charset="-120"/>
                          <a:cs typeface="Times New Roman" pitchFamily="18" charset="0"/>
                        </a:rPr>
                        <a:t>2</a:t>
                      </a:r>
                      <a:r>
                        <a:rPr lang="zh-TW" altLang="en-US" sz="2400" b="1" dirty="0" smtClean="0">
                          <a:latin typeface="Times New Roman" pitchFamily="18" charset="0"/>
                          <a:ea typeface="微軟正黑體" pitchFamily="34" charset="-120"/>
                          <a:cs typeface="Times New Roman" pitchFamily="18" charset="0"/>
                        </a:rPr>
                        <a:t>以上</a:t>
                      </a:r>
                    </a:p>
                  </a:txBody>
                  <a:tcPr/>
                </a:tc>
              </a:tr>
            </a:tbl>
          </a:graphicData>
        </a:graphic>
      </p:graphicFrame>
      <p:sp>
        <p:nvSpPr>
          <p:cNvPr id="11" name="矩形 10"/>
          <p:cNvSpPr/>
          <p:nvPr/>
        </p:nvSpPr>
        <p:spPr>
          <a:xfrm>
            <a:off x="5292080" y="1340768"/>
            <a:ext cx="3089307"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2-1</a:t>
            </a:r>
            <a:r>
              <a:rPr lang="zh-TW" altLang="en-US" b="1" dirty="0" smtClean="0">
                <a:latin typeface="微軟正黑體" pitchFamily="34" charset="-120"/>
                <a:ea typeface="微軟正黑體" pitchFamily="34" charset="-120"/>
              </a:rPr>
              <a:t>　各種零售業態的特徵</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900009"/>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一、業種與業態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3">
                    <a:lumMod val="75000"/>
                  </a:schemeClr>
                </a:solidFill>
                <a:latin typeface="微軟正黑體" pitchFamily="34" charset="-120"/>
                <a:ea typeface="微軟正黑體" pitchFamily="34" charset="-120"/>
              </a:rPr>
              <a:t>續</a:t>
            </a:r>
            <a:r>
              <a:rPr lang="en-US" altLang="zh-TW" sz="3200" b="1" dirty="0" smtClean="0">
                <a:solidFill>
                  <a:schemeClr val="accent3">
                    <a:lumMod val="75000"/>
                  </a:schemeClr>
                </a:solidFill>
                <a:latin typeface="微軟正黑體" pitchFamily="34" charset="-120"/>
                <a:ea typeface="微軟正黑體" pitchFamily="34" charset="-120"/>
              </a:rPr>
              <a:t>)</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7" name="內容版面配置區 4"/>
          <p:cNvGraphicFramePr>
            <a:graphicFrameLocks/>
          </p:cNvGraphicFramePr>
          <p:nvPr/>
        </p:nvGraphicFramePr>
        <p:xfrm>
          <a:off x="214282" y="1928812"/>
          <a:ext cx="8572560" cy="3252486"/>
        </p:xfrm>
        <a:graphic>
          <a:graphicData uri="http://schemas.openxmlformats.org/drawingml/2006/table">
            <a:tbl>
              <a:tblPr firstRow="1" bandRow="1">
                <a:tableStyleId>{B301B821-A1FF-4177-AEE7-76D212191A09}</a:tableStyleId>
              </a:tblPr>
              <a:tblGrid>
                <a:gridCol w="921022"/>
                <a:gridCol w="1674061"/>
                <a:gridCol w="3834337"/>
                <a:gridCol w="2143140"/>
              </a:tblGrid>
              <a:tr h="600726">
                <a:tc>
                  <a:txBody>
                    <a:bodyPr/>
                    <a:lstStyle/>
                    <a:p>
                      <a:pPr algn="ctr"/>
                      <a:r>
                        <a:rPr lang="zh-TW" altLang="en-US" sz="2400" b="1" dirty="0" smtClean="0">
                          <a:latin typeface="Times New Roman" pitchFamily="18" charset="0"/>
                          <a:ea typeface="微軟正黑體" pitchFamily="34" charset="-120"/>
                          <a:cs typeface="Times New Roman" pitchFamily="18" charset="0"/>
                        </a:rPr>
                        <a:t>項次</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業態類型</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特徵</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營業面積</a:t>
                      </a:r>
                      <a:endParaRPr lang="zh-TW" altLang="en-US" sz="2400" b="1" dirty="0">
                        <a:latin typeface="Times New Roman" pitchFamily="18" charset="0"/>
                        <a:ea typeface="微軟正黑體" pitchFamily="34" charset="-120"/>
                        <a:cs typeface="Times New Roman" pitchFamily="18" charset="0"/>
                      </a:endParaRPr>
                    </a:p>
                  </a:txBody>
                  <a:tcPr/>
                </a:tc>
              </a:tr>
              <a:tr h="2042469">
                <a:tc>
                  <a:txBody>
                    <a:bodyPr/>
                    <a:lstStyle/>
                    <a:p>
                      <a:pPr algn="ctr"/>
                      <a:r>
                        <a:rPr lang="en-US" altLang="zh-TW" sz="2400" b="1" dirty="0" smtClean="0">
                          <a:latin typeface="Times New Roman" pitchFamily="18" charset="0"/>
                          <a:ea typeface="微軟正黑體" pitchFamily="34" charset="-120"/>
                          <a:cs typeface="Times New Roman" pitchFamily="18" charset="0"/>
                        </a:rPr>
                        <a:t>8</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便利商店</a:t>
                      </a:r>
                    </a:p>
                    <a:p>
                      <a:pPr algn="ctr"/>
                      <a:r>
                        <a:rPr lang="zh-TW" altLang="en-US" sz="2400" b="1" dirty="0" smtClean="0">
                          <a:latin typeface="Times New Roman" pitchFamily="18" charset="0"/>
                          <a:ea typeface="微軟正黑體" pitchFamily="34" charset="-120"/>
                          <a:cs typeface="Times New Roman" pitchFamily="18" charset="0"/>
                        </a:rPr>
                        <a:t>（</a:t>
                      </a:r>
                      <a:r>
                        <a:rPr lang="en-US" altLang="zh-TW" sz="2400" b="1" dirty="0" smtClean="0">
                          <a:latin typeface="Times New Roman" pitchFamily="18" charset="0"/>
                          <a:ea typeface="微軟正黑體" pitchFamily="34" charset="-120"/>
                          <a:cs typeface="Times New Roman" pitchFamily="18" charset="0"/>
                        </a:rPr>
                        <a:t>convenience store</a:t>
                      </a:r>
                      <a:r>
                        <a:rPr lang="zh-TW" altLang="en-US" sz="2400" b="1" dirty="0" smtClean="0">
                          <a:latin typeface="Times New Roman" pitchFamily="18" charset="0"/>
                          <a:ea typeface="微軟正黑體" pitchFamily="34" charset="-120"/>
                          <a:cs typeface="Times New Roman" pitchFamily="18" charset="0"/>
                        </a:rPr>
                        <a:t>）</a:t>
                      </a:r>
                      <a:endParaRPr lang="zh-TW" altLang="en-US" sz="2000" b="1" dirty="0">
                        <a:latin typeface="Times New Roman" pitchFamily="18" charset="0"/>
                        <a:ea typeface="微軟正黑體" pitchFamily="34" charset="-120"/>
                        <a:cs typeface="Times New Roman" pitchFamily="18" charset="0"/>
                      </a:endParaRPr>
                    </a:p>
                  </a:txBody>
                  <a:tcPr/>
                </a:tc>
                <a:tc>
                  <a:txBody>
                    <a:bodyPr/>
                    <a:lstStyle/>
                    <a:p>
                      <a:pPr algn="l"/>
                      <a:r>
                        <a:rPr lang="zh-TW" altLang="en-US" sz="2400" b="1" dirty="0" smtClean="0">
                          <a:latin typeface="Times New Roman" pitchFamily="18" charset="0"/>
                          <a:ea typeface="微軟正黑體" pitchFamily="34" charset="-120"/>
                          <a:cs typeface="Times New Roman" pitchFamily="18" charset="0"/>
                        </a:rPr>
                        <a:t>通常開設在住宅區或商業區附近，採</a:t>
                      </a:r>
                      <a:r>
                        <a:rPr lang="en-US" altLang="zh-TW" sz="2400" b="1" dirty="0" smtClean="0">
                          <a:latin typeface="Times New Roman" pitchFamily="18" charset="0"/>
                          <a:ea typeface="微軟正黑體" pitchFamily="34" charset="-120"/>
                          <a:cs typeface="Times New Roman" pitchFamily="18" charset="0"/>
                        </a:rPr>
                        <a:t>24</a:t>
                      </a:r>
                      <a:r>
                        <a:rPr lang="zh-TW" altLang="en-US" sz="2400" b="1" dirty="0" smtClean="0">
                          <a:latin typeface="Times New Roman" pitchFamily="18" charset="0"/>
                          <a:ea typeface="微軟正黑體" pitchFamily="34" charset="-120"/>
                          <a:cs typeface="Times New Roman" pitchFamily="18" charset="0"/>
                        </a:rPr>
                        <a:t>小時營業、全年無休，只銷售迴轉率較高的商品，價格相對較高，但可滿足顧客的便利</a:t>
                      </a:r>
                    </a:p>
                    <a:p>
                      <a:pPr algn="l"/>
                      <a:r>
                        <a:rPr lang="zh-TW" altLang="en-US" sz="2400" b="1" dirty="0" smtClean="0">
                          <a:latin typeface="Times New Roman" pitchFamily="18" charset="0"/>
                          <a:ea typeface="微軟正黑體" pitchFamily="34" charset="-120"/>
                          <a:cs typeface="Times New Roman" pitchFamily="18" charset="0"/>
                        </a:rPr>
                        <a:t>需求。以年輕族群及社區內住家為目標客層。</a:t>
                      </a:r>
                    </a:p>
                  </a:txBody>
                  <a:tcPr/>
                </a:tc>
                <a:tc>
                  <a:txBody>
                    <a:bodyPr/>
                    <a:lstStyle/>
                    <a:p>
                      <a:pPr algn="l"/>
                      <a:r>
                        <a:rPr lang="en-US" altLang="zh-TW" sz="2400" b="1" dirty="0" smtClean="0">
                          <a:latin typeface="Times New Roman" pitchFamily="18" charset="0"/>
                          <a:ea typeface="微軟正黑體" pitchFamily="34" charset="-120"/>
                          <a:cs typeface="Times New Roman" pitchFamily="18" charset="0"/>
                        </a:rPr>
                        <a:t>100m</a:t>
                      </a:r>
                      <a:r>
                        <a:rPr lang="en-US" altLang="zh-TW" sz="2400" b="1" baseline="30000" dirty="0" smtClean="0">
                          <a:latin typeface="Times New Roman" pitchFamily="18" charset="0"/>
                          <a:ea typeface="微軟正黑體" pitchFamily="34" charset="-120"/>
                          <a:cs typeface="Times New Roman" pitchFamily="18" charset="0"/>
                        </a:rPr>
                        <a:t>2</a:t>
                      </a:r>
                      <a:r>
                        <a:rPr lang="zh-TW" altLang="en-US" sz="2400" b="1" dirty="0" smtClean="0">
                          <a:latin typeface="Times New Roman" pitchFamily="18" charset="0"/>
                          <a:ea typeface="微軟正黑體" pitchFamily="34" charset="-120"/>
                          <a:cs typeface="Times New Roman" pitchFamily="18" charset="0"/>
                        </a:rPr>
                        <a:t>以上</a:t>
                      </a:r>
                    </a:p>
                  </a:txBody>
                  <a:tcPr/>
                </a:tc>
              </a:tr>
            </a:tbl>
          </a:graphicData>
        </a:graphic>
      </p:graphicFrame>
      <p:sp>
        <p:nvSpPr>
          <p:cNvPr id="9" name="矩形 8"/>
          <p:cNvSpPr/>
          <p:nvPr/>
        </p:nvSpPr>
        <p:spPr>
          <a:xfrm>
            <a:off x="5292080" y="1571612"/>
            <a:ext cx="3089307"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2-1</a:t>
            </a:r>
            <a:r>
              <a:rPr lang="zh-TW" altLang="en-US" b="1" dirty="0" smtClean="0">
                <a:latin typeface="微軟正黑體" pitchFamily="34" charset="-120"/>
                <a:ea typeface="微軟正黑體" pitchFamily="34" charset="-120"/>
              </a:rPr>
              <a:t>　各種零售業態的特徵</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900009"/>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一、業種與業態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3">
                    <a:lumMod val="75000"/>
                  </a:schemeClr>
                </a:solidFill>
                <a:latin typeface="微軟正黑體" pitchFamily="34" charset="-120"/>
                <a:ea typeface="微軟正黑體" pitchFamily="34" charset="-120"/>
              </a:rPr>
              <a:t>續</a:t>
            </a:r>
            <a:r>
              <a:rPr lang="en-US" altLang="zh-TW" sz="3200" b="1" dirty="0" smtClean="0">
                <a:solidFill>
                  <a:schemeClr val="accent3">
                    <a:lumMod val="75000"/>
                  </a:schemeClr>
                </a:solidFill>
                <a:latin typeface="微軟正黑體" pitchFamily="34" charset="-120"/>
                <a:ea typeface="微軟正黑體" pitchFamily="34" charset="-120"/>
              </a:rPr>
              <a:t>)</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10" name="內容版面配置區 4"/>
          <p:cNvGraphicFramePr>
            <a:graphicFrameLocks/>
          </p:cNvGraphicFramePr>
          <p:nvPr/>
        </p:nvGraphicFramePr>
        <p:xfrm>
          <a:off x="214282" y="1928812"/>
          <a:ext cx="8572560" cy="3618246"/>
        </p:xfrm>
        <a:graphic>
          <a:graphicData uri="http://schemas.openxmlformats.org/drawingml/2006/table">
            <a:tbl>
              <a:tblPr firstRow="1" bandRow="1">
                <a:tableStyleId>{B301B821-A1FF-4177-AEE7-76D212191A09}</a:tableStyleId>
              </a:tblPr>
              <a:tblGrid>
                <a:gridCol w="921022"/>
                <a:gridCol w="1674061"/>
                <a:gridCol w="3834337"/>
                <a:gridCol w="2143140"/>
              </a:tblGrid>
              <a:tr h="600726">
                <a:tc>
                  <a:txBody>
                    <a:bodyPr/>
                    <a:lstStyle/>
                    <a:p>
                      <a:pPr algn="ctr"/>
                      <a:r>
                        <a:rPr lang="zh-TW" altLang="en-US" sz="2400" b="1" dirty="0" smtClean="0">
                          <a:latin typeface="Times New Roman" pitchFamily="18" charset="0"/>
                          <a:ea typeface="微軟正黑體" pitchFamily="34" charset="-120"/>
                          <a:cs typeface="Times New Roman" pitchFamily="18" charset="0"/>
                        </a:rPr>
                        <a:t>項次</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業態類型</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特徵</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營業面積</a:t>
                      </a:r>
                      <a:endParaRPr lang="zh-TW" altLang="en-US" sz="2400" b="1" dirty="0">
                        <a:latin typeface="Times New Roman" pitchFamily="18" charset="0"/>
                        <a:ea typeface="微軟正黑體" pitchFamily="34" charset="-120"/>
                        <a:cs typeface="Times New Roman" pitchFamily="18" charset="0"/>
                      </a:endParaRPr>
                    </a:p>
                  </a:txBody>
                  <a:tcPr/>
                </a:tc>
              </a:tr>
              <a:tr h="2042469">
                <a:tc>
                  <a:txBody>
                    <a:bodyPr/>
                    <a:lstStyle/>
                    <a:p>
                      <a:pPr algn="ctr"/>
                      <a:r>
                        <a:rPr lang="en-US" altLang="zh-TW" sz="2400" b="1" dirty="0" smtClean="0">
                          <a:latin typeface="Times New Roman" pitchFamily="18" charset="0"/>
                          <a:ea typeface="微軟正黑體" pitchFamily="34" charset="-120"/>
                          <a:cs typeface="Times New Roman" pitchFamily="18" charset="0"/>
                        </a:rPr>
                        <a:t>9</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雜貨店</a:t>
                      </a:r>
                    </a:p>
                    <a:p>
                      <a:pPr algn="ctr"/>
                      <a:r>
                        <a:rPr lang="zh-TW" altLang="en-US" sz="2400" b="1" dirty="0" smtClean="0">
                          <a:latin typeface="Times New Roman" pitchFamily="18" charset="0"/>
                          <a:ea typeface="微軟正黑體" pitchFamily="34" charset="-120"/>
                          <a:cs typeface="Times New Roman" pitchFamily="18" charset="0"/>
                        </a:rPr>
                        <a:t>（</a:t>
                      </a:r>
                      <a:r>
                        <a:rPr lang="en-US" altLang="zh-TW" sz="2400" b="1" dirty="0" smtClean="0">
                          <a:latin typeface="Times New Roman" pitchFamily="18" charset="0"/>
                          <a:ea typeface="微軟正黑體" pitchFamily="34" charset="-120"/>
                          <a:cs typeface="Times New Roman" pitchFamily="18" charset="0"/>
                        </a:rPr>
                        <a:t>grocery store</a:t>
                      </a:r>
                      <a:r>
                        <a:rPr lang="zh-TW" altLang="en-US" sz="2400" b="1" dirty="0" smtClean="0">
                          <a:latin typeface="Times New Roman" pitchFamily="18" charset="0"/>
                          <a:ea typeface="微軟正黑體" pitchFamily="34" charset="-120"/>
                          <a:cs typeface="Times New Roman" pitchFamily="18" charset="0"/>
                        </a:rPr>
                        <a:t>）</a:t>
                      </a:r>
                      <a:endParaRPr lang="zh-TW" altLang="en-US" sz="2000" b="1" dirty="0">
                        <a:latin typeface="Times New Roman" pitchFamily="18" charset="0"/>
                        <a:ea typeface="微軟正黑體" pitchFamily="34" charset="-120"/>
                        <a:cs typeface="Times New Roman" pitchFamily="18" charset="0"/>
                      </a:endParaRPr>
                    </a:p>
                  </a:txBody>
                  <a:tcPr/>
                </a:tc>
                <a:tc>
                  <a:txBody>
                    <a:bodyPr/>
                    <a:lstStyle/>
                    <a:p>
                      <a:pPr algn="l"/>
                      <a:r>
                        <a:rPr lang="zh-TW" altLang="en-US" sz="2400" b="1" dirty="0" smtClean="0">
                          <a:latin typeface="Times New Roman" pitchFamily="18" charset="0"/>
                          <a:ea typeface="微軟正黑體" pitchFamily="34" charset="-120"/>
                          <a:cs typeface="Times New Roman" pitchFamily="18" charset="0"/>
                        </a:rPr>
                        <a:t>雜貨店與便利商店市場區隔雷同，但由於品牌形象及管理較欠缺，價格、品質及服務項目亦無法與便利商店競爭，逐漸喪失競爭優勢，並漸遭受便利商店所取代。主要客層為鄰近的家庭主婦。</a:t>
                      </a:r>
                    </a:p>
                  </a:txBody>
                  <a:tcPr/>
                </a:tc>
                <a:tc>
                  <a:txBody>
                    <a:bodyPr/>
                    <a:lstStyle/>
                    <a:p>
                      <a:pPr algn="l"/>
                      <a:r>
                        <a:rPr lang="en-US" altLang="zh-TW" sz="2400" b="1" dirty="0" smtClean="0">
                          <a:latin typeface="Times New Roman" pitchFamily="18" charset="0"/>
                          <a:ea typeface="微軟正黑體" pitchFamily="34" charset="-120"/>
                          <a:cs typeface="Times New Roman" pitchFamily="18" charset="0"/>
                        </a:rPr>
                        <a:t>100m</a:t>
                      </a:r>
                      <a:r>
                        <a:rPr lang="en-US" altLang="zh-TW" sz="2400" b="1" baseline="30000" dirty="0" smtClean="0">
                          <a:latin typeface="Times New Roman" pitchFamily="18" charset="0"/>
                          <a:ea typeface="微軟正黑體" pitchFamily="34" charset="-120"/>
                          <a:cs typeface="Times New Roman" pitchFamily="18" charset="0"/>
                        </a:rPr>
                        <a:t>2</a:t>
                      </a:r>
                      <a:r>
                        <a:rPr lang="zh-TW" altLang="en-US" sz="2400" b="1" dirty="0" smtClean="0">
                          <a:latin typeface="Times New Roman" pitchFamily="18" charset="0"/>
                          <a:ea typeface="微軟正黑體" pitchFamily="34" charset="-120"/>
                          <a:cs typeface="Times New Roman" pitchFamily="18" charset="0"/>
                        </a:rPr>
                        <a:t>以上</a:t>
                      </a:r>
                    </a:p>
                  </a:txBody>
                  <a:tcPr/>
                </a:tc>
              </a:tr>
            </a:tbl>
          </a:graphicData>
        </a:graphic>
      </p:graphicFrame>
      <p:sp>
        <p:nvSpPr>
          <p:cNvPr id="11" name="矩形 10"/>
          <p:cNvSpPr/>
          <p:nvPr/>
        </p:nvSpPr>
        <p:spPr>
          <a:xfrm>
            <a:off x="5292080" y="1571612"/>
            <a:ext cx="3089307"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2-1</a:t>
            </a:r>
            <a:r>
              <a:rPr lang="zh-TW" altLang="en-US" b="1" dirty="0" smtClean="0">
                <a:latin typeface="微軟正黑體" pitchFamily="34" charset="-120"/>
                <a:ea typeface="微軟正黑體" pitchFamily="34" charset="-120"/>
              </a:rPr>
              <a:t>　各種零售業態的特徵</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428596" y="857232"/>
            <a:ext cx="660767" cy="5589989"/>
            <a:chOff x="1450401" y="4051819"/>
            <a:chExt cx="936103" cy="7919298"/>
          </a:xfrm>
        </p:grpSpPr>
        <p:sp>
          <p:nvSpPr>
            <p:cNvPr id="18" name="圓角矩形 17"/>
            <p:cNvSpPr/>
            <p:nvPr/>
          </p:nvSpPr>
          <p:spPr>
            <a:xfrm>
              <a:off x="1450404" y="4785512"/>
              <a:ext cx="910851" cy="7185605"/>
            </a:xfrm>
            <a:prstGeom prst="roundRect">
              <a:avLst/>
            </a:prstGeom>
            <a:blipFill>
              <a:blip r:embed="rId2"/>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lvl="0" fontAlgn="base">
                <a:spcBef>
                  <a:spcPct val="0"/>
                </a:spcBef>
                <a:spcAft>
                  <a:spcPct val="0"/>
                </a:spcAft>
              </a:pPr>
              <a:r>
                <a:rPr kumimoji="1" lang="zh-TW" altLang="en-US" sz="2400" b="1" dirty="0" smtClean="0">
                  <a:solidFill>
                    <a:sysClr val="windowText" lastClr="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零售業零售業態與發展過程</a:t>
              </a:r>
              <a:endParaRPr kumimoji="1" lang="zh-TW" altLang="en-US" sz="2400" b="1" dirty="0">
                <a:solidFill>
                  <a:sysClr val="windowText" lastClr="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19" name="橢圓 18"/>
            <p:cNvSpPr/>
            <p:nvPr/>
          </p:nvSpPr>
          <p:spPr>
            <a:xfrm>
              <a:off x="1450401" y="4051819"/>
              <a:ext cx="936103" cy="936104"/>
            </a:xfrm>
            <a:prstGeom prst="ellipse">
              <a:avLst/>
            </a:prstGeom>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4400" dirty="0" smtClean="0">
                  <a:solidFill>
                    <a:sysClr val="windowText" lastClr="000000"/>
                  </a:solidFill>
                </a:rPr>
                <a:t>1</a:t>
              </a:r>
              <a:endParaRPr lang="zh-TW" altLang="en-US" sz="4400" dirty="0">
                <a:solidFill>
                  <a:sysClr val="windowText" lastClr="000000"/>
                </a:solidFill>
              </a:endParaRPr>
            </a:p>
          </p:txBody>
        </p:sp>
      </p:grpSp>
      <p:grpSp>
        <p:nvGrpSpPr>
          <p:cNvPr id="41" name="群組 40"/>
          <p:cNvGrpSpPr/>
          <p:nvPr/>
        </p:nvGrpSpPr>
        <p:grpSpPr>
          <a:xfrm>
            <a:off x="1357290" y="857232"/>
            <a:ext cx="660767" cy="5589989"/>
            <a:chOff x="1450401" y="4051819"/>
            <a:chExt cx="936103" cy="7919298"/>
          </a:xfrm>
        </p:grpSpPr>
        <p:sp>
          <p:nvSpPr>
            <p:cNvPr id="42" name="圓角矩形 41"/>
            <p:cNvSpPr/>
            <p:nvPr/>
          </p:nvSpPr>
          <p:spPr>
            <a:xfrm>
              <a:off x="1450404" y="4785512"/>
              <a:ext cx="910851" cy="7185605"/>
            </a:xfrm>
            <a:prstGeom prst="roundRect">
              <a:avLst/>
            </a:prstGeom>
            <a:blipFill>
              <a:blip r:embed="rId2"/>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kumimoji="1" lang="zh-TW" altLang="en-US" sz="3200" b="1" dirty="0" smtClean="0">
                  <a:solidFill>
                    <a:sysClr val="windowText" lastClr="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雜貨店</a:t>
              </a:r>
            </a:p>
          </p:txBody>
        </p:sp>
        <p:sp>
          <p:nvSpPr>
            <p:cNvPr id="43" name="橢圓 42"/>
            <p:cNvSpPr/>
            <p:nvPr/>
          </p:nvSpPr>
          <p:spPr>
            <a:xfrm>
              <a:off x="1450401" y="4051819"/>
              <a:ext cx="936103" cy="936104"/>
            </a:xfrm>
            <a:prstGeom prst="ellipse">
              <a:avLst/>
            </a:prstGeom>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4400" dirty="0" smtClean="0">
                  <a:solidFill>
                    <a:sysClr val="windowText" lastClr="000000"/>
                  </a:solidFill>
                </a:rPr>
                <a:t>2</a:t>
              </a:r>
              <a:endParaRPr lang="zh-TW" altLang="en-US" sz="4400" dirty="0">
                <a:solidFill>
                  <a:sysClr val="windowText" lastClr="000000"/>
                </a:solidFill>
              </a:endParaRPr>
            </a:p>
          </p:txBody>
        </p:sp>
      </p:grpSp>
      <p:grpSp>
        <p:nvGrpSpPr>
          <p:cNvPr id="44" name="群組 43"/>
          <p:cNvGrpSpPr/>
          <p:nvPr/>
        </p:nvGrpSpPr>
        <p:grpSpPr>
          <a:xfrm>
            <a:off x="2357422" y="857232"/>
            <a:ext cx="660768" cy="5589989"/>
            <a:chOff x="1551605" y="4051819"/>
            <a:chExt cx="936104" cy="7919298"/>
          </a:xfrm>
        </p:grpSpPr>
        <p:sp>
          <p:nvSpPr>
            <p:cNvPr id="45" name="圓角矩形 44"/>
            <p:cNvSpPr/>
            <p:nvPr/>
          </p:nvSpPr>
          <p:spPr>
            <a:xfrm>
              <a:off x="1576859" y="4785512"/>
              <a:ext cx="910850" cy="7185605"/>
            </a:xfrm>
            <a:prstGeom prst="roundRect">
              <a:avLst/>
            </a:prstGeom>
            <a:blipFill>
              <a:blip r:embed="rId2"/>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kumimoji="1" lang="zh-TW" altLang="en-US" sz="3200" b="1" dirty="0" smtClean="0">
                  <a:solidFill>
                    <a:sysClr val="windowText" lastClr="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專賣店</a:t>
              </a:r>
              <a:endParaRPr kumimoji="1" lang="zh-TW" altLang="en-US" sz="3200" b="1" dirty="0">
                <a:solidFill>
                  <a:sysClr val="windowText" lastClr="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46" name="橢圓 45"/>
            <p:cNvSpPr/>
            <p:nvPr/>
          </p:nvSpPr>
          <p:spPr>
            <a:xfrm>
              <a:off x="1551605" y="4051819"/>
              <a:ext cx="936103" cy="936104"/>
            </a:xfrm>
            <a:prstGeom prst="ellipse">
              <a:avLst/>
            </a:prstGeom>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4400" dirty="0" smtClean="0">
                  <a:solidFill>
                    <a:sysClr val="windowText" lastClr="000000"/>
                  </a:solidFill>
                </a:rPr>
                <a:t>3</a:t>
              </a:r>
              <a:endParaRPr lang="zh-TW" altLang="en-US" sz="4400" dirty="0">
                <a:solidFill>
                  <a:sysClr val="windowText" lastClr="000000"/>
                </a:solidFill>
              </a:endParaRPr>
            </a:p>
          </p:txBody>
        </p:sp>
      </p:grpSp>
      <p:grpSp>
        <p:nvGrpSpPr>
          <p:cNvPr id="47" name="群組 46"/>
          <p:cNvGrpSpPr/>
          <p:nvPr/>
        </p:nvGrpSpPr>
        <p:grpSpPr>
          <a:xfrm>
            <a:off x="3357554" y="857232"/>
            <a:ext cx="660767" cy="5589989"/>
            <a:chOff x="1450401" y="4051819"/>
            <a:chExt cx="936103" cy="7919298"/>
          </a:xfrm>
        </p:grpSpPr>
        <p:sp>
          <p:nvSpPr>
            <p:cNvPr id="48" name="圓角矩形 47"/>
            <p:cNvSpPr/>
            <p:nvPr/>
          </p:nvSpPr>
          <p:spPr>
            <a:xfrm>
              <a:off x="1450404" y="4785512"/>
              <a:ext cx="910851" cy="7185605"/>
            </a:xfrm>
            <a:prstGeom prst="roundRect">
              <a:avLst/>
            </a:prstGeom>
            <a:blipFill>
              <a:blip r:embed="rId2"/>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kumimoji="1" lang="zh-TW" altLang="en-US" sz="3200" b="1" dirty="0" smtClean="0">
                  <a:solidFill>
                    <a:sysClr val="windowText" lastClr="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百貨公司</a:t>
              </a:r>
            </a:p>
          </p:txBody>
        </p:sp>
        <p:sp>
          <p:nvSpPr>
            <p:cNvPr id="49" name="橢圓 48"/>
            <p:cNvSpPr/>
            <p:nvPr/>
          </p:nvSpPr>
          <p:spPr>
            <a:xfrm>
              <a:off x="1450401" y="4051819"/>
              <a:ext cx="936103" cy="936104"/>
            </a:xfrm>
            <a:prstGeom prst="ellipse">
              <a:avLst/>
            </a:prstGeom>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4400" dirty="0" smtClean="0">
                  <a:solidFill>
                    <a:sysClr val="windowText" lastClr="000000"/>
                  </a:solidFill>
                </a:rPr>
                <a:t>4</a:t>
              </a:r>
              <a:endParaRPr lang="zh-TW" altLang="en-US" sz="4400" dirty="0">
                <a:solidFill>
                  <a:sysClr val="windowText" lastClr="000000"/>
                </a:solidFill>
              </a:endParaRPr>
            </a:p>
          </p:txBody>
        </p:sp>
      </p:grpSp>
      <p:grpSp>
        <p:nvGrpSpPr>
          <p:cNvPr id="53" name="群組 52"/>
          <p:cNvGrpSpPr/>
          <p:nvPr/>
        </p:nvGrpSpPr>
        <p:grpSpPr>
          <a:xfrm>
            <a:off x="4357686" y="857232"/>
            <a:ext cx="660767" cy="5589989"/>
            <a:chOff x="1450401" y="4051819"/>
            <a:chExt cx="936103" cy="7919298"/>
          </a:xfrm>
        </p:grpSpPr>
        <p:sp>
          <p:nvSpPr>
            <p:cNvPr id="54" name="圓角矩形 53"/>
            <p:cNvSpPr/>
            <p:nvPr/>
          </p:nvSpPr>
          <p:spPr>
            <a:xfrm>
              <a:off x="1450404" y="4785512"/>
              <a:ext cx="910851" cy="7185605"/>
            </a:xfrm>
            <a:prstGeom prst="roundRect">
              <a:avLst/>
            </a:prstGeom>
            <a:blipFill>
              <a:blip r:embed="rId2"/>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kumimoji="1" lang="zh-TW" altLang="en-US" sz="3200" b="1" dirty="0" smtClean="0">
                  <a:solidFill>
                    <a:sysClr val="windowText" lastClr="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超級市場</a:t>
              </a:r>
            </a:p>
          </p:txBody>
        </p:sp>
        <p:sp>
          <p:nvSpPr>
            <p:cNvPr id="55" name="橢圓 54"/>
            <p:cNvSpPr/>
            <p:nvPr/>
          </p:nvSpPr>
          <p:spPr>
            <a:xfrm>
              <a:off x="1450401" y="4051819"/>
              <a:ext cx="936103" cy="936104"/>
            </a:xfrm>
            <a:prstGeom prst="ellipse">
              <a:avLst/>
            </a:prstGeom>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4400" dirty="0" smtClean="0">
                  <a:solidFill>
                    <a:sysClr val="windowText" lastClr="000000"/>
                  </a:solidFill>
                </a:rPr>
                <a:t>5</a:t>
              </a:r>
              <a:endParaRPr lang="zh-TW" altLang="en-US" sz="4400" dirty="0">
                <a:solidFill>
                  <a:sysClr val="windowText" lastClr="000000"/>
                </a:solidFill>
              </a:endParaRPr>
            </a:p>
          </p:txBody>
        </p:sp>
      </p:grpSp>
      <p:grpSp>
        <p:nvGrpSpPr>
          <p:cNvPr id="56" name="群組 55"/>
          <p:cNvGrpSpPr/>
          <p:nvPr/>
        </p:nvGrpSpPr>
        <p:grpSpPr>
          <a:xfrm>
            <a:off x="5357818" y="857232"/>
            <a:ext cx="660767" cy="5589989"/>
            <a:chOff x="1450401" y="4051819"/>
            <a:chExt cx="936103" cy="7919298"/>
          </a:xfrm>
        </p:grpSpPr>
        <p:sp>
          <p:nvSpPr>
            <p:cNvPr id="57" name="圓角矩形 56"/>
            <p:cNvSpPr/>
            <p:nvPr/>
          </p:nvSpPr>
          <p:spPr>
            <a:xfrm>
              <a:off x="1450404" y="4785512"/>
              <a:ext cx="910851" cy="7185605"/>
            </a:xfrm>
            <a:prstGeom prst="roundRect">
              <a:avLst/>
            </a:prstGeom>
            <a:blipFill>
              <a:blip r:embed="rId2"/>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kumimoji="1" lang="zh-TW" altLang="en-US" sz="3200" b="1" dirty="0" smtClean="0">
                  <a:solidFill>
                    <a:sysClr val="windowText" lastClr="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便利商店</a:t>
              </a:r>
            </a:p>
          </p:txBody>
        </p:sp>
        <p:sp>
          <p:nvSpPr>
            <p:cNvPr id="58" name="橢圓 57"/>
            <p:cNvSpPr/>
            <p:nvPr/>
          </p:nvSpPr>
          <p:spPr>
            <a:xfrm>
              <a:off x="1450401" y="4051819"/>
              <a:ext cx="936103" cy="936104"/>
            </a:xfrm>
            <a:prstGeom prst="ellipse">
              <a:avLst/>
            </a:prstGeom>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4400" dirty="0" smtClean="0">
                  <a:solidFill>
                    <a:sysClr val="windowText" lastClr="000000"/>
                  </a:solidFill>
                </a:rPr>
                <a:t>6</a:t>
              </a:r>
              <a:endParaRPr lang="zh-TW" altLang="en-US" sz="4400" dirty="0">
                <a:solidFill>
                  <a:sysClr val="windowText" lastClr="000000"/>
                </a:solidFill>
              </a:endParaRPr>
            </a:p>
          </p:txBody>
        </p:sp>
      </p:grpSp>
      <p:grpSp>
        <p:nvGrpSpPr>
          <p:cNvPr id="59" name="群組 58"/>
          <p:cNvGrpSpPr/>
          <p:nvPr/>
        </p:nvGrpSpPr>
        <p:grpSpPr>
          <a:xfrm>
            <a:off x="7286644" y="857232"/>
            <a:ext cx="660767" cy="5589989"/>
            <a:chOff x="1450401" y="4051819"/>
            <a:chExt cx="936103" cy="7919298"/>
          </a:xfrm>
        </p:grpSpPr>
        <p:sp>
          <p:nvSpPr>
            <p:cNvPr id="60" name="圓角矩形 59"/>
            <p:cNvSpPr/>
            <p:nvPr/>
          </p:nvSpPr>
          <p:spPr>
            <a:xfrm>
              <a:off x="1450404" y="4785512"/>
              <a:ext cx="910851" cy="7185605"/>
            </a:xfrm>
            <a:prstGeom prst="roundRect">
              <a:avLst/>
            </a:prstGeom>
            <a:blipFill>
              <a:blip r:embed="rId2"/>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kumimoji="1" lang="zh-TW" altLang="en-US" sz="3200" b="1" dirty="0" smtClean="0">
                  <a:solidFill>
                    <a:sysClr val="windowText" lastClr="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業態組合</a:t>
              </a:r>
            </a:p>
          </p:txBody>
        </p:sp>
        <p:sp>
          <p:nvSpPr>
            <p:cNvPr id="61" name="橢圓 60"/>
            <p:cNvSpPr/>
            <p:nvPr/>
          </p:nvSpPr>
          <p:spPr>
            <a:xfrm>
              <a:off x="1450401" y="4051819"/>
              <a:ext cx="936103" cy="936104"/>
            </a:xfrm>
            <a:prstGeom prst="ellipse">
              <a:avLst/>
            </a:prstGeom>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4400" dirty="0" smtClean="0">
                  <a:solidFill>
                    <a:sysClr val="windowText" lastClr="000000"/>
                  </a:solidFill>
                </a:rPr>
                <a:t>8</a:t>
              </a:r>
              <a:endParaRPr lang="zh-TW" altLang="en-US" sz="4400" dirty="0">
                <a:solidFill>
                  <a:sysClr val="windowText" lastClr="000000"/>
                </a:solidFill>
              </a:endParaRPr>
            </a:p>
          </p:txBody>
        </p:sp>
      </p:grpSp>
      <p:grpSp>
        <p:nvGrpSpPr>
          <p:cNvPr id="62" name="群組 61"/>
          <p:cNvGrpSpPr/>
          <p:nvPr/>
        </p:nvGrpSpPr>
        <p:grpSpPr>
          <a:xfrm>
            <a:off x="8215338" y="857232"/>
            <a:ext cx="660767" cy="5589989"/>
            <a:chOff x="1374448" y="4051819"/>
            <a:chExt cx="936103" cy="7919298"/>
          </a:xfrm>
        </p:grpSpPr>
        <p:sp>
          <p:nvSpPr>
            <p:cNvPr id="63" name="圓角矩形 62"/>
            <p:cNvSpPr/>
            <p:nvPr/>
          </p:nvSpPr>
          <p:spPr>
            <a:xfrm>
              <a:off x="1374448" y="4785512"/>
              <a:ext cx="910850" cy="7185605"/>
            </a:xfrm>
            <a:prstGeom prst="roundRect">
              <a:avLst/>
            </a:prstGeom>
            <a:blipFill>
              <a:blip r:embed="rId2"/>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kumimoji="1" lang="zh-TW" altLang="en-US" sz="3200" b="1" dirty="0" smtClean="0">
                  <a:solidFill>
                    <a:sysClr val="windowText" lastClr="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無店舖銷售</a:t>
              </a:r>
            </a:p>
          </p:txBody>
        </p:sp>
        <p:sp>
          <p:nvSpPr>
            <p:cNvPr id="64" name="橢圓 63"/>
            <p:cNvSpPr/>
            <p:nvPr/>
          </p:nvSpPr>
          <p:spPr>
            <a:xfrm>
              <a:off x="1374448" y="4051819"/>
              <a:ext cx="936103" cy="936104"/>
            </a:xfrm>
            <a:prstGeom prst="ellipse">
              <a:avLst/>
            </a:prstGeom>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4400" dirty="0" smtClean="0">
                  <a:solidFill>
                    <a:sysClr val="windowText" lastClr="000000"/>
                  </a:solidFill>
                </a:rPr>
                <a:t>9</a:t>
              </a:r>
              <a:endParaRPr lang="zh-TW" altLang="en-US" sz="4400" dirty="0">
                <a:solidFill>
                  <a:sysClr val="windowText" lastClr="000000"/>
                </a:solidFill>
              </a:endParaRPr>
            </a:p>
          </p:txBody>
        </p:sp>
      </p:grpSp>
      <p:grpSp>
        <p:nvGrpSpPr>
          <p:cNvPr id="65" name="群組 64"/>
          <p:cNvGrpSpPr/>
          <p:nvPr/>
        </p:nvGrpSpPr>
        <p:grpSpPr>
          <a:xfrm>
            <a:off x="6286512" y="857232"/>
            <a:ext cx="660767" cy="5589989"/>
            <a:chOff x="1450401" y="4051819"/>
            <a:chExt cx="936103" cy="7919298"/>
          </a:xfrm>
        </p:grpSpPr>
        <p:sp>
          <p:nvSpPr>
            <p:cNvPr id="66" name="圓角矩形 65"/>
            <p:cNvSpPr/>
            <p:nvPr/>
          </p:nvSpPr>
          <p:spPr>
            <a:xfrm>
              <a:off x="1450404" y="4785512"/>
              <a:ext cx="910851" cy="7185605"/>
            </a:xfrm>
            <a:prstGeom prst="roundRect">
              <a:avLst/>
            </a:prstGeom>
            <a:blipFill>
              <a:blip r:embed="rId2"/>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kumimoji="1" lang="zh-TW" altLang="en-US" sz="3200" b="1" dirty="0" smtClean="0">
                  <a:solidFill>
                    <a:sysClr val="windowText" lastClr="00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量販店</a:t>
              </a:r>
            </a:p>
          </p:txBody>
        </p:sp>
        <p:sp>
          <p:nvSpPr>
            <p:cNvPr id="67" name="橢圓 66"/>
            <p:cNvSpPr/>
            <p:nvPr/>
          </p:nvSpPr>
          <p:spPr>
            <a:xfrm>
              <a:off x="1450401" y="4051819"/>
              <a:ext cx="936103" cy="936104"/>
            </a:xfrm>
            <a:prstGeom prst="ellipse">
              <a:avLst/>
            </a:prstGeom>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4400" dirty="0" smtClean="0">
                  <a:solidFill>
                    <a:sysClr val="windowText" lastClr="000000"/>
                  </a:solidFill>
                </a:rPr>
                <a:t>7</a:t>
              </a:r>
              <a:endParaRPr lang="zh-TW" altLang="en-US" sz="4400" dirty="0">
                <a:solidFill>
                  <a:sysClr val="windowText" lastClr="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anim calcmode="lin" valueType="num">
                                      <p:cBhvr>
                                        <p:cTn id="32" dur="1000" fill="hold"/>
                                        <p:tgtEl>
                                          <p:spTgt spid="53"/>
                                        </p:tgtEl>
                                        <p:attrNameLst>
                                          <p:attrName>ppt_x</p:attrName>
                                        </p:attrNameLst>
                                      </p:cBhvr>
                                      <p:tavLst>
                                        <p:tav tm="0">
                                          <p:val>
                                            <p:strVal val="#ppt_x"/>
                                          </p:val>
                                        </p:tav>
                                        <p:tav tm="100000">
                                          <p:val>
                                            <p:strVal val="#ppt_x"/>
                                          </p:val>
                                        </p:tav>
                                      </p:tavLst>
                                    </p:anim>
                                    <p:anim calcmode="lin" valueType="num">
                                      <p:cBhvr>
                                        <p:cTn id="33" dur="1000" fill="hold"/>
                                        <p:tgtEl>
                                          <p:spTgt spid="5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1000"/>
                                        <p:tgtEl>
                                          <p:spTgt spid="59"/>
                                        </p:tgtEl>
                                      </p:cBhvr>
                                    </p:animEffect>
                                    <p:anim calcmode="lin" valueType="num">
                                      <p:cBhvr>
                                        <p:cTn id="44" dur="1000" fill="hold"/>
                                        <p:tgtEl>
                                          <p:spTgt spid="59"/>
                                        </p:tgtEl>
                                        <p:attrNameLst>
                                          <p:attrName>ppt_x</p:attrName>
                                        </p:attrNameLst>
                                      </p:cBhvr>
                                      <p:tavLst>
                                        <p:tav tm="0">
                                          <p:val>
                                            <p:strVal val="#ppt_x"/>
                                          </p:val>
                                        </p:tav>
                                        <p:tav tm="100000">
                                          <p:val>
                                            <p:strVal val="#ppt_x"/>
                                          </p:val>
                                        </p:tav>
                                      </p:tavLst>
                                    </p:anim>
                                    <p:anim calcmode="lin" valueType="num">
                                      <p:cBhvr>
                                        <p:cTn id="45" dur="1000" fill="hold"/>
                                        <p:tgtEl>
                                          <p:spTgt spid="5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1000"/>
                                        <p:tgtEl>
                                          <p:spTgt spid="65"/>
                                        </p:tgtEl>
                                      </p:cBhvr>
                                    </p:animEffect>
                                    <p:anim calcmode="lin" valueType="num">
                                      <p:cBhvr>
                                        <p:cTn id="56" dur="1000" fill="hold"/>
                                        <p:tgtEl>
                                          <p:spTgt spid="65"/>
                                        </p:tgtEl>
                                        <p:attrNameLst>
                                          <p:attrName>ppt_x</p:attrName>
                                        </p:attrNameLst>
                                      </p:cBhvr>
                                      <p:tavLst>
                                        <p:tav tm="0">
                                          <p:val>
                                            <p:strVal val="#ppt_x"/>
                                          </p:val>
                                        </p:tav>
                                        <p:tav tm="100000">
                                          <p:val>
                                            <p:strVal val="#ppt_x"/>
                                          </p:val>
                                        </p:tav>
                                      </p:tavLst>
                                    </p:anim>
                                    <p:anim calcmode="lin" valueType="num">
                                      <p:cBhvr>
                                        <p:cTn id="5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900009"/>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一、業種與業態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3">
                    <a:lumMod val="75000"/>
                  </a:schemeClr>
                </a:solidFill>
                <a:latin typeface="微軟正黑體" pitchFamily="34" charset="-120"/>
                <a:ea typeface="微軟正黑體" pitchFamily="34" charset="-120"/>
              </a:rPr>
              <a:t>續</a:t>
            </a:r>
            <a:r>
              <a:rPr lang="en-US" altLang="zh-TW" sz="3200" b="1" dirty="0" smtClean="0">
                <a:solidFill>
                  <a:schemeClr val="accent3">
                    <a:lumMod val="75000"/>
                  </a:schemeClr>
                </a:solidFill>
                <a:latin typeface="微軟正黑體" pitchFamily="34" charset="-120"/>
                <a:ea typeface="微軟正黑體" pitchFamily="34" charset="-120"/>
              </a:rPr>
              <a:t>)</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7" name="內容版面配置區 4"/>
          <p:cNvGraphicFramePr>
            <a:graphicFrameLocks/>
          </p:cNvGraphicFramePr>
          <p:nvPr/>
        </p:nvGraphicFramePr>
        <p:xfrm>
          <a:off x="214282" y="1928812"/>
          <a:ext cx="8572560" cy="3984006"/>
        </p:xfrm>
        <a:graphic>
          <a:graphicData uri="http://schemas.openxmlformats.org/drawingml/2006/table">
            <a:tbl>
              <a:tblPr firstRow="1" bandRow="1">
                <a:tableStyleId>{B301B821-A1FF-4177-AEE7-76D212191A09}</a:tableStyleId>
              </a:tblPr>
              <a:tblGrid>
                <a:gridCol w="921022"/>
                <a:gridCol w="1674061"/>
                <a:gridCol w="3834337"/>
                <a:gridCol w="2143140"/>
              </a:tblGrid>
              <a:tr h="600726">
                <a:tc>
                  <a:txBody>
                    <a:bodyPr/>
                    <a:lstStyle/>
                    <a:p>
                      <a:pPr algn="ctr"/>
                      <a:r>
                        <a:rPr lang="zh-TW" altLang="en-US" sz="2400" b="1" dirty="0" smtClean="0">
                          <a:latin typeface="Times New Roman" pitchFamily="18" charset="0"/>
                          <a:ea typeface="微軟正黑體" pitchFamily="34" charset="-120"/>
                          <a:cs typeface="Times New Roman" pitchFamily="18" charset="0"/>
                        </a:rPr>
                        <a:t>項次</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業態類型</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特徵</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營業面積</a:t>
                      </a:r>
                      <a:endParaRPr lang="zh-TW" altLang="en-US" sz="2400" b="1" dirty="0">
                        <a:latin typeface="Times New Roman" pitchFamily="18" charset="0"/>
                        <a:ea typeface="微軟正黑體" pitchFamily="34" charset="-120"/>
                        <a:cs typeface="Times New Roman" pitchFamily="18" charset="0"/>
                      </a:endParaRPr>
                    </a:p>
                  </a:txBody>
                  <a:tcPr/>
                </a:tc>
              </a:tr>
              <a:tr h="2042469">
                <a:tc>
                  <a:txBody>
                    <a:bodyPr/>
                    <a:lstStyle/>
                    <a:p>
                      <a:pPr algn="ctr"/>
                      <a:r>
                        <a:rPr lang="en-US" altLang="zh-TW" sz="2400" b="1" dirty="0" smtClean="0">
                          <a:latin typeface="Times New Roman" pitchFamily="18" charset="0"/>
                          <a:ea typeface="微軟正黑體" pitchFamily="34" charset="-120"/>
                          <a:cs typeface="Times New Roman" pitchFamily="18" charset="0"/>
                        </a:rPr>
                        <a:t>10</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專賣店</a:t>
                      </a:r>
                    </a:p>
                    <a:p>
                      <a:pPr algn="ctr"/>
                      <a:r>
                        <a:rPr lang="zh-TW" altLang="en-US" sz="2400" b="1" dirty="0" smtClean="0">
                          <a:latin typeface="Times New Roman" pitchFamily="18" charset="0"/>
                          <a:ea typeface="微軟正黑體" pitchFamily="34" charset="-120"/>
                          <a:cs typeface="Times New Roman" pitchFamily="18" charset="0"/>
                        </a:rPr>
                        <a:t>（</a:t>
                      </a:r>
                      <a:r>
                        <a:rPr lang="en-US" altLang="zh-TW" sz="2400" b="1" dirty="0" smtClean="0">
                          <a:latin typeface="Times New Roman" pitchFamily="18" charset="0"/>
                          <a:ea typeface="微軟正黑體" pitchFamily="34" charset="-120"/>
                          <a:cs typeface="Times New Roman" pitchFamily="18" charset="0"/>
                        </a:rPr>
                        <a:t>specialty store</a:t>
                      </a:r>
                      <a:r>
                        <a:rPr lang="zh-TW" altLang="en-US" sz="2400" b="1" dirty="0" smtClean="0">
                          <a:latin typeface="Times New Roman" pitchFamily="18" charset="0"/>
                          <a:ea typeface="微軟正黑體" pitchFamily="34" charset="-120"/>
                          <a:cs typeface="Times New Roman" pitchFamily="18" charset="0"/>
                        </a:rPr>
                        <a:t>）</a:t>
                      </a:r>
                      <a:endParaRPr lang="zh-TW" altLang="en-US" sz="2000" b="1" dirty="0">
                        <a:latin typeface="Times New Roman" pitchFamily="18" charset="0"/>
                        <a:ea typeface="微軟正黑體" pitchFamily="34" charset="-120"/>
                        <a:cs typeface="Times New Roman" pitchFamily="18" charset="0"/>
                      </a:endParaRPr>
                    </a:p>
                  </a:txBody>
                  <a:tcPr/>
                </a:tc>
                <a:tc>
                  <a:txBody>
                    <a:bodyPr/>
                    <a:lstStyle/>
                    <a:p>
                      <a:pPr algn="l"/>
                      <a:r>
                        <a:rPr lang="zh-TW" altLang="en-US" sz="2400" b="1" dirty="0" smtClean="0">
                          <a:latin typeface="Times New Roman" pitchFamily="18" charset="0"/>
                          <a:ea typeface="微軟正黑體" pitchFamily="34" charset="-120"/>
                          <a:cs typeface="Times New Roman" pitchFamily="18" charset="0"/>
                        </a:rPr>
                        <a:t>可區分為專賣店與大型專賣店，商品組合趨於業種店，產品線窄，但各產品線內的產品品類相當齊全，例如，</a:t>
                      </a:r>
                      <a:r>
                        <a:rPr lang="en-US" altLang="zh-TW" sz="2400" b="1" dirty="0" smtClean="0">
                          <a:latin typeface="Times New Roman" pitchFamily="18" charset="0"/>
                          <a:ea typeface="微軟正黑體" pitchFamily="34" charset="-120"/>
                          <a:cs typeface="Times New Roman" pitchFamily="18" charset="0"/>
                        </a:rPr>
                        <a:t>3C</a:t>
                      </a:r>
                      <a:r>
                        <a:rPr lang="zh-TW" altLang="en-US" sz="2400" b="1" dirty="0" smtClean="0">
                          <a:latin typeface="Times New Roman" pitchFamily="18" charset="0"/>
                          <a:ea typeface="微軟正黑體" pitchFamily="34" charset="-120"/>
                          <a:cs typeface="Times New Roman" pitchFamily="18" charset="0"/>
                        </a:rPr>
                        <a:t>、服飾、傢俱、花店及書店等。以強調專業，聚焦於少數商品為主要訴求。各商品有所屬之客層。</a:t>
                      </a:r>
                    </a:p>
                  </a:txBody>
                  <a:tcPr/>
                </a:tc>
                <a:tc>
                  <a:txBody>
                    <a:bodyPr/>
                    <a:lstStyle/>
                    <a:p>
                      <a:pPr algn="l"/>
                      <a:r>
                        <a:rPr lang="zh-TW" altLang="en-US" sz="2400" b="1" dirty="0" smtClean="0">
                          <a:latin typeface="Times New Roman" pitchFamily="18" charset="0"/>
                          <a:ea typeface="微軟正黑體" pitchFamily="34" charset="-120"/>
                          <a:cs typeface="Times New Roman" pitchFamily="18" charset="0"/>
                        </a:rPr>
                        <a:t>根據主力商品</a:t>
                      </a:r>
                    </a:p>
                    <a:p>
                      <a:pPr algn="l"/>
                      <a:r>
                        <a:rPr lang="zh-TW" altLang="en-US" sz="2400" b="1" dirty="0" smtClean="0">
                          <a:latin typeface="Times New Roman" pitchFamily="18" charset="0"/>
                          <a:ea typeface="微軟正黑體" pitchFamily="34" charset="-120"/>
                          <a:cs typeface="Times New Roman" pitchFamily="18" charset="0"/>
                        </a:rPr>
                        <a:t>的特點而定　</a:t>
                      </a:r>
                    </a:p>
                  </a:txBody>
                  <a:tcPr/>
                </a:tc>
              </a:tr>
            </a:tbl>
          </a:graphicData>
        </a:graphic>
      </p:graphicFrame>
      <p:sp>
        <p:nvSpPr>
          <p:cNvPr id="9" name="矩形 8"/>
          <p:cNvSpPr/>
          <p:nvPr/>
        </p:nvSpPr>
        <p:spPr>
          <a:xfrm>
            <a:off x="5292080" y="1571612"/>
            <a:ext cx="3089307"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2-1</a:t>
            </a:r>
            <a:r>
              <a:rPr lang="zh-TW" altLang="en-US" b="1" dirty="0" smtClean="0">
                <a:latin typeface="微軟正黑體" pitchFamily="34" charset="-120"/>
                <a:ea typeface="微軟正黑體" pitchFamily="34" charset="-120"/>
              </a:rPr>
              <a:t>　各種零售業態的特徵</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900009"/>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一、業種與業態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3">
                    <a:lumMod val="75000"/>
                  </a:schemeClr>
                </a:solidFill>
                <a:latin typeface="微軟正黑體" pitchFamily="34" charset="-120"/>
                <a:ea typeface="微軟正黑體" pitchFamily="34" charset="-120"/>
              </a:rPr>
              <a:t>續</a:t>
            </a:r>
            <a:r>
              <a:rPr lang="en-US" altLang="zh-TW" sz="3200" b="1" dirty="0" smtClean="0">
                <a:solidFill>
                  <a:schemeClr val="accent3">
                    <a:lumMod val="75000"/>
                  </a:schemeClr>
                </a:solidFill>
                <a:latin typeface="微軟正黑體" pitchFamily="34" charset="-120"/>
                <a:ea typeface="微軟正黑體" pitchFamily="34" charset="-120"/>
              </a:rPr>
              <a:t>)</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10" name="內容版面配置區 4"/>
          <p:cNvGraphicFramePr>
            <a:graphicFrameLocks/>
          </p:cNvGraphicFramePr>
          <p:nvPr/>
        </p:nvGraphicFramePr>
        <p:xfrm>
          <a:off x="214282" y="1928812"/>
          <a:ext cx="8572560" cy="3618246"/>
        </p:xfrm>
        <a:graphic>
          <a:graphicData uri="http://schemas.openxmlformats.org/drawingml/2006/table">
            <a:tbl>
              <a:tblPr firstRow="1" bandRow="1">
                <a:tableStyleId>{B301B821-A1FF-4177-AEE7-76D212191A09}</a:tableStyleId>
              </a:tblPr>
              <a:tblGrid>
                <a:gridCol w="921022"/>
                <a:gridCol w="1674061"/>
                <a:gridCol w="3834337"/>
                <a:gridCol w="2143140"/>
              </a:tblGrid>
              <a:tr h="600726">
                <a:tc>
                  <a:txBody>
                    <a:bodyPr/>
                    <a:lstStyle/>
                    <a:p>
                      <a:pPr algn="ctr"/>
                      <a:r>
                        <a:rPr lang="zh-TW" altLang="en-US" sz="2400" b="1" dirty="0" smtClean="0">
                          <a:latin typeface="Times New Roman" pitchFamily="18" charset="0"/>
                          <a:ea typeface="微軟正黑體" pitchFamily="34" charset="-120"/>
                          <a:cs typeface="Times New Roman" pitchFamily="18" charset="0"/>
                        </a:rPr>
                        <a:t>項次</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業態類型</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特徵</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營業面積</a:t>
                      </a:r>
                      <a:endParaRPr lang="zh-TW" altLang="en-US" sz="2400" b="1" dirty="0">
                        <a:latin typeface="Times New Roman" pitchFamily="18" charset="0"/>
                        <a:ea typeface="微軟正黑體" pitchFamily="34" charset="-120"/>
                        <a:cs typeface="Times New Roman" pitchFamily="18" charset="0"/>
                      </a:endParaRPr>
                    </a:p>
                  </a:txBody>
                  <a:tcPr/>
                </a:tc>
              </a:tr>
              <a:tr h="2042469">
                <a:tc>
                  <a:txBody>
                    <a:bodyPr/>
                    <a:lstStyle/>
                    <a:p>
                      <a:pPr algn="ctr"/>
                      <a:r>
                        <a:rPr lang="en-US" altLang="zh-TW" sz="2400" b="1" dirty="0" smtClean="0">
                          <a:latin typeface="Times New Roman" pitchFamily="18" charset="0"/>
                          <a:ea typeface="微軟正黑體" pitchFamily="34" charset="-120"/>
                          <a:cs typeface="Times New Roman" pitchFamily="18" charset="0"/>
                        </a:rPr>
                        <a:t>11</a:t>
                      </a:r>
                      <a:endParaRPr lang="zh-TW" altLang="en-US" sz="2400" b="1" dirty="0">
                        <a:latin typeface="Times New Roman" pitchFamily="18" charset="0"/>
                        <a:ea typeface="微軟正黑體" pitchFamily="34" charset="-120"/>
                        <a:cs typeface="Times New Roman" pitchFamily="18" charset="0"/>
                      </a:endParaRPr>
                    </a:p>
                  </a:txBody>
                  <a:tcPr/>
                </a:tc>
                <a:tc>
                  <a:txBody>
                    <a:bodyPr/>
                    <a:lstStyle/>
                    <a:p>
                      <a:pPr algn="ctr"/>
                      <a:r>
                        <a:rPr lang="zh-TW" altLang="en-US" sz="2400" b="1" dirty="0" smtClean="0">
                          <a:latin typeface="Times New Roman" pitchFamily="18" charset="0"/>
                          <a:ea typeface="微軟正黑體" pitchFamily="34" charset="-120"/>
                          <a:cs typeface="Times New Roman" pitchFamily="18" charset="0"/>
                        </a:rPr>
                        <a:t>無店舖零售</a:t>
                      </a:r>
                    </a:p>
                    <a:p>
                      <a:pPr algn="ctr"/>
                      <a:r>
                        <a:rPr lang="zh-TW" altLang="en-US" sz="2400" b="1" dirty="0" smtClean="0">
                          <a:latin typeface="Times New Roman" pitchFamily="18" charset="0"/>
                          <a:ea typeface="微軟正黑體" pitchFamily="34" charset="-120"/>
                          <a:cs typeface="Times New Roman" pitchFamily="18" charset="0"/>
                        </a:rPr>
                        <a:t>（</a:t>
                      </a:r>
                      <a:r>
                        <a:rPr lang="en-US" altLang="zh-TW" sz="2400" b="1" dirty="0" err="1" smtClean="0">
                          <a:latin typeface="Times New Roman" pitchFamily="18" charset="0"/>
                          <a:ea typeface="微軟正黑體" pitchFamily="34" charset="-120"/>
                          <a:cs typeface="Times New Roman" pitchFamily="18" charset="0"/>
                        </a:rPr>
                        <a:t>nonstore</a:t>
                      </a:r>
                      <a:r>
                        <a:rPr lang="en-US" altLang="zh-TW" sz="2400" b="1" dirty="0" smtClean="0">
                          <a:latin typeface="Times New Roman" pitchFamily="18" charset="0"/>
                          <a:ea typeface="微軟正黑體" pitchFamily="34" charset="-120"/>
                          <a:cs typeface="Times New Roman" pitchFamily="18" charset="0"/>
                        </a:rPr>
                        <a:t> retailing</a:t>
                      </a:r>
                      <a:r>
                        <a:rPr lang="zh-TW" altLang="en-US" sz="2400" b="1" dirty="0" smtClean="0">
                          <a:latin typeface="Times New Roman" pitchFamily="18" charset="0"/>
                          <a:ea typeface="微軟正黑體" pitchFamily="34" charset="-120"/>
                          <a:cs typeface="Times New Roman" pitchFamily="18" charset="0"/>
                        </a:rPr>
                        <a:t>）</a:t>
                      </a:r>
                      <a:endParaRPr lang="zh-TW" altLang="en-US" sz="2000" b="1" dirty="0">
                        <a:latin typeface="Times New Roman" pitchFamily="18" charset="0"/>
                        <a:ea typeface="微軟正黑體" pitchFamily="34" charset="-120"/>
                        <a:cs typeface="Times New Roman" pitchFamily="18" charset="0"/>
                      </a:endParaRPr>
                    </a:p>
                  </a:txBody>
                  <a:tcPr/>
                </a:tc>
                <a:tc>
                  <a:txBody>
                    <a:bodyPr/>
                    <a:lstStyle/>
                    <a:p>
                      <a:pPr algn="l"/>
                      <a:r>
                        <a:rPr lang="zh-TW" altLang="en-US" sz="2400" b="1" dirty="0" smtClean="0">
                          <a:latin typeface="Times New Roman" pitchFamily="18" charset="0"/>
                          <a:ea typeface="微軟正黑體" pitchFamily="34" charset="-120"/>
                          <a:cs typeface="Times New Roman" pitchFamily="18" charset="0"/>
                        </a:rPr>
                        <a:t>不在零售商店中執行的零售活動就稱之為無店舖零售或無店舖販賣。一般是以人、機器或媒體為銷售媒介。例如，電視購物、網路購物、型錄販賣、郵購、電話行銷、直銷、多層次傳銷、自動販賣機等。</a:t>
                      </a:r>
                    </a:p>
                  </a:txBody>
                  <a:tcPr/>
                </a:tc>
                <a:tc>
                  <a:txBody>
                    <a:bodyPr/>
                    <a:lstStyle/>
                    <a:p>
                      <a:pPr algn="l"/>
                      <a:r>
                        <a:rPr lang="zh-TW" altLang="en-US" sz="2400" b="1" dirty="0" smtClean="0">
                          <a:latin typeface="Times New Roman" pitchFamily="18" charset="0"/>
                          <a:ea typeface="微軟正黑體" pitchFamily="34" charset="-120"/>
                          <a:cs typeface="Times New Roman" pitchFamily="18" charset="0"/>
                        </a:rPr>
                        <a:t>無</a:t>
                      </a:r>
                    </a:p>
                  </a:txBody>
                  <a:tcPr/>
                </a:tc>
              </a:tr>
            </a:tbl>
          </a:graphicData>
        </a:graphic>
      </p:graphicFrame>
      <p:sp>
        <p:nvSpPr>
          <p:cNvPr id="11" name="矩形 10"/>
          <p:cNvSpPr/>
          <p:nvPr/>
        </p:nvSpPr>
        <p:spPr>
          <a:xfrm>
            <a:off x="5292080" y="1571612"/>
            <a:ext cx="3089307"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2-1</a:t>
            </a:r>
            <a:r>
              <a:rPr lang="zh-TW" altLang="en-US" b="1" dirty="0" smtClean="0">
                <a:latin typeface="微軟正黑體" pitchFamily="34" charset="-120"/>
                <a:ea typeface="微軟正黑體" pitchFamily="34" charset="-120"/>
              </a:rPr>
              <a:t>　各種零售業態的特徵</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7" name="矩形 6"/>
          <p:cNvSpPr/>
          <p:nvPr/>
        </p:nvSpPr>
        <p:spPr>
          <a:xfrm>
            <a:off x="323528" y="908720"/>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二、零售業態的定位</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9" name="矩形 8"/>
          <p:cNvSpPr/>
          <p:nvPr/>
        </p:nvSpPr>
        <p:spPr>
          <a:xfrm>
            <a:off x="5076056" y="1571612"/>
            <a:ext cx="3331361"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2-2</a:t>
            </a:r>
            <a:r>
              <a:rPr lang="zh-TW" altLang="en-US" b="1" dirty="0" smtClean="0">
                <a:latin typeface="微軟正黑體" pitchFamily="34" charset="-120"/>
                <a:ea typeface="微軟正黑體" pitchFamily="34" charset="-120"/>
              </a:rPr>
              <a:t>　環境變化所對應的常態</a:t>
            </a:r>
            <a:endParaRPr lang="zh-TW" altLang="en-US" b="1" dirty="0">
              <a:latin typeface="微軟正黑體" pitchFamily="34" charset="-120"/>
              <a:ea typeface="微軟正黑體" pitchFamily="34" charset="-120"/>
            </a:endParaRPr>
          </a:p>
        </p:txBody>
      </p:sp>
      <p:graphicFrame>
        <p:nvGraphicFramePr>
          <p:cNvPr id="12" name="內容版面配置區 9"/>
          <p:cNvGraphicFramePr>
            <a:graphicFrameLocks/>
          </p:cNvGraphicFramePr>
          <p:nvPr/>
        </p:nvGraphicFramePr>
        <p:xfrm>
          <a:off x="457200" y="2008837"/>
          <a:ext cx="8229595" cy="4663440"/>
        </p:xfrm>
        <a:graphic>
          <a:graphicData uri="http://schemas.openxmlformats.org/drawingml/2006/table">
            <a:tbl>
              <a:tblPr firstRow="1" bandRow="1">
                <a:tableStyleId>{00A15C55-8517-42AA-B614-E9B94910E393}</a:tableStyleId>
              </a:tblPr>
              <a:tblGrid>
                <a:gridCol w="748145"/>
                <a:gridCol w="748145"/>
                <a:gridCol w="748145"/>
                <a:gridCol w="748145"/>
                <a:gridCol w="748145"/>
                <a:gridCol w="748145"/>
                <a:gridCol w="748145"/>
                <a:gridCol w="748145"/>
                <a:gridCol w="748145"/>
                <a:gridCol w="748145"/>
                <a:gridCol w="748145"/>
              </a:tblGrid>
              <a:tr h="916107">
                <a:tc gridSpan="2">
                  <a:txBody>
                    <a:bodyPr/>
                    <a:lstStyle/>
                    <a:p>
                      <a:pPr algn="ctr"/>
                      <a:r>
                        <a:rPr lang="zh-TW" altLang="en-US" sz="2400" b="1" dirty="0" smtClean="0">
                          <a:latin typeface="微軟正黑體" pitchFamily="34" charset="-120"/>
                          <a:ea typeface="微軟正黑體" pitchFamily="34" charset="-120"/>
                        </a:rPr>
                        <a:t>環境變化</a:t>
                      </a:r>
                      <a:endParaRPr lang="zh-TW" altLang="en-US" sz="2400" b="1" dirty="0">
                        <a:latin typeface="微軟正黑體" pitchFamily="34" charset="-120"/>
                        <a:ea typeface="微軟正黑體" pitchFamily="34" charset="-120"/>
                      </a:endParaRPr>
                    </a:p>
                  </a:txBody>
                  <a:tcPr/>
                </a:tc>
                <a:tc hMerge="1">
                  <a:txBody>
                    <a:bodyPr/>
                    <a:lstStyle/>
                    <a:p>
                      <a:endParaRPr lang="zh-TW" altLang="en-US" dirty="0"/>
                    </a:p>
                  </a:txBody>
                  <a:tcPr/>
                </a:tc>
                <a:tc>
                  <a:txBody>
                    <a:bodyPr/>
                    <a:lstStyle/>
                    <a:p>
                      <a:pPr algn="ctr"/>
                      <a:r>
                        <a:rPr lang="zh-TW" altLang="en-US" sz="2400" b="1" dirty="0" smtClean="0">
                          <a:latin typeface="微軟正黑體" pitchFamily="34" charset="-120"/>
                          <a:ea typeface="微軟正黑體" pitchFamily="34" charset="-120"/>
                        </a:rPr>
                        <a:t>百貨公司</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超級市場</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便利商店</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量販店</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專賣店</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無店舖</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購物中心</a:t>
                      </a:r>
                      <a:endParaRPr lang="zh-TW" altLang="en-US" sz="24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複合店</a:t>
                      </a:r>
                      <a:endParaRPr lang="zh-TW" altLang="en-US" sz="24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商店街</a:t>
                      </a:r>
                    </a:p>
                  </a:txBody>
                  <a:tcPr/>
                </a:tc>
              </a:tr>
              <a:tr h="370840">
                <a:tc rowSpan="2">
                  <a:txBody>
                    <a:bodyPr/>
                    <a:lstStyle/>
                    <a:p>
                      <a:pPr algn="ctr"/>
                      <a:r>
                        <a:rPr lang="zh-TW" altLang="en-US" sz="2400" b="1" dirty="0" smtClean="0">
                          <a:latin typeface="微軟正黑體" pitchFamily="34" charset="-120"/>
                          <a:ea typeface="微軟正黑體" pitchFamily="34" charset="-120"/>
                        </a:rPr>
                        <a:t>產</a:t>
                      </a:r>
                      <a:endParaRPr lang="en-US" altLang="zh-TW" sz="24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業</a:t>
                      </a:r>
                      <a:endParaRPr lang="en-US" altLang="zh-TW" sz="24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結</a:t>
                      </a:r>
                      <a:endParaRPr lang="en-US" altLang="zh-TW" sz="24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構</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通路縮短</a:t>
                      </a:r>
                      <a:endParaRPr lang="zh-TW" altLang="en-US" sz="2400" b="1" dirty="0">
                        <a:latin typeface="微軟正黑體" pitchFamily="34" charset="-120"/>
                        <a:ea typeface="微軟正黑體" pitchFamily="34" charset="-120"/>
                      </a:endParaRPr>
                    </a:p>
                  </a:txBody>
                  <a:tcPr/>
                </a:tc>
                <a:tc>
                  <a:txBody>
                    <a:bodyPr/>
                    <a:lstStyle/>
                    <a:p>
                      <a:pPr algn="ctr"/>
                      <a:endParaRPr lang="zh-TW" altLang="en-US" sz="2400" b="1">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a:tc>
                <a:tc>
                  <a:txBody>
                    <a:bodyPr/>
                    <a:lstStyle/>
                    <a:p>
                      <a:pPr algn="ctr"/>
                      <a:endParaRPr lang="zh-TW" altLang="en-US" sz="2400" b="1">
                        <a:latin typeface="微軟正黑體" pitchFamily="34" charset="-120"/>
                        <a:ea typeface="微軟正黑體" pitchFamily="34" charset="-120"/>
                      </a:endParaRPr>
                    </a:p>
                  </a:txBody>
                  <a:tcPr/>
                </a:tc>
                <a:tc>
                  <a:txBody>
                    <a:bodyPr/>
                    <a:lstStyle/>
                    <a:p>
                      <a:pPr algn="ctr"/>
                      <a:endParaRPr lang="zh-TW" altLang="en-US" sz="2400" b="1" dirty="0">
                        <a:latin typeface="微軟正黑體" pitchFamily="34" charset="-120"/>
                        <a:ea typeface="微軟正黑體" pitchFamily="34" charset="-120"/>
                      </a:endParaRPr>
                    </a:p>
                  </a:txBody>
                  <a:tcPr/>
                </a:tc>
                <a:tc>
                  <a:txBody>
                    <a:bodyPr/>
                    <a:lstStyle/>
                    <a:p>
                      <a:pPr algn="ctr"/>
                      <a:endParaRPr lang="zh-TW" altLang="en-US" sz="2400" b="1">
                        <a:latin typeface="微軟正黑體" pitchFamily="34" charset="-120"/>
                        <a:ea typeface="微軟正黑體" pitchFamily="34" charset="-120"/>
                      </a:endParaRPr>
                    </a:p>
                  </a:txBody>
                  <a:tcPr/>
                </a:tc>
                <a:tc>
                  <a:txBody>
                    <a:bodyPr/>
                    <a:lstStyle/>
                    <a:p>
                      <a:pPr algn="ctr"/>
                      <a:endParaRPr lang="zh-TW" altLang="en-US" sz="2400" b="1">
                        <a:latin typeface="微軟正黑體" pitchFamily="34" charset="-120"/>
                        <a:ea typeface="微軟正黑體" pitchFamily="34" charset="-120"/>
                      </a:endParaRPr>
                    </a:p>
                  </a:txBody>
                  <a:tcPr/>
                </a:tc>
                <a:tc>
                  <a:txBody>
                    <a:bodyPr/>
                    <a:lstStyle/>
                    <a:p>
                      <a:pPr algn="ctr"/>
                      <a:endParaRPr lang="zh-TW" altLang="en-US" sz="2400" b="1">
                        <a:latin typeface="微軟正黑體" pitchFamily="34" charset="-120"/>
                        <a:ea typeface="微軟正黑體" pitchFamily="34" charset="-120"/>
                      </a:endParaRPr>
                    </a:p>
                  </a:txBody>
                  <a:tcPr/>
                </a:tc>
              </a:tr>
              <a:tr h="370840">
                <a:tc vMerge="1">
                  <a:txBody>
                    <a:bodyPr/>
                    <a:lstStyle/>
                    <a:p>
                      <a:endParaRPr lang="zh-TW" altLang="en-US"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規模經濟</a:t>
                      </a:r>
                      <a:endParaRPr lang="zh-TW" altLang="en-US" sz="2400" b="1" dirty="0">
                        <a:latin typeface="微軟正黑體" pitchFamily="34" charset="-120"/>
                        <a:ea typeface="微軟正黑體" pitchFamily="34" charset="-120"/>
                      </a:endParaRPr>
                    </a:p>
                  </a:txBody>
                  <a:tcPr/>
                </a:tc>
                <a:tc>
                  <a:txBody>
                    <a:bodyPr/>
                    <a:lstStyle/>
                    <a:p>
                      <a:pPr algn="ctr"/>
                      <a:endParaRPr lang="zh-TW" altLang="en-US" sz="2400" b="1">
                        <a:latin typeface="微軟正黑體" pitchFamily="34" charset="-120"/>
                        <a:ea typeface="微軟正黑體" pitchFamily="34" charset="-120"/>
                      </a:endParaRPr>
                    </a:p>
                  </a:txBody>
                  <a:tcPr/>
                </a:tc>
                <a:tc>
                  <a:txBody>
                    <a:bodyPr/>
                    <a:lstStyle/>
                    <a:p>
                      <a:pPr algn="ctr"/>
                      <a:endParaRPr lang="zh-TW" altLang="en-US" sz="2400" b="1">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a:tc>
                <a:tc>
                  <a:txBody>
                    <a:bodyPr/>
                    <a:lstStyle/>
                    <a:p>
                      <a:pPr algn="ctr"/>
                      <a:endParaRPr lang="zh-TW" altLang="en-US" sz="2400" b="1" dirty="0">
                        <a:latin typeface="微軟正黑體" pitchFamily="34" charset="-120"/>
                        <a:ea typeface="微軟正黑體" pitchFamily="34" charset="-120"/>
                      </a:endParaRPr>
                    </a:p>
                  </a:txBody>
                  <a:tcPr/>
                </a:tc>
                <a:tc>
                  <a:txBody>
                    <a:bodyPr/>
                    <a:lstStyle/>
                    <a:p>
                      <a:pPr algn="ctr"/>
                      <a:endParaRPr lang="zh-TW" altLang="en-US" sz="2400" b="1" dirty="0">
                        <a:latin typeface="微軟正黑體" pitchFamily="34" charset="-120"/>
                        <a:ea typeface="微軟正黑體" pitchFamily="34" charset="-120"/>
                      </a:endParaRPr>
                    </a:p>
                  </a:txBody>
                  <a:tcPr/>
                </a:tc>
                <a:tc>
                  <a:txBody>
                    <a:bodyPr/>
                    <a:lstStyle/>
                    <a:p>
                      <a:pPr algn="ctr"/>
                      <a:endParaRPr lang="zh-TW" altLang="en-US" sz="2400" b="1" dirty="0">
                        <a:latin typeface="微軟正黑體" pitchFamily="34" charset="-120"/>
                        <a:ea typeface="微軟正黑體" pitchFamily="34" charset="-120"/>
                      </a:endParaRPr>
                    </a:p>
                  </a:txBody>
                  <a:tcPr/>
                </a:tc>
                <a:tc>
                  <a:txBody>
                    <a:bodyPr/>
                    <a:lstStyle/>
                    <a:p>
                      <a:pPr algn="ct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a:tc>
                <a:tc>
                  <a:txBody>
                    <a:bodyPr/>
                    <a:lstStyle/>
                    <a:p>
                      <a:pPr algn="ctr"/>
                      <a:endParaRPr lang="zh-TW" altLang="en-US" sz="24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7" name="矩形 6"/>
          <p:cNvSpPr/>
          <p:nvPr/>
        </p:nvSpPr>
        <p:spPr>
          <a:xfrm>
            <a:off x="323528" y="908720"/>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二、零售業態的定位</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8" name="矩形 7"/>
          <p:cNvSpPr/>
          <p:nvPr/>
        </p:nvSpPr>
        <p:spPr>
          <a:xfrm>
            <a:off x="5786446" y="1484784"/>
            <a:ext cx="3331361"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2-2</a:t>
            </a:r>
            <a:r>
              <a:rPr lang="zh-TW" altLang="en-US" b="1" dirty="0" smtClean="0">
                <a:latin typeface="微軟正黑體" pitchFamily="34" charset="-120"/>
                <a:ea typeface="微軟正黑體" pitchFamily="34" charset="-120"/>
              </a:rPr>
              <a:t>　環境變化所對應的常態</a:t>
            </a:r>
            <a:endParaRPr lang="zh-TW" altLang="en-US" b="1" dirty="0">
              <a:latin typeface="微軟正黑體" pitchFamily="34" charset="-120"/>
              <a:ea typeface="微軟正黑體" pitchFamily="34" charset="-120"/>
            </a:endParaRPr>
          </a:p>
        </p:txBody>
      </p:sp>
      <p:graphicFrame>
        <p:nvGraphicFramePr>
          <p:cNvPr id="10" name="內容版面配置區 9"/>
          <p:cNvGraphicFramePr>
            <a:graphicFrameLocks/>
          </p:cNvGraphicFramePr>
          <p:nvPr/>
        </p:nvGraphicFramePr>
        <p:xfrm>
          <a:off x="71433" y="1922009"/>
          <a:ext cx="8929723" cy="4051929"/>
        </p:xfrm>
        <a:graphic>
          <a:graphicData uri="http://schemas.openxmlformats.org/drawingml/2006/table">
            <a:tbl>
              <a:tblPr firstRow="1" bandRow="1">
                <a:tableStyleId>{00A15C55-8517-42AA-B614-E9B94910E393}</a:tableStyleId>
              </a:tblPr>
              <a:tblGrid>
                <a:gridCol w="511571"/>
                <a:gridCol w="1180684"/>
                <a:gridCol w="792088"/>
                <a:gridCol w="762829"/>
                <a:gridCol w="811793"/>
                <a:gridCol w="811793"/>
                <a:gridCol w="811793"/>
                <a:gridCol w="811793"/>
                <a:gridCol w="811793"/>
                <a:gridCol w="811793"/>
                <a:gridCol w="811793"/>
              </a:tblGrid>
              <a:tr h="714369">
                <a:tc gridSpan="2">
                  <a:txBody>
                    <a:bodyPr/>
                    <a:lstStyle/>
                    <a:p>
                      <a:pPr algn="ctr"/>
                      <a:r>
                        <a:rPr lang="zh-TW" altLang="en-US" sz="2000" b="1" dirty="0" smtClean="0">
                          <a:latin typeface="微軟正黑體" pitchFamily="34" charset="-120"/>
                          <a:ea typeface="微軟正黑體" pitchFamily="34" charset="-120"/>
                        </a:rPr>
                        <a:t>環境變化</a:t>
                      </a:r>
                      <a:endParaRPr lang="zh-TW" altLang="en-US" sz="2000" b="1" dirty="0">
                        <a:latin typeface="微軟正黑體" pitchFamily="34" charset="-120"/>
                        <a:ea typeface="微軟正黑體" pitchFamily="34" charset="-120"/>
                      </a:endParaRPr>
                    </a:p>
                  </a:txBody>
                  <a:tcPr/>
                </a:tc>
                <a:tc hMerge="1">
                  <a:txBody>
                    <a:bodyPr/>
                    <a:lstStyle/>
                    <a:p>
                      <a:endParaRPr lang="zh-TW" altLang="en-US" dirty="0"/>
                    </a:p>
                  </a:txBody>
                  <a:tcPr/>
                </a:tc>
                <a:tc>
                  <a:txBody>
                    <a:bodyPr/>
                    <a:lstStyle/>
                    <a:p>
                      <a:pPr algn="ctr"/>
                      <a:r>
                        <a:rPr lang="zh-TW" altLang="en-US" sz="2000" b="1" dirty="0" smtClean="0">
                          <a:latin typeface="微軟正黑體" pitchFamily="34" charset="-120"/>
                          <a:ea typeface="微軟正黑體" pitchFamily="34" charset="-120"/>
                        </a:rPr>
                        <a:t>百貨公司</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超級市場</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便利商店</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量販店</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專賣店</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無店舖</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購物中心</a:t>
                      </a: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複合店</a:t>
                      </a: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商店街</a:t>
                      </a:r>
                    </a:p>
                  </a:txBody>
                  <a:tcPr/>
                </a:tc>
              </a:tr>
              <a:tr h="370840">
                <a:tc rowSpan="9">
                  <a:txBody>
                    <a:bodyPr/>
                    <a:lstStyle/>
                    <a:p>
                      <a:pPr algn="ctr"/>
                      <a:endParaRPr lang="en-US" altLang="zh-TW" sz="1800" b="1" dirty="0" smtClean="0">
                        <a:latin typeface="微軟正黑體" pitchFamily="34" charset="-120"/>
                        <a:ea typeface="微軟正黑體" pitchFamily="34" charset="-120"/>
                      </a:endParaRPr>
                    </a:p>
                    <a:p>
                      <a:pPr algn="ctr"/>
                      <a:endParaRPr lang="en-US" altLang="zh-TW" sz="1800" b="1" dirty="0" smtClean="0">
                        <a:latin typeface="微軟正黑體" pitchFamily="34" charset="-120"/>
                        <a:ea typeface="微軟正黑體" pitchFamily="34" charset="-120"/>
                      </a:endParaRPr>
                    </a:p>
                    <a:p>
                      <a:pPr algn="ctr"/>
                      <a:endParaRPr lang="en-US" altLang="zh-TW" sz="18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消</a:t>
                      </a:r>
                      <a:endParaRPr lang="en-US" altLang="zh-TW" sz="24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費</a:t>
                      </a:r>
                      <a:endParaRPr lang="en-US" altLang="zh-TW" sz="24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需</a:t>
                      </a:r>
                      <a:endParaRPr lang="en-US" altLang="zh-TW" sz="24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求</a:t>
                      </a:r>
                      <a:endParaRPr lang="zh-TW" altLang="en-US" sz="2400" b="1" dirty="0">
                        <a:latin typeface="微軟正黑體" pitchFamily="34" charset="-120"/>
                        <a:ea typeface="微軟正黑體" pitchFamily="34" charset="-120"/>
                      </a:endParaRPr>
                    </a:p>
                  </a:txBody>
                  <a:tcPr/>
                </a:tc>
                <a:tc>
                  <a:txBody>
                    <a:bodyPr/>
                    <a:lstStyle/>
                    <a:p>
                      <a:pPr algn="ctr"/>
                      <a:r>
                        <a:rPr lang="zh-TW" altLang="en-US" sz="1800" b="1" dirty="0" smtClean="0">
                          <a:latin typeface="微軟正黑體" pitchFamily="34" charset="-120"/>
                          <a:ea typeface="微軟正黑體" pitchFamily="34" charset="-120"/>
                        </a:rPr>
                        <a:t>價格低廉</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r>
              <a:tr h="370840">
                <a:tc vMerge="1">
                  <a:txBody>
                    <a:bodyPr/>
                    <a:lstStyle/>
                    <a:p>
                      <a:endParaRPr lang="zh-TW" altLang="en-US" dirty="0">
                        <a:latin typeface="微軟正黑體" pitchFamily="34" charset="-120"/>
                        <a:ea typeface="微軟正黑體" pitchFamily="34" charset="-120"/>
                      </a:endParaRPr>
                    </a:p>
                  </a:txBody>
                  <a:tcPr/>
                </a:tc>
                <a:tc>
                  <a:txBody>
                    <a:bodyPr/>
                    <a:lstStyle/>
                    <a:p>
                      <a:pPr algn="ctr"/>
                      <a:r>
                        <a:rPr lang="zh-TW" altLang="en-US" sz="1800" b="1" dirty="0" smtClean="0">
                          <a:latin typeface="微軟正黑體" pitchFamily="34" charset="-120"/>
                          <a:ea typeface="微軟正黑體" pitchFamily="34" charset="-120"/>
                        </a:rPr>
                        <a:t>專業服務</a:t>
                      </a: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r>
              <a:tr h="370840">
                <a:tc vMerge="1">
                  <a:txBody>
                    <a:bodyPr/>
                    <a:lstStyle/>
                    <a:p>
                      <a:endParaRPr lang="zh-TW" altLang="en-US" dirty="0">
                        <a:latin typeface="微軟正黑體" pitchFamily="34" charset="-120"/>
                        <a:ea typeface="微軟正黑體" pitchFamily="34" charset="-120"/>
                      </a:endParaRPr>
                    </a:p>
                  </a:txBody>
                  <a:tcPr/>
                </a:tc>
                <a:tc>
                  <a:txBody>
                    <a:bodyPr/>
                    <a:lstStyle/>
                    <a:p>
                      <a:pPr algn="ctr"/>
                      <a:r>
                        <a:rPr lang="zh-TW" altLang="en-US" sz="1800" b="1" dirty="0" smtClean="0">
                          <a:latin typeface="微軟正黑體" pitchFamily="34" charset="-120"/>
                          <a:ea typeface="微軟正黑體" pitchFamily="34" charset="-120"/>
                        </a:rPr>
                        <a:t>時間便利</a:t>
                      </a: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r>
              <a:tr h="370840">
                <a:tc vMerge="1">
                  <a:txBody>
                    <a:bodyPr/>
                    <a:lstStyle/>
                    <a:p>
                      <a:endParaRPr lang="zh-TW" altLang="en-US" dirty="0">
                        <a:latin typeface="微軟正黑體" pitchFamily="34" charset="-120"/>
                        <a:ea typeface="微軟正黑體" pitchFamily="34" charset="-120"/>
                      </a:endParaRPr>
                    </a:p>
                  </a:txBody>
                  <a:tcPr/>
                </a:tc>
                <a:tc>
                  <a:txBody>
                    <a:bodyPr/>
                    <a:lstStyle/>
                    <a:p>
                      <a:pPr algn="ctr"/>
                      <a:r>
                        <a:rPr lang="zh-TW" altLang="en-US" sz="1800" b="1" dirty="0" smtClean="0">
                          <a:latin typeface="微軟正黑體" pitchFamily="34" charset="-120"/>
                          <a:ea typeface="微軟正黑體" pitchFamily="34" charset="-120"/>
                        </a:rPr>
                        <a:t>地點便利</a:t>
                      </a: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r>
              <a:tr h="370840">
                <a:tc vMerge="1">
                  <a:txBody>
                    <a:bodyPr/>
                    <a:lstStyle/>
                    <a:p>
                      <a:endParaRPr lang="zh-TW" altLang="en-US" dirty="0">
                        <a:latin typeface="微軟正黑體" pitchFamily="34" charset="-120"/>
                        <a:ea typeface="微軟正黑體" pitchFamily="34" charset="-120"/>
                      </a:endParaRPr>
                    </a:p>
                  </a:txBody>
                  <a:tcPr/>
                </a:tc>
                <a:tc>
                  <a:txBody>
                    <a:bodyPr/>
                    <a:lstStyle/>
                    <a:p>
                      <a:pPr algn="ctr"/>
                      <a:r>
                        <a:rPr lang="zh-TW" altLang="en-US" sz="1800" b="1" dirty="0" smtClean="0">
                          <a:latin typeface="微軟正黑體" pitchFamily="34" charset="-120"/>
                          <a:ea typeface="微軟正黑體" pitchFamily="34" charset="-120"/>
                        </a:rPr>
                        <a:t>購物環境</a:t>
                      </a: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r>
              <a:tr h="370840">
                <a:tc vMerge="1">
                  <a:txBody>
                    <a:bodyPr/>
                    <a:lstStyle/>
                    <a:p>
                      <a:endParaRPr lang="zh-TW" altLang="en-US" dirty="0">
                        <a:latin typeface="微軟正黑體" pitchFamily="34" charset="-120"/>
                        <a:ea typeface="微軟正黑體" pitchFamily="34" charset="-120"/>
                      </a:endParaRPr>
                    </a:p>
                  </a:txBody>
                  <a:tcPr/>
                </a:tc>
                <a:tc>
                  <a:txBody>
                    <a:bodyPr/>
                    <a:lstStyle/>
                    <a:p>
                      <a:pPr algn="ctr"/>
                      <a:r>
                        <a:rPr lang="zh-TW" altLang="en-US" sz="1800" b="1" dirty="0" smtClean="0">
                          <a:latin typeface="微軟正黑體" pitchFamily="34" charset="-120"/>
                          <a:ea typeface="微軟正黑體" pitchFamily="34" charset="-120"/>
                        </a:rPr>
                        <a:t>生活提案</a:t>
                      </a: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r>
              <a:tr h="370840">
                <a:tc vMerge="1">
                  <a:txBody>
                    <a:bodyPr/>
                    <a:lstStyle/>
                    <a:p>
                      <a:endParaRPr lang="zh-TW" altLang="en-US" dirty="0">
                        <a:latin typeface="微軟正黑體" pitchFamily="34" charset="-120"/>
                        <a:ea typeface="微軟正黑體" pitchFamily="34" charset="-120"/>
                      </a:endParaRPr>
                    </a:p>
                  </a:txBody>
                  <a:tcPr/>
                </a:tc>
                <a:tc>
                  <a:txBody>
                    <a:bodyPr/>
                    <a:lstStyle/>
                    <a:p>
                      <a:pPr algn="ctr"/>
                      <a:r>
                        <a:rPr lang="zh-TW" altLang="en-US" sz="1800" b="1" dirty="0" smtClean="0">
                          <a:latin typeface="微軟正黑體" pitchFamily="34" charset="-120"/>
                          <a:ea typeface="微軟正黑體" pitchFamily="34" charset="-120"/>
                        </a:rPr>
                        <a:t>一次購足</a:t>
                      </a: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r>
              <a:tr h="370840">
                <a:tc vMerge="1">
                  <a:txBody>
                    <a:bodyPr/>
                    <a:lstStyle/>
                    <a:p>
                      <a:endParaRPr lang="zh-TW" altLang="en-US" dirty="0">
                        <a:latin typeface="微軟正黑體" pitchFamily="34" charset="-120"/>
                        <a:ea typeface="微軟正黑體" pitchFamily="34" charset="-120"/>
                      </a:endParaRPr>
                    </a:p>
                  </a:txBody>
                  <a:tcPr/>
                </a:tc>
                <a:tc>
                  <a:txBody>
                    <a:bodyPr/>
                    <a:lstStyle/>
                    <a:p>
                      <a:pPr algn="ctr"/>
                      <a:r>
                        <a:rPr lang="zh-TW" altLang="en-US" sz="1800" b="1" dirty="0" smtClean="0">
                          <a:latin typeface="微軟正黑體" pitchFamily="34" charset="-120"/>
                          <a:ea typeface="微軟正黑體" pitchFamily="34" charset="-120"/>
                        </a:rPr>
                        <a:t>購物情趣</a:t>
                      </a: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r>
              <a:tr h="370840">
                <a:tc vMerge="1">
                  <a:txBody>
                    <a:bodyPr/>
                    <a:lstStyle/>
                    <a:p>
                      <a:endParaRPr lang="zh-TW" altLang="en-US"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自助選擇</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smtClean="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a:t>
                      </a: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c>
                  <a:txBody>
                    <a:bodyPr/>
                    <a:lstStyle/>
                    <a:p>
                      <a:pPr algn="ctr"/>
                      <a:endParaRPr lang="zh-TW" altLang="en-US" sz="18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7" name="矩形 6"/>
          <p:cNvSpPr/>
          <p:nvPr/>
        </p:nvSpPr>
        <p:spPr>
          <a:xfrm>
            <a:off x="323528" y="908720"/>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二、零售業態的定位</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9" name="矩形 8"/>
          <p:cNvSpPr/>
          <p:nvPr/>
        </p:nvSpPr>
        <p:spPr>
          <a:xfrm>
            <a:off x="5076056" y="1571612"/>
            <a:ext cx="3331361"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2-2</a:t>
            </a:r>
            <a:r>
              <a:rPr lang="zh-TW" altLang="en-US" b="1" dirty="0" smtClean="0">
                <a:latin typeface="微軟正黑體" pitchFamily="34" charset="-120"/>
                <a:ea typeface="微軟正黑體" pitchFamily="34" charset="-120"/>
              </a:rPr>
              <a:t>　環境變化所對應的常態</a:t>
            </a:r>
            <a:endParaRPr lang="zh-TW" altLang="en-US" b="1" dirty="0">
              <a:latin typeface="微軟正黑體" pitchFamily="34" charset="-120"/>
              <a:ea typeface="微軟正黑體" pitchFamily="34" charset="-120"/>
            </a:endParaRPr>
          </a:p>
        </p:txBody>
      </p:sp>
      <p:graphicFrame>
        <p:nvGraphicFramePr>
          <p:cNvPr id="11" name="內容版面配置區 9"/>
          <p:cNvGraphicFramePr>
            <a:graphicFrameLocks/>
          </p:cNvGraphicFramePr>
          <p:nvPr/>
        </p:nvGraphicFramePr>
        <p:xfrm>
          <a:off x="71433" y="2008837"/>
          <a:ext cx="8929723" cy="3305169"/>
        </p:xfrm>
        <a:graphic>
          <a:graphicData uri="http://schemas.openxmlformats.org/drawingml/2006/table">
            <a:tbl>
              <a:tblPr firstRow="1" bandRow="1">
                <a:tableStyleId>{00A15C55-8517-42AA-B614-E9B94910E393}</a:tableStyleId>
              </a:tblPr>
              <a:tblGrid>
                <a:gridCol w="511571"/>
                <a:gridCol w="964660"/>
                <a:gridCol w="959148"/>
                <a:gridCol w="811793"/>
                <a:gridCol w="811793"/>
                <a:gridCol w="811793"/>
                <a:gridCol w="811793"/>
                <a:gridCol w="811793"/>
                <a:gridCol w="811793"/>
                <a:gridCol w="811793"/>
                <a:gridCol w="811793"/>
              </a:tblGrid>
              <a:tr h="714369">
                <a:tc gridSpan="2">
                  <a:txBody>
                    <a:bodyPr/>
                    <a:lstStyle/>
                    <a:p>
                      <a:pPr algn="ctr"/>
                      <a:r>
                        <a:rPr lang="zh-TW" altLang="en-US" sz="2000" b="1" dirty="0" smtClean="0">
                          <a:latin typeface="微軟正黑體" pitchFamily="34" charset="-120"/>
                          <a:ea typeface="微軟正黑體" pitchFamily="34" charset="-120"/>
                        </a:rPr>
                        <a:t>環境變化</a:t>
                      </a:r>
                      <a:endParaRPr lang="zh-TW" altLang="en-US" sz="2000" b="1" dirty="0">
                        <a:latin typeface="微軟正黑體" pitchFamily="34" charset="-120"/>
                        <a:ea typeface="微軟正黑體" pitchFamily="34" charset="-120"/>
                      </a:endParaRPr>
                    </a:p>
                  </a:txBody>
                  <a:tcPr/>
                </a:tc>
                <a:tc hMerge="1">
                  <a:txBody>
                    <a:bodyPr/>
                    <a:lstStyle/>
                    <a:p>
                      <a:endParaRPr lang="zh-TW" altLang="en-US" dirty="0"/>
                    </a:p>
                  </a:txBody>
                  <a:tcPr/>
                </a:tc>
                <a:tc>
                  <a:txBody>
                    <a:bodyPr/>
                    <a:lstStyle/>
                    <a:p>
                      <a:pPr algn="ctr"/>
                      <a:r>
                        <a:rPr lang="zh-TW" altLang="en-US" sz="2000" b="1" dirty="0" smtClean="0">
                          <a:latin typeface="微軟正黑體" pitchFamily="34" charset="-120"/>
                          <a:ea typeface="微軟正黑體" pitchFamily="34" charset="-120"/>
                        </a:rPr>
                        <a:t>百貨公司</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超級市場</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便利商店</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量販店</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專賣店</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無店舖</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購物中心</a:t>
                      </a: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複合店</a:t>
                      </a: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商店街</a:t>
                      </a:r>
                    </a:p>
                  </a:txBody>
                  <a:tcPr/>
                </a:tc>
              </a:tr>
              <a:tr h="370840">
                <a:tc rowSpan="5">
                  <a:txBody>
                    <a:bodyPr/>
                    <a:lstStyle/>
                    <a:p>
                      <a:pPr algn="ctr"/>
                      <a:endParaRPr lang="en-US" altLang="zh-TW" sz="2000" b="1" dirty="0" smtClean="0">
                        <a:latin typeface="微軟正黑體" pitchFamily="34" charset="-120"/>
                        <a:ea typeface="微軟正黑體" pitchFamily="34" charset="-120"/>
                      </a:endParaRPr>
                    </a:p>
                    <a:p>
                      <a:pPr algn="ctr"/>
                      <a:r>
                        <a:rPr lang="zh-TW" altLang="en-US" sz="2000" b="1" dirty="0" smtClean="0">
                          <a:latin typeface="微軟正黑體" pitchFamily="34" charset="-120"/>
                          <a:ea typeface="微軟正黑體" pitchFamily="34" charset="-120"/>
                        </a:rPr>
                        <a:t>立地環境</a:t>
                      </a:r>
                    </a:p>
                  </a:txBody>
                  <a:tcPr/>
                </a:tc>
                <a:tc>
                  <a:txBody>
                    <a:bodyPr/>
                    <a:lstStyle/>
                    <a:p>
                      <a:pPr algn="ctr"/>
                      <a:r>
                        <a:rPr lang="zh-TW" altLang="en-US" sz="2000" b="1" dirty="0" smtClean="0">
                          <a:latin typeface="微軟正黑體" pitchFamily="34" charset="-120"/>
                          <a:ea typeface="微軟正黑體" pitchFamily="34" charset="-120"/>
                        </a:rPr>
                        <a:t>都市型</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a:t>
                      </a: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smtClean="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a:t>
                      </a: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a:t>
                      </a:r>
                    </a:p>
                  </a:txBody>
                  <a:tcPr/>
                </a:tc>
              </a:tr>
              <a:tr h="370840">
                <a:tc vMerge="1">
                  <a:txBody>
                    <a:bodyPr/>
                    <a:lstStyle/>
                    <a:p>
                      <a:endParaRPr lang="zh-TW" altLang="en-US"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郊區型</a:t>
                      </a: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smtClean="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a:t>
                      </a: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r>
              <a:tr h="370840">
                <a:tc vMerge="1">
                  <a:txBody>
                    <a:bodyPr/>
                    <a:lstStyle/>
                    <a:p>
                      <a:endParaRPr lang="zh-TW" altLang="en-US" dirty="0">
                        <a:latin typeface="微軟正黑體" pitchFamily="34" charset="-120"/>
                        <a:ea typeface="微軟正黑體" pitchFamily="34" charset="-120"/>
                      </a:endParaRPr>
                    </a:p>
                  </a:txBody>
                  <a:tcPr/>
                </a:tc>
                <a:tc>
                  <a:txBody>
                    <a:bodyPr/>
                    <a:lstStyle/>
                    <a:p>
                      <a:pPr algn="l"/>
                      <a:r>
                        <a:rPr lang="zh-TW" altLang="en-US" sz="2000" b="1" dirty="0" smtClean="0">
                          <a:latin typeface="微軟正黑體" pitchFamily="34" charset="-120"/>
                          <a:ea typeface="微軟正黑體" pitchFamily="34" charset="-120"/>
                        </a:rPr>
                        <a:t>住宅</a:t>
                      </a:r>
                      <a:endParaRPr lang="en-US" altLang="zh-TW" sz="2000" b="1" dirty="0" smtClean="0">
                        <a:latin typeface="微軟正黑體" pitchFamily="34" charset="-120"/>
                        <a:ea typeface="微軟正黑體" pitchFamily="34" charset="-120"/>
                      </a:endParaRPr>
                    </a:p>
                    <a:p>
                      <a:pPr algn="l"/>
                      <a:r>
                        <a:rPr lang="zh-TW" altLang="en-US" sz="2000" b="1" dirty="0" smtClean="0">
                          <a:latin typeface="微軟正黑體" pitchFamily="34" charset="-120"/>
                          <a:ea typeface="微軟正黑體" pitchFamily="34" charset="-120"/>
                        </a:rPr>
                        <a:t>區型</a:t>
                      </a: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a:t>
                      </a: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smtClean="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r>
              <a:tr h="370840">
                <a:tc vMerge="1">
                  <a:txBody>
                    <a:bodyPr/>
                    <a:lstStyle/>
                    <a:p>
                      <a:endParaRPr lang="zh-TW" altLang="en-US" dirty="0">
                        <a:latin typeface="微軟正黑體" pitchFamily="34" charset="-120"/>
                        <a:ea typeface="微軟正黑體" pitchFamily="34" charset="-120"/>
                      </a:endParaRPr>
                    </a:p>
                  </a:txBody>
                  <a:tcPr/>
                </a:tc>
                <a:tc>
                  <a:txBody>
                    <a:bodyPr/>
                    <a:lstStyle/>
                    <a:p>
                      <a:pPr algn="l"/>
                      <a:r>
                        <a:rPr lang="zh-TW" altLang="en-US" sz="2000" b="1" dirty="0" smtClean="0">
                          <a:latin typeface="微軟正黑體" pitchFamily="34" charset="-120"/>
                          <a:ea typeface="微軟正黑體" pitchFamily="34" charset="-120"/>
                        </a:rPr>
                        <a:t>無店</a:t>
                      </a:r>
                      <a:endParaRPr lang="en-US" altLang="zh-TW" sz="2000" b="1" dirty="0" smtClean="0">
                        <a:latin typeface="微軟正黑體" pitchFamily="34" charset="-120"/>
                        <a:ea typeface="微軟正黑體" pitchFamily="34" charset="-120"/>
                      </a:endParaRPr>
                    </a:p>
                    <a:p>
                      <a:pPr algn="l"/>
                      <a:r>
                        <a:rPr lang="zh-TW" altLang="en-US" sz="2000" b="1" dirty="0" smtClean="0">
                          <a:latin typeface="微軟正黑體" pitchFamily="34" charset="-120"/>
                          <a:ea typeface="微軟正黑體" pitchFamily="34" charset="-120"/>
                        </a:rPr>
                        <a:t>舖型</a:t>
                      </a: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smtClean="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a:t>
                      </a: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r>
              <a:tr h="370840">
                <a:tc vMerge="1">
                  <a:txBody>
                    <a:bodyPr/>
                    <a:lstStyle/>
                    <a:p>
                      <a:endParaRPr lang="zh-TW" altLang="en-US" dirty="0">
                        <a:latin typeface="微軟正黑體" pitchFamily="34" charset="-120"/>
                        <a:ea typeface="微軟正黑體" pitchFamily="34" charset="-120"/>
                      </a:endParaRPr>
                    </a:p>
                  </a:txBody>
                  <a:tcPr/>
                </a:tc>
                <a:tc>
                  <a:txBody>
                    <a:bodyPr/>
                    <a:lstStyle/>
                    <a:p>
                      <a:pPr algn="ctr"/>
                      <a:r>
                        <a:rPr lang="zh-TW" altLang="en-US" sz="2000" b="1" smtClean="0">
                          <a:latin typeface="微軟正黑體" pitchFamily="34" charset="-120"/>
                          <a:ea typeface="微軟正黑體" pitchFamily="34" charset="-120"/>
                        </a:rPr>
                        <a:t>複合型</a:t>
                      </a: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a:t>
                      </a: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a:t>
                      </a: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algn="ct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7" name="矩形 6"/>
          <p:cNvSpPr/>
          <p:nvPr/>
        </p:nvSpPr>
        <p:spPr>
          <a:xfrm>
            <a:off x="323528" y="908720"/>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二、零售業態的定位</a:t>
            </a:r>
            <a:endParaRPr lang="zh-TW" altLang="zh-TW" sz="3200" b="1" dirty="0">
              <a:solidFill>
                <a:schemeClr val="accent3">
                  <a:lumMod val="75000"/>
                </a:schemeClr>
              </a:solidFill>
              <a:latin typeface="微軟正黑體" pitchFamily="34" charset="-120"/>
              <a:ea typeface="微軟正黑體" pitchFamily="34" charset="-120"/>
            </a:endParaRPr>
          </a:p>
        </p:txBody>
      </p:sp>
      <p:grpSp>
        <p:nvGrpSpPr>
          <p:cNvPr id="8" name="群組 7"/>
          <p:cNvGrpSpPr/>
          <p:nvPr/>
        </p:nvGrpSpPr>
        <p:grpSpPr>
          <a:xfrm>
            <a:off x="0" y="1571612"/>
            <a:ext cx="9001156" cy="5000660"/>
            <a:chOff x="0" y="1571612"/>
            <a:chExt cx="9001156" cy="5000660"/>
          </a:xfrm>
        </p:grpSpPr>
        <p:sp>
          <p:nvSpPr>
            <p:cNvPr id="10" name="矩形 9"/>
            <p:cNvSpPr/>
            <p:nvPr/>
          </p:nvSpPr>
          <p:spPr>
            <a:xfrm>
              <a:off x="5786446" y="1571612"/>
              <a:ext cx="2638864"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圖</a:t>
              </a:r>
              <a:r>
                <a:rPr lang="en-US" altLang="zh-TW" b="1" dirty="0" smtClean="0">
                  <a:latin typeface="微軟正黑體" pitchFamily="34" charset="-120"/>
                  <a:ea typeface="微軟正黑體" pitchFamily="34" charset="-120"/>
                </a:rPr>
                <a:t>2-1</a:t>
              </a:r>
              <a:r>
                <a:rPr lang="zh-TW" altLang="en-US" b="1" dirty="0" smtClean="0">
                  <a:latin typeface="微軟正黑體" pitchFamily="34" charset="-120"/>
                  <a:ea typeface="微軟正黑體" pitchFamily="34" charset="-120"/>
                </a:rPr>
                <a:t>　零售業態定位圖</a:t>
              </a:r>
              <a:endParaRPr lang="zh-TW" altLang="en-US" b="1" dirty="0">
                <a:latin typeface="微軟正黑體" pitchFamily="34" charset="-120"/>
                <a:ea typeface="微軟正黑體" pitchFamily="34" charset="-120"/>
              </a:endParaRPr>
            </a:p>
          </p:txBody>
        </p:sp>
        <p:grpSp>
          <p:nvGrpSpPr>
            <p:cNvPr id="12" name="群組 32"/>
            <p:cNvGrpSpPr/>
            <p:nvPr/>
          </p:nvGrpSpPr>
          <p:grpSpPr>
            <a:xfrm>
              <a:off x="0" y="1785926"/>
              <a:ext cx="9001156" cy="4786346"/>
              <a:chOff x="0" y="1785926"/>
              <a:chExt cx="9001156" cy="4786346"/>
            </a:xfrm>
          </p:grpSpPr>
          <p:cxnSp>
            <p:nvCxnSpPr>
              <p:cNvPr id="13" name="直線單箭頭接點 12"/>
              <p:cNvCxnSpPr/>
              <p:nvPr/>
            </p:nvCxnSpPr>
            <p:spPr>
              <a:xfrm>
                <a:off x="214282" y="4143380"/>
                <a:ext cx="8643998"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4" name="直線單箭頭接點 13"/>
              <p:cNvCxnSpPr/>
              <p:nvPr/>
            </p:nvCxnSpPr>
            <p:spPr>
              <a:xfrm rot="16200000" flipH="1">
                <a:off x="2464579" y="4179099"/>
                <a:ext cx="4071966"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5" name="矩形 14"/>
              <p:cNvSpPr/>
              <p:nvPr/>
            </p:nvSpPr>
            <p:spPr>
              <a:xfrm>
                <a:off x="3964070" y="1785926"/>
                <a:ext cx="1107996"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品項齊全</a:t>
                </a:r>
                <a:endParaRPr lang="zh-TW" altLang="en-US" b="1" dirty="0">
                  <a:latin typeface="微軟正黑體" pitchFamily="34" charset="-120"/>
                  <a:ea typeface="微軟正黑體" pitchFamily="34" charset="-120"/>
                </a:endParaRPr>
              </a:p>
            </p:txBody>
          </p:sp>
          <p:sp>
            <p:nvSpPr>
              <p:cNvPr id="16" name="矩形 15"/>
              <p:cNvSpPr/>
              <p:nvPr/>
            </p:nvSpPr>
            <p:spPr>
              <a:xfrm>
                <a:off x="0" y="4357694"/>
                <a:ext cx="877163"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大眾化</a:t>
                </a:r>
                <a:endParaRPr lang="zh-TW" altLang="en-US" b="1" dirty="0">
                  <a:latin typeface="微軟正黑體" pitchFamily="34" charset="-120"/>
                  <a:ea typeface="微軟正黑體" pitchFamily="34" charset="-120"/>
                </a:endParaRPr>
              </a:p>
            </p:txBody>
          </p:sp>
          <p:sp>
            <p:nvSpPr>
              <p:cNvPr id="17" name="矩形 16"/>
              <p:cNvSpPr/>
              <p:nvPr/>
            </p:nvSpPr>
            <p:spPr>
              <a:xfrm>
                <a:off x="3892632" y="6202940"/>
                <a:ext cx="1107996"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品項精簡</a:t>
                </a:r>
                <a:endParaRPr lang="zh-TW" altLang="en-US" b="1" dirty="0">
                  <a:latin typeface="微軟正黑體" pitchFamily="34" charset="-120"/>
                  <a:ea typeface="微軟正黑體" pitchFamily="34" charset="-120"/>
                </a:endParaRPr>
              </a:p>
            </p:txBody>
          </p:sp>
          <p:sp>
            <p:nvSpPr>
              <p:cNvPr id="18" name="橢圓 17"/>
              <p:cNvSpPr/>
              <p:nvPr/>
            </p:nvSpPr>
            <p:spPr>
              <a:xfrm>
                <a:off x="1071538" y="1928802"/>
                <a:ext cx="1285884" cy="5000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量販店</a:t>
                </a:r>
                <a:endParaRPr lang="zh-TW" altLang="en-US" b="1" dirty="0">
                  <a:solidFill>
                    <a:schemeClr val="tx1"/>
                  </a:solidFill>
                  <a:latin typeface="微軟正黑體" pitchFamily="34" charset="-120"/>
                  <a:ea typeface="微軟正黑體" pitchFamily="34" charset="-120"/>
                </a:endParaRPr>
              </a:p>
            </p:txBody>
          </p:sp>
          <p:sp>
            <p:nvSpPr>
              <p:cNvPr id="19" name="橢圓 18"/>
              <p:cNvSpPr/>
              <p:nvPr/>
            </p:nvSpPr>
            <p:spPr>
              <a:xfrm>
                <a:off x="142876" y="2428868"/>
                <a:ext cx="1571604" cy="5000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傳統市場</a:t>
                </a:r>
                <a:endParaRPr lang="zh-TW" altLang="en-US" b="1" dirty="0">
                  <a:solidFill>
                    <a:schemeClr val="tx1"/>
                  </a:solidFill>
                  <a:latin typeface="微軟正黑體" pitchFamily="34" charset="-120"/>
                  <a:ea typeface="微軟正黑體" pitchFamily="34" charset="-120"/>
                </a:endParaRPr>
              </a:p>
            </p:txBody>
          </p:sp>
          <p:sp>
            <p:nvSpPr>
              <p:cNvPr id="20" name="橢圓 19"/>
              <p:cNvSpPr/>
              <p:nvPr/>
            </p:nvSpPr>
            <p:spPr>
              <a:xfrm>
                <a:off x="2500298" y="2000240"/>
                <a:ext cx="1571604" cy="4286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超級市場</a:t>
                </a:r>
                <a:endParaRPr lang="zh-TW" altLang="en-US" b="1" dirty="0">
                  <a:solidFill>
                    <a:schemeClr val="tx1"/>
                  </a:solidFill>
                  <a:latin typeface="微軟正黑體" pitchFamily="34" charset="-120"/>
                  <a:ea typeface="微軟正黑體" pitchFamily="34" charset="-120"/>
                </a:endParaRPr>
              </a:p>
            </p:txBody>
          </p:sp>
          <p:sp>
            <p:nvSpPr>
              <p:cNvPr id="21" name="橢圓 20"/>
              <p:cNvSpPr/>
              <p:nvPr/>
            </p:nvSpPr>
            <p:spPr>
              <a:xfrm>
                <a:off x="2143108" y="2500306"/>
                <a:ext cx="2214578" cy="4286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家庭用品中心</a:t>
                </a:r>
                <a:endParaRPr lang="zh-TW" altLang="en-US" b="1" dirty="0">
                  <a:solidFill>
                    <a:schemeClr val="tx1"/>
                  </a:solidFill>
                  <a:latin typeface="微軟正黑體" pitchFamily="34" charset="-120"/>
                  <a:ea typeface="微軟正黑體" pitchFamily="34" charset="-120"/>
                </a:endParaRPr>
              </a:p>
            </p:txBody>
          </p:sp>
          <p:sp>
            <p:nvSpPr>
              <p:cNvPr id="22" name="橢圓 21"/>
              <p:cNvSpPr/>
              <p:nvPr/>
            </p:nvSpPr>
            <p:spPr>
              <a:xfrm>
                <a:off x="2571736" y="3000372"/>
                <a:ext cx="1571604" cy="4286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迷你超市</a:t>
                </a:r>
                <a:endParaRPr lang="zh-TW" altLang="en-US" b="1" dirty="0">
                  <a:solidFill>
                    <a:schemeClr val="tx1"/>
                  </a:solidFill>
                  <a:latin typeface="微軟正黑體" pitchFamily="34" charset="-120"/>
                  <a:ea typeface="微軟正黑體" pitchFamily="34" charset="-120"/>
                </a:endParaRPr>
              </a:p>
            </p:txBody>
          </p:sp>
          <p:sp>
            <p:nvSpPr>
              <p:cNvPr id="23" name="橢圓 22"/>
              <p:cNvSpPr/>
              <p:nvPr/>
            </p:nvSpPr>
            <p:spPr>
              <a:xfrm>
                <a:off x="2643174" y="3500438"/>
                <a:ext cx="1285884" cy="5000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百貨店</a:t>
                </a:r>
                <a:endParaRPr lang="zh-TW" altLang="en-US" b="1" dirty="0">
                  <a:solidFill>
                    <a:schemeClr val="tx1"/>
                  </a:solidFill>
                  <a:latin typeface="微軟正黑體" pitchFamily="34" charset="-120"/>
                  <a:ea typeface="微軟正黑體" pitchFamily="34" charset="-120"/>
                </a:endParaRPr>
              </a:p>
            </p:txBody>
          </p:sp>
          <p:sp>
            <p:nvSpPr>
              <p:cNvPr id="24" name="橢圓 23"/>
              <p:cNvSpPr/>
              <p:nvPr/>
            </p:nvSpPr>
            <p:spPr>
              <a:xfrm>
                <a:off x="5786446" y="2071678"/>
                <a:ext cx="1571604" cy="4286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購物中心</a:t>
                </a:r>
                <a:endParaRPr lang="zh-TW" altLang="en-US" b="1" dirty="0">
                  <a:solidFill>
                    <a:schemeClr val="tx1"/>
                  </a:solidFill>
                  <a:latin typeface="微軟正黑體" pitchFamily="34" charset="-120"/>
                  <a:ea typeface="微軟正黑體" pitchFamily="34" charset="-120"/>
                </a:endParaRPr>
              </a:p>
            </p:txBody>
          </p:sp>
          <p:sp>
            <p:nvSpPr>
              <p:cNvPr id="25" name="橢圓 24"/>
              <p:cNvSpPr/>
              <p:nvPr/>
            </p:nvSpPr>
            <p:spPr>
              <a:xfrm>
                <a:off x="4857752" y="3286124"/>
                <a:ext cx="1571604" cy="4286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社區百貨</a:t>
                </a:r>
                <a:endParaRPr lang="zh-TW" altLang="en-US" b="1" dirty="0">
                  <a:solidFill>
                    <a:schemeClr val="tx1"/>
                  </a:solidFill>
                  <a:latin typeface="微軟正黑體" pitchFamily="34" charset="-120"/>
                  <a:ea typeface="微軟正黑體" pitchFamily="34" charset="-120"/>
                </a:endParaRPr>
              </a:p>
            </p:txBody>
          </p:sp>
          <p:sp>
            <p:nvSpPr>
              <p:cNvPr id="26" name="橢圓 25"/>
              <p:cNvSpPr/>
              <p:nvPr/>
            </p:nvSpPr>
            <p:spPr>
              <a:xfrm>
                <a:off x="6929454" y="2643182"/>
                <a:ext cx="1571604" cy="4286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百貨公司</a:t>
                </a:r>
                <a:endParaRPr lang="zh-TW" altLang="en-US" b="1" dirty="0">
                  <a:solidFill>
                    <a:schemeClr val="tx1"/>
                  </a:solidFill>
                  <a:latin typeface="微軟正黑體" pitchFamily="34" charset="-120"/>
                  <a:ea typeface="微軟正黑體" pitchFamily="34" charset="-120"/>
                </a:endParaRPr>
              </a:p>
            </p:txBody>
          </p:sp>
          <p:sp>
            <p:nvSpPr>
              <p:cNvPr id="27" name="矩形 26"/>
              <p:cNvSpPr/>
              <p:nvPr/>
            </p:nvSpPr>
            <p:spPr>
              <a:xfrm>
                <a:off x="8123993" y="4274114"/>
                <a:ext cx="877163"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高格調</a:t>
                </a:r>
                <a:endParaRPr lang="zh-TW" altLang="en-US" b="1" dirty="0">
                  <a:latin typeface="微軟正黑體" pitchFamily="34" charset="-120"/>
                  <a:ea typeface="微軟正黑體" pitchFamily="34" charset="-120"/>
                </a:endParaRPr>
              </a:p>
            </p:txBody>
          </p:sp>
          <p:sp>
            <p:nvSpPr>
              <p:cNvPr id="28" name="橢圓 27"/>
              <p:cNvSpPr/>
              <p:nvPr/>
            </p:nvSpPr>
            <p:spPr>
              <a:xfrm>
                <a:off x="4857752" y="4286256"/>
                <a:ext cx="1571604" cy="4286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便利商店</a:t>
                </a:r>
                <a:endParaRPr lang="zh-TW" altLang="en-US" b="1" dirty="0">
                  <a:solidFill>
                    <a:schemeClr val="tx1"/>
                  </a:solidFill>
                  <a:latin typeface="微軟正黑體" pitchFamily="34" charset="-120"/>
                  <a:ea typeface="微軟正黑體" pitchFamily="34" charset="-120"/>
                </a:endParaRPr>
              </a:p>
            </p:txBody>
          </p:sp>
          <p:sp>
            <p:nvSpPr>
              <p:cNvPr id="29" name="橢圓 28"/>
              <p:cNvSpPr/>
              <p:nvPr/>
            </p:nvSpPr>
            <p:spPr>
              <a:xfrm>
                <a:off x="6429388" y="4643446"/>
                <a:ext cx="1571604" cy="4286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個人商店</a:t>
                </a:r>
                <a:endParaRPr lang="zh-TW" altLang="en-US" b="1" dirty="0">
                  <a:solidFill>
                    <a:schemeClr val="tx1"/>
                  </a:solidFill>
                  <a:latin typeface="微軟正黑體" pitchFamily="34" charset="-120"/>
                  <a:ea typeface="微軟正黑體" pitchFamily="34" charset="-120"/>
                </a:endParaRPr>
              </a:p>
            </p:txBody>
          </p:sp>
          <p:sp>
            <p:nvSpPr>
              <p:cNvPr id="30" name="橢圓 29"/>
              <p:cNvSpPr/>
              <p:nvPr/>
            </p:nvSpPr>
            <p:spPr>
              <a:xfrm>
                <a:off x="7215206" y="5143512"/>
                <a:ext cx="1285884" cy="5000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專賣店</a:t>
                </a:r>
                <a:endParaRPr lang="zh-TW" altLang="en-US" b="1" dirty="0">
                  <a:solidFill>
                    <a:schemeClr val="tx1"/>
                  </a:solidFill>
                  <a:latin typeface="微軟正黑體" pitchFamily="34" charset="-120"/>
                  <a:ea typeface="微軟正黑體" pitchFamily="34" charset="-120"/>
                </a:endParaRPr>
              </a:p>
            </p:txBody>
          </p:sp>
          <p:sp>
            <p:nvSpPr>
              <p:cNvPr id="31" name="橢圓 30"/>
              <p:cNvSpPr/>
              <p:nvPr/>
            </p:nvSpPr>
            <p:spPr>
              <a:xfrm>
                <a:off x="4643438" y="5500702"/>
                <a:ext cx="1928826" cy="4286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無店鋪販賣</a:t>
                </a:r>
                <a:endParaRPr lang="zh-TW" altLang="en-US" b="1" dirty="0">
                  <a:solidFill>
                    <a:schemeClr val="tx1"/>
                  </a:solidFill>
                  <a:latin typeface="微軟正黑體" pitchFamily="34" charset="-120"/>
                  <a:ea typeface="微軟正黑體" pitchFamily="34" charset="-120"/>
                </a:endParaRPr>
              </a:p>
            </p:txBody>
          </p:sp>
          <p:sp>
            <p:nvSpPr>
              <p:cNvPr id="32" name="橢圓 31"/>
              <p:cNvSpPr/>
              <p:nvPr/>
            </p:nvSpPr>
            <p:spPr>
              <a:xfrm>
                <a:off x="1071538" y="4857760"/>
                <a:ext cx="1285884" cy="50006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雜貨店</a:t>
                </a:r>
                <a:endParaRPr lang="zh-TW" altLang="en-US" b="1" dirty="0">
                  <a:solidFill>
                    <a:schemeClr val="tx1"/>
                  </a:solidFill>
                  <a:latin typeface="微軟正黑體" pitchFamily="34" charset="-120"/>
                  <a:ea typeface="微軟正黑體" pitchFamily="34" charset="-120"/>
                </a:endParaRPr>
              </a:p>
            </p:txBody>
          </p:sp>
          <p:sp>
            <p:nvSpPr>
              <p:cNvPr id="33" name="橢圓 32"/>
              <p:cNvSpPr/>
              <p:nvPr/>
            </p:nvSpPr>
            <p:spPr>
              <a:xfrm>
                <a:off x="2500298" y="4286256"/>
                <a:ext cx="1571604" cy="4286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社區超市</a:t>
                </a:r>
                <a:endParaRPr lang="zh-TW" altLang="en-US" b="1" dirty="0">
                  <a:solidFill>
                    <a:schemeClr val="tx1"/>
                  </a:solidFill>
                  <a:latin typeface="微軟正黑體" pitchFamily="34" charset="-120"/>
                  <a:ea typeface="微軟正黑體" pitchFamily="34" charset="-12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34" name="矩形 33"/>
          <p:cNvSpPr/>
          <p:nvPr/>
        </p:nvSpPr>
        <p:spPr>
          <a:xfrm>
            <a:off x="213142" y="119675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三、國民所得與業態發展過程</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35" name="矩形 34"/>
          <p:cNvSpPr/>
          <p:nvPr/>
        </p:nvSpPr>
        <p:spPr>
          <a:xfrm>
            <a:off x="3995936" y="5795972"/>
            <a:ext cx="4716356"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2-3</a:t>
            </a:r>
            <a:r>
              <a:rPr lang="zh-TW" altLang="en-US" b="1" dirty="0" smtClean="0">
                <a:latin typeface="微軟正黑體" pitchFamily="34" charset="-120"/>
                <a:ea typeface="微軟正黑體" pitchFamily="34" charset="-120"/>
              </a:rPr>
              <a:t>　台灣國民所得與零售業態發展的關係</a:t>
            </a:r>
            <a:endParaRPr lang="zh-TW" altLang="en-US" b="1" dirty="0">
              <a:latin typeface="微軟正黑體" pitchFamily="34" charset="-120"/>
              <a:ea typeface="微軟正黑體" pitchFamily="34" charset="-120"/>
            </a:endParaRPr>
          </a:p>
        </p:txBody>
      </p:sp>
      <p:graphicFrame>
        <p:nvGraphicFramePr>
          <p:cNvPr id="36" name="表格 35"/>
          <p:cNvGraphicFramePr>
            <a:graphicFrameLocks noGrp="1"/>
          </p:cNvGraphicFramePr>
          <p:nvPr/>
        </p:nvGraphicFramePr>
        <p:xfrm>
          <a:off x="571472" y="2071678"/>
          <a:ext cx="8072490" cy="3683326"/>
        </p:xfrm>
        <a:graphic>
          <a:graphicData uri="http://schemas.openxmlformats.org/drawingml/2006/table">
            <a:tbl>
              <a:tblPr firstRow="1" bandRow="1">
                <a:tableStyleId>{7DF18680-E054-41AD-8BC1-D1AEF772440D}</a:tableStyleId>
              </a:tblPr>
              <a:tblGrid>
                <a:gridCol w="1614498"/>
                <a:gridCol w="1457336"/>
                <a:gridCol w="2428892"/>
                <a:gridCol w="1357322"/>
                <a:gridCol w="1214442"/>
              </a:tblGrid>
              <a:tr h="571504">
                <a:tc rowSpan="2">
                  <a:txBody>
                    <a:bodyPr/>
                    <a:lstStyle/>
                    <a:p>
                      <a:pPr algn="ctr"/>
                      <a:r>
                        <a:rPr lang="zh-TW" altLang="en-US" sz="2400" b="1" dirty="0" smtClean="0">
                          <a:solidFill>
                            <a:schemeClr val="tx1"/>
                          </a:solidFill>
                          <a:latin typeface="微軟正黑體" pitchFamily="34" charset="-120"/>
                          <a:ea typeface="微軟正黑體" pitchFamily="34" charset="-120"/>
                        </a:rPr>
                        <a:t>每人國民所得</a:t>
                      </a:r>
                    </a:p>
                    <a:p>
                      <a:pPr algn="ctr"/>
                      <a:r>
                        <a:rPr lang="zh-TW" altLang="en-US" sz="2400" b="1" dirty="0" smtClean="0">
                          <a:solidFill>
                            <a:schemeClr val="tx1"/>
                          </a:solidFill>
                          <a:latin typeface="微軟正黑體" pitchFamily="34" charset="-120"/>
                          <a:ea typeface="微軟正黑體" pitchFamily="34" charset="-120"/>
                        </a:rPr>
                        <a:t>（美元）</a:t>
                      </a:r>
                      <a:endParaRPr lang="zh-TW" altLang="en-US" sz="2400" b="1" dirty="0">
                        <a:solidFill>
                          <a:schemeClr val="tx1"/>
                        </a:solidFill>
                        <a:latin typeface="微軟正黑體" pitchFamily="34" charset="-120"/>
                        <a:ea typeface="微軟正黑體" pitchFamily="34" charset="-120"/>
                      </a:endParaRPr>
                    </a:p>
                  </a:txBody>
                  <a:tcPr/>
                </a:tc>
                <a:tc rowSpan="2">
                  <a:txBody>
                    <a:bodyPr/>
                    <a:lstStyle/>
                    <a:p>
                      <a:pPr algn="ctr"/>
                      <a:endParaRPr lang="en-US" altLang="zh-TW" sz="1600" b="1" dirty="0" smtClean="0">
                        <a:solidFill>
                          <a:schemeClr val="tx1"/>
                        </a:solidFill>
                        <a:latin typeface="微軟正黑體" pitchFamily="34" charset="-120"/>
                        <a:ea typeface="微軟正黑體" pitchFamily="34" charset="-120"/>
                      </a:endParaRPr>
                    </a:p>
                    <a:p>
                      <a:pPr algn="ctr"/>
                      <a:r>
                        <a:rPr lang="zh-TW" altLang="en-US" sz="2400" b="1" dirty="0" smtClean="0">
                          <a:solidFill>
                            <a:schemeClr val="tx1"/>
                          </a:solidFill>
                          <a:latin typeface="微軟正黑體" pitchFamily="34" charset="-120"/>
                          <a:ea typeface="微軟正黑體" pitchFamily="34" charset="-120"/>
                        </a:rPr>
                        <a:t>主要</a:t>
                      </a:r>
                      <a:endParaRPr lang="en-US" altLang="zh-TW" sz="2400" b="1" dirty="0" smtClean="0">
                        <a:solidFill>
                          <a:schemeClr val="tx1"/>
                        </a:solidFill>
                        <a:latin typeface="微軟正黑體" pitchFamily="34" charset="-120"/>
                        <a:ea typeface="微軟正黑體" pitchFamily="34" charset="-120"/>
                      </a:endParaRPr>
                    </a:p>
                    <a:p>
                      <a:pPr algn="ctr"/>
                      <a:r>
                        <a:rPr lang="zh-TW" altLang="en-US" sz="2400" b="1" dirty="0" smtClean="0">
                          <a:solidFill>
                            <a:schemeClr val="tx1"/>
                          </a:solidFill>
                          <a:latin typeface="微軟正黑體" pitchFamily="34" charset="-120"/>
                          <a:ea typeface="微軟正黑體" pitchFamily="34" charset="-120"/>
                        </a:rPr>
                        <a:t>業態</a:t>
                      </a:r>
                      <a:endParaRPr lang="zh-TW" altLang="en-US" sz="2400" b="1" dirty="0">
                        <a:solidFill>
                          <a:schemeClr val="tx1"/>
                        </a:solidFill>
                        <a:latin typeface="微軟正黑體" pitchFamily="34" charset="-120"/>
                        <a:ea typeface="微軟正黑體" pitchFamily="34" charset="-120"/>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600" b="1" dirty="0" smtClean="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微軟正黑體" pitchFamily="34" charset="-120"/>
                          <a:ea typeface="微軟正黑體" pitchFamily="34" charset="-120"/>
                        </a:rPr>
                        <a:t>消費</a:t>
                      </a:r>
                      <a:endParaRPr lang="en-US" altLang="zh-TW" sz="2400" b="1" dirty="0" smtClean="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微軟正黑體" pitchFamily="34" charset="-120"/>
                          <a:ea typeface="微軟正黑體" pitchFamily="34" charset="-120"/>
                        </a:rPr>
                        <a:t>特性</a:t>
                      </a:r>
                      <a:endParaRPr lang="zh-TW" altLang="en-US" sz="2400" b="1" dirty="0">
                        <a:solidFill>
                          <a:schemeClr val="tx1"/>
                        </a:solidFill>
                        <a:latin typeface="微軟正黑體" pitchFamily="34" charset="-120"/>
                        <a:ea typeface="微軟正黑體" pitchFamily="34" charset="-12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800" b="1" dirty="0" smtClean="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tx1"/>
                          </a:solidFill>
                          <a:latin typeface="微軟正黑體" pitchFamily="34" charset="-120"/>
                          <a:ea typeface="微軟正黑體" pitchFamily="34" charset="-120"/>
                          <a:cs typeface="+mn-cs"/>
                        </a:rPr>
                        <a:t>我國每人國民所得</a:t>
                      </a:r>
                    </a:p>
                  </a:txBody>
                  <a:tcPr/>
                </a:tc>
                <a:tc hMerge="1">
                  <a:txBody>
                    <a:bodyPr/>
                    <a:lstStyle/>
                    <a:p>
                      <a:endParaRPr lang="zh-TW" altLang="en-US" dirty="0"/>
                    </a:p>
                  </a:txBody>
                  <a:tcPr/>
                </a:tc>
              </a:tr>
              <a:tr h="54388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微軟正黑體" pitchFamily="34" charset="-120"/>
                          <a:ea typeface="微軟正黑體" pitchFamily="34" charset="-120"/>
                        </a:rPr>
                        <a:t>西元</a:t>
                      </a:r>
                      <a:endParaRPr lang="zh-TW" altLang="en-US" sz="2400" b="1" dirty="0">
                        <a:solidFill>
                          <a:schemeClr val="tx1"/>
                        </a:solidFill>
                        <a:latin typeface="微軟正黑體" pitchFamily="34" charset="-120"/>
                        <a:ea typeface="微軟正黑體" pitchFamily="34" charset="-120"/>
                      </a:endParaRPr>
                    </a:p>
                  </a:txBody>
                  <a:tcPr>
                    <a:solidFill>
                      <a:schemeClr val="accent5">
                        <a:lumMod val="60000"/>
                        <a:lumOff val="40000"/>
                      </a:schemeClr>
                    </a:solidFill>
                  </a:tcPr>
                </a:tc>
                <a:tc>
                  <a:txBody>
                    <a:bodyPr/>
                    <a:lstStyle/>
                    <a:p>
                      <a:pPr algn="ctr"/>
                      <a:r>
                        <a:rPr lang="zh-TW" altLang="en-US" sz="2400" b="1" dirty="0" smtClean="0">
                          <a:solidFill>
                            <a:schemeClr val="tx1"/>
                          </a:solidFill>
                          <a:latin typeface="微軟正黑體" pitchFamily="34" charset="-120"/>
                          <a:ea typeface="微軟正黑體" pitchFamily="34" charset="-120"/>
                        </a:rPr>
                        <a:t>美元</a:t>
                      </a:r>
                      <a:endParaRPr lang="zh-TW" altLang="en-US" sz="2400" b="1" dirty="0">
                        <a:solidFill>
                          <a:schemeClr val="tx1"/>
                        </a:solidFill>
                        <a:latin typeface="微軟正黑體" pitchFamily="34" charset="-120"/>
                        <a:ea typeface="微軟正黑體" pitchFamily="34" charset="-120"/>
                      </a:endParaRPr>
                    </a:p>
                  </a:txBody>
                  <a:tcPr>
                    <a:solidFill>
                      <a:schemeClr val="accent5">
                        <a:lumMod val="60000"/>
                        <a:lumOff val="40000"/>
                      </a:schemeClr>
                    </a:solidFill>
                  </a:tcPr>
                </a:tc>
              </a:tr>
              <a:tr h="422920">
                <a:tc>
                  <a:txBody>
                    <a:bodyPr/>
                    <a:lstStyle/>
                    <a:p>
                      <a:r>
                        <a:rPr lang="en-US" altLang="zh-TW" sz="2400" b="1" dirty="0" smtClean="0">
                          <a:latin typeface="微軟正黑體" pitchFamily="34" charset="-120"/>
                          <a:ea typeface="微軟正黑體" pitchFamily="34" charset="-120"/>
                        </a:rPr>
                        <a:t>1,000</a:t>
                      </a:r>
                      <a:r>
                        <a:rPr lang="zh-TW" altLang="en-US" sz="2400" b="1" dirty="0" smtClean="0">
                          <a:latin typeface="微軟正黑體" pitchFamily="34" charset="-120"/>
                          <a:ea typeface="微軟正黑體" pitchFamily="34" charset="-120"/>
                        </a:rPr>
                        <a:t>以下</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雜貨店</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滿足基本生理需求。</a:t>
                      </a:r>
                      <a:endParaRPr lang="zh-TW" altLang="en-US" sz="24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微軟正黑體" pitchFamily="34" charset="-120"/>
                          <a:ea typeface="微軟正黑體" pitchFamily="34" charset="-120"/>
                        </a:rPr>
                        <a:t>1973</a:t>
                      </a:r>
                      <a:endParaRPr lang="zh-TW" altLang="en-US" sz="2400" b="1" dirty="0">
                        <a:latin typeface="微軟正黑體" pitchFamily="34" charset="-120"/>
                        <a:ea typeface="微軟正黑體" pitchFamily="34" charset="-120"/>
                      </a:endParaRPr>
                    </a:p>
                  </a:txBody>
                  <a:tcPr/>
                </a:tc>
                <a:tc>
                  <a:txBody>
                    <a:bodyPr/>
                    <a:lstStyle/>
                    <a:p>
                      <a:r>
                        <a:rPr lang="en-US" altLang="zh-TW" sz="2400" b="1" dirty="0" smtClean="0">
                          <a:latin typeface="微軟正黑體" pitchFamily="34" charset="-120"/>
                          <a:ea typeface="微軟正黑體" pitchFamily="34" charset="-120"/>
                        </a:rPr>
                        <a:t>649 </a:t>
                      </a:r>
                      <a:endParaRPr lang="zh-TW" altLang="en-US" sz="2400" b="1" dirty="0">
                        <a:latin typeface="微軟正黑體" pitchFamily="34" charset="-120"/>
                        <a:ea typeface="微軟正黑體" pitchFamily="34" charset="-120"/>
                      </a:endParaRPr>
                    </a:p>
                  </a:txBody>
                  <a:tcPr/>
                </a:tc>
              </a:tr>
              <a:tr h="678661">
                <a:tc>
                  <a:txBody>
                    <a:bodyPr/>
                    <a:lstStyle/>
                    <a:p>
                      <a:r>
                        <a:rPr lang="en-US" altLang="zh-TW" sz="2400" b="1" dirty="0" smtClean="0">
                          <a:latin typeface="微軟正黑體" pitchFamily="34" charset="-120"/>
                          <a:ea typeface="微軟正黑體" pitchFamily="34" charset="-120"/>
                        </a:rPr>
                        <a:t>1,000</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百貨公司</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喜愛多種品項、高品質商品。</a:t>
                      </a:r>
                      <a:endParaRPr lang="zh-TW" altLang="en-US" sz="2400" b="1" dirty="0">
                        <a:latin typeface="微軟正黑體" pitchFamily="34" charset="-120"/>
                        <a:ea typeface="微軟正黑體" pitchFamily="34" charset="-120"/>
                      </a:endParaRPr>
                    </a:p>
                  </a:txBody>
                  <a:tcPr/>
                </a:tc>
                <a:tc>
                  <a:txBody>
                    <a:bodyPr/>
                    <a:lstStyle/>
                    <a:p>
                      <a:r>
                        <a:rPr lang="en-US" altLang="zh-TW" sz="2400" b="1" dirty="0" smtClean="0">
                          <a:latin typeface="微軟正黑體" pitchFamily="34" charset="-120"/>
                          <a:ea typeface="微軟正黑體" pitchFamily="34" charset="-120"/>
                        </a:rPr>
                        <a:t>1976</a:t>
                      </a:r>
                      <a:endParaRPr lang="zh-TW" altLang="en-US" sz="24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微軟正黑體" pitchFamily="34" charset="-120"/>
                          <a:ea typeface="微軟正黑體" pitchFamily="34" charset="-120"/>
                        </a:rPr>
                        <a:t>1,036</a:t>
                      </a:r>
                      <a:endParaRPr lang="zh-TW" altLang="en-US" sz="2400" b="1" dirty="0" smtClean="0">
                        <a:latin typeface="微軟正黑體" pitchFamily="34" charset="-120"/>
                        <a:ea typeface="微軟正黑體" pitchFamily="34" charset="-120"/>
                      </a:endParaRPr>
                    </a:p>
                  </a:txBody>
                  <a:tcPr/>
                </a:tc>
              </a:tr>
              <a:tr h="678661">
                <a:tc>
                  <a:txBody>
                    <a:bodyPr/>
                    <a:lstStyle/>
                    <a:p>
                      <a:r>
                        <a:rPr lang="en-US" altLang="zh-TW" sz="2400" b="1" dirty="0" smtClean="0">
                          <a:latin typeface="微軟正黑體" pitchFamily="34" charset="-120"/>
                          <a:ea typeface="微軟正黑體" pitchFamily="34" charset="-120"/>
                        </a:rPr>
                        <a:t>3,000</a:t>
                      </a:r>
                      <a:endParaRPr lang="zh-TW" altLang="en-US" sz="2400" b="1" dirty="0" smtClean="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超級市場</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注重方便、舒適、清潔、衛生。</a:t>
                      </a:r>
                      <a:endParaRPr lang="zh-TW" altLang="en-US" sz="24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微軟正黑體" pitchFamily="34" charset="-120"/>
                          <a:ea typeface="微軟正黑體" pitchFamily="34" charset="-120"/>
                        </a:rPr>
                        <a:t>1985</a:t>
                      </a:r>
                      <a:endParaRPr lang="zh-TW" altLang="en-US" sz="2400" b="1" dirty="0" smtClean="0">
                        <a:latin typeface="微軟正黑體" pitchFamily="34" charset="-120"/>
                        <a:ea typeface="微軟正黑體" pitchFamily="34" charset="-120"/>
                      </a:endParaRPr>
                    </a:p>
                    <a:p>
                      <a:endParaRPr lang="zh-TW" altLang="en-US" sz="2400" b="1" dirty="0">
                        <a:latin typeface="微軟正黑體" pitchFamily="34" charset="-120"/>
                        <a:ea typeface="微軟正黑體" pitchFamily="34" charset="-120"/>
                      </a:endParaRPr>
                    </a:p>
                  </a:txBody>
                  <a:tcPr/>
                </a:tc>
                <a:tc>
                  <a:txBody>
                    <a:bodyPr/>
                    <a:lstStyle/>
                    <a:p>
                      <a:r>
                        <a:rPr lang="en-US" altLang="zh-TW" sz="2400" b="1" dirty="0" smtClean="0">
                          <a:latin typeface="微軟正黑體" pitchFamily="34" charset="-120"/>
                          <a:ea typeface="微軟正黑體" pitchFamily="34" charset="-120"/>
                        </a:rPr>
                        <a:t>3,045</a:t>
                      </a:r>
                      <a:endParaRPr lang="zh-TW" altLang="en-US" sz="24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34" name="矩形 33"/>
          <p:cNvSpPr/>
          <p:nvPr/>
        </p:nvSpPr>
        <p:spPr>
          <a:xfrm>
            <a:off x="213142" y="119675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三、國民所得與業態發展過程</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35" name="矩形 34"/>
          <p:cNvSpPr/>
          <p:nvPr/>
        </p:nvSpPr>
        <p:spPr>
          <a:xfrm>
            <a:off x="3995936" y="5795972"/>
            <a:ext cx="4716356"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2-3</a:t>
            </a:r>
            <a:r>
              <a:rPr lang="zh-TW" altLang="en-US" b="1" dirty="0" smtClean="0">
                <a:latin typeface="微軟正黑體" pitchFamily="34" charset="-120"/>
                <a:ea typeface="微軟正黑體" pitchFamily="34" charset="-120"/>
              </a:rPr>
              <a:t>　台灣國民所得與零售業態發展的關係</a:t>
            </a:r>
            <a:endParaRPr lang="zh-TW" altLang="en-US" b="1" dirty="0">
              <a:latin typeface="微軟正黑體" pitchFamily="34" charset="-120"/>
              <a:ea typeface="微軟正黑體" pitchFamily="34" charset="-120"/>
            </a:endParaRPr>
          </a:p>
        </p:txBody>
      </p:sp>
      <p:graphicFrame>
        <p:nvGraphicFramePr>
          <p:cNvPr id="10" name="表格 9"/>
          <p:cNvGraphicFramePr>
            <a:graphicFrameLocks noGrp="1"/>
          </p:cNvGraphicFramePr>
          <p:nvPr/>
        </p:nvGraphicFramePr>
        <p:xfrm>
          <a:off x="571472" y="1828469"/>
          <a:ext cx="8072490" cy="3904787"/>
        </p:xfrm>
        <a:graphic>
          <a:graphicData uri="http://schemas.openxmlformats.org/drawingml/2006/table">
            <a:tbl>
              <a:tblPr firstRow="1" bandRow="1">
                <a:tableStyleId>{7DF18680-E054-41AD-8BC1-D1AEF772440D}</a:tableStyleId>
              </a:tblPr>
              <a:tblGrid>
                <a:gridCol w="1614498"/>
                <a:gridCol w="1457336"/>
                <a:gridCol w="2428892"/>
                <a:gridCol w="1357322"/>
                <a:gridCol w="1214442"/>
              </a:tblGrid>
              <a:tr h="571504">
                <a:tc rowSpan="2">
                  <a:txBody>
                    <a:bodyPr/>
                    <a:lstStyle/>
                    <a:p>
                      <a:pPr algn="ctr"/>
                      <a:r>
                        <a:rPr lang="zh-TW" altLang="en-US" sz="2400" b="1" dirty="0" smtClean="0">
                          <a:solidFill>
                            <a:schemeClr val="tx1"/>
                          </a:solidFill>
                          <a:latin typeface="微軟正黑體" pitchFamily="34" charset="-120"/>
                          <a:ea typeface="微軟正黑體" pitchFamily="34" charset="-120"/>
                        </a:rPr>
                        <a:t>每人國民所得</a:t>
                      </a:r>
                    </a:p>
                    <a:p>
                      <a:pPr algn="ctr"/>
                      <a:r>
                        <a:rPr lang="zh-TW" altLang="en-US" sz="2400" b="1" dirty="0" smtClean="0">
                          <a:solidFill>
                            <a:schemeClr val="tx1"/>
                          </a:solidFill>
                          <a:latin typeface="微軟正黑體" pitchFamily="34" charset="-120"/>
                          <a:ea typeface="微軟正黑體" pitchFamily="34" charset="-120"/>
                        </a:rPr>
                        <a:t>（美元）</a:t>
                      </a:r>
                      <a:endParaRPr lang="zh-TW" altLang="en-US" sz="2400" b="1" dirty="0">
                        <a:solidFill>
                          <a:schemeClr val="tx1"/>
                        </a:solidFill>
                        <a:latin typeface="微軟正黑體" pitchFamily="34" charset="-120"/>
                        <a:ea typeface="微軟正黑體" pitchFamily="34" charset="-120"/>
                      </a:endParaRPr>
                    </a:p>
                  </a:txBody>
                  <a:tcPr/>
                </a:tc>
                <a:tc rowSpan="2">
                  <a:txBody>
                    <a:bodyPr/>
                    <a:lstStyle/>
                    <a:p>
                      <a:pPr algn="ctr"/>
                      <a:endParaRPr lang="en-US" altLang="zh-TW" sz="1600" b="1" dirty="0" smtClean="0">
                        <a:solidFill>
                          <a:schemeClr val="tx1"/>
                        </a:solidFill>
                        <a:latin typeface="微軟正黑體" pitchFamily="34" charset="-120"/>
                        <a:ea typeface="微軟正黑體" pitchFamily="34" charset="-120"/>
                      </a:endParaRPr>
                    </a:p>
                    <a:p>
                      <a:pPr algn="ctr"/>
                      <a:r>
                        <a:rPr lang="zh-TW" altLang="en-US" sz="2400" b="1" dirty="0" smtClean="0">
                          <a:solidFill>
                            <a:schemeClr val="tx1"/>
                          </a:solidFill>
                          <a:latin typeface="微軟正黑體" pitchFamily="34" charset="-120"/>
                          <a:ea typeface="微軟正黑體" pitchFamily="34" charset="-120"/>
                        </a:rPr>
                        <a:t>主要</a:t>
                      </a:r>
                      <a:endParaRPr lang="en-US" altLang="zh-TW" sz="2400" b="1" dirty="0" smtClean="0">
                        <a:solidFill>
                          <a:schemeClr val="tx1"/>
                        </a:solidFill>
                        <a:latin typeface="微軟正黑體" pitchFamily="34" charset="-120"/>
                        <a:ea typeface="微軟正黑體" pitchFamily="34" charset="-120"/>
                      </a:endParaRPr>
                    </a:p>
                    <a:p>
                      <a:pPr algn="ctr"/>
                      <a:r>
                        <a:rPr lang="zh-TW" altLang="en-US" sz="2400" b="1" dirty="0" smtClean="0">
                          <a:solidFill>
                            <a:schemeClr val="tx1"/>
                          </a:solidFill>
                          <a:latin typeface="微軟正黑體" pitchFamily="34" charset="-120"/>
                          <a:ea typeface="微軟正黑體" pitchFamily="34" charset="-120"/>
                        </a:rPr>
                        <a:t>業態</a:t>
                      </a:r>
                      <a:endParaRPr lang="zh-TW" altLang="en-US" sz="2400" b="1" dirty="0">
                        <a:solidFill>
                          <a:schemeClr val="tx1"/>
                        </a:solidFill>
                        <a:latin typeface="微軟正黑體" pitchFamily="34" charset="-120"/>
                        <a:ea typeface="微軟正黑體" pitchFamily="34" charset="-120"/>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600" b="1" dirty="0" smtClean="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微軟正黑體" pitchFamily="34" charset="-120"/>
                          <a:ea typeface="微軟正黑體" pitchFamily="34" charset="-120"/>
                        </a:rPr>
                        <a:t>消費</a:t>
                      </a:r>
                      <a:endParaRPr lang="en-US" altLang="zh-TW" sz="2400" b="1" dirty="0" smtClean="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微軟正黑體" pitchFamily="34" charset="-120"/>
                          <a:ea typeface="微軟正黑體" pitchFamily="34" charset="-120"/>
                        </a:rPr>
                        <a:t>特性</a:t>
                      </a:r>
                      <a:endParaRPr lang="zh-TW" altLang="en-US" sz="2400" b="1" dirty="0">
                        <a:solidFill>
                          <a:schemeClr val="tx1"/>
                        </a:solidFill>
                        <a:latin typeface="微軟正黑體" pitchFamily="34" charset="-120"/>
                        <a:ea typeface="微軟正黑體" pitchFamily="34" charset="-12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800" b="1" dirty="0" smtClean="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tx1"/>
                          </a:solidFill>
                          <a:latin typeface="微軟正黑體" pitchFamily="34" charset="-120"/>
                          <a:ea typeface="微軟正黑體" pitchFamily="34" charset="-120"/>
                          <a:cs typeface="+mn-cs"/>
                        </a:rPr>
                        <a:t>我國每人國民所得</a:t>
                      </a:r>
                    </a:p>
                  </a:txBody>
                  <a:tcPr/>
                </a:tc>
                <a:tc hMerge="1">
                  <a:txBody>
                    <a:bodyPr/>
                    <a:lstStyle/>
                    <a:p>
                      <a:endParaRPr lang="zh-TW" altLang="en-US" dirty="0"/>
                    </a:p>
                  </a:txBody>
                  <a:tcPr/>
                </a:tc>
              </a:tr>
              <a:tr h="54388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微軟正黑體" pitchFamily="34" charset="-120"/>
                          <a:ea typeface="微軟正黑體" pitchFamily="34" charset="-120"/>
                        </a:rPr>
                        <a:t>西元</a:t>
                      </a:r>
                      <a:endParaRPr lang="zh-TW" altLang="en-US" sz="2400" b="1" dirty="0">
                        <a:solidFill>
                          <a:schemeClr val="tx1"/>
                        </a:solidFill>
                        <a:latin typeface="微軟正黑體" pitchFamily="34" charset="-120"/>
                        <a:ea typeface="微軟正黑體" pitchFamily="34" charset="-120"/>
                      </a:endParaRPr>
                    </a:p>
                  </a:txBody>
                  <a:tcPr>
                    <a:solidFill>
                      <a:schemeClr val="accent5">
                        <a:lumMod val="60000"/>
                        <a:lumOff val="40000"/>
                      </a:schemeClr>
                    </a:solidFill>
                  </a:tcPr>
                </a:tc>
                <a:tc>
                  <a:txBody>
                    <a:bodyPr/>
                    <a:lstStyle/>
                    <a:p>
                      <a:pPr algn="ctr"/>
                      <a:r>
                        <a:rPr lang="zh-TW" altLang="en-US" sz="2400" b="1" dirty="0" smtClean="0">
                          <a:solidFill>
                            <a:schemeClr val="tx1"/>
                          </a:solidFill>
                          <a:latin typeface="微軟正黑體" pitchFamily="34" charset="-120"/>
                          <a:ea typeface="微軟正黑體" pitchFamily="34" charset="-120"/>
                        </a:rPr>
                        <a:t>美元</a:t>
                      </a:r>
                      <a:endParaRPr lang="zh-TW" altLang="en-US" sz="2400" b="1" dirty="0">
                        <a:solidFill>
                          <a:schemeClr val="tx1"/>
                        </a:solidFill>
                        <a:latin typeface="微軟正黑體" pitchFamily="34" charset="-120"/>
                        <a:ea typeface="微軟正黑體" pitchFamily="34" charset="-120"/>
                      </a:endParaRPr>
                    </a:p>
                  </a:txBody>
                  <a:tcPr>
                    <a:solidFill>
                      <a:schemeClr val="accent5">
                        <a:lumMod val="60000"/>
                        <a:lumOff val="40000"/>
                      </a:schemeClr>
                    </a:solidFill>
                  </a:tcPr>
                </a:tc>
              </a:tr>
              <a:tr h="422920">
                <a:tc>
                  <a:txBody>
                    <a:bodyPr/>
                    <a:lstStyle/>
                    <a:p>
                      <a:pPr algn="ctr"/>
                      <a:r>
                        <a:rPr lang="en-US" altLang="zh-TW" sz="2400" b="1" dirty="0" smtClean="0">
                          <a:latin typeface="微軟正黑體" pitchFamily="34" charset="-120"/>
                          <a:ea typeface="微軟正黑體" pitchFamily="34" charset="-120"/>
                        </a:rPr>
                        <a:t>6,000</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便利商店</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追求便利、時效、明亮賣場</a:t>
                      </a:r>
                      <a:endParaRPr lang="zh-TW" altLang="en-US" sz="24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微軟正黑體" pitchFamily="34" charset="-120"/>
                          <a:ea typeface="微軟正黑體" pitchFamily="34" charset="-120"/>
                        </a:rPr>
                        <a:t>1988</a:t>
                      </a:r>
                      <a:endParaRPr lang="zh-TW" altLang="en-US" sz="24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微軟正黑體" pitchFamily="34" charset="-120"/>
                          <a:ea typeface="微軟正黑體" pitchFamily="34" charset="-120"/>
                        </a:rPr>
                        <a:t>5,948</a:t>
                      </a:r>
                      <a:endParaRPr lang="zh-TW" altLang="en-US" sz="2400" b="1" dirty="0">
                        <a:latin typeface="微軟正黑體" pitchFamily="34" charset="-120"/>
                        <a:ea typeface="微軟正黑體" pitchFamily="34" charset="-120"/>
                      </a:endParaRPr>
                    </a:p>
                  </a:txBody>
                  <a:tcPr/>
                </a:tc>
              </a:tr>
              <a:tr h="678661">
                <a:tc>
                  <a:txBody>
                    <a:bodyPr/>
                    <a:lstStyle/>
                    <a:p>
                      <a:pPr algn="ctr"/>
                      <a:r>
                        <a:rPr lang="en-US" altLang="zh-TW" sz="2400" b="1" dirty="0" smtClean="0">
                          <a:latin typeface="微軟正黑體" pitchFamily="34" charset="-120"/>
                          <a:ea typeface="微軟正黑體" pitchFamily="34" charset="-120"/>
                        </a:rPr>
                        <a:t>10,000</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量販店</a:t>
                      </a:r>
                    </a:p>
                  </a:txBody>
                  <a:tcPr/>
                </a:tc>
                <a:tc>
                  <a:txBody>
                    <a:bodyPr/>
                    <a:lstStyle/>
                    <a:p>
                      <a:r>
                        <a:rPr lang="zh-TW" altLang="en-US" sz="2400" b="1" dirty="0" smtClean="0">
                          <a:latin typeface="微軟正黑體" pitchFamily="34" charset="-120"/>
                          <a:ea typeface="微軟正黑體" pitchFamily="34" charset="-120"/>
                        </a:rPr>
                        <a:t>追求低價商品、大量購買需求、消費多樣化。</a:t>
                      </a:r>
                    </a:p>
                  </a:txBody>
                  <a:tcPr/>
                </a:tc>
                <a:tc>
                  <a:txBody>
                    <a:bodyPr/>
                    <a:lstStyle/>
                    <a:p>
                      <a:pPr algn="ctr"/>
                      <a:r>
                        <a:rPr lang="en-US" altLang="zh-TW" sz="2400" b="1" dirty="0" smtClean="0">
                          <a:latin typeface="微軟正黑體" pitchFamily="34" charset="-120"/>
                          <a:ea typeface="微軟正黑體" pitchFamily="34" charset="-120"/>
                        </a:rPr>
                        <a:t>1993</a:t>
                      </a:r>
                      <a:endParaRPr lang="zh-TW" altLang="en-US" sz="24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微軟正黑體" pitchFamily="34" charset="-120"/>
                          <a:ea typeface="微軟正黑體" pitchFamily="34" charset="-120"/>
                        </a:rPr>
                        <a:t>10,244</a:t>
                      </a:r>
                      <a:endParaRPr lang="zh-TW" altLang="en-US" sz="2400" b="1" dirty="0" smtClean="0">
                        <a:latin typeface="微軟正黑體" pitchFamily="34" charset="-120"/>
                        <a:ea typeface="微軟正黑體" pitchFamily="34" charset="-120"/>
                      </a:endParaRPr>
                    </a:p>
                  </a:txBody>
                  <a:tcPr/>
                </a:tc>
              </a:tr>
              <a:tr h="678661">
                <a:tc>
                  <a:txBody>
                    <a:bodyPr/>
                    <a:lstStyle/>
                    <a:p>
                      <a:pPr algn="ctr"/>
                      <a:r>
                        <a:rPr lang="en-US" altLang="zh-TW" sz="2400" b="1" dirty="0" smtClean="0">
                          <a:latin typeface="微軟正黑體" pitchFamily="34" charset="-120"/>
                          <a:ea typeface="微軟正黑體" pitchFamily="34" charset="-120"/>
                        </a:rPr>
                        <a:t>12,000</a:t>
                      </a:r>
                      <a:endParaRPr lang="zh-TW" altLang="en-US" sz="2400" b="1" dirty="0" smtClean="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購物中心</a:t>
                      </a:r>
                    </a:p>
                  </a:txBody>
                  <a:tcPr/>
                </a:tc>
                <a:tc>
                  <a:txBody>
                    <a:bodyPr/>
                    <a:lstStyle/>
                    <a:p>
                      <a:r>
                        <a:rPr lang="zh-TW" altLang="en-US" sz="2400" b="1" dirty="0" smtClean="0">
                          <a:latin typeface="微軟正黑體" pitchFamily="34" charset="-120"/>
                          <a:ea typeface="微軟正黑體" pitchFamily="34" charset="-120"/>
                        </a:rPr>
                        <a:t>多功能休閒購物。</a:t>
                      </a:r>
                      <a:endParaRPr lang="zh-TW" altLang="en-US" sz="24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微軟正黑體" pitchFamily="34" charset="-120"/>
                          <a:ea typeface="微軟正黑體" pitchFamily="34" charset="-120"/>
                        </a:rPr>
                        <a:t>1996</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12,330</a:t>
                      </a:r>
                      <a:endParaRPr lang="zh-TW" altLang="en-US" sz="24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34" name="矩形 33"/>
          <p:cNvSpPr/>
          <p:nvPr/>
        </p:nvSpPr>
        <p:spPr>
          <a:xfrm>
            <a:off x="213142" y="119675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三、國民所得與業態發展過程</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7" name="矩形 6"/>
          <p:cNvSpPr/>
          <p:nvPr/>
        </p:nvSpPr>
        <p:spPr>
          <a:xfrm>
            <a:off x="4284800" y="6156012"/>
            <a:ext cx="4716356"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2-3</a:t>
            </a:r>
            <a:r>
              <a:rPr lang="zh-TW" altLang="en-US" b="1" dirty="0" smtClean="0">
                <a:latin typeface="微軟正黑體" pitchFamily="34" charset="-120"/>
                <a:ea typeface="微軟正黑體" pitchFamily="34" charset="-120"/>
              </a:rPr>
              <a:t>　台灣國民所得與零售業態發展的關係</a:t>
            </a:r>
            <a:endParaRPr lang="zh-TW" altLang="en-US" b="1" dirty="0">
              <a:latin typeface="微軟正黑體" pitchFamily="34" charset="-120"/>
              <a:ea typeface="微軟正黑體" pitchFamily="34" charset="-120"/>
            </a:endParaRPr>
          </a:p>
        </p:txBody>
      </p:sp>
      <p:graphicFrame>
        <p:nvGraphicFramePr>
          <p:cNvPr id="8" name="表格 7"/>
          <p:cNvGraphicFramePr>
            <a:graphicFrameLocks noGrp="1"/>
          </p:cNvGraphicFramePr>
          <p:nvPr/>
        </p:nvGraphicFramePr>
        <p:xfrm>
          <a:off x="571472" y="1811576"/>
          <a:ext cx="8429684" cy="4297680"/>
        </p:xfrm>
        <a:graphic>
          <a:graphicData uri="http://schemas.openxmlformats.org/drawingml/2006/table">
            <a:tbl>
              <a:tblPr firstRow="1" bandRow="1">
                <a:tableStyleId>{7DF18680-E054-41AD-8BC1-D1AEF772440D}</a:tableStyleId>
              </a:tblPr>
              <a:tblGrid>
                <a:gridCol w="1500198"/>
                <a:gridCol w="1707560"/>
                <a:gridCol w="2650158"/>
                <a:gridCol w="1303589"/>
                <a:gridCol w="1268179"/>
              </a:tblGrid>
              <a:tr h="571504">
                <a:tc rowSpan="2">
                  <a:txBody>
                    <a:bodyPr/>
                    <a:lstStyle/>
                    <a:p>
                      <a:pPr algn="ctr"/>
                      <a:r>
                        <a:rPr lang="zh-TW" altLang="en-US" sz="2400" b="1" dirty="0" smtClean="0">
                          <a:solidFill>
                            <a:schemeClr val="tx1"/>
                          </a:solidFill>
                          <a:latin typeface="微軟正黑體" pitchFamily="34" charset="-120"/>
                          <a:ea typeface="微軟正黑體" pitchFamily="34" charset="-120"/>
                        </a:rPr>
                        <a:t>每人國民所得</a:t>
                      </a:r>
                    </a:p>
                    <a:p>
                      <a:pPr algn="ctr"/>
                      <a:r>
                        <a:rPr lang="zh-TW" altLang="en-US" sz="2400" b="1" dirty="0" smtClean="0">
                          <a:solidFill>
                            <a:schemeClr val="tx1"/>
                          </a:solidFill>
                          <a:latin typeface="微軟正黑體" pitchFamily="34" charset="-120"/>
                          <a:ea typeface="微軟正黑體" pitchFamily="34" charset="-120"/>
                        </a:rPr>
                        <a:t>（美元）</a:t>
                      </a:r>
                      <a:endParaRPr lang="zh-TW" altLang="en-US" sz="2400" b="1" dirty="0">
                        <a:solidFill>
                          <a:schemeClr val="tx1"/>
                        </a:solidFill>
                        <a:latin typeface="微軟正黑體" pitchFamily="34" charset="-120"/>
                        <a:ea typeface="微軟正黑體" pitchFamily="34" charset="-120"/>
                      </a:endParaRPr>
                    </a:p>
                  </a:txBody>
                  <a:tcPr/>
                </a:tc>
                <a:tc rowSpan="2">
                  <a:txBody>
                    <a:bodyPr/>
                    <a:lstStyle/>
                    <a:p>
                      <a:pPr algn="ctr"/>
                      <a:endParaRPr lang="en-US" altLang="zh-TW" sz="1600" b="1" dirty="0" smtClean="0">
                        <a:solidFill>
                          <a:schemeClr val="tx1"/>
                        </a:solidFill>
                        <a:latin typeface="微軟正黑體" pitchFamily="34" charset="-120"/>
                        <a:ea typeface="微軟正黑體" pitchFamily="34" charset="-120"/>
                      </a:endParaRPr>
                    </a:p>
                    <a:p>
                      <a:pPr algn="ctr"/>
                      <a:r>
                        <a:rPr lang="zh-TW" altLang="en-US" sz="2400" b="1" dirty="0" smtClean="0">
                          <a:solidFill>
                            <a:schemeClr val="tx1"/>
                          </a:solidFill>
                          <a:latin typeface="微軟正黑體" pitchFamily="34" charset="-120"/>
                          <a:ea typeface="微軟正黑體" pitchFamily="34" charset="-120"/>
                        </a:rPr>
                        <a:t>主要</a:t>
                      </a:r>
                      <a:endParaRPr lang="en-US" altLang="zh-TW" sz="2400" b="1" dirty="0" smtClean="0">
                        <a:solidFill>
                          <a:schemeClr val="tx1"/>
                        </a:solidFill>
                        <a:latin typeface="微軟正黑體" pitchFamily="34" charset="-120"/>
                        <a:ea typeface="微軟正黑體" pitchFamily="34" charset="-120"/>
                      </a:endParaRPr>
                    </a:p>
                    <a:p>
                      <a:pPr algn="ctr"/>
                      <a:r>
                        <a:rPr lang="zh-TW" altLang="en-US" sz="2400" b="1" dirty="0" smtClean="0">
                          <a:solidFill>
                            <a:schemeClr val="tx1"/>
                          </a:solidFill>
                          <a:latin typeface="微軟正黑體" pitchFamily="34" charset="-120"/>
                          <a:ea typeface="微軟正黑體" pitchFamily="34" charset="-120"/>
                        </a:rPr>
                        <a:t>業態</a:t>
                      </a:r>
                      <a:endParaRPr lang="zh-TW" altLang="en-US" sz="2400" b="1" dirty="0">
                        <a:solidFill>
                          <a:schemeClr val="tx1"/>
                        </a:solidFill>
                        <a:latin typeface="微軟正黑體" pitchFamily="34" charset="-120"/>
                        <a:ea typeface="微軟正黑體" pitchFamily="34" charset="-120"/>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600" b="1" dirty="0" smtClean="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微軟正黑體" pitchFamily="34" charset="-120"/>
                          <a:ea typeface="微軟正黑體" pitchFamily="34" charset="-120"/>
                        </a:rPr>
                        <a:t>消費</a:t>
                      </a:r>
                      <a:endParaRPr lang="en-US" altLang="zh-TW" sz="2400" b="1" dirty="0" smtClean="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微軟正黑體" pitchFamily="34" charset="-120"/>
                          <a:ea typeface="微軟正黑體" pitchFamily="34" charset="-120"/>
                        </a:rPr>
                        <a:t>特性</a:t>
                      </a:r>
                      <a:endParaRPr lang="zh-TW" altLang="en-US" sz="2400" b="1" dirty="0">
                        <a:solidFill>
                          <a:schemeClr val="tx1"/>
                        </a:solidFill>
                        <a:latin typeface="微軟正黑體" pitchFamily="34" charset="-120"/>
                        <a:ea typeface="微軟正黑體" pitchFamily="34" charset="-12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1600" b="1" dirty="0" smtClean="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tx1"/>
                          </a:solidFill>
                          <a:latin typeface="微軟正黑體" pitchFamily="34" charset="-120"/>
                          <a:ea typeface="微軟正黑體" pitchFamily="34" charset="-120"/>
                          <a:cs typeface="+mn-cs"/>
                        </a:rPr>
                        <a:t>我國每人國民所得</a:t>
                      </a:r>
                    </a:p>
                  </a:txBody>
                  <a:tcPr/>
                </a:tc>
                <a:tc hMerge="1">
                  <a:txBody>
                    <a:bodyPr/>
                    <a:lstStyle/>
                    <a:p>
                      <a:endParaRPr lang="zh-TW" altLang="en-US" dirty="0"/>
                    </a:p>
                  </a:txBody>
                  <a:tcPr/>
                </a:tc>
              </a:tr>
              <a:tr h="54388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微軟正黑體" pitchFamily="34" charset="-120"/>
                          <a:ea typeface="微軟正黑體" pitchFamily="34" charset="-120"/>
                        </a:rPr>
                        <a:t>西元</a:t>
                      </a:r>
                      <a:endParaRPr lang="zh-TW" altLang="en-US" sz="2400" b="1" dirty="0">
                        <a:solidFill>
                          <a:schemeClr val="tx1"/>
                        </a:solidFill>
                        <a:latin typeface="微軟正黑體" pitchFamily="34" charset="-120"/>
                        <a:ea typeface="微軟正黑體" pitchFamily="34" charset="-120"/>
                      </a:endParaRPr>
                    </a:p>
                  </a:txBody>
                  <a:tcPr>
                    <a:solidFill>
                      <a:schemeClr val="accent5">
                        <a:lumMod val="60000"/>
                        <a:lumOff val="40000"/>
                      </a:schemeClr>
                    </a:solidFill>
                  </a:tcPr>
                </a:tc>
                <a:tc>
                  <a:txBody>
                    <a:bodyPr/>
                    <a:lstStyle/>
                    <a:p>
                      <a:pPr algn="ctr"/>
                      <a:r>
                        <a:rPr lang="zh-TW" altLang="en-US" sz="2400" b="1" dirty="0" smtClean="0">
                          <a:solidFill>
                            <a:schemeClr val="tx1"/>
                          </a:solidFill>
                          <a:latin typeface="微軟正黑體" pitchFamily="34" charset="-120"/>
                          <a:ea typeface="微軟正黑體" pitchFamily="34" charset="-120"/>
                        </a:rPr>
                        <a:t>美元</a:t>
                      </a:r>
                      <a:endParaRPr lang="zh-TW" altLang="en-US" sz="2400" b="1" dirty="0">
                        <a:solidFill>
                          <a:schemeClr val="tx1"/>
                        </a:solidFill>
                        <a:latin typeface="微軟正黑體" pitchFamily="34" charset="-120"/>
                        <a:ea typeface="微軟正黑體" pitchFamily="34" charset="-120"/>
                      </a:endParaRPr>
                    </a:p>
                  </a:txBody>
                  <a:tcPr>
                    <a:solidFill>
                      <a:schemeClr val="accent5">
                        <a:lumMod val="60000"/>
                        <a:lumOff val="40000"/>
                      </a:schemeClr>
                    </a:solidFill>
                  </a:tcPr>
                </a:tc>
              </a:tr>
              <a:tr h="422920">
                <a:tc>
                  <a:txBody>
                    <a:bodyPr/>
                    <a:lstStyle/>
                    <a:p>
                      <a:pPr algn="ctr"/>
                      <a:r>
                        <a:rPr lang="en-US" altLang="zh-TW" sz="2400" b="1" dirty="0" smtClean="0">
                          <a:latin typeface="微軟正黑體" pitchFamily="34" charset="-120"/>
                          <a:ea typeface="微軟正黑體" pitchFamily="34" charset="-120"/>
                        </a:rPr>
                        <a:t>15,000 </a:t>
                      </a:r>
                    </a:p>
                  </a:txBody>
                  <a:tcPr/>
                </a:tc>
                <a:tc>
                  <a:txBody>
                    <a:bodyPr/>
                    <a:lstStyle/>
                    <a:p>
                      <a:pPr algn="ctr"/>
                      <a:r>
                        <a:rPr lang="en-US" altLang="zh-TW" sz="2400" b="1" dirty="0" smtClean="0">
                          <a:latin typeface="微軟正黑體" pitchFamily="34" charset="-120"/>
                          <a:ea typeface="微軟正黑體" pitchFamily="34" charset="-120"/>
                        </a:rPr>
                        <a:t>DIY</a:t>
                      </a:r>
                      <a:r>
                        <a:rPr lang="zh-TW" altLang="en-US" sz="2400" b="1" dirty="0" smtClean="0">
                          <a:latin typeface="微軟正黑體" pitchFamily="34" charset="-120"/>
                          <a:ea typeface="微軟正黑體" pitchFamily="34" charset="-120"/>
                        </a:rPr>
                        <a:t>專賣店、家庭購物及無店舖行銷</a:t>
                      </a:r>
                    </a:p>
                  </a:txBody>
                  <a:tcPr/>
                </a:tc>
                <a:tc>
                  <a:txBody>
                    <a:bodyPr/>
                    <a:lstStyle/>
                    <a:p>
                      <a:pPr algn="l"/>
                      <a:r>
                        <a:rPr lang="zh-TW" altLang="en-US" sz="2400" b="1" dirty="0" smtClean="0">
                          <a:latin typeface="微軟正黑體" pitchFamily="34" charset="-120"/>
                          <a:ea typeface="微軟正黑體" pitchFamily="34" charset="-120"/>
                        </a:rPr>
                        <a:t>個人休閒時間增多，希望從工作中獲得樂趣，講求個性化、品味化。</a:t>
                      </a:r>
                      <a:r>
                        <a:rPr lang="en-US" altLang="zh-TW" sz="2400" b="1" dirty="0" smtClean="0">
                          <a:latin typeface="微軟正黑體" pitchFamily="34" charset="-120"/>
                          <a:ea typeface="微軟正黑體" pitchFamily="34" charset="-120"/>
                        </a:rPr>
                        <a:t> </a:t>
                      </a:r>
                      <a:endParaRPr lang="zh-TW" altLang="en-US" sz="24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微軟正黑體" pitchFamily="34" charset="-120"/>
                          <a:ea typeface="微軟正黑體" pitchFamily="34" charset="-120"/>
                        </a:rPr>
                        <a:t>2007</a:t>
                      </a:r>
                      <a:endParaRPr lang="zh-TW" altLang="en-US" sz="24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微軟正黑體" pitchFamily="34" charset="-120"/>
                          <a:ea typeface="微軟正黑體" pitchFamily="34" charset="-120"/>
                        </a:rPr>
                        <a:t>15,192</a:t>
                      </a:r>
                      <a:endParaRPr lang="zh-TW" altLang="en-US" sz="2400" b="1" dirty="0">
                        <a:latin typeface="微軟正黑體" pitchFamily="34" charset="-120"/>
                        <a:ea typeface="微軟正黑體" pitchFamily="34" charset="-120"/>
                      </a:endParaRPr>
                    </a:p>
                  </a:txBody>
                  <a:tcPr/>
                </a:tc>
              </a:tr>
              <a:tr h="678661">
                <a:tc>
                  <a:txBody>
                    <a:bodyPr/>
                    <a:lstStyle/>
                    <a:p>
                      <a:pPr algn="ctr"/>
                      <a:r>
                        <a:rPr lang="en-US" altLang="zh-TW" sz="2400" b="1" dirty="0" smtClean="0">
                          <a:latin typeface="微軟正黑體" pitchFamily="34" charset="-120"/>
                          <a:ea typeface="微軟正黑體" pitchFamily="34" charset="-120"/>
                        </a:rPr>
                        <a:t>20,000</a:t>
                      </a:r>
                    </a:p>
                  </a:txBody>
                  <a:tcPr/>
                </a:tc>
                <a:tc>
                  <a:txBody>
                    <a:bodyPr/>
                    <a:lstStyle/>
                    <a:p>
                      <a:pPr algn="l"/>
                      <a:r>
                        <a:rPr lang="zh-TW" altLang="en-US" sz="2400" b="1" dirty="0" smtClean="0">
                          <a:latin typeface="微軟正黑體" pitchFamily="34" charset="-120"/>
                          <a:ea typeface="微軟正黑體" pitchFamily="34" charset="-120"/>
                        </a:rPr>
                        <a:t>業種、業態、網路整合及業際多元組合</a:t>
                      </a:r>
                    </a:p>
                  </a:txBody>
                  <a:tcPr/>
                </a:tc>
                <a:tc>
                  <a:txBody>
                    <a:bodyPr/>
                    <a:lstStyle/>
                    <a:p>
                      <a:pPr algn="ctr"/>
                      <a:r>
                        <a:rPr lang="zh-TW" altLang="en-US" sz="2400" b="1" dirty="0" smtClean="0">
                          <a:latin typeface="微軟正黑體" pitchFamily="34" charset="-120"/>
                          <a:ea typeface="微軟正黑體" pitchFamily="34" charset="-120"/>
                        </a:rPr>
                        <a:t>生活與文化內涵。</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2012</a:t>
                      </a:r>
                      <a:endParaRPr lang="zh-TW" altLang="en-US" sz="24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latin typeface="微軟正黑體" pitchFamily="34" charset="-120"/>
                          <a:ea typeface="微軟正黑體" pitchFamily="34" charset="-120"/>
                        </a:rPr>
                        <a:t>17,894</a:t>
                      </a:r>
                      <a:endParaRPr lang="zh-TW" altLang="en-US" sz="2400" b="1" dirty="0" smtClean="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34" name="矩形 33"/>
          <p:cNvSpPr/>
          <p:nvPr/>
        </p:nvSpPr>
        <p:spPr>
          <a:xfrm>
            <a:off x="213142" y="119675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a:t>
            </a:r>
            <a:r>
              <a:rPr lang="zh-TW" altLang="en-US" sz="3200" b="1" dirty="0">
                <a:solidFill>
                  <a:schemeClr val="accent3">
                    <a:lumMod val="75000"/>
                  </a:schemeClr>
                </a:solidFill>
                <a:latin typeface="微軟正黑體" pitchFamily="34" charset="-120"/>
                <a:ea typeface="微軟正黑體" pitchFamily="34" charset="-120"/>
              </a:rPr>
              <a:t>國民所得與業</a:t>
            </a:r>
            <a:r>
              <a:rPr lang="zh-TW" altLang="en-US" sz="3200" b="1" dirty="0" smtClean="0">
                <a:solidFill>
                  <a:schemeClr val="accent3">
                    <a:lumMod val="75000"/>
                  </a:schemeClr>
                </a:solidFill>
                <a:latin typeface="微軟正黑體" pitchFamily="34" charset="-120"/>
                <a:ea typeface="微軟正黑體" pitchFamily="34" charset="-120"/>
              </a:rPr>
              <a:t>態發展過程</a:t>
            </a:r>
            <a:endParaRPr lang="zh-TW" altLang="zh-TW" sz="3200" b="1" dirty="0" smtClean="0">
              <a:solidFill>
                <a:schemeClr val="accent3">
                  <a:lumMod val="75000"/>
                </a:schemeClr>
              </a:solidFill>
              <a:latin typeface="微軟正黑體" pitchFamily="34" charset="-120"/>
              <a:ea typeface="微軟正黑體" pitchFamily="34" charset="-120"/>
            </a:endParaRPr>
          </a:p>
        </p:txBody>
      </p:sp>
      <p:grpSp>
        <p:nvGrpSpPr>
          <p:cNvPr id="9" name="群組 8"/>
          <p:cNvGrpSpPr/>
          <p:nvPr/>
        </p:nvGrpSpPr>
        <p:grpSpPr>
          <a:xfrm>
            <a:off x="357158" y="2060848"/>
            <a:ext cx="8358246" cy="4155546"/>
            <a:chOff x="357158" y="2071678"/>
            <a:chExt cx="8358246" cy="4155546"/>
          </a:xfrm>
        </p:grpSpPr>
        <p:sp>
          <p:nvSpPr>
            <p:cNvPr id="10" name="矩形 9"/>
            <p:cNvSpPr/>
            <p:nvPr/>
          </p:nvSpPr>
          <p:spPr>
            <a:xfrm>
              <a:off x="2564924" y="5857892"/>
              <a:ext cx="3793026"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2-2</a:t>
              </a:r>
              <a:r>
                <a:rPr lang="zh-TW" altLang="en-US" b="1" dirty="0" smtClean="0">
                  <a:latin typeface="微軟正黑體" pitchFamily="34" charset="-120"/>
                  <a:ea typeface="微軟正黑體" pitchFamily="34" charset="-120"/>
                </a:rPr>
                <a:t>　零售手風琴理論的演變過程</a:t>
              </a:r>
              <a:endParaRPr lang="zh-TW" altLang="en-US" b="1" dirty="0">
                <a:latin typeface="微軟正黑體" pitchFamily="34" charset="-120"/>
                <a:ea typeface="微軟正黑體" pitchFamily="34" charset="-120"/>
              </a:endParaRPr>
            </a:p>
          </p:txBody>
        </p:sp>
        <p:cxnSp>
          <p:nvCxnSpPr>
            <p:cNvPr id="11" name="直線單箭頭接點 10"/>
            <p:cNvCxnSpPr/>
            <p:nvPr/>
          </p:nvCxnSpPr>
          <p:spPr>
            <a:xfrm>
              <a:off x="1214414" y="3927478"/>
              <a:ext cx="700092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直線接點 11"/>
            <p:cNvCxnSpPr/>
            <p:nvPr/>
          </p:nvCxnSpPr>
          <p:spPr>
            <a:xfrm rot="5400000">
              <a:off x="-392941" y="3821909"/>
              <a:ext cx="3214710" cy="1588"/>
            </a:xfrm>
            <a:prstGeom prst="line">
              <a:avLst/>
            </a:prstGeom>
          </p:spPr>
          <p:style>
            <a:lnRef idx="3">
              <a:schemeClr val="dk1"/>
            </a:lnRef>
            <a:fillRef idx="0">
              <a:schemeClr val="dk1"/>
            </a:fillRef>
            <a:effectRef idx="2">
              <a:schemeClr val="dk1"/>
            </a:effectRef>
            <a:fontRef idx="minor">
              <a:schemeClr val="tx1"/>
            </a:fontRef>
          </p:style>
        </p:cxnSp>
        <p:cxnSp>
          <p:nvCxnSpPr>
            <p:cNvPr id="13" name="直線接點 12"/>
            <p:cNvCxnSpPr/>
            <p:nvPr/>
          </p:nvCxnSpPr>
          <p:spPr>
            <a:xfrm>
              <a:off x="928662" y="2571744"/>
              <a:ext cx="571504" cy="1588"/>
            </a:xfrm>
            <a:prstGeom prst="line">
              <a:avLst/>
            </a:prstGeom>
          </p:spPr>
          <p:style>
            <a:lnRef idx="3">
              <a:schemeClr val="dk1"/>
            </a:lnRef>
            <a:fillRef idx="0">
              <a:schemeClr val="dk1"/>
            </a:fillRef>
            <a:effectRef idx="2">
              <a:schemeClr val="dk1"/>
            </a:effectRef>
            <a:fontRef idx="minor">
              <a:schemeClr val="tx1"/>
            </a:fontRef>
          </p:style>
        </p:cxnSp>
        <p:cxnSp>
          <p:nvCxnSpPr>
            <p:cNvPr id="14" name="直線接點 13"/>
            <p:cNvCxnSpPr/>
            <p:nvPr/>
          </p:nvCxnSpPr>
          <p:spPr>
            <a:xfrm>
              <a:off x="928662" y="5072074"/>
              <a:ext cx="571504" cy="1588"/>
            </a:xfrm>
            <a:prstGeom prst="line">
              <a:avLst/>
            </a:prstGeom>
          </p:spPr>
          <p:style>
            <a:lnRef idx="3">
              <a:schemeClr val="dk1"/>
            </a:lnRef>
            <a:fillRef idx="0">
              <a:schemeClr val="dk1"/>
            </a:fillRef>
            <a:effectRef idx="2">
              <a:schemeClr val="dk1"/>
            </a:effectRef>
            <a:fontRef idx="minor">
              <a:schemeClr val="tx1"/>
            </a:fontRef>
          </p:style>
        </p:cxnSp>
        <p:grpSp>
          <p:nvGrpSpPr>
            <p:cNvPr id="15" name="群組 24"/>
            <p:cNvGrpSpPr/>
            <p:nvPr/>
          </p:nvGrpSpPr>
          <p:grpSpPr>
            <a:xfrm>
              <a:off x="1214413" y="2571744"/>
              <a:ext cx="6715172" cy="2500330"/>
              <a:chOff x="1214413" y="2571744"/>
              <a:chExt cx="6715172" cy="2500330"/>
            </a:xfrm>
          </p:grpSpPr>
          <p:cxnSp>
            <p:nvCxnSpPr>
              <p:cNvPr id="24" name="直線接點 23"/>
              <p:cNvCxnSpPr/>
              <p:nvPr/>
            </p:nvCxnSpPr>
            <p:spPr>
              <a:xfrm rot="16200000" flipH="1">
                <a:off x="821504" y="2964653"/>
                <a:ext cx="2500330" cy="1714512"/>
              </a:xfrm>
              <a:prstGeom prst="line">
                <a:avLst/>
              </a:prstGeom>
            </p:spPr>
            <p:style>
              <a:lnRef idx="3">
                <a:schemeClr val="dk1"/>
              </a:lnRef>
              <a:fillRef idx="0">
                <a:schemeClr val="dk1"/>
              </a:fillRef>
              <a:effectRef idx="2">
                <a:schemeClr val="dk1"/>
              </a:effectRef>
              <a:fontRef idx="minor">
                <a:schemeClr val="tx1"/>
              </a:fontRef>
            </p:style>
          </p:cxnSp>
          <p:cxnSp>
            <p:nvCxnSpPr>
              <p:cNvPr id="25" name="直線接點 24"/>
              <p:cNvCxnSpPr/>
              <p:nvPr/>
            </p:nvCxnSpPr>
            <p:spPr>
              <a:xfrm rot="5400000" flipH="1" flipV="1">
                <a:off x="2500298" y="3000372"/>
                <a:ext cx="2500330" cy="1643074"/>
              </a:xfrm>
              <a:prstGeom prst="line">
                <a:avLst/>
              </a:prstGeom>
            </p:spPr>
            <p:style>
              <a:lnRef idx="3">
                <a:schemeClr val="dk1"/>
              </a:lnRef>
              <a:fillRef idx="0">
                <a:schemeClr val="dk1"/>
              </a:fillRef>
              <a:effectRef idx="2">
                <a:schemeClr val="dk1"/>
              </a:effectRef>
              <a:fontRef idx="minor">
                <a:schemeClr val="tx1"/>
              </a:fontRef>
            </p:style>
          </p:cxnSp>
          <p:cxnSp>
            <p:nvCxnSpPr>
              <p:cNvPr id="26" name="直線接點 25"/>
              <p:cNvCxnSpPr/>
              <p:nvPr/>
            </p:nvCxnSpPr>
            <p:spPr>
              <a:xfrm rot="16200000" flipH="1">
                <a:off x="4179091" y="2964653"/>
                <a:ext cx="2500330" cy="1714512"/>
              </a:xfrm>
              <a:prstGeom prst="line">
                <a:avLst/>
              </a:prstGeom>
            </p:spPr>
            <p:style>
              <a:lnRef idx="3">
                <a:schemeClr val="dk1"/>
              </a:lnRef>
              <a:fillRef idx="0">
                <a:schemeClr val="dk1"/>
              </a:fillRef>
              <a:effectRef idx="2">
                <a:schemeClr val="dk1"/>
              </a:effectRef>
              <a:fontRef idx="minor">
                <a:schemeClr val="tx1"/>
              </a:fontRef>
            </p:style>
          </p:cxnSp>
          <p:cxnSp>
            <p:nvCxnSpPr>
              <p:cNvPr id="27" name="直線單箭頭接點 26"/>
              <p:cNvCxnSpPr/>
              <p:nvPr/>
            </p:nvCxnSpPr>
            <p:spPr>
              <a:xfrm rot="5400000" flipH="1" flipV="1">
                <a:off x="5893602" y="3036091"/>
                <a:ext cx="2428892" cy="16430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16" name="文字方塊 15"/>
            <p:cNvSpPr txBox="1"/>
            <p:nvPr/>
          </p:nvSpPr>
          <p:spPr>
            <a:xfrm>
              <a:off x="357158" y="2714620"/>
              <a:ext cx="500066" cy="2308324"/>
            </a:xfrm>
            <a:prstGeom prst="rect">
              <a:avLst/>
            </a:prstGeom>
            <a:noFill/>
          </p:spPr>
          <p:txBody>
            <a:bodyPr wrap="square" rtlCol="0">
              <a:spAutoFit/>
            </a:bodyPr>
            <a:lstStyle/>
            <a:p>
              <a:r>
                <a:rPr lang="zh-TW" altLang="en-US" sz="2400" b="1" dirty="0" smtClean="0">
                  <a:latin typeface="微軟正黑體" pitchFamily="34" charset="-120"/>
                  <a:ea typeface="微軟正黑體" pitchFamily="34" charset="-120"/>
                </a:rPr>
                <a:t>商品組合幅度</a:t>
              </a:r>
              <a:endParaRPr lang="zh-TW" altLang="en-US" sz="2400" b="1" dirty="0">
                <a:latin typeface="微軟正黑體" pitchFamily="34" charset="-120"/>
                <a:ea typeface="微軟正黑體" pitchFamily="34" charset="-120"/>
              </a:endParaRPr>
            </a:p>
          </p:txBody>
        </p:sp>
        <p:sp>
          <p:nvSpPr>
            <p:cNvPr id="17" name="文字方塊 16"/>
            <p:cNvSpPr txBox="1"/>
            <p:nvPr/>
          </p:nvSpPr>
          <p:spPr>
            <a:xfrm>
              <a:off x="571472" y="2071678"/>
              <a:ext cx="500066" cy="461665"/>
            </a:xfrm>
            <a:prstGeom prst="rect">
              <a:avLst/>
            </a:prstGeom>
            <a:noFill/>
          </p:spPr>
          <p:txBody>
            <a:bodyPr wrap="square" rtlCol="0">
              <a:spAutoFit/>
            </a:bodyPr>
            <a:lstStyle/>
            <a:p>
              <a:r>
                <a:rPr lang="zh-TW" altLang="en-US" sz="2400" b="1" dirty="0" smtClean="0">
                  <a:latin typeface="微軟正黑體" pitchFamily="34" charset="-120"/>
                  <a:ea typeface="微軟正黑體" pitchFamily="34" charset="-120"/>
                </a:rPr>
                <a:t>寬</a:t>
              </a:r>
              <a:endParaRPr lang="zh-TW" altLang="en-US" sz="2400" b="1" dirty="0">
                <a:latin typeface="微軟正黑體" pitchFamily="34" charset="-120"/>
                <a:ea typeface="微軟正黑體" pitchFamily="34" charset="-120"/>
              </a:endParaRPr>
            </a:p>
          </p:txBody>
        </p:sp>
        <p:sp>
          <p:nvSpPr>
            <p:cNvPr id="18" name="文字方塊 17"/>
            <p:cNvSpPr txBox="1"/>
            <p:nvPr/>
          </p:nvSpPr>
          <p:spPr>
            <a:xfrm>
              <a:off x="571472" y="5143512"/>
              <a:ext cx="500066" cy="461665"/>
            </a:xfrm>
            <a:prstGeom prst="rect">
              <a:avLst/>
            </a:prstGeom>
            <a:noFill/>
          </p:spPr>
          <p:txBody>
            <a:bodyPr wrap="square" rtlCol="0">
              <a:spAutoFit/>
            </a:bodyPr>
            <a:lstStyle/>
            <a:p>
              <a:r>
                <a:rPr lang="zh-TW" altLang="en-US" sz="2400" b="1" dirty="0" smtClean="0">
                  <a:latin typeface="微軟正黑體" pitchFamily="34" charset="-120"/>
                  <a:ea typeface="微軟正黑體" pitchFamily="34" charset="-120"/>
                </a:rPr>
                <a:t>窄</a:t>
              </a:r>
              <a:endParaRPr lang="zh-TW" altLang="en-US" sz="2400" b="1" dirty="0">
                <a:latin typeface="微軟正黑體" pitchFamily="34" charset="-120"/>
                <a:ea typeface="微軟正黑體" pitchFamily="34" charset="-120"/>
              </a:endParaRPr>
            </a:p>
          </p:txBody>
        </p:sp>
        <p:sp>
          <p:nvSpPr>
            <p:cNvPr id="19" name="文字方塊 18"/>
            <p:cNvSpPr txBox="1"/>
            <p:nvPr/>
          </p:nvSpPr>
          <p:spPr>
            <a:xfrm>
              <a:off x="1428728" y="2071679"/>
              <a:ext cx="1500198" cy="461665"/>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1.</a:t>
              </a:r>
              <a:r>
                <a:rPr lang="zh-TW" altLang="en-US" sz="2400" b="1" dirty="0" smtClean="0">
                  <a:latin typeface="微軟正黑體" pitchFamily="34" charset="-120"/>
                  <a:ea typeface="微軟正黑體" pitchFamily="34" charset="-120"/>
                </a:rPr>
                <a:t>雜貨店</a:t>
              </a:r>
              <a:endParaRPr lang="zh-TW" altLang="en-US" sz="2400" b="1" dirty="0">
                <a:latin typeface="微軟正黑體" pitchFamily="34" charset="-120"/>
                <a:ea typeface="微軟正黑體" pitchFamily="34" charset="-120"/>
              </a:endParaRPr>
            </a:p>
          </p:txBody>
        </p:sp>
        <p:sp>
          <p:nvSpPr>
            <p:cNvPr id="20" name="文字方塊 19"/>
            <p:cNvSpPr txBox="1"/>
            <p:nvPr/>
          </p:nvSpPr>
          <p:spPr>
            <a:xfrm>
              <a:off x="2285984" y="5172030"/>
              <a:ext cx="1571636" cy="461665"/>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2.</a:t>
              </a:r>
              <a:r>
                <a:rPr lang="zh-TW" altLang="en-US" sz="2400" b="1" dirty="0" smtClean="0">
                  <a:latin typeface="微軟正黑體" pitchFamily="34" charset="-120"/>
                  <a:ea typeface="微軟正黑體" pitchFamily="34" charset="-120"/>
                </a:rPr>
                <a:t>專賣店</a:t>
              </a:r>
              <a:endParaRPr lang="zh-TW" altLang="en-US" sz="2400" b="1" dirty="0">
                <a:latin typeface="微軟正黑體" pitchFamily="34" charset="-120"/>
                <a:ea typeface="微軟正黑體" pitchFamily="34" charset="-120"/>
              </a:endParaRPr>
            </a:p>
          </p:txBody>
        </p:sp>
        <p:sp>
          <p:nvSpPr>
            <p:cNvPr id="21" name="文字方塊 20"/>
            <p:cNvSpPr txBox="1"/>
            <p:nvPr/>
          </p:nvSpPr>
          <p:spPr>
            <a:xfrm>
              <a:off x="3786182" y="2071678"/>
              <a:ext cx="1785950" cy="461665"/>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3.</a:t>
              </a:r>
              <a:r>
                <a:rPr lang="zh-TW" altLang="en-US" sz="2400" b="1" dirty="0" smtClean="0">
                  <a:latin typeface="微軟正黑體" pitchFamily="34" charset="-120"/>
                  <a:ea typeface="微軟正黑體" pitchFamily="34" charset="-120"/>
                </a:rPr>
                <a:t>百貨公司</a:t>
              </a:r>
              <a:endParaRPr lang="zh-TW" altLang="en-US" sz="2400" b="1" dirty="0">
                <a:latin typeface="微軟正黑體" pitchFamily="34" charset="-120"/>
                <a:ea typeface="微軟正黑體" pitchFamily="34" charset="-120"/>
              </a:endParaRPr>
            </a:p>
          </p:txBody>
        </p:sp>
        <p:sp>
          <p:nvSpPr>
            <p:cNvPr id="22" name="文字方塊 21"/>
            <p:cNvSpPr txBox="1"/>
            <p:nvPr/>
          </p:nvSpPr>
          <p:spPr>
            <a:xfrm>
              <a:off x="5357818" y="5143512"/>
              <a:ext cx="2000264" cy="461665"/>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4.</a:t>
              </a:r>
              <a:r>
                <a:rPr lang="zh-TW" altLang="en-US" sz="2400" b="1" dirty="0" smtClean="0">
                  <a:latin typeface="微軟正黑體" pitchFamily="34" charset="-120"/>
                  <a:ea typeface="微軟正黑體" pitchFamily="34" charset="-120"/>
                </a:rPr>
                <a:t>大型專賣店</a:t>
              </a:r>
              <a:endParaRPr lang="zh-TW" altLang="en-US" sz="2400" b="1" dirty="0">
                <a:latin typeface="微軟正黑體" pitchFamily="34" charset="-120"/>
                <a:ea typeface="微軟正黑體" pitchFamily="34" charset="-120"/>
              </a:endParaRPr>
            </a:p>
          </p:txBody>
        </p:sp>
        <p:sp>
          <p:nvSpPr>
            <p:cNvPr id="23" name="文字方塊 22"/>
            <p:cNvSpPr txBox="1"/>
            <p:nvPr/>
          </p:nvSpPr>
          <p:spPr>
            <a:xfrm>
              <a:off x="7000892" y="2071678"/>
              <a:ext cx="1714512" cy="461665"/>
            </a:xfrm>
            <a:prstGeom prst="rect">
              <a:avLst/>
            </a:prstGeom>
            <a:noFill/>
          </p:spPr>
          <p:txBody>
            <a:bodyPr wrap="square" rtlCol="0">
              <a:spAutoFit/>
            </a:bodyPr>
            <a:lstStyle/>
            <a:p>
              <a:r>
                <a:rPr lang="en-US" altLang="zh-TW" sz="2400" b="1" dirty="0" smtClean="0">
                  <a:latin typeface="微軟正黑體" pitchFamily="34" charset="-120"/>
                  <a:ea typeface="微軟正黑體" pitchFamily="34" charset="-120"/>
                </a:rPr>
                <a:t>5.</a:t>
              </a:r>
              <a:r>
                <a:rPr lang="zh-TW" altLang="en-US" sz="2400" b="1" dirty="0" smtClean="0">
                  <a:latin typeface="微軟正黑體" pitchFamily="34" charset="-120"/>
                  <a:ea typeface="微軟正黑體" pitchFamily="34" charset="-120"/>
                </a:rPr>
                <a:t>購物中心</a:t>
              </a:r>
              <a:endParaRPr lang="zh-TW" altLang="en-US" sz="2400" b="1" dirty="0">
                <a:latin typeface="微軟正黑體" pitchFamily="34" charset="-120"/>
                <a:ea typeface="微軟正黑體" pitchFamily="34"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lstStyle/>
          <a:p>
            <a:pPr>
              <a:buFont typeface="Wingdings" pitchFamily="2" charset="2"/>
              <a:buChar char="ü"/>
            </a:pPr>
            <a:r>
              <a:rPr lang="zh-TW" altLang="en-US" dirty="0" smtClean="0"/>
              <a:t>分析零售業態與發展過程。</a:t>
            </a:r>
          </a:p>
          <a:p>
            <a:pPr>
              <a:buFont typeface="Wingdings" pitchFamily="2" charset="2"/>
              <a:buChar char="ü"/>
            </a:pPr>
            <a:r>
              <a:rPr lang="zh-TW" altLang="en-US" dirty="0" smtClean="0"/>
              <a:t>說明雜貨店的定義與特性。</a:t>
            </a:r>
          </a:p>
          <a:p>
            <a:pPr>
              <a:buNone/>
            </a:pPr>
            <a:endParaRPr lang="zh-TW" altLang="en-US" dirty="0"/>
          </a:p>
        </p:txBody>
      </p:sp>
      <p:sp>
        <p:nvSpPr>
          <p:cNvPr id="5" name="矩形 4"/>
          <p:cNvSpPr/>
          <p:nvPr/>
        </p:nvSpPr>
        <p:spPr>
          <a:xfrm>
            <a:off x="357190" y="1285860"/>
            <a:ext cx="8929718" cy="584775"/>
          </a:xfrm>
          <a:prstGeom prst="rect">
            <a:avLst/>
          </a:prstGeom>
        </p:spPr>
        <p:txBody>
          <a:bodyPr wrap="square">
            <a:spAutoFit/>
          </a:bodyPr>
          <a:lstStyle/>
          <a:p>
            <a:r>
              <a:rPr lang="zh-TW" altLang="en-US" sz="3200" b="1" dirty="0" smtClean="0">
                <a:solidFill>
                  <a:srgbClr val="7030A0"/>
                </a:solidFill>
                <a:latin typeface="微軟正黑體" pitchFamily="34" charset="-120"/>
                <a:ea typeface="微軟正黑體" pitchFamily="34" charset="-120"/>
              </a:rPr>
              <a:t>閱讀本章後，您應該能</a:t>
            </a:r>
            <a:r>
              <a:rPr lang="en-US" altLang="zh-TW" sz="3200" b="1" dirty="0" smtClean="0">
                <a:solidFill>
                  <a:srgbClr val="7030A0"/>
                </a:solidFill>
                <a:latin typeface="微軟正黑體" pitchFamily="34" charset="-120"/>
                <a:ea typeface="微軟正黑體" pitchFamily="34" charset="-120"/>
              </a:rPr>
              <a:t>…</a:t>
            </a:r>
            <a:endParaRPr lang="zh-TW" altLang="zh-TW" sz="3200" b="1" dirty="0">
              <a:solidFill>
                <a:srgbClr val="7030A0"/>
              </a:solidFill>
              <a:latin typeface="微軟正黑體" pitchFamily="34" charset="-120"/>
              <a:ea typeface="微軟正黑體" pitchFamily="34" charset="-120"/>
            </a:endParaRPr>
          </a:p>
        </p:txBody>
      </p:sp>
      <p:pic>
        <p:nvPicPr>
          <p:cNvPr id="6" name="圖片 5" descr="雜貨店.jpg"/>
          <p:cNvPicPr>
            <a:picLocks noChangeAspect="1"/>
          </p:cNvPicPr>
          <p:nvPr/>
        </p:nvPicPr>
        <p:blipFill>
          <a:blip r:embed="rId2" cstate="screen"/>
          <a:stretch>
            <a:fillRect/>
          </a:stretch>
        </p:blipFill>
        <p:spPr>
          <a:xfrm>
            <a:off x="2627784" y="3212976"/>
            <a:ext cx="4064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雜貨店</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28" name="剪去同側角落矩形 27"/>
          <p:cNvSpPr/>
          <p:nvPr/>
        </p:nvSpPr>
        <p:spPr>
          <a:xfrm>
            <a:off x="397477" y="1268760"/>
            <a:ext cx="6406771" cy="3247188"/>
          </a:xfrm>
          <a:prstGeom prst="snip2Same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400" b="1" dirty="0" smtClean="0">
                <a:solidFill>
                  <a:schemeClr val="tx1"/>
                </a:solidFill>
                <a:latin typeface="微軟正黑體" pitchFamily="34" charset="-120"/>
                <a:ea typeface="微軟正黑體" pitchFamily="34" charset="-120"/>
              </a:rPr>
              <a:t>雜貨店（</a:t>
            </a:r>
            <a:r>
              <a:rPr lang="en-US" altLang="zh-TW" sz="2400" b="1" dirty="0" smtClean="0">
                <a:solidFill>
                  <a:schemeClr val="tx1"/>
                </a:solidFill>
                <a:latin typeface="微軟正黑體" pitchFamily="34" charset="-120"/>
                <a:ea typeface="微軟正黑體" pitchFamily="34" charset="-120"/>
              </a:rPr>
              <a:t>grocery store</a:t>
            </a:r>
            <a:r>
              <a:rPr lang="zh-TW" altLang="en-US" sz="2400" b="1" dirty="0" smtClean="0">
                <a:solidFill>
                  <a:schemeClr val="tx1"/>
                </a:solidFill>
                <a:latin typeface="微軟正黑體" pitchFamily="34" charset="-120"/>
                <a:ea typeface="微軟正黑體" pitchFamily="34" charset="-120"/>
              </a:rPr>
              <a:t>）是指經營多類商品的零售商店，又稱綜合商店（</a:t>
            </a:r>
            <a:r>
              <a:rPr lang="en-US" altLang="zh-TW" sz="2400" b="1" dirty="0" smtClean="0">
                <a:solidFill>
                  <a:schemeClr val="tx1"/>
                </a:solidFill>
                <a:latin typeface="微軟正黑體" pitchFamily="34" charset="-120"/>
                <a:ea typeface="微軟正黑體" pitchFamily="34" charset="-120"/>
              </a:rPr>
              <a:t>general store</a:t>
            </a:r>
            <a:r>
              <a:rPr lang="zh-TW" altLang="en-US" sz="2400" b="1" dirty="0" smtClean="0">
                <a:solidFill>
                  <a:schemeClr val="tx1"/>
                </a:solidFill>
                <a:latin typeface="微軟正黑體" pitchFamily="34" charset="-120"/>
                <a:ea typeface="微軟正黑體" pitchFamily="34" charset="-120"/>
              </a:rPr>
              <a:t>），其特點是經營品項較多，花色規格較少，主要販售購買頻繁、數量零星、挑選性不強的日用必需品。</a:t>
            </a:r>
          </a:p>
        </p:txBody>
      </p:sp>
      <p:pic>
        <p:nvPicPr>
          <p:cNvPr id="29" name="圖片 28" descr="general store綜合商店.jpg"/>
          <p:cNvPicPr>
            <a:picLocks noChangeAspect="1"/>
          </p:cNvPicPr>
          <p:nvPr/>
        </p:nvPicPr>
        <p:blipFill>
          <a:blip r:embed="rId3" cstate="print"/>
          <a:stretch>
            <a:fillRect/>
          </a:stretch>
        </p:blipFill>
        <p:spPr>
          <a:xfrm rot="21158485">
            <a:off x="5007262" y="3921693"/>
            <a:ext cx="3357586" cy="2514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Scale>
                                      <p:cBhvr>
                                        <p:cTn id="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
                                        </p:tgtEl>
                                        <p:attrNameLst>
                                          <p:attrName>ppt_x</p:attrName>
                                          <p:attrName>ppt_y</p:attrName>
                                        </p:attrNameLst>
                                      </p:cBhvr>
                                    </p:animMotion>
                                    <p:animEffect transition="in" filter="fade">
                                      <p:cBhvr>
                                        <p:cTn id="9" dur="1000"/>
                                        <p:tgtEl>
                                          <p:spTgt spid="28"/>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buNone/>
            </a:pPr>
            <a:endParaRPr lang="zh-TW" altLang="en-US" dirty="0" smtClean="0"/>
          </a:p>
          <a:p>
            <a:endParaRPr lang="zh-TW" altLang="en-US" dirty="0"/>
          </a:p>
        </p:txBody>
      </p:sp>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第三節 專賣店</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7" name="摺角紙張 6"/>
          <p:cNvSpPr/>
          <p:nvPr/>
        </p:nvSpPr>
        <p:spPr>
          <a:xfrm rot="258489">
            <a:off x="146240" y="1033308"/>
            <a:ext cx="5424810" cy="5069591"/>
          </a:xfrm>
          <a:prstGeom prst="foldedCorner">
            <a:avLst>
              <a:gd name="adj" fmla="val 10213"/>
            </a:avLst>
          </a:prstGeom>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endParaRPr lang="en-US" altLang="zh-TW" sz="2400" b="1" dirty="0" smtClean="0">
              <a:solidFill>
                <a:schemeClr val="tx1"/>
              </a:solidFill>
              <a:latin typeface="Times New Roman" pitchFamily="18" charset="0"/>
              <a:ea typeface="微軟正黑體" pitchFamily="34" charset="-120"/>
              <a:cs typeface="Times New Roman" pitchFamily="18" charset="0"/>
            </a:endParaRPr>
          </a:p>
          <a:p>
            <a:pPr>
              <a:lnSpc>
                <a:spcPct val="150000"/>
              </a:lnSpc>
            </a:pPr>
            <a:r>
              <a:rPr lang="zh-TW" altLang="en-US" sz="2400" b="1" dirty="0" smtClean="0">
                <a:solidFill>
                  <a:srgbClr val="C00000"/>
                </a:solidFill>
                <a:latin typeface="Times New Roman" pitchFamily="18" charset="0"/>
                <a:ea typeface="微軟正黑體" pitchFamily="34" charset="-120"/>
                <a:cs typeface="Times New Roman" pitchFamily="18" charset="0"/>
              </a:rPr>
              <a:t>專賣店（</a:t>
            </a:r>
            <a:r>
              <a:rPr lang="en-US" altLang="zh-TW" sz="2400" b="1" dirty="0" smtClean="0">
                <a:solidFill>
                  <a:srgbClr val="C00000"/>
                </a:solidFill>
                <a:latin typeface="Times New Roman" pitchFamily="18" charset="0"/>
                <a:ea typeface="微軟正黑體" pitchFamily="34" charset="-120"/>
                <a:cs typeface="Times New Roman" pitchFamily="18" charset="0"/>
              </a:rPr>
              <a:t>specialty store</a:t>
            </a:r>
            <a:r>
              <a:rPr lang="zh-TW" altLang="en-US" sz="2400" b="1" dirty="0" smtClean="0">
                <a:solidFill>
                  <a:srgbClr val="C00000"/>
                </a:solidFill>
                <a:latin typeface="Times New Roman" pitchFamily="18" charset="0"/>
                <a:ea typeface="微軟正黑體" pitchFamily="34" charset="-120"/>
                <a:cs typeface="Times New Roman" pitchFamily="18" charset="0"/>
              </a:rPr>
              <a:t>）</a:t>
            </a:r>
            <a:r>
              <a:rPr lang="zh-TW" altLang="en-US" sz="2400" b="1" dirty="0" smtClean="0">
                <a:solidFill>
                  <a:schemeClr val="tx1"/>
                </a:solidFill>
                <a:latin typeface="Times New Roman" pitchFamily="18" charset="0"/>
                <a:ea typeface="微軟正黑體" pitchFamily="34" charset="-120"/>
                <a:cs typeface="Times New Roman" pitchFamily="18" charset="0"/>
              </a:rPr>
              <a:t>係指專門經營某一大類商品，並且具有豐富專業知識的銷售人員和提供適當售後服務的零售業態。專賣店可說是零售業者在某個主題或概念（主張、提案）之下，明白確定以何種方式販賣何物給何人，為了實現其主題或概念而追求專門性的商品線或商品組合的經營型態。</a:t>
            </a:r>
          </a:p>
        </p:txBody>
      </p:sp>
      <p:sp>
        <p:nvSpPr>
          <p:cNvPr id="8" name="矩形 7"/>
          <p:cNvSpPr/>
          <p:nvPr/>
        </p:nvSpPr>
        <p:spPr>
          <a:xfrm>
            <a:off x="5652120" y="2266994"/>
            <a:ext cx="2736304" cy="3970318"/>
          </a:xfrm>
          <a:prstGeom prst="rect">
            <a:avLst/>
          </a:prstGeom>
        </p:spPr>
        <p:txBody>
          <a:bodyPr wrap="square">
            <a:spAutoFit/>
          </a:bodyPr>
          <a:lstStyle/>
          <a:p>
            <a:pPr>
              <a:lnSpc>
                <a:spcPct val="150000"/>
              </a:lnSpc>
            </a:pPr>
            <a:r>
              <a:rPr lang="zh-TW" altLang="en-US" sz="2400" b="1" dirty="0" smtClean="0">
                <a:latin typeface="Times New Roman" pitchFamily="18" charset="0"/>
                <a:ea typeface="微軟正黑體" pitchFamily="34" charset="-120"/>
                <a:cs typeface="Times New Roman" pitchFamily="18" charset="0"/>
              </a:rPr>
              <a:t>因此，專賣店追求銷售方法的專門性（業態），更甚於追求販賣何種商品的專門性（業種），故亦稱之為</a:t>
            </a:r>
            <a:r>
              <a:rPr lang="zh-TW" altLang="en-US" sz="2400" b="1" dirty="0" smtClean="0">
                <a:solidFill>
                  <a:srgbClr val="C00000"/>
                </a:solidFill>
                <a:latin typeface="Times New Roman" pitchFamily="18" charset="0"/>
                <a:ea typeface="微軟正黑體" pitchFamily="34" charset="-120"/>
                <a:cs typeface="Times New Roman" pitchFamily="18" charset="0"/>
              </a:rPr>
              <a:t>概念商店（</a:t>
            </a:r>
            <a:r>
              <a:rPr lang="en-US" altLang="zh-TW" sz="2400" b="1" dirty="0" smtClean="0">
                <a:solidFill>
                  <a:srgbClr val="C00000"/>
                </a:solidFill>
                <a:latin typeface="Times New Roman" pitchFamily="18" charset="0"/>
                <a:ea typeface="微軟正黑體" pitchFamily="34" charset="-120"/>
                <a:cs typeface="Times New Roman" pitchFamily="18" charset="0"/>
              </a:rPr>
              <a:t>concept shop</a:t>
            </a:r>
            <a:r>
              <a:rPr lang="zh-TW" altLang="en-US" sz="2400" b="1" dirty="0" smtClean="0">
                <a:solidFill>
                  <a:srgbClr val="C00000"/>
                </a:solidFill>
                <a:latin typeface="Times New Roman" pitchFamily="18" charset="0"/>
                <a:ea typeface="微軟正黑體" pitchFamily="34" charset="-12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392488"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百貨公司</a:t>
            </a:r>
          </a:p>
        </p:txBody>
      </p:sp>
      <p:sp>
        <p:nvSpPr>
          <p:cNvPr id="9" name="圓角化對角線角落矩形 8"/>
          <p:cNvSpPr/>
          <p:nvPr/>
        </p:nvSpPr>
        <p:spPr>
          <a:xfrm rot="171480">
            <a:off x="409007" y="1217452"/>
            <a:ext cx="6696744" cy="3595784"/>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TW" sz="2400" b="1" dirty="0" smtClean="0">
              <a:solidFill>
                <a:schemeClr val="tx1"/>
              </a:solidFill>
              <a:latin typeface="微軟正黑體" pitchFamily="34" charset="-120"/>
              <a:ea typeface="微軟正黑體" pitchFamily="34" charset="-120"/>
            </a:endParaRPr>
          </a:p>
          <a:p>
            <a:pPr>
              <a:lnSpc>
                <a:spcPct val="150000"/>
              </a:lnSpc>
            </a:pPr>
            <a:r>
              <a:rPr lang="zh-TW" altLang="en-US" sz="2400" b="1" dirty="0" smtClean="0">
                <a:solidFill>
                  <a:schemeClr val="tx1"/>
                </a:solidFill>
                <a:latin typeface="微軟正黑體" pitchFamily="34" charset="-120"/>
                <a:ea typeface="微軟正黑體" pitchFamily="34" charset="-120"/>
              </a:rPr>
              <a:t>百貨公司（</a:t>
            </a:r>
            <a:r>
              <a:rPr lang="en-US" altLang="zh-TW" sz="2400" b="1" dirty="0" smtClean="0">
                <a:solidFill>
                  <a:schemeClr val="tx1"/>
                </a:solidFill>
                <a:latin typeface="微軟正黑體" pitchFamily="34" charset="-120"/>
                <a:ea typeface="微軟正黑體" pitchFamily="34" charset="-120"/>
              </a:rPr>
              <a:t>department store</a:t>
            </a:r>
            <a:r>
              <a:rPr lang="zh-TW" altLang="en-US" sz="2400" b="1" dirty="0" smtClean="0">
                <a:solidFill>
                  <a:schemeClr val="tx1"/>
                </a:solidFill>
                <a:latin typeface="微軟正黑體" pitchFamily="34" charset="-120"/>
                <a:ea typeface="微軟正黑體" pitchFamily="34" charset="-120"/>
              </a:rPr>
              <a:t>）係指在一個大型商場內，由許多專櫃、自營櫃共同組成，以分部門方式銷售，商品種類眾多，並由一機構負責經營管理，提供統一外包裝、統一收銀、統一開立發票等相關服務，滿足消費者對商品多樣化選擇的零售業態。</a:t>
            </a:r>
          </a:p>
          <a:p>
            <a:pPr>
              <a:lnSpc>
                <a:spcPct val="150000"/>
              </a:lnSpc>
            </a:pPr>
            <a:endParaRPr lang="zh-TW" altLang="en-US" sz="2400" b="1" dirty="0" smtClean="0">
              <a:solidFill>
                <a:schemeClr val="tx1"/>
              </a:solidFill>
              <a:latin typeface="微軟正黑體" pitchFamily="34" charset="-120"/>
              <a:ea typeface="微軟正黑體" pitchFamily="34" charset="-120"/>
            </a:endParaRPr>
          </a:p>
        </p:txBody>
      </p:sp>
      <p:pic>
        <p:nvPicPr>
          <p:cNvPr id="11" name="圖片 10" descr="department store.jpg"/>
          <p:cNvPicPr>
            <a:picLocks noChangeAspect="1"/>
          </p:cNvPicPr>
          <p:nvPr/>
        </p:nvPicPr>
        <p:blipFill>
          <a:blip r:embed="rId2" cstate="print"/>
          <a:stretch>
            <a:fillRect/>
          </a:stretch>
        </p:blipFill>
        <p:spPr>
          <a:xfrm>
            <a:off x="5076056" y="4365104"/>
            <a:ext cx="3024336" cy="2012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百貨公司</a:t>
            </a:r>
          </a:p>
        </p:txBody>
      </p:sp>
      <p:sp>
        <p:nvSpPr>
          <p:cNvPr id="5" name="矩形 4"/>
          <p:cNvSpPr/>
          <p:nvPr/>
        </p:nvSpPr>
        <p:spPr>
          <a:xfrm>
            <a:off x="323528" y="755993"/>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一、百貨公司的特性</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8" name="圓角矩形 7"/>
          <p:cNvSpPr/>
          <p:nvPr/>
        </p:nvSpPr>
        <p:spPr>
          <a:xfrm>
            <a:off x="827584" y="1484784"/>
            <a:ext cx="3168352" cy="3672408"/>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08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buNone/>
            </a:pPr>
            <a:r>
              <a:rPr lang="en-US" altLang="zh-TW" sz="2400" b="1" dirty="0" smtClean="0">
                <a:solidFill>
                  <a:schemeClr val="tx1"/>
                </a:solidFill>
                <a:latin typeface="微軟正黑體" pitchFamily="34" charset="-120"/>
                <a:ea typeface="微軟正黑體" pitchFamily="34" charset="-120"/>
              </a:rPr>
              <a:t>1 </a:t>
            </a:r>
            <a:r>
              <a:rPr lang="zh-TW" altLang="en-US" sz="2400" b="1" dirty="0" smtClean="0">
                <a:solidFill>
                  <a:schemeClr val="tx1"/>
                </a:solidFill>
                <a:latin typeface="微軟正黑體" pitchFamily="34" charset="-120"/>
                <a:ea typeface="微軟正黑體" pitchFamily="34" charset="-120"/>
              </a:rPr>
              <a:t>專櫃經營為主</a:t>
            </a:r>
          </a:p>
          <a:p>
            <a:pPr algn="ctr">
              <a:lnSpc>
                <a:spcPct val="150000"/>
              </a:lnSpc>
              <a:buNone/>
            </a:pPr>
            <a:r>
              <a:rPr lang="en-US" altLang="zh-TW" sz="2400" b="1" dirty="0" smtClean="0">
                <a:solidFill>
                  <a:schemeClr val="tx1"/>
                </a:solidFill>
                <a:latin typeface="微軟正黑體" pitchFamily="34" charset="-120"/>
                <a:ea typeface="微軟正黑體" pitchFamily="34" charset="-120"/>
              </a:rPr>
              <a:t>2 </a:t>
            </a:r>
            <a:r>
              <a:rPr lang="zh-TW" altLang="en-US" sz="2400" b="1" dirty="0" smtClean="0">
                <a:solidFill>
                  <a:schemeClr val="tx1"/>
                </a:solidFill>
                <a:latin typeface="微軟正黑體" pitchFamily="34" charset="-120"/>
                <a:ea typeface="微軟正黑體" pitchFamily="34" charset="-120"/>
              </a:rPr>
              <a:t>重視顧客服務</a:t>
            </a:r>
          </a:p>
          <a:p>
            <a:pPr algn="ctr">
              <a:lnSpc>
                <a:spcPct val="150000"/>
              </a:lnSpc>
              <a:buNone/>
            </a:pPr>
            <a:r>
              <a:rPr lang="en-US" altLang="zh-TW" sz="2400" b="1" dirty="0" smtClean="0">
                <a:solidFill>
                  <a:schemeClr val="tx1"/>
                </a:solidFill>
                <a:latin typeface="微軟正黑體" pitchFamily="34" charset="-120"/>
                <a:ea typeface="微軟正黑體" pitchFamily="34" charset="-120"/>
              </a:rPr>
              <a:t>3 </a:t>
            </a:r>
            <a:r>
              <a:rPr lang="zh-TW" altLang="en-US" sz="2400" b="1" dirty="0" smtClean="0">
                <a:solidFill>
                  <a:schemeClr val="tx1"/>
                </a:solidFill>
                <a:latin typeface="微軟正黑體" pitchFamily="34" charset="-120"/>
                <a:ea typeface="微軟正黑體" pitchFamily="34" charset="-120"/>
              </a:rPr>
              <a:t>強調流行商品</a:t>
            </a:r>
          </a:p>
          <a:p>
            <a:pPr algn="ctr">
              <a:lnSpc>
                <a:spcPct val="150000"/>
              </a:lnSpc>
              <a:buNone/>
            </a:pPr>
            <a:r>
              <a:rPr lang="en-US" altLang="zh-TW" sz="2400" b="1" dirty="0" smtClean="0">
                <a:solidFill>
                  <a:schemeClr val="tx1"/>
                </a:solidFill>
                <a:latin typeface="微軟正黑體" pitchFamily="34" charset="-120"/>
                <a:ea typeface="微軟正黑體" pitchFamily="34" charset="-120"/>
              </a:rPr>
              <a:t>4 </a:t>
            </a:r>
            <a:r>
              <a:rPr lang="zh-TW" altLang="en-US" sz="2400" b="1" dirty="0" smtClean="0">
                <a:solidFill>
                  <a:schemeClr val="tx1"/>
                </a:solidFill>
                <a:latin typeface="微軟正黑體" pitchFamily="34" charset="-120"/>
                <a:ea typeface="微軟正黑體" pitchFamily="34" charset="-120"/>
              </a:rPr>
              <a:t>商品價位較高</a:t>
            </a:r>
          </a:p>
          <a:p>
            <a:pPr algn="ctr">
              <a:lnSpc>
                <a:spcPct val="150000"/>
              </a:lnSpc>
              <a:buNone/>
            </a:pPr>
            <a:r>
              <a:rPr lang="en-US" altLang="zh-TW" sz="2400" b="1" dirty="0" smtClean="0">
                <a:solidFill>
                  <a:schemeClr val="tx1"/>
                </a:solidFill>
                <a:latin typeface="微軟正黑體" pitchFamily="34" charset="-120"/>
                <a:ea typeface="微軟正黑體" pitchFamily="34" charset="-120"/>
              </a:rPr>
              <a:t>5 </a:t>
            </a:r>
            <a:r>
              <a:rPr lang="zh-TW" altLang="en-US" sz="2400" b="1" dirty="0" smtClean="0">
                <a:solidFill>
                  <a:schemeClr val="tx1"/>
                </a:solidFill>
                <a:latin typeface="微軟正黑體" pitchFamily="34" charset="-120"/>
                <a:ea typeface="微軟正黑體" pitchFamily="34" charset="-120"/>
              </a:rPr>
              <a:t>高度進入障礙</a:t>
            </a:r>
          </a:p>
        </p:txBody>
      </p:sp>
      <p:pic>
        <p:nvPicPr>
          <p:cNvPr id="10" name="圖片 9" descr="專櫃經營.jpg"/>
          <p:cNvPicPr>
            <a:picLocks noChangeAspect="1"/>
          </p:cNvPicPr>
          <p:nvPr/>
        </p:nvPicPr>
        <p:blipFill>
          <a:blip r:embed="rId2" cstate="print"/>
          <a:stretch>
            <a:fillRect/>
          </a:stretch>
        </p:blipFill>
        <p:spPr>
          <a:xfrm>
            <a:off x="3995936" y="1988840"/>
            <a:ext cx="3624190" cy="27146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百貨公司</a:t>
            </a:r>
          </a:p>
        </p:txBody>
      </p:sp>
      <p:sp>
        <p:nvSpPr>
          <p:cNvPr id="7" name="矩形 6"/>
          <p:cNvSpPr/>
          <p:nvPr/>
        </p:nvSpPr>
        <p:spPr>
          <a:xfrm>
            <a:off x="323528" y="76470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二、百貨公司的經營型態</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9" name="內容版面配置區 4"/>
          <p:cNvGraphicFramePr>
            <a:graphicFrameLocks noGrp="1"/>
          </p:cNvGraphicFramePr>
          <p:nvPr>
            <p:ph idx="1"/>
          </p:nvPr>
        </p:nvGraphicFramePr>
        <p:xfrm>
          <a:off x="395536" y="1412776"/>
          <a:ext cx="8229600" cy="41148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rowSpan="2">
                  <a:txBody>
                    <a:bodyPr/>
                    <a:lstStyle/>
                    <a:p>
                      <a:pPr algn="ctr"/>
                      <a:endParaRPr lang="en-US" altLang="zh-TW" sz="16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成立年別</a:t>
                      </a:r>
                      <a:endParaRPr lang="zh-TW" altLang="en-US" sz="2400" b="1" dirty="0">
                        <a:latin typeface="微軟正黑體" pitchFamily="34" charset="-120"/>
                        <a:ea typeface="微軟正黑體" pitchFamily="34" charset="-120"/>
                      </a:endParaRPr>
                    </a:p>
                  </a:txBody>
                  <a:tcPr marL="89574" marR="89574"/>
                </a:tc>
                <a:tc rowSpan="2">
                  <a:txBody>
                    <a:bodyPr/>
                    <a:lstStyle/>
                    <a:p>
                      <a:pPr algn="ctr"/>
                      <a:endParaRPr lang="en-US" altLang="zh-TW" sz="16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百貨公司</a:t>
                      </a:r>
                      <a:endParaRPr lang="zh-TW" altLang="en-US" sz="2400" b="1" dirty="0">
                        <a:latin typeface="微軟正黑體" pitchFamily="34" charset="-120"/>
                        <a:ea typeface="微軟正黑體" pitchFamily="34" charset="-120"/>
                      </a:endParaRPr>
                    </a:p>
                  </a:txBody>
                  <a:tcPr marL="89574" marR="89574"/>
                </a:tc>
                <a:tc gridSpan="2">
                  <a:txBody>
                    <a:bodyPr/>
                    <a:lstStyle/>
                    <a:p>
                      <a:pPr algn="ctr"/>
                      <a:r>
                        <a:rPr lang="zh-TW" altLang="en-US" sz="2400" b="1" dirty="0" smtClean="0">
                          <a:latin typeface="微軟正黑體" pitchFamily="34" charset="-120"/>
                          <a:ea typeface="微軟正黑體" pitchFamily="34" charset="-120"/>
                        </a:rPr>
                        <a:t>合資企業</a:t>
                      </a:r>
                      <a:endParaRPr lang="zh-TW" altLang="en-US" sz="2400" b="1" dirty="0">
                        <a:latin typeface="微軟正黑體" pitchFamily="34" charset="-120"/>
                        <a:ea typeface="微軟正黑體" pitchFamily="34" charset="-120"/>
                      </a:endParaRPr>
                    </a:p>
                  </a:txBody>
                  <a:tcPr marL="89574" marR="89574"/>
                </a:tc>
                <a:tc hMerge="1">
                  <a:txBody>
                    <a:bodyPr/>
                    <a:lstStyle/>
                    <a:p>
                      <a:endParaRPr lang="zh-TW" altLang="en-US" dirty="0"/>
                    </a:p>
                  </a:txBody>
                  <a:tcPr/>
                </a:tc>
              </a:tr>
              <a:tr h="370840">
                <a:tc vMerge="1">
                  <a:txBody>
                    <a:bodyPr/>
                    <a:lstStyle/>
                    <a:p>
                      <a:endParaRPr lang="zh-TW" altLang="en-US" dirty="0"/>
                    </a:p>
                  </a:txBody>
                  <a:tcPr/>
                </a:tc>
                <a:tc vMerge="1">
                  <a:txBody>
                    <a:bodyPr/>
                    <a:lstStyle/>
                    <a:p>
                      <a:endParaRPr lang="zh-TW" altLang="en-US" dirty="0"/>
                    </a:p>
                  </a:txBody>
                  <a:tcPr/>
                </a:tc>
                <a:tc>
                  <a:txBody>
                    <a:bodyPr/>
                    <a:lstStyle/>
                    <a:p>
                      <a:pPr algn="ctr"/>
                      <a:r>
                        <a:rPr lang="zh-TW" altLang="en-US" sz="2400" b="1" dirty="0" smtClean="0">
                          <a:latin typeface="微軟正黑體" pitchFamily="34" charset="-120"/>
                          <a:ea typeface="微軟正黑體" pitchFamily="34" charset="-120"/>
                        </a:rPr>
                        <a:t>台灣</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日本</a:t>
                      </a:r>
                      <a:endParaRPr lang="zh-TW" altLang="en-US" sz="2400" b="1" dirty="0">
                        <a:latin typeface="微軟正黑體" pitchFamily="34" charset="-120"/>
                        <a:ea typeface="微軟正黑體" pitchFamily="34" charset="-120"/>
                      </a:endParaRPr>
                    </a:p>
                  </a:txBody>
                  <a:tcPr marL="89574" marR="89574"/>
                </a:tc>
              </a:tr>
              <a:tr h="370840">
                <a:tc>
                  <a:txBody>
                    <a:bodyPr/>
                    <a:lstStyle/>
                    <a:p>
                      <a:pPr algn="ctr"/>
                      <a:r>
                        <a:rPr lang="en-US" altLang="zh-TW" sz="2400" b="1" dirty="0" smtClean="0">
                          <a:latin typeface="微軟正黑體" pitchFamily="34" charset="-120"/>
                          <a:ea typeface="微軟正黑體" pitchFamily="34" charset="-120"/>
                        </a:rPr>
                        <a:t>1987</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太平洋</a:t>
                      </a:r>
                      <a:r>
                        <a:rPr lang="en-US" altLang="zh-TW" sz="2400" b="1" dirty="0" smtClean="0">
                          <a:latin typeface="微軟正黑體" pitchFamily="34" charset="-120"/>
                          <a:ea typeface="微軟正黑體" pitchFamily="34" charset="-120"/>
                        </a:rPr>
                        <a:t>SOGO</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太平洋建設</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崇光百貨</a:t>
                      </a:r>
                      <a:endParaRPr lang="zh-TW" altLang="en-US" sz="2400" b="1" dirty="0">
                        <a:latin typeface="微軟正黑體" pitchFamily="34" charset="-120"/>
                        <a:ea typeface="微軟正黑體" pitchFamily="34" charset="-120"/>
                      </a:endParaRPr>
                    </a:p>
                  </a:txBody>
                  <a:tcPr marL="89574" marR="89574"/>
                </a:tc>
              </a:tr>
              <a:tr h="370840">
                <a:tc>
                  <a:txBody>
                    <a:bodyPr/>
                    <a:lstStyle/>
                    <a:p>
                      <a:pPr algn="ctr"/>
                      <a:r>
                        <a:rPr lang="en-US" altLang="zh-TW" sz="2400" b="1" dirty="0" smtClean="0">
                          <a:latin typeface="微軟正黑體" pitchFamily="34" charset="-120"/>
                          <a:ea typeface="微軟正黑體" pitchFamily="34" charset="-120"/>
                        </a:rPr>
                        <a:t>1991</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新光三越</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新光集團</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三越百貨</a:t>
                      </a:r>
                      <a:endParaRPr lang="zh-TW" altLang="en-US" sz="2400" b="1" dirty="0">
                        <a:latin typeface="微軟正黑體" pitchFamily="34" charset="-120"/>
                        <a:ea typeface="微軟正黑體" pitchFamily="34" charset="-120"/>
                      </a:endParaRPr>
                    </a:p>
                  </a:txBody>
                  <a:tcPr marL="89574" marR="89574"/>
                </a:tc>
              </a:tr>
              <a:tr h="370840">
                <a:tc>
                  <a:txBody>
                    <a:bodyPr/>
                    <a:lstStyle/>
                    <a:p>
                      <a:pPr algn="ctr"/>
                      <a:r>
                        <a:rPr lang="en-US" altLang="zh-TW" sz="2400" b="1" dirty="0" smtClean="0">
                          <a:latin typeface="微軟正黑體" pitchFamily="34" charset="-120"/>
                          <a:ea typeface="微軟正黑體" pitchFamily="34" charset="-120"/>
                        </a:rPr>
                        <a:t>1991</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大立伊勢丹</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大統集團</a:t>
                      </a:r>
                      <a:endParaRPr lang="zh-TW" altLang="en-US" sz="2400" b="1" dirty="0">
                        <a:latin typeface="微軟正黑體" pitchFamily="34" charset="-120"/>
                        <a:ea typeface="微軟正黑體" pitchFamily="34" charset="-120"/>
                      </a:endParaRPr>
                    </a:p>
                  </a:txBody>
                  <a:tcPr marL="89574" marR="8957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伊勢丹百貨</a:t>
                      </a:r>
                      <a:endParaRPr lang="zh-TW" altLang="en-US" sz="2400" b="1" dirty="0">
                        <a:latin typeface="微軟正黑體" pitchFamily="34" charset="-120"/>
                        <a:ea typeface="微軟正黑體" pitchFamily="34" charset="-120"/>
                      </a:endParaRPr>
                    </a:p>
                  </a:txBody>
                  <a:tcPr marL="89574" marR="89574"/>
                </a:tc>
              </a:tr>
              <a:tr h="370840">
                <a:tc>
                  <a:txBody>
                    <a:bodyPr/>
                    <a:lstStyle/>
                    <a:p>
                      <a:pPr algn="ctr"/>
                      <a:r>
                        <a:rPr lang="en-US" altLang="zh-TW" sz="2400" b="1" dirty="0" smtClean="0">
                          <a:latin typeface="微軟正黑體" pitchFamily="34" charset="-120"/>
                          <a:ea typeface="微軟正黑體" pitchFamily="34" charset="-120"/>
                        </a:rPr>
                        <a:t>1992</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中友百貨</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中屋機構</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松屋百貨</a:t>
                      </a:r>
                      <a:endParaRPr lang="zh-TW" altLang="en-US" sz="2400" b="1" dirty="0">
                        <a:latin typeface="微軟正黑體" pitchFamily="34" charset="-120"/>
                        <a:ea typeface="微軟正黑體" pitchFamily="34" charset="-120"/>
                      </a:endParaRPr>
                    </a:p>
                  </a:txBody>
                  <a:tcPr marL="89574" marR="89574"/>
                </a:tc>
              </a:tr>
              <a:tr h="370840">
                <a:tc>
                  <a:txBody>
                    <a:bodyPr/>
                    <a:lstStyle/>
                    <a:p>
                      <a:pPr algn="ctr"/>
                      <a:r>
                        <a:rPr lang="en-US" altLang="zh-TW" sz="2400" b="1" dirty="0" smtClean="0">
                          <a:latin typeface="微軟正黑體" pitchFamily="34" charset="-120"/>
                          <a:ea typeface="微軟正黑體" pitchFamily="34" charset="-120"/>
                        </a:rPr>
                        <a:t>1994</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大葉高島屋</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羽田機械</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高島屋百貨</a:t>
                      </a:r>
                      <a:endParaRPr lang="zh-TW" altLang="en-US" sz="2400" b="1" dirty="0">
                        <a:latin typeface="微軟正黑體" pitchFamily="34" charset="-120"/>
                        <a:ea typeface="微軟正黑體" pitchFamily="34" charset="-120"/>
                      </a:endParaRPr>
                    </a:p>
                  </a:txBody>
                  <a:tcPr marL="89574" marR="89574"/>
                </a:tc>
              </a:tr>
              <a:tr h="370840">
                <a:tc>
                  <a:txBody>
                    <a:bodyPr/>
                    <a:lstStyle/>
                    <a:p>
                      <a:pPr algn="ctr"/>
                      <a:r>
                        <a:rPr lang="en-US" altLang="zh-TW" sz="2400" b="1" dirty="0" smtClean="0">
                          <a:latin typeface="微軟正黑體" pitchFamily="34" charset="-120"/>
                          <a:ea typeface="微軟正黑體" pitchFamily="34" charset="-120"/>
                        </a:rPr>
                        <a:t>1995</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漢神百貨</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漢來建設</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阪神百貨</a:t>
                      </a:r>
                      <a:endParaRPr lang="zh-TW" altLang="en-US" sz="2400" b="1" dirty="0">
                        <a:latin typeface="微軟正黑體" pitchFamily="34" charset="-120"/>
                        <a:ea typeface="微軟正黑體" pitchFamily="34" charset="-120"/>
                      </a:endParaRPr>
                    </a:p>
                  </a:txBody>
                  <a:tcPr marL="89574" marR="89574"/>
                </a:tc>
              </a:tr>
              <a:tr h="370840">
                <a:tc>
                  <a:txBody>
                    <a:bodyPr/>
                    <a:lstStyle/>
                    <a:p>
                      <a:pPr algn="ctr"/>
                      <a:r>
                        <a:rPr lang="en-US" altLang="zh-TW" sz="2400" b="1" dirty="0" smtClean="0">
                          <a:latin typeface="微軟正黑體" pitchFamily="34" charset="-120"/>
                          <a:ea typeface="微軟正黑體" pitchFamily="34" charset="-120"/>
                        </a:rPr>
                        <a:t>1995</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廣三</a:t>
                      </a:r>
                      <a:r>
                        <a:rPr lang="en-US" altLang="zh-TW" sz="2400" b="1" dirty="0" smtClean="0">
                          <a:latin typeface="微軟正黑體" pitchFamily="34" charset="-120"/>
                          <a:ea typeface="微軟正黑體" pitchFamily="34" charset="-120"/>
                        </a:rPr>
                        <a:t>SOGO</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廣三建設</a:t>
                      </a:r>
                      <a:endParaRPr lang="zh-TW" altLang="en-US" sz="2400" b="1" dirty="0">
                        <a:latin typeface="微軟正黑體" pitchFamily="34" charset="-120"/>
                        <a:ea typeface="微軟正黑體" pitchFamily="34" charset="-120"/>
                      </a:endParaRPr>
                    </a:p>
                  </a:txBody>
                  <a:tcPr marL="89574" marR="89574"/>
                </a:tc>
                <a:tc>
                  <a:txBody>
                    <a:bodyPr/>
                    <a:lstStyle/>
                    <a:p>
                      <a:pPr algn="ctr"/>
                      <a:r>
                        <a:rPr lang="zh-TW" altLang="en-US" sz="2400" b="1" dirty="0" smtClean="0">
                          <a:latin typeface="微軟正黑體" pitchFamily="34" charset="-120"/>
                          <a:ea typeface="微軟正黑體" pitchFamily="34" charset="-120"/>
                        </a:rPr>
                        <a:t>崇光百貨</a:t>
                      </a:r>
                      <a:endParaRPr lang="zh-TW" altLang="en-US" sz="2400" b="1" dirty="0">
                        <a:latin typeface="微軟正黑體" pitchFamily="34" charset="-120"/>
                        <a:ea typeface="微軟正黑體" pitchFamily="34" charset="-120"/>
                      </a:endParaRPr>
                    </a:p>
                  </a:txBody>
                  <a:tcPr marL="89574" marR="89574"/>
                </a:tc>
              </a:tr>
            </a:tbl>
          </a:graphicData>
        </a:graphic>
      </p:graphicFrame>
      <p:sp>
        <p:nvSpPr>
          <p:cNvPr id="11" name="矩形 10"/>
          <p:cNvSpPr/>
          <p:nvPr/>
        </p:nvSpPr>
        <p:spPr>
          <a:xfrm>
            <a:off x="4213362" y="5651956"/>
            <a:ext cx="4716356"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2-4</a:t>
            </a:r>
            <a:r>
              <a:rPr lang="zh-TW" altLang="en-US" b="1" dirty="0" smtClean="0">
                <a:latin typeface="微軟正黑體" pitchFamily="34" charset="-120"/>
                <a:ea typeface="微軟正黑體" pitchFamily="34" charset="-120"/>
              </a:rPr>
              <a:t>　台灣與日本企業合資經營的百貨公司</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百貨公司</a:t>
            </a:r>
          </a:p>
        </p:txBody>
      </p:sp>
      <p:sp>
        <p:nvSpPr>
          <p:cNvPr id="10" name="矩形 9"/>
          <p:cNvSpPr/>
          <p:nvPr/>
        </p:nvSpPr>
        <p:spPr>
          <a:xfrm>
            <a:off x="323528" y="692696"/>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四、百貨公司的發展趨勢</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13" name="矩形 12"/>
          <p:cNvSpPr/>
          <p:nvPr/>
        </p:nvSpPr>
        <p:spPr>
          <a:xfrm rot="21300072">
            <a:off x="1058087" y="1553026"/>
            <a:ext cx="3384376"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nSpc>
                <a:spcPct val="150000"/>
              </a:lnSpc>
              <a:spcBef>
                <a:spcPct val="20000"/>
              </a:spcBef>
            </a:pPr>
            <a:r>
              <a:rPr lang="zh-TW" altLang="en-US" sz="2400" b="1" dirty="0" smtClean="0">
                <a:latin typeface="Times New Roman" pitchFamily="18" charset="0"/>
                <a:ea typeface="微軟正黑體" pitchFamily="34" charset="-120"/>
                <a:cs typeface="Times New Roman" pitchFamily="18" charset="0"/>
              </a:rPr>
              <a:t>（一）持卡客層</a:t>
            </a:r>
          </a:p>
          <a:p>
            <a:pPr marL="342900" indent="-342900">
              <a:lnSpc>
                <a:spcPct val="150000"/>
              </a:lnSpc>
              <a:spcBef>
                <a:spcPct val="20000"/>
              </a:spcBef>
            </a:pPr>
            <a:r>
              <a:rPr lang="zh-TW" altLang="en-US" sz="2400" b="1" dirty="0" smtClean="0">
                <a:latin typeface="Times New Roman" pitchFamily="18" charset="0"/>
                <a:ea typeface="微軟正黑體" pitchFamily="34" charset="-120"/>
                <a:cs typeface="Times New Roman" pitchFamily="18" charset="0"/>
              </a:rPr>
              <a:t>（二）自有品牌</a:t>
            </a:r>
          </a:p>
          <a:p>
            <a:pPr marL="342900" indent="-342900">
              <a:lnSpc>
                <a:spcPct val="150000"/>
              </a:lnSpc>
              <a:spcBef>
                <a:spcPct val="20000"/>
              </a:spcBef>
            </a:pPr>
            <a:r>
              <a:rPr lang="zh-TW" altLang="en-US" sz="2400" b="1" dirty="0" smtClean="0">
                <a:latin typeface="Times New Roman" pitchFamily="18" charset="0"/>
                <a:ea typeface="微軟正黑體" pitchFamily="34" charset="-120"/>
                <a:cs typeface="Times New Roman" pitchFamily="18" charset="0"/>
              </a:rPr>
              <a:t>（三）大型化</a:t>
            </a:r>
          </a:p>
          <a:p>
            <a:pPr marL="342900" indent="-342900">
              <a:lnSpc>
                <a:spcPct val="150000"/>
              </a:lnSpc>
              <a:spcBef>
                <a:spcPct val="20000"/>
              </a:spcBef>
            </a:pPr>
            <a:r>
              <a:rPr lang="zh-TW" altLang="en-US" sz="2400" b="1" dirty="0" smtClean="0">
                <a:latin typeface="Times New Roman" pitchFamily="18" charset="0"/>
                <a:ea typeface="微軟正黑體" pitchFamily="34" charset="-120"/>
                <a:cs typeface="Times New Roman" pitchFamily="18" charset="0"/>
              </a:rPr>
              <a:t>（四）連鎖化</a:t>
            </a:r>
          </a:p>
          <a:p>
            <a:pPr marL="342900" indent="-342900">
              <a:lnSpc>
                <a:spcPct val="150000"/>
              </a:lnSpc>
              <a:spcBef>
                <a:spcPct val="20000"/>
              </a:spcBef>
            </a:pPr>
            <a:r>
              <a:rPr lang="zh-TW" altLang="en-US" sz="2400" b="1" dirty="0" smtClean="0">
                <a:latin typeface="Times New Roman" pitchFamily="18" charset="0"/>
                <a:ea typeface="微軟正黑體" pitchFamily="34" charset="-120"/>
                <a:cs typeface="Times New Roman" pitchFamily="18" charset="0"/>
              </a:rPr>
              <a:t>（五）國際化</a:t>
            </a:r>
          </a:p>
          <a:p>
            <a:pPr marL="342900" indent="-342900">
              <a:lnSpc>
                <a:spcPct val="150000"/>
              </a:lnSpc>
              <a:spcBef>
                <a:spcPct val="20000"/>
              </a:spcBef>
            </a:pPr>
            <a:r>
              <a:rPr lang="zh-TW" altLang="en-US" sz="2400" b="1" dirty="0" smtClean="0">
                <a:latin typeface="Times New Roman" pitchFamily="18" charset="0"/>
                <a:ea typeface="微軟正黑體" pitchFamily="34" charset="-120"/>
                <a:cs typeface="Times New Roman" pitchFamily="18" charset="0"/>
              </a:rPr>
              <a:t>（六）差異化</a:t>
            </a:r>
          </a:p>
        </p:txBody>
      </p:sp>
      <p:pic>
        <p:nvPicPr>
          <p:cNvPr id="7" name="圖片 6" descr="百貨公司sogo.jpg"/>
          <p:cNvPicPr>
            <a:picLocks noChangeAspect="1"/>
          </p:cNvPicPr>
          <p:nvPr/>
        </p:nvPicPr>
        <p:blipFill>
          <a:blip r:embed="rId2" cstate="screen"/>
          <a:srcRect/>
          <a:stretch>
            <a:fillRect/>
          </a:stretch>
        </p:blipFill>
        <p:spPr>
          <a:xfrm>
            <a:off x="4427984" y="4005064"/>
            <a:ext cx="3707904"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圖片 7" descr="新光三越.jpg"/>
          <p:cNvPicPr>
            <a:picLocks noChangeAspect="1"/>
          </p:cNvPicPr>
          <p:nvPr/>
        </p:nvPicPr>
        <p:blipFill>
          <a:blip r:embed="rId3" cstate="print"/>
          <a:stretch>
            <a:fillRect/>
          </a:stretch>
        </p:blipFill>
        <p:spPr>
          <a:xfrm rot="381516">
            <a:off x="4123142" y="1448527"/>
            <a:ext cx="3384376" cy="2485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Scale>
                                      <p:cBhvr>
                                        <p:cTn id="1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8"/>
                                        </p:tgtEl>
                                        <p:attrNameLst>
                                          <p:attrName>ppt_x</p:attrName>
                                          <p:attrName>ppt_y</p:attrName>
                                        </p:attrNameLst>
                                      </p:cBhvr>
                                    </p:animMotion>
                                    <p:animEffect transition="in" filter="fade">
                                      <p:cBhvr>
                                        <p:cTn id="13" dur="1000"/>
                                        <p:tgtEl>
                                          <p:spTgt spid="8"/>
                                        </p:tgtEl>
                                      </p:cBhvr>
                                    </p:animEffect>
                                  </p:childTnLst>
                                </p:cTn>
                              </p:par>
                              <p:par>
                                <p:cTn id="14" presetID="5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超級市場</a:t>
            </a:r>
          </a:p>
        </p:txBody>
      </p:sp>
      <p:sp>
        <p:nvSpPr>
          <p:cNvPr id="5" name="剪去單一角落矩形 4"/>
          <p:cNvSpPr/>
          <p:nvPr/>
        </p:nvSpPr>
        <p:spPr>
          <a:xfrm>
            <a:off x="107504" y="1268760"/>
            <a:ext cx="7272808" cy="5112568"/>
          </a:xfrm>
          <a:prstGeom prst="snip1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nSpc>
                <a:spcPct val="150000"/>
              </a:lnSpc>
              <a:spcBef>
                <a:spcPct val="20000"/>
              </a:spcBef>
              <a:buFont typeface="Arial" pitchFamily="34" charset="0"/>
              <a:buChar char="•"/>
            </a:pPr>
            <a:r>
              <a:rPr lang="zh-TW" altLang="en-US" sz="2400" b="1" dirty="0" smtClean="0">
                <a:solidFill>
                  <a:schemeClr val="dk1"/>
                </a:solidFill>
                <a:latin typeface="Times New Roman" pitchFamily="18" charset="0"/>
                <a:ea typeface="微軟正黑體" pitchFamily="34" charset="-120"/>
                <a:cs typeface="Times New Roman" pitchFamily="18" charset="0"/>
              </a:rPr>
              <a:t>不論中、外，在城市興起以前，人們靠著定期開設的市集作為交易場所。在歐洲工業革命之後，正值中國清代時期，城市中的市集因應社會的需求，由定期聚集演變而成為常年開放，至今我們稱這些常年開放的場所為傳統市場（</a:t>
            </a:r>
            <a:r>
              <a:rPr lang="en-US" altLang="zh-TW" sz="2400" b="1" dirty="0" smtClean="0">
                <a:solidFill>
                  <a:schemeClr val="dk1"/>
                </a:solidFill>
                <a:latin typeface="Times New Roman" pitchFamily="18" charset="0"/>
                <a:ea typeface="微軟正黑體" pitchFamily="34" charset="-120"/>
                <a:cs typeface="Times New Roman" pitchFamily="18" charset="0"/>
              </a:rPr>
              <a:t>wet market</a:t>
            </a:r>
            <a:r>
              <a:rPr lang="zh-TW" altLang="en-US" sz="2400" b="1" dirty="0" smtClean="0">
                <a:solidFill>
                  <a:schemeClr val="dk1"/>
                </a:solidFill>
                <a:latin typeface="Times New Roman" pitchFamily="18" charset="0"/>
                <a:ea typeface="微軟正黑體" pitchFamily="34" charset="-120"/>
                <a:cs typeface="Times New Roman" pitchFamily="18" charset="0"/>
              </a:rPr>
              <a:t>），係指聚集眾多攤販，各自銷售個別進貨的商品、食物，攤販本身扮演老闆，攤販互動間除了成立自治會制定秩序規則外，並沒有嚴密的組織關係。</a:t>
            </a:r>
          </a:p>
          <a:p>
            <a:endParaRPr lang="zh-TW" altLang="en-US" dirty="0"/>
          </a:p>
        </p:txBody>
      </p:sp>
      <p:pic>
        <p:nvPicPr>
          <p:cNvPr id="7" name="圖片 6" descr="wet market.jpg"/>
          <p:cNvPicPr>
            <a:picLocks noChangeAspect="1"/>
          </p:cNvPicPr>
          <p:nvPr/>
        </p:nvPicPr>
        <p:blipFill>
          <a:blip r:embed="rId2" cstate="screen"/>
          <a:stretch>
            <a:fillRect/>
          </a:stretch>
        </p:blipFill>
        <p:spPr>
          <a:xfrm rot="21225755">
            <a:off x="6808132" y="5148957"/>
            <a:ext cx="2185031" cy="145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超級市場</a:t>
            </a:r>
          </a:p>
        </p:txBody>
      </p:sp>
      <p:sp>
        <p:nvSpPr>
          <p:cNvPr id="6" name="矩形 5"/>
          <p:cNvSpPr/>
          <p:nvPr/>
        </p:nvSpPr>
        <p:spPr>
          <a:xfrm>
            <a:off x="323528" y="828001"/>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一、超級市場的特性</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7" name="矩形 6"/>
          <p:cNvSpPr/>
          <p:nvPr/>
        </p:nvSpPr>
        <p:spPr>
          <a:xfrm>
            <a:off x="755576" y="1772816"/>
            <a:ext cx="7344816" cy="1615827"/>
          </a:xfrm>
          <a:prstGeom prst="rect">
            <a:avLst/>
          </a:prstGeom>
        </p:spPr>
        <p:txBody>
          <a:bodyPr wrap="square">
            <a:spAutoFit/>
          </a:bodyPr>
          <a:lstStyle/>
          <a:p>
            <a:pPr>
              <a:lnSpc>
                <a:spcPct val="150000"/>
              </a:lnSpc>
            </a:pPr>
            <a:r>
              <a:rPr lang="zh-TW" altLang="en-US" sz="2200" b="1" dirty="0" smtClean="0">
                <a:latin typeface="Times New Roman" pitchFamily="18" charset="0"/>
                <a:ea typeface="微軟正黑體" pitchFamily="34" charset="-120"/>
                <a:cs typeface="Times New Roman" pitchFamily="18" charset="0"/>
              </a:rPr>
              <a:t>超級市場（</a:t>
            </a:r>
            <a:r>
              <a:rPr lang="en-US" altLang="zh-TW" sz="2200" b="1" dirty="0" smtClean="0">
                <a:latin typeface="Times New Roman" pitchFamily="18" charset="0"/>
                <a:ea typeface="微軟正黑體" pitchFamily="34" charset="-120"/>
                <a:cs typeface="Times New Roman" pitchFamily="18" charset="0"/>
              </a:rPr>
              <a:t>supermarket</a:t>
            </a:r>
            <a:r>
              <a:rPr lang="zh-TW" altLang="en-US" sz="2200" b="1" dirty="0" smtClean="0">
                <a:latin typeface="Times New Roman" pitchFamily="18" charset="0"/>
                <a:ea typeface="微軟正黑體" pitchFamily="34" charset="-120"/>
                <a:cs typeface="Times New Roman" pitchFamily="18" charset="0"/>
              </a:rPr>
              <a:t>）採取自助方式，以銷售食品、生鮮食品、組合料理食品和家庭日常用品為主，滿足人們日常生活所需的零售業態。</a:t>
            </a:r>
            <a:r>
              <a:rPr lang="en-US" altLang="zh-TW" sz="2200" b="1" dirty="0" smtClean="0">
                <a:latin typeface="Times New Roman" pitchFamily="18" charset="0"/>
                <a:ea typeface="微軟正黑體" pitchFamily="34" charset="-120"/>
                <a:cs typeface="Times New Roman" pitchFamily="18" charset="0"/>
              </a:rPr>
              <a:t>.</a:t>
            </a:r>
            <a:endParaRPr lang="zh-TW" altLang="en-US" sz="2200" b="1" dirty="0" smtClean="0">
              <a:latin typeface="Times New Roman" pitchFamily="18" charset="0"/>
              <a:ea typeface="微軟正黑體" pitchFamily="34" charset="-120"/>
              <a:cs typeface="Times New Roman" pitchFamily="18" charset="0"/>
            </a:endParaRPr>
          </a:p>
        </p:txBody>
      </p:sp>
      <p:sp>
        <p:nvSpPr>
          <p:cNvPr id="8" name="五邊形 7"/>
          <p:cNvSpPr/>
          <p:nvPr/>
        </p:nvSpPr>
        <p:spPr>
          <a:xfrm rot="21317120">
            <a:off x="640135" y="3253140"/>
            <a:ext cx="8100392" cy="2780928"/>
          </a:xfrm>
          <a:prstGeom prst="homePlate">
            <a:avLst>
              <a:gd name="adj" fmla="val 3429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None/>
            </a:pPr>
            <a:r>
              <a:rPr lang="en-US" altLang="zh-TW" sz="2200" b="1" dirty="0" smtClean="0">
                <a:solidFill>
                  <a:schemeClr val="tx1"/>
                </a:solidFill>
                <a:latin typeface="Times New Roman" pitchFamily="18" charset="0"/>
                <a:ea typeface="微軟正黑體" pitchFamily="34" charset="-120"/>
                <a:cs typeface="Times New Roman" pitchFamily="18" charset="0"/>
              </a:rPr>
              <a:t>1 </a:t>
            </a:r>
            <a:r>
              <a:rPr lang="zh-TW" altLang="en-US" sz="2200" b="1" dirty="0" smtClean="0">
                <a:solidFill>
                  <a:schemeClr val="tx1"/>
                </a:solidFill>
                <a:latin typeface="Times New Roman" pitchFamily="18" charset="0"/>
                <a:ea typeface="微軟正黑體" pitchFamily="34" charset="-120"/>
                <a:cs typeface="Times New Roman" pitchFamily="18" charset="0"/>
              </a:rPr>
              <a:t>主打生鮮：重視生鮮食品的商品政策。</a:t>
            </a:r>
          </a:p>
          <a:p>
            <a:pPr>
              <a:lnSpc>
                <a:spcPct val="150000"/>
              </a:lnSpc>
              <a:buNone/>
            </a:pPr>
            <a:r>
              <a:rPr lang="en-US" altLang="zh-TW" sz="2200" b="1" dirty="0" smtClean="0">
                <a:solidFill>
                  <a:schemeClr val="tx1"/>
                </a:solidFill>
                <a:latin typeface="Times New Roman" pitchFamily="18" charset="0"/>
                <a:ea typeface="微軟正黑體" pitchFamily="34" charset="-120"/>
                <a:cs typeface="Times New Roman" pitchFamily="18" charset="0"/>
              </a:rPr>
              <a:t>2 </a:t>
            </a:r>
            <a:r>
              <a:rPr lang="zh-TW" altLang="en-US" sz="2200" b="1" dirty="0" smtClean="0">
                <a:solidFill>
                  <a:schemeClr val="tx1"/>
                </a:solidFill>
                <a:latin typeface="Times New Roman" pitchFamily="18" charset="0"/>
                <a:ea typeface="微軟正黑體" pitchFamily="34" charset="-120"/>
                <a:cs typeface="Times New Roman" pitchFamily="18" charset="0"/>
              </a:rPr>
              <a:t>一次購足：滿足消費者一次購足的需求。</a:t>
            </a:r>
          </a:p>
          <a:p>
            <a:pPr>
              <a:lnSpc>
                <a:spcPct val="150000"/>
              </a:lnSpc>
              <a:buNone/>
            </a:pPr>
            <a:r>
              <a:rPr lang="en-US" altLang="zh-TW" sz="2200" b="1" dirty="0" smtClean="0">
                <a:solidFill>
                  <a:schemeClr val="tx1"/>
                </a:solidFill>
                <a:latin typeface="Times New Roman" pitchFamily="18" charset="0"/>
                <a:ea typeface="微軟正黑體" pitchFamily="34" charset="-120"/>
                <a:cs typeface="Times New Roman" pitchFamily="18" charset="0"/>
              </a:rPr>
              <a:t>3 </a:t>
            </a:r>
            <a:r>
              <a:rPr lang="zh-TW" altLang="en-US" sz="2200" b="1" dirty="0" smtClean="0">
                <a:solidFill>
                  <a:schemeClr val="tx1"/>
                </a:solidFill>
                <a:latin typeface="Times New Roman" pitchFamily="18" charset="0"/>
                <a:ea typeface="微軟正黑體" pitchFamily="34" charset="-120"/>
                <a:cs typeface="Times New Roman" pitchFamily="18" charset="0"/>
              </a:rPr>
              <a:t>分類陳列：商品分類排列整齊，購買方便，陳列充滿創意。</a:t>
            </a:r>
          </a:p>
          <a:p>
            <a:pPr>
              <a:lnSpc>
                <a:spcPct val="150000"/>
              </a:lnSpc>
              <a:buNone/>
            </a:pPr>
            <a:r>
              <a:rPr lang="en-US" altLang="zh-TW" sz="2200" b="1" dirty="0" smtClean="0">
                <a:solidFill>
                  <a:schemeClr val="tx1"/>
                </a:solidFill>
                <a:latin typeface="Times New Roman" pitchFamily="18" charset="0"/>
                <a:ea typeface="微軟正黑體" pitchFamily="34" charset="-120"/>
                <a:cs typeface="Times New Roman" pitchFamily="18" charset="0"/>
              </a:rPr>
              <a:t>4 </a:t>
            </a:r>
            <a:r>
              <a:rPr lang="zh-TW" altLang="en-US" sz="2200" b="1" dirty="0" smtClean="0">
                <a:solidFill>
                  <a:schemeClr val="tx1"/>
                </a:solidFill>
                <a:latin typeface="Times New Roman" pitchFamily="18" charset="0"/>
                <a:ea typeface="微軟正黑體" pitchFamily="34" charset="-120"/>
                <a:cs typeface="Times New Roman" pitchFamily="18" charset="0"/>
              </a:rPr>
              <a:t>自助服務：採用自助服務的經營方式。</a:t>
            </a:r>
          </a:p>
          <a:p>
            <a:pPr>
              <a:lnSpc>
                <a:spcPct val="150000"/>
              </a:lnSpc>
              <a:buNone/>
            </a:pPr>
            <a:r>
              <a:rPr lang="en-US" altLang="zh-TW" sz="2200" b="1" dirty="0" smtClean="0">
                <a:solidFill>
                  <a:schemeClr val="tx1"/>
                </a:solidFill>
                <a:latin typeface="Times New Roman" pitchFamily="18" charset="0"/>
                <a:ea typeface="微軟正黑體" pitchFamily="34" charset="-120"/>
                <a:cs typeface="Times New Roman" pitchFamily="18" charset="0"/>
              </a:rPr>
              <a:t>5 </a:t>
            </a:r>
            <a:r>
              <a:rPr lang="zh-TW" altLang="en-US" sz="2200" b="1" dirty="0" smtClean="0">
                <a:solidFill>
                  <a:schemeClr val="tx1"/>
                </a:solidFill>
                <a:latin typeface="Times New Roman" pitchFamily="18" charset="0"/>
                <a:ea typeface="微軟正黑體" pitchFamily="34" charset="-120"/>
                <a:cs typeface="Times New Roman" pitchFamily="18" charset="0"/>
              </a:rPr>
              <a:t>鄰住宅區：近家庭住宅區的立地考量。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超級市場</a:t>
            </a:r>
          </a:p>
        </p:txBody>
      </p:sp>
      <p:sp>
        <p:nvSpPr>
          <p:cNvPr id="9" name="矩形 8"/>
          <p:cNvSpPr/>
          <p:nvPr/>
        </p:nvSpPr>
        <p:spPr>
          <a:xfrm>
            <a:off x="394134" y="828001"/>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二、超級市場的經營型態</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10" name="內容版面配置區 4"/>
          <p:cNvGraphicFramePr>
            <a:graphicFrameLocks/>
          </p:cNvGraphicFramePr>
          <p:nvPr/>
        </p:nvGraphicFramePr>
        <p:xfrm>
          <a:off x="251520" y="1484784"/>
          <a:ext cx="8401052" cy="4114800"/>
        </p:xfrm>
        <a:graphic>
          <a:graphicData uri="http://schemas.openxmlformats.org/drawingml/2006/table">
            <a:tbl>
              <a:tblPr firstRow="1" bandRow="1">
                <a:tableStyleId>{5C22544A-7EE6-4342-B048-85BDC9FD1C3A}</a:tableStyleId>
              </a:tblPr>
              <a:tblGrid>
                <a:gridCol w="2100263"/>
                <a:gridCol w="2100263"/>
                <a:gridCol w="2100263"/>
                <a:gridCol w="2100263"/>
              </a:tblGrid>
              <a:tr h="370840">
                <a:tc rowSpan="2">
                  <a:txBody>
                    <a:bodyPr/>
                    <a:lstStyle/>
                    <a:p>
                      <a:pPr algn="ctr"/>
                      <a:endParaRPr lang="en-US" altLang="zh-TW" sz="16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成立年別</a:t>
                      </a:r>
                      <a:endParaRPr lang="zh-TW" altLang="en-US" sz="2400" b="1" dirty="0">
                        <a:latin typeface="微軟正黑體" pitchFamily="34" charset="-120"/>
                        <a:ea typeface="微軟正黑體" pitchFamily="34" charset="-120"/>
                      </a:endParaRPr>
                    </a:p>
                  </a:txBody>
                  <a:tcPr/>
                </a:tc>
                <a:tc rowSpan="2">
                  <a:txBody>
                    <a:bodyPr/>
                    <a:lstStyle/>
                    <a:p>
                      <a:pPr algn="ctr"/>
                      <a:endParaRPr lang="en-US" altLang="zh-TW" sz="1600" b="1" dirty="0" smtClean="0">
                        <a:latin typeface="微軟正黑體" pitchFamily="34" charset="-120"/>
                        <a:ea typeface="微軟正黑體" pitchFamily="34" charset="-120"/>
                      </a:endParaRPr>
                    </a:p>
                    <a:p>
                      <a:pPr algn="ctr"/>
                      <a:r>
                        <a:rPr lang="zh-TW" altLang="en-US" sz="2400" b="1" dirty="0" smtClean="0">
                          <a:latin typeface="微軟正黑體" pitchFamily="34" charset="-120"/>
                          <a:ea typeface="微軟正黑體" pitchFamily="34" charset="-120"/>
                        </a:rPr>
                        <a:t>超級市場</a:t>
                      </a:r>
                      <a:endParaRPr lang="zh-TW" altLang="en-US" sz="2400" b="1" dirty="0">
                        <a:latin typeface="微軟正黑體" pitchFamily="34" charset="-120"/>
                        <a:ea typeface="微軟正黑體" pitchFamily="34" charset="-120"/>
                      </a:endParaRPr>
                    </a:p>
                  </a:txBody>
                  <a:tcPr/>
                </a:tc>
                <a:tc gridSpan="2">
                  <a:txBody>
                    <a:bodyPr/>
                    <a:lstStyle/>
                    <a:p>
                      <a:pPr algn="ctr"/>
                      <a:r>
                        <a:rPr lang="zh-TW" altLang="en-US" sz="2400" b="1" dirty="0" smtClean="0">
                          <a:latin typeface="微軟正黑體" pitchFamily="34" charset="-120"/>
                          <a:ea typeface="微軟正黑體" pitchFamily="34" charset="-120"/>
                        </a:rPr>
                        <a:t>合作企業</a:t>
                      </a:r>
                      <a:endParaRPr lang="zh-TW" altLang="en-US" sz="2400" b="1" dirty="0">
                        <a:latin typeface="微軟正黑體" pitchFamily="34" charset="-120"/>
                        <a:ea typeface="微軟正黑體" pitchFamily="34" charset="-120"/>
                      </a:endParaRPr>
                    </a:p>
                  </a:txBody>
                  <a:tcPr/>
                </a:tc>
                <a:tc hMerge="1">
                  <a:txBody>
                    <a:bodyPr/>
                    <a:lstStyle/>
                    <a:p>
                      <a:endParaRPr lang="zh-TW" altLang="en-US" dirty="0"/>
                    </a:p>
                  </a:txBody>
                  <a:tcPr/>
                </a:tc>
              </a:tr>
              <a:tr h="370840">
                <a:tc vMerge="1">
                  <a:txBody>
                    <a:bodyPr/>
                    <a:lstStyle/>
                    <a:p>
                      <a:endParaRPr lang="zh-TW" altLang="en-US" dirty="0"/>
                    </a:p>
                  </a:txBody>
                  <a:tcPr/>
                </a:tc>
                <a:tc vMerge="1">
                  <a:txBody>
                    <a:bodyPr/>
                    <a:lstStyle/>
                    <a:p>
                      <a:endParaRPr lang="zh-TW" altLang="en-US" dirty="0"/>
                    </a:p>
                  </a:txBody>
                  <a:tcPr/>
                </a:tc>
                <a:tc>
                  <a:txBody>
                    <a:bodyPr/>
                    <a:lstStyle/>
                    <a:p>
                      <a:pPr algn="ctr"/>
                      <a:r>
                        <a:rPr lang="zh-TW" altLang="en-US" sz="2400" b="1" dirty="0" smtClean="0">
                          <a:latin typeface="微軟正黑體" pitchFamily="34" charset="-120"/>
                          <a:ea typeface="微軟正黑體" pitchFamily="34" charset="-120"/>
                        </a:rPr>
                        <a:t>國內</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國外</a:t>
                      </a:r>
                      <a:endParaRPr lang="zh-TW" altLang="en-US" sz="2400" b="1" dirty="0">
                        <a:latin typeface="微軟正黑體" pitchFamily="34" charset="-120"/>
                        <a:ea typeface="微軟正黑體" pitchFamily="34" charset="-120"/>
                      </a:endParaRPr>
                    </a:p>
                  </a:txBody>
                  <a:tcPr/>
                </a:tc>
              </a:tr>
              <a:tr h="370840">
                <a:tc>
                  <a:txBody>
                    <a:bodyPr/>
                    <a:lstStyle/>
                    <a:p>
                      <a:pPr algn="ctr"/>
                      <a:r>
                        <a:rPr lang="en-US" altLang="zh-TW" sz="2400" b="1" dirty="0" smtClean="0">
                          <a:latin typeface="微軟正黑體" pitchFamily="34" charset="-120"/>
                          <a:ea typeface="微軟正黑體" pitchFamily="34" charset="-120"/>
                        </a:rPr>
                        <a:t>1981</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台北農產</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台北農產</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無</a:t>
                      </a:r>
                      <a:endParaRPr lang="zh-TW" altLang="en-US" sz="2400" b="1" dirty="0">
                        <a:latin typeface="微軟正黑體" pitchFamily="34" charset="-120"/>
                        <a:ea typeface="微軟正黑體" pitchFamily="34" charset="-120"/>
                      </a:endParaRPr>
                    </a:p>
                  </a:txBody>
                  <a:tcPr/>
                </a:tc>
              </a:tr>
              <a:tr h="370840">
                <a:tc>
                  <a:txBody>
                    <a:bodyPr/>
                    <a:lstStyle/>
                    <a:p>
                      <a:pPr algn="ctr"/>
                      <a:r>
                        <a:rPr lang="en-US" altLang="zh-TW" sz="2400" b="1" dirty="0" smtClean="0">
                          <a:latin typeface="微軟正黑體" pitchFamily="34" charset="-120"/>
                          <a:ea typeface="微軟正黑體" pitchFamily="34" charset="-120"/>
                        </a:rPr>
                        <a:t>1986</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松青超市</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味全集團</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日本松青本店</a:t>
                      </a:r>
                      <a:endParaRPr lang="zh-TW" altLang="en-US" sz="2400" b="1" dirty="0">
                        <a:latin typeface="微軟正黑體" pitchFamily="34" charset="-120"/>
                        <a:ea typeface="微軟正黑體" pitchFamily="34" charset="-120"/>
                      </a:endParaRPr>
                    </a:p>
                  </a:txBody>
                  <a:tcPr/>
                </a:tc>
              </a:tr>
              <a:tr h="370840">
                <a:tc>
                  <a:txBody>
                    <a:bodyPr/>
                    <a:lstStyle/>
                    <a:p>
                      <a:pPr algn="ctr"/>
                      <a:r>
                        <a:rPr lang="en-US" altLang="zh-TW" sz="2400" b="1" dirty="0" smtClean="0">
                          <a:latin typeface="微軟正黑體" pitchFamily="34" charset="-120"/>
                          <a:ea typeface="微軟正黑體" pitchFamily="34" charset="-120"/>
                        </a:rPr>
                        <a:t>1987</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頂好惠康</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頂好企業</a:t>
                      </a:r>
                      <a:endParaRPr lang="zh-TW" altLang="en-US" sz="24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香港牛奶公司</a:t>
                      </a:r>
                      <a:endParaRPr lang="zh-TW" altLang="en-US" sz="2400" b="1" dirty="0">
                        <a:latin typeface="微軟正黑體" pitchFamily="34" charset="-120"/>
                        <a:ea typeface="微軟正黑體" pitchFamily="34" charset="-120"/>
                      </a:endParaRPr>
                    </a:p>
                  </a:txBody>
                  <a:tcPr/>
                </a:tc>
              </a:tr>
              <a:tr h="370840">
                <a:tc>
                  <a:txBody>
                    <a:bodyPr/>
                    <a:lstStyle/>
                    <a:p>
                      <a:pPr algn="ctr"/>
                      <a:r>
                        <a:rPr lang="en-US" altLang="zh-TW" sz="2400" b="1" dirty="0" smtClean="0">
                          <a:latin typeface="微軟正黑體" pitchFamily="34" charset="-120"/>
                          <a:ea typeface="微軟正黑體" pitchFamily="34" charset="-120"/>
                        </a:rPr>
                        <a:t>1987</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惠陽超市</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新東陽</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日本</a:t>
                      </a:r>
                      <a:r>
                        <a:rPr lang="en-US" altLang="zh-TW" sz="2400" b="1" dirty="0" smtClean="0">
                          <a:latin typeface="微軟正黑體" pitchFamily="34" charset="-120"/>
                          <a:ea typeface="微軟正黑體" pitchFamily="34" charset="-120"/>
                        </a:rPr>
                        <a:t>KASUMI</a:t>
                      </a:r>
                      <a:endParaRPr lang="zh-TW" altLang="en-US" sz="2400" b="1" dirty="0">
                        <a:latin typeface="微軟正黑體" pitchFamily="34" charset="-120"/>
                        <a:ea typeface="微軟正黑體" pitchFamily="34" charset="-120"/>
                      </a:endParaRPr>
                    </a:p>
                  </a:txBody>
                  <a:tcPr/>
                </a:tc>
              </a:tr>
              <a:tr h="370840">
                <a:tc>
                  <a:txBody>
                    <a:bodyPr/>
                    <a:lstStyle/>
                    <a:p>
                      <a:pPr algn="ctr"/>
                      <a:r>
                        <a:rPr lang="en-US" altLang="zh-TW" sz="2400" b="1" dirty="0" smtClean="0">
                          <a:latin typeface="微軟正黑體" pitchFamily="34" charset="-120"/>
                          <a:ea typeface="微軟正黑體" pitchFamily="34" charset="-120"/>
                        </a:rPr>
                        <a:t>1988</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興農超市</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興農集團</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無</a:t>
                      </a:r>
                      <a:endParaRPr lang="zh-TW" altLang="en-US" sz="2400" b="1" dirty="0">
                        <a:latin typeface="微軟正黑體" pitchFamily="34" charset="-120"/>
                        <a:ea typeface="微軟正黑體" pitchFamily="34" charset="-120"/>
                      </a:endParaRPr>
                    </a:p>
                  </a:txBody>
                  <a:tcPr/>
                </a:tc>
              </a:tr>
              <a:tr h="370840">
                <a:tc>
                  <a:txBody>
                    <a:bodyPr/>
                    <a:lstStyle/>
                    <a:p>
                      <a:pPr algn="ctr"/>
                      <a:r>
                        <a:rPr lang="en-US" altLang="zh-TW" sz="2400" b="1" dirty="0" smtClean="0">
                          <a:latin typeface="微軟正黑體" pitchFamily="34" charset="-120"/>
                          <a:ea typeface="微軟正黑體" pitchFamily="34" charset="-120"/>
                        </a:rPr>
                        <a:t>1990</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丸久生鮮超市</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味全集團</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日本丸久公司</a:t>
                      </a:r>
                      <a:endParaRPr lang="zh-TW" altLang="en-US" sz="2400" b="1" dirty="0">
                        <a:latin typeface="微軟正黑體" pitchFamily="34" charset="-120"/>
                        <a:ea typeface="微軟正黑體" pitchFamily="34" charset="-120"/>
                      </a:endParaRPr>
                    </a:p>
                  </a:txBody>
                  <a:tcPr/>
                </a:tc>
              </a:tr>
              <a:tr h="370840">
                <a:tc>
                  <a:txBody>
                    <a:bodyPr/>
                    <a:lstStyle/>
                    <a:p>
                      <a:pPr algn="ctr"/>
                      <a:r>
                        <a:rPr lang="en-US" altLang="zh-TW" sz="2400" b="1" dirty="0" smtClean="0">
                          <a:latin typeface="微軟正黑體" pitchFamily="34" charset="-120"/>
                          <a:ea typeface="微軟正黑體" pitchFamily="34" charset="-120"/>
                        </a:rPr>
                        <a:t>1998</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全聯福利中心</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全聯社</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無</a:t>
                      </a:r>
                      <a:endParaRPr lang="zh-TW" altLang="en-US" sz="2400" b="1" dirty="0">
                        <a:latin typeface="微軟正黑體" pitchFamily="34" charset="-120"/>
                        <a:ea typeface="微軟正黑體" pitchFamily="34" charset="-120"/>
                      </a:endParaRPr>
                    </a:p>
                  </a:txBody>
                  <a:tcPr/>
                </a:tc>
              </a:tr>
            </a:tbl>
          </a:graphicData>
        </a:graphic>
      </p:graphicFrame>
      <p:sp>
        <p:nvSpPr>
          <p:cNvPr id="11" name="矩形 10"/>
          <p:cNvSpPr/>
          <p:nvPr/>
        </p:nvSpPr>
        <p:spPr>
          <a:xfrm>
            <a:off x="4493773" y="5661248"/>
            <a:ext cx="4254691"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2-5</a:t>
            </a:r>
            <a:r>
              <a:rPr lang="zh-TW" altLang="en-US" b="1" dirty="0" smtClean="0">
                <a:latin typeface="微軟正黑體" pitchFamily="34" charset="-120"/>
                <a:ea typeface="微軟正黑體" pitchFamily="34" charset="-120"/>
              </a:rPr>
              <a:t>　台灣與國外企業合作的超級市場</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超級市場</a:t>
            </a:r>
          </a:p>
        </p:txBody>
      </p:sp>
      <p:sp>
        <p:nvSpPr>
          <p:cNvPr id="6" name="矩形 5"/>
          <p:cNvSpPr/>
          <p:nvPr/>
        </p:nvSpPr>
        <p:spPr>
          <a:xfrm>
            <a:off x="142844" y="980728"/>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三、台灣超級市場的</a:t>
            </a:r>
            <a:r>
              <a:rPr lang="zh-TW" altLang="en-US" sz="3200" b="1" dirty="0" smtClean="0">
                <a:solidFill>
                  <a:schemeClr val="accent3">
                    <a:lumMod val="75000"/>
                  </a:schemeClr>
                </a:solidFill>
                <a:latin typeface="微軟正黑體" pitchFamily="34" charset="-120"/>
                <a:ea typeface="微軟正黑體" pitchFamily="34" charset="-120"/>
              </a:rPr>
              <a:t>沿革</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7" name="內容版面配置區 5"/>
          <p:cNvGraphicFramePr>
            <a:graphicFrameLocks noGrp="1"/>
          </p:cNvGraphicFramePr>
          <p:nvPr>
            <p:ph idx="1"/>
          </p:nvPr>
        </p:nvGraphicFramePr>
        <p:xfrm>
          <a:off x="457200" y="1721500"/>
          <a:ext cx="8229659" cy="5029200"/>
        </p:xfrm>
        <a:graphic>
          <a:graphicData uri="http://schemas.openxmlformats.org/drawingml/2006/table">
            <a:tbl>
              <a:tblPr firstRow="1" bandRow="1">
                <a:tableStyleId>{93296810-A885-4BE3-A3E7-6D5BEEA58F35}</a:tableStyleId>
              </a:tblPr>
              <a:tblGrid>
                <a:gridCol w="2872619"/>
                <a:gridCol w="1785680"/>
                <a:gridCol w="1785680"/>
                <a:gridCol w="1785680"/>
              </a:tblGrid>
              <a:tr h="370840">
                <a:tc>
                  <a:txBody>
                    <a:bodyPr/>
                    <a:lstStyle/>
                    <a:p>
                      <a:pPr algn="ctr"/>
                      <a:endParaRPr lang="zh-TW" altLang="en-US" sz="2400" b="1" dirty="0">
                        <a:latin typeface="微軟正黑體" pitchFamily="34" charset="-120"/>
                        <a:ea typeface="微軟正黑體" pitchFamily="34" charset="-120"/>
                      </a:endParaRPr>
                    </a:p>
                  </a:txBody>
                  <a:tcPr marL="99376" marR="99376">
                    <a:solidFill>
                      <a:schemeClr val="accent6">
                        <a:lumMod val="75000"/>
                      </a:schemeClr>
                    </a:solidFill>
                  </a:tcPr>
                </a:tc>
                <a:tc>
                  <a:txBody>
                    <a:bodyPr/>
                    <a:lstStyle/>
                    <a:p>
                      <a:pPr algn="ctr"/>
                      <a:r>
                        <a:rPr lang="en-US" altLang="zh-TW" sz="2400" b="1" dirty="0" smtClean="0">
                          <a:latin typeface="微軟正黑體" pitchFamily="34" charset="-120"/>
                          <a:ea typeface="微軟正黑體" pitchFamily="34" charset="-120"/>
                        </a:rPr>
                        <a:t>2012/12</a:t>
                      </a:r>
                      <a:endParaRPr lang="zh-TW" altLang="en-US" sz="2400" b="1" dirty="0">
                        <a:latin typeface="微軟正黑體" pitchFamily="34" charset="-120"/>
                        <a:ea typeface="微軟正黑體" pitchFamily="34" charset="-120"/>
                      </a:endParaRPr>
                    </a:p>
                  </a:txBody>
                  <a:tcPr marL="99376" marR="99376">
                    <a:solidFill>
                      <a:schemeClr val="accent6">
                        <a:lumMod val="75000"/>
                      </a:schemeClr>
                    </a:solidFill>
                  </a:tcPr>
                </a:tc>
                <a:tc>
                  <a:txBody>
                    <a:bodyPr/>
                    <a:lstStyle/>
                    <a:p>
                      <a:pPr algn="ctr"/>
                      <a:r>
                        <a:rPr lang="en-US" altLang="zh-TW" sz="2400" b="1" dirty="0" smtClean="0">
                          <a:latin typeface="微軟正黑體" pitchFamily="34" charset="-120"/>
                          <a:ea typeface="微軟正黑體" pitchFamily="34" charset="-120"/>
                        </a:rPr>
                        <a:t>2013/12</a:t>
                      </a:r>
                      <a:endParaRPr lang="zh-TW" altLang="en-US" sz="2400" b="1" dirty="0">
                        <a:latin typeface="微軟正黑體" pitchFamily="34" charset="-120"/>
                        <a:ea typeface="微軟正黑體" pitchFamily="34" charset="-120"/>
                      </a:endParaRPr>
                    </a:p>
                  </a:txBody>
                  <a:tcPr marL="99376" marR="99376">
                    <a:solidFill>
                      <a:schemeClr val="accent6">
                        <a:lumMod val="75000"/>
                      </a:schemeClr>
                    </a:solidFill>
                  </a:tcPr>
                </a:tc>
                <a:tc>
                  <a:txBody>
                    <a:bodyPr/>
                    <a:lstStyle/>
                    <a:p>
                      <a:pPr algn="ctr"/>
                      <a:r>
                        <a:rPr lang="en-US" altLang="zh-TW" sz="2400" b="1" dirty="0" smtClean="0">
                          <a:latin typeface="微軟正黑體" pitchFamily="34" charset="-120"/>
                          <a:ea typeface="微軟正黑體" pitchFamily="34" charset="-120"/>
                        </a:rPr>
                        <a:t>2014/12</a:t>
                      </a:r>
                      <a:endParaRPr lang="zh-TW" altLang="en-US" sz="2400" b="1" dirty="0">
                        <a:latin typeface="微軟正黑體" pitchFamily="34" charset="-120"/>
                        <a:ea typeface="微軟正黑體" pitchFamily="34" charset="-120"/>
                      </a:endParaRPr>
                    </a:p>
                  </a:txBody>
                  <a:tcPr marL="99376" marR="99376">
                    <a:solidFill>
                      <a:schemeClr val="accent6">
                        <a:lumMod val="75000"/>
                      </a:schemeClr>
                    </a:solidFill>
                  </a:tcPr>
                </a:tc>
              </a:tr>
              <a:tr h="370840">
                <a:tc>
                  <a:txBody>
                    <a:bodyPr/>
                    <a:lstStyle/>
                    <a:p>
                      <a:pPr algn="ctr"/>
                      <a:r>
                        <a:rPr lang="zh-TW" altLang="en-US" sz="2400" b="1" dirty="0" smtClean="0">
                          <a:latin typeface="微軟正黑體" pitchFamily="34" charset="-120"/>
                          <a:ea typeface="微軟正黑體" pitchFamily="34" charset="-120"/>
                        </a:rPr>
                        <a:t>全聯福利中心</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642</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680</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725</a:t>
                      </a:r>
                      <a:endParaRPr lang="zh-TW" altLang="en-US" sz="2400" b="1" dirty="0">
                        <a:latin typeface="微軟正黑體" pitchFamily="34" charset="-120"/>
                        <a:ea typeface="微軟正黑體" pitchFamily="34" charset="-120"/>
                      </a:endParaRPr>
                    </a:p>
                  </a:txBody>
                  <a:tcPr marL="99376" marR="99376"/>
                </a:tc>
              </a:tr>
              <a:tr h="370840">
                <a:tc>
                  <a:txBody>
                    <a:bodyPr/>
                    <a:lstStyle/>
                    <a:p>
                      <a:pPr algn="ctr"/>
                      <a:r>
                        <a:rPr lang="zh-TW" altLang="en-US" sz="2400" b="1" dirty="0" smtClean="0">
                          <a:latin typeface="微軟正黑體" pitchFamily="34" charset="-120"/>
                          <a:ea typeface="微軟正黑體" pitchFamily="34" charset="-120"/>
                        </a:rPr>
                        <a:t>頂好超市</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280</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267</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238</a:t>
                      </a:r>
                      <a:endParaRPr lang="zh-TW" altLang="en-US" sz="2400" b="1" dirty="0">
                        <a:latin typeface="微軟正黑體" pitchFamily="34" charset="-120"/>
                        <a:ea typeface="微軟正黑體" pitchFamily="34" charset="-120"/>
                      </a:endParaRPr>
                    </a:p>
                  </a:txBody>
                  <a:tcPr marL="99376" marR="99376"/>
                </a:tc>
              </a:tr>
              <a:tr h="370840">
                <a:tc>
                  <a:txBody>
                    <a:bodyPr/>
                    <a:lstStyle/>
                    <a:p>
                      <a:pPr algn="ctr"/>
                      <a:r>
                        <a:rPr lang="zh-TW" altLang="en-US" sz="2400" b="1" dirty="0" smtClean="0">
                          <a:latin typeface="微軟正黑體" pitchFamily="34" charset="-120"/>
                          <a:ea typeface="微軟正黑體" pitchFamily="34" charset="-120"/>
                        </a:rPr>
                        <a:t>農會超市</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89</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90</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90</a:t>
                      </a:r>
                      <a:endParaRPr lang="zh-TW" altLang="en-US" sz="2400" b="1" dirty="0">
                        <a:latin typeface="微軟正黑體" pitchFamily="34" charset="-120"/>
                        <a:ea typeface="微軟正黑體" pitchFamily="34" charset="-120"/>
                      </a:endParaRPr>
                    </a:p>
                  </a:txBody>
                  <a:tcPr marL="99376" marR="99376"/>
                </a:tc>
              </a:tr>
              <a:tr h="370840">
                <a:tc>
                  <a:txBody>
                    <a:bodyPr/>
                    <a:lstStyle/>
                    <a:p>
                      <a:pPr algn="ctr"/>
                      <a:r>
                        <a:rPr lang="zh-TW" altLang="en-US" sz="2400" b="1" dirty="0" smtClean="0">
                          <a:latin typeface="微軟正黑體" pitchFamily="34" charset="-120"/>
                          <a:ea typeface="微軟正黑體" pitchFamily="34" charset="-120"/>
                        </a:rPr>
                        <a:t>松青</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丸久</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75</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71</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72</a:t>
                      </a:r>
                      <a:endParaRPr lang="zh-TW" altLang="en-US" sz="2400" b="1" dirty="0">
                        <a:latin typeface="微軟正黑體" pitchFamily="34" charset="-120"/>
                        <a:ea typeface="微軟正黑體" pitchFamily="34" charset="-120"/>
                      </a:endParaRPr>
                    </a:p>
                  </a:txBody>
                  <a:tcPr marL="99376" marR="99376"/>
                </a:tc>
              </a:tr>
              <a:tr h="370840">
                <a:tc>
                  <a:txBody>
                    <a:bodyPr/>
                    <a:lstStyle/>
                    <a:p>
                      <a:pPr algn="ctr"/>
                      <a:r>
                        <a:rPr lang="zh-TW" altLang="en-US" sz="2400" b="1" dirty="0" smtClean="0">
                          <a:latin typeface="微軟正黑體" pitchFamily="34" charset="-120"/>
                          <a:ea typeface="微軟正黑體" pitchFamily="34" charset="-120"/>
                        </a:rPr>
                        <a:t>自由聯盟</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64</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62</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61</a:t>
                      </a:r>
                      <a:endParaRPr lang="zh-TW" altLang="en-US" sz="2400" b="1" dirty="0">
                        <a:latin typeface="微軟正黑體" pitchFamily="34" charset="-120"/>
                        <a:ea typeface="微軟正黑體" pitchFamily="34" charset="-120"/>
                      </a:endParaRPr>
                    </a:p>
                  </a:txBody>
                  <a:tcPr marL="99376" marR="99376"/>
                </a:tc>
              </a:tr>
              <a:tr h="370840">
                <a:tc>
                  <a:txBody>
                    <a:bodyPr/>
                    <a:lstStyle/>
                    <a:p>
                      <a:pPr algn="ctr"/>
                      <a:r>
                        <a:rPr lang="zh-TW" altLang="en-US" sz="2400" b="1" dirty="0" smtClean="0">
                          <a:latin typeface="微軟正黑體" pitchFamily="34" charset="-120"/>
                          <a:ea typeface="微軟正黑體" pitchFamily="34" charset="-120"/>
                        </a:rPr>
                        <a:t>台灣楓康</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原興農</a:t>
                      </a:r>
                      <a:r>
                        <a:rPr lang="en-US" altLang="zh-TW"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40</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40</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42</a:t>
                      </a:r>
                      <a:endParaRPr lang="zh-TW" altLang="en-US" sz="2400" b="1" dirty="0">
                        <a:latin typeface="微軟正黑體" pitchFamily="34" charset="-120"/>
                        <a:ea typeface="微軟正黑體" pitchFamily="34" charset="-120"/>
                      </a:endParaRPr>
                    </a:p>
                  </a:txBody>
                  <a:tcPr marL="99376" marR="99376"/>
                </a:tc>
              </a:tr>
              <a:tr h="370840">
                <a:tc>
                  <a:txBody>
                    <a:bodyPr/>
                    <a:lstStyle/>
                    <a:p>
                      <a:pPr algn="ctr"/>
                      <a:r>
                        <a:rPr lang="zh-TW" altLang="en-US" sz="2400" b="1" dirty="0" smtClean="0">
                          <a:latin typeface="微軟正黑體" pitchFamily="34" charset="-120"/>
                          <a:ea typeface="微軟正黑體" pitchFamily="34" charset="-120"/>
                        </a:rPr>
                        <a:t>喜美</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27</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27</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27</a:t>
                      </a:r>
                      <a:endParaRPr lang="zh-TW" altLang="en-US" sz="2400" b="1" dirty="0">
                        <a:latin typeface="微軟正黑體" pitchFamily="34" charset="-120"/>
                        <a:ea typeface="微軟正黑體" pitchFamily="34" charset="-120"/>
                      </a:endParaRPr>
                    </a:p>
                  </a:txBody>
                  <a:tcPr marL="99376" marR="99376"/>
                </a:tc>
              </a:tr>
              <a:tr h="370840">
                <a:tc>
                  <a:txBody>
                    <a:bodyPr/>
                    <a:lstStyle/>
                    <a:p>
                      <a:pPr algn="ctr"/>
                      <a:r>
                        <a:rPr lang="zh-TW" altLang="en-US" sz="2400" b="1" dirty="0" smtClean="0">
                          <a:latin typeface="微軟正黑體" pitchFamily="34" charset="-120"/>
                          <a:ea typeface="微軟正黑體" pitchFamily="34" charset="-120"/>
                        </a:rPr>
                        <a:t>主婦省錢</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24</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24</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24</a:t>
                      </a:r>
                      <a:endParaRPr lang="zh-TW" altLang="en-US" sz="2400" b="1" dirty="0">
                        <a:latin typeface="微軟正黑體" pitchFamily="34" charset="-120"/>
                        <a:ea typeface="微軟正黑體" pitchFamily="34" charset="-120"/>
                      </a:endParaRPr>
                    </a:p>
                  </a:txBody>
                  <a:tcPr marL="99376" marR="99376"/>
                </a:tc>
              </a:tr>
              <a:tr h="370840">
                <a:tc>
                  <a:txBody>
                    <a:bodyPr/>
                    <a:lstStyle/>
                    <a:p>
                      <a:pPr algn="ctr"/>
                      <a:r>
                        <a:rPr lang="zh-TW" altLang="en-US" sz="2400" b="1" dirty="0" smtClean="0">
                          <a:latin typeface="微軟正黑體" pitchFamily="34" charset="-120"/>
                          <a:ea typeface="微軟正黑體" pitchFamily="34" charset="-120"/>
                        </a:rPr>
                        <a:t>統冠</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20</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21</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21</a:t>
                      </a:r>
                      <a:endParaRPr lang="zh-TW" altLang="en-US" sz="2400" b="1" dirty="0">
                        <a:latin typeface="微軟正黑體" pitchFamily="34" charset="-120"/>
                        <a:ea typeface="微軟正黑體" pitchFamily="34" charset="-120"/>
                      </a:endParaRPr>
                    </a:p>
                  </a:txBody>
                  <a:tcPr marL="99376" marR="99376"/>
                </a:tc>
              </a:tr>
              <a:tr h="370840">
                <a:tc>
                  <a:txBody>
                    <a:bodyPr/>
                    <a:lstStyle/>
                    <a:p>
                      <a:pPr algn="ctr"/>
                      <a:r>
                        <a:rPr lang="zh-TW" altLang="en-US" sz="2400" b="1" dirty="0" smtClean="0">
                          <a:latin typeface="微軟正黑體" pitchFamily="34" charset="-120"/>
                          <a:ea typeface="微軟正黑體" pitchFamily="34" charset="-120"/>
                        </a:rPr>
                        <a:t>愛心聯盟</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14</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14</a:t>
                      </a:r>
                      <a:endParaRPr lang="zh-TW" altLang="en-US" sz="2400" b="1" dirty="0">
                        <a:latin typeface="微軟正黑體" pitchFamily="34" charset="-120"/>
                        <a:ea typeface="微軟正黑體" pitchFamily="34" charset="-120"/>
                      </a:endParaRPr>
                    </a:p>
                  </a:txBody>
                  <a:tcPr marL="99376" marR="99376"/>
                </a:tc>
                <a:tc>
                  <a:txBody>
                    <a:bodyPr/>
                    <a:lstStyle/>
                    <a:p>
                      <a:pPr algn="ctr"/>
                      <a:r>
                        <a:rPr lang="en-US" altLang="zh-TW" sz="2400" b="1" dirty="0" smtClean="0">
                          <a:latin typeface="微軟正黑體" pitchFamily="34" charset="-120"/>
                          <a:ea typeface="微軟正黑體" pitchFamily="34" charset="-120"/>
                        </a:rPr>
                        <a:t>17</a:t>
                      </a:r>
                      <a:endParaRPr lang="zh-TW" altLang="en-US" sz="2400" b="1" dirty="0">
                        <a:latin typeface="微軟正黑體" pitchFamily="34" charset="-120"/>
                        <a:ea typeface="微軟正黑體" pitchFamily="34" charset="-120"/>
                      </a:endParaRPr>
                    </a:p>
                  </a:txBody>
                  <a:tcPr marL="99376" marR="99376"/>
                </a:tc>
              </a:tr>
            </a:tbl>
          </a:graphicData>
        </a:graphic>
      </p:graphicFrame>
      <p:sp>
        <p:nvSpPr>
          <p:cNvPr id="8" name="矩形 7"/>
          <p:cNvSpPr/>
          <p:nvPr/>
        </p:nvSpPr>
        <p:spPr>
          <a:xfrm>
            <a:off x="4792568" y="1442973"/>
            <a:ext cx="3595856" cy="338554"/>
          </a:xfrm>
          <a:prstGeom prst="rect">
            <a:avLst/>
          </a:prstGeom>
        </p:spPr>
        <p:txBody>
          <a:bodyPr wrap="none">
            <a:spAutoFit/>
          </a:bodyPr>
          <a:lstStyle/>
          <a:p>
            <a:r>
              <a:rPr lang="zh-TW" altLang="en-US" sz="1600" b="1" dirty="0" smtClean="0">
                <a:latin typeface="微軟正黑體" pitchFamily="34" charset="-120"/>
                <a:ea typeface="微軟正黑體" pitchFamily="34" charset="-120"/>
              </a:rPr>
              <a:t>表</a:t>
            </a:r>
            <a:r>
              <a:rPr lang="en-US" altLang="zh-TW" sz="1600" b="1" dirty="0" smtClean="0">
                <a:latin typeface="微軟正黑體" pitchFamily="34" charset="-120"/>
                <a:ea typeface="微軟正黑體" pitchFamily="34" charset="-120"/>
              </a:rPr>
              <a:t>2-6</a:t>
            </a:r>
            <a:r>
              <a:rPr lang="zh-TW" altLang="en-US" sz="1600" b="1" dirty="0" smtClean="0">
                <a:latin typeface="微軟正黑體" pitchFamily="34" charset="-120"/>
                <a:ea typeface="微軟正黑體" pitchFamily="34" charset="-120"/>
              </a:rPr>
              <a:t>　台灣連鎖超級市場店數統計表</a:t>
            </a:r>
            <a:endParaRPr lang="zh-TW" altLang="en-US" sz="1600"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1052736"/>
            <a:ext cx="8229600" cy="4500594"/>
          </a:xfrm>
        </p:spPr>
        <p:txBody>
          <a:bodyPr/>
          <a:lstStyle/>
          <a:p>
            <a:pPr>
              <a:buFont typeface="Wingdings" pitchFamily="2" charset="2"/>
              <a:buChar char="ü"/>
            </a:pPr>
            <a:r>
              <a:rPr lang="zh-TW" altLang="en-US" dirty="0" smtClean="0"/>
              <a:t>瞭解專賣店的類型與特徵。</a:t>
            </a:r>
          </a:p>
          <a:p>
            <a:pPr>
              <a:buFont typeface="Wingdings" pitchFamily="2" charset="2"/>
              <a:buChar char="ü"/>
            </a:pPr>
            <a:r>
              <a:rPr lang="zh-TW" altLang="en-US" dirty="0" smtClean="0"/>
              <a:t>瞭解百貨公司的特性、經營型態、沿革及發展趨勢。</a:t>
            </a:r>
          </a:p>
          <a:p>
            <a:pPr>
              <a:buNone/>
            </a:pPr>
            <a:endParaRPr lang="zh-TW" altLang="en-US" dirty="0"/>
          </a:p>
        </p:txBody>
      </p:sp>
      <p:pic>
        <p:nvPicPr>
          <p:cNvPr id="5" name="圖片 4" descr="專賣店.jpg"/>
          <p:cNvPicPr>
            <a:picLocks noChangeAspect="1"/>
          </p:cNvPicPr>
          <p:nvPr/>
        </p:nvPicPr>
        <p:blipFill>
          <a:blip r:embed="rId2" cstate="print"/>
          <a:stretch>
            <a:fillRect/>
          </a:stretch>
        </p:blipFill>
        <p:spPr>
          <a:xfrm rot="21317838">
            <a:off x="971600" y="2636912"/>
            <a:ext cx="3749241"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圖片 5" descr="玻马舍百货公司.jpg"/>
          <p:cNvPicPr>
            <a:picLocks noChangeAspect="1"/>
          </p:cNvPicPr>
          <p:nvPr/>
        </p:nvPicPr>
        <p:blipFill>
          <a:blip r:embed="rId3" cstate="screen"/>
          <a:stretch>
            <a:fillRect/>
          </a:stretch>
        </p:blipFill>
        <p:spPr>
          <a:xfrm rot="565075">
            <a:off x="4659181" y="3683208"/>
            <a:ext cx="3289631" cy="2216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par>
                                <p:cTn id="16" presetID="2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超級市場</a:t>
            </a:r>
          </a:p>
        </p:txBody>
      </p:sp>
      <p:sp>
        <p:nvSpPr>
          <p:cNvPr id="7" name="內容版面配置區 6"/>
          <p:cNvSpPr>
            <a:spLocks noGrp="1"/>
          </p:cNvSpPr>
          <p:nvPr>
            <p:ph idx="1"/>
          </p:nvPr>
        </p:nvSpPr>
        <p:spPr/>
        <p:txBody>
          <a:bodyPr/>
          <a:lstStyle/>
          <a:p>
            <a:pPr>
              <a:buNone/>
            </a:pPr>
            <a:endParaRPr lang="zh-TW" altLang="en-US" dirty="0"/>
          </a:p>
        </p:txBody>
      </p:sp>
      <p:graphicFrame>
        <p:nvGraphicFramePr>
          <p:cNvPr id="10" name="內容版面配置區 5"/>
          <p:cNvGraphicFramePr>
            <a:graphicFrameLocks/>
          </p:cNvGraphicFramePr>
          <p:nvPr/>
        </p:nvGraphicFramePr>
        <p:xfrm>
          <a:off x="899592" y="1712168"/>
          <a:ext cx="7572430" cy="5029200"/>
        </p:xfrm>
        <a:graphic>
          <a:graphicData uri="http://schemas.openxmlformats.org/drawingml/2006/table">
            <a:tbl>
              <a:tblPr firstRow="1" bandRow="1">
                <a:tableStyleId>{93296810-A885-4BE3-A3E7-6D5BEEA58F35}</a:tableStyleId>
              </a:tblPr>
              <a:tblGrid>
                <a:gridCol w="2643208"/>
                <a:gridCol w="1643074"/>
                <a:gridCol w="1643074"/>
                <a:gridCol w="1643074"/>
              </a:tblGrid>
              <a:tr h="370840">
                <a:tc>
                  <a:txBody>
                    <a:bodyPr/>
                    <a:lstStyle/>
                    <a:p>
                      <a:pPr algn="ctr"/>
                      <a:endParaRPr lang="zh-TW" altLang="en-US" sz="2400" b="1" dirty="0">
                        <a:latin typeface="微軟正黑體" pitchFamily="34" charset="-120"/>
                        <a:ea typeface="微軟正黑體" pitchFamily="34" charset="-120"/>
                      </a:endParaRPr>
                    </a:p>
                  </a:txBody>
                  <a:tcPr>
                    <a:solidFill>
                      <a:schemeClr val="accent6">
                        <a:lumMod val="75000"/>
                      </a:schemeClr>
                    </a:solidFill>
                  </a:tcPr>
                </a:tc>
                <a:tc>
                  <a:txBody>
                    <a:bodyPr/>
                    <a:lstStyle/>
                    <a:p>
                      <a:pPr algn="ctr"/>
                      <a:r>
                        <a:rPr lang="en-US" altLang="zh-TW" sz="2400" b="1" dirty="0" smtClean="0">
                          <a:latin typeface="微軟正黑體" pitchFamily="34" charset="-120"/>
                          <a:ea typeface="微軟正黑體" pitchFamily="34" charset="-120"/>
                        </a:rPr>
                        <a:t>2012/12</a:t>
                      </a:r>
                      <a:endParaRPr lang="zh-TW" altLang="en-US" sz="2400" b="1" dirty="0">
                        <a:latin typeface="微軟正黑體" pitchFamily="34" charset="-120"/>
                        <a:ea typeface="微軟正黑體" pitchFamily="34" charset="-120"/>
                      </a:endParaRPr>
                    </a:p>
                  </a:txBody>
                  <a:tcPr>
                    <a:solidFill>
                      <a:schemeClr val="accent6">
                        <a:lumMod val="75000"/>
                      </a:schemeClr>
                    </a:solidFill>
                  </a:tcPr>
                </a:tc>
                <a:tc>
                  <a:txBody>
                    <a:bodyPr/>
                    <a:lstStyle/>
                    <a:p>
                      <a:pPr algn="ctr"/>
                      <a:r>
                        <a:rPr lang="en-US" altLang="zh-TW" sz="2400" b="1" dirty="0" smtClean="0">
                          <a:latin typeface="微軟正黑體" pitchFamily="34" charset="-120"/>
                          <a:ea typeface="微軟正黑體" pitchFamily="34" charset="-120"/>
                        </a:rPr>
                        <a:t>2013/12</a:t>
                      </a:r>
                      <a:endParaRPr lang="zh-TW" altLang="en-US" sz="2400" b="1" dirty="0">
                        <a:latin typeface="微軟正黑體" pitchFamily="34" charset="-120"/>
                        <a:ea typeface="微軟正黑體" pitchFamily="34" charset="-120"/>
                      </a:endParaRPr>
                    </a:p>
                  </a:txBody>
                  <a:tcPr>
                    <a:solidFill>
                      <a:schemeClr val="accent6">
                        <a:lumMod val="75000"/>
                      </a:schemeClr>
                    </a:solidFill>
                  </a:tcPr>
                </a:tc>
                <a:tc>
                  <a:txBody>
                    <a:bodyPr/>
                    <a:lstStyle/>
                    <a:p>
                      <a:pPr algn="ctr"/>
                      <a:r>
                        <a:rPr lang="en-US" altLang="zh-TW" sz="2400" b="1" dirty="0" smtClean="0">
                          <a:latin typeface="微軟正黑體" pitchFamily="34" charset="-120"/>
                          <a:ea typeface="微軟正黑體" pitchFamily="34" charset="-120"/>
                        </a:rPr>
                        <a:t>2014/12</a:t>
                      </a:r>
                      <a:endParaRPr lang="zh-TW" altLang="en-US" sz="2400" b="1" dirty="0">
                        <a:latin typeface="微軟正黑體" pitchFamily="34" charset="-120"/>
                        <a:ea typeface="微軟正黑體" pitchFamily="34" charset="-120"/>
                      </a:endParaRPr>
                    </a:p>
                  </a:txBody>
                  <a:tcPr>
                    <a:solidFill>
                      <a:schemeClr val="accent6">
                        <a:lumMod val="75000"/>
                      </a:schemeClr>
                    </a:solidFill>
                  </a:tcPr>
                </a:tc>
              </a:tr>
              <a:tr h="370840">
                <a:tc>
                  <a:txBody>
                    <a:bodyPr/>
                    <a:lstStyle/>
                    <a:p>
                      <a:pPr algn="ctr"/>
                      <a:r>
                        <a:rPr lang="zh-TW" altLang="en-US" sz="2400" b="1" dirty="0" smtClean="0">
                          <a:latin typeface="微軟正黑體" pitchFamily="34" charset="-120"/>
                          <a:ea typeface="微軟正黑體" pitchFamily="34" charset="-120"/>
                        </a:rPr>
                        <a:t>俗俗的賣</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14</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15</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14</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喜互惠</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14</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15</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15</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億客來</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10</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11</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11</a:t>
                      </a:r>
                      <a:endParaRPr lang="zh-TW" altLang="en-US" sz="2400" b="1" dirty="0">
                        <a:latin typeface="微軟正黑體" pitchFamily="34" charset="-120"/>
                        <a:ea typeface="微軟正黑體" pitchFamily="34" charset="-120"/>
                      </a:endParaRPr>
                    </a:p>
                  </a:txBody>
                  <a:tcPr/>
                </a:tc>
              </a:tr>
              <a:tr h="370840">
                <a:tc>
                  <a:txBody>
                    <a:bodyPr/>
                    <a:lstStyle/>
                    <a:p>
                      <a:pPr algn="ctr"/>
                      <a:r>
                        <a:rPr lang="en-US" altLang="zh-TW" sz="2400" b="1" dirty="0" smtClean="0">
                          <a:latin typeface="微軟正黑體" pitchFamily="34" charset="-120"/>
                          <a:ea typeface="微軟正黑體" pitchFamily="34" charset="-120"/>
                        </a:rPr>
                        <a:t>814</a:t>
                      </a:r>
                      <a:r>
                        <a:rPr lang="zh-TW" altLang="en-US" sz="2400" b="1" dirty="0" smtClean="0">
                          <a:latin typeface="微軟正黑體" pitchFamily="34" charset="-120"/>
                          <a:ea typeface="微軟正黑體" pitchFamily="34" charset="-120"/>
                        </a:rPr>
                        <a:t>生鮮</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13</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14</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14</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愛國</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10</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11</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11</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齊普</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10</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9</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6</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上青</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8</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8</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8</a:t>
                      </a:r>
                      <a:endParaRPr lang="zh-TW" altLang="en-US" sz="2400" b="1" dirty="0">
                        <a:latin typeface="微軟正黑體" pitchFamily="34" charset="-120"/>
                        <a:ea typeface="微軟正黑體" pitchFamily="34" charset="-120"/>
                      </a:endParaRPr>
                    </a:p>
                  </a:txBody>
                  <a:tcPr/>
                </a:tc>
              </a:tr>
              <a:tr h="370840">
                <a:tc>
                  <a:txBody>
                    <a:bodyPr/>
                    <a:lstStyle/>
                    <a:p>
                      <a:pPr algn="ctr"/>
                      <a:r>
                        <a:rPr lang="en-US" altLang="zh-TW" sz="2400" b="1" dirty="0" smtClean="0">
                          <a:latin typeface="微軟正黑體" pitchFamily="34" charset="-120"/>
                          <a:ea typeface="微軟正黑體" pitchFamily="34" charset="-120"/>
                        </a:rPr>
                        <a:t>JASONS</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7</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7</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11</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好媳婦</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6</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6</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5</a:t>
                      </a:r>
                      <a:endParaRPr lang="zh-TW" altLang="en-US" sz="2400" b="1" dirty="0">
                        <a:latin typeface="微軟正黑體" pitchFamily="34" charset="-120"/>
                        <a:ea typeface="微軟正黑體" pitchFamily="34" charset="-120"/>
                      </a:endParaRPr>
                    </a:p>
                  </a:txBody>
                  <a:tcPr/>
                </a:tc>
              </a:tr>
              <a:tr h="370840">
                <a:tc>
                  <a:txBody>
                    <a:bodyPr/>
                    <a:lstStyle/>
                    <a:p>
                      <a:pPr algn="ctr"/>
                      <a:r>
                        <a:rPr lang="en-US" altLang="zh-TW" sz="2400" b="1" dirty="0" err="1" smtClean="0">
                          <a:latin typeface="微軟正黑體" pitchFamily="34" charset="-120"/>
                          <a:ea typeface="微軟正黑體" pitchFamily="34" charset="-120"/>
                        </a:rPr>
                        <a:t>City’super</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6</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6</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6</a:t>
                      </a:r>
                      <a:endParaRPr lang="zh-TW" altLang="en-US" sz="2400" b="1" dirty="0">
                        <a:latin typeface="微軟正黑體" pitchFamily="34" charset="-120"/>
                        <a:ea typeface="微軟正黑體" pitchFamily="34" charset="-120"/>
                      </a:endParaRPr>
                    </a:p>
                  </a:txBody>
                  <a:tcPr/>
                </a:tc>
              </a:tr>
            </a:tbl>
          </a:graphicData>
        </a:graphic>
      </p:graphicFrame>
      <p:sp>
        <p:nvSpPr>
          <p:cNvPr id="11" name="矩形 10"/>
          <p:cNvSpPr/>
          <p:nvPr/>
        </p:nvSpPr>
        <p:spPr>
          <a:xfrm>
            <a:off x="5580112" y="1188041"/>
            <a:ext cx="2808312" cy="584775"/>
          </a:xfrm>
          <a:prstGeom prst="rect">
            <a:avLst/>
          </a:prstGeom>
        </p:spPr>
        <p:txBody>
          <a:bodyPr wrap="square">
            <a:spAutoFit/>
          </a:bodyPr>
          <a:lstStyle/>
          <a:p>
            <a:r>
              <a:rPr lang="zh-TW" altLang="en-US" sz="1600" b="1" dirty="0" smtClean="0">
                <a:latin typeface="微軟正黑體" pitchFamily="34" charset="-120"/>
                <a:ea typeface="微軟正黑體" pitchFamily="34" charset="-120"/>
              </a:rPr>
              <a:t>表</a:t>
            </a:r>
            <a:r>
              <a:rPr lang="en-US" altLang="zh-TW" sz="1600" b="1" dirty="0" smtClean="0">
                <a:latin typeface="微軟正黑體" pitchFamily="34" charset="-120"/>
                <a:ea typeface="微軟正黑體" pitchFamily="34" charset="-120"/>
              </a:rPr>
              <a:t>2-6</a:t>
            </a:r>
            <a:r>
              <a:rPr lang="zh-TW" altLang="en-US" sz="1600" b="1" dirty="0" smtClean="0">
                <a:latin typeface="微軟正黑體" pitchFamily="34" charset="-120"/>
                <a:ea typeface="微軟正黑體" pitchFamily="34" charset="-120"/>
              </a:rPr>
              <a:t>　台灣連鎖超級市場店數</a:t>
            </a:r>
            <a:r>
              <a:rPr lang="zh-TW" altLang="en-US" sz="1600" b="1" dirty="0">
                <a:latin typeface="微軟正黑體" pitchFamily="34" charset="-120"/>
                <a:ea typeface="微軟正黑體" pitchFamily="34" charset="-120"/>
              </a:rPr>
              <a:t>統計表</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續</a:t>
            </a:r>
            <a:r>
              <a:rPr lang="en-US" altLang="zh-TW" sz="1600" b="1" dirty="0">
                <a:latin typeface="微軟正黑體" pitchFamily="34" charset="-120"/>
                <a:ea typeface="微軟正黑體" pitchFamily="34" charset="-120"/>
              </a:rPr>
              <a:t>)</a:t>
            </a:r>
            <a:endParaRPr lang="zh-TW" altLang="en-US" sz="1600" b="1" dirty="0">
              <a:latin typeface="微軟正黑體" pitchFamily="34" charset="-120"/>
              <a:ea typeface="微軟正黑體" pitchFamily="34" charset="-120"/>
            </a:endParaRPr>
          </a:p>
        </p:txBody>
      </p:sp>
      <p:sp>
        <p:nvSpPr>
          <p:cNvPr id="12" name="矩形 11"/>
          <p:cNvSpPr/>
          <p:nvPr/>
        </p:nvSpPr>
        <p:spPr>
          <a:xfrm>
            <a:off x="142844" y="1116033"/>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三、台灣超級市場的</a:t>
            </a:r>
            <a:r>
              <a:rPr lang="zh-TW" altLang="en-US" sz="3200" b="1" dirty="0" smtClean="0">
                <a:solidFill>
                  <a:schemeClr val="accent3">
                    <a:lumMod val="75000"/>
                  </a:schemeClr>
                </a:solidFill>
                <a:latin typeface="微軟正黑體" pitchFamily="34" charset="-120"/>
                <a:ea typeface="微軟正黑體" pitchFamily="34" charset="-120"/>
              </a:rPr>
              <a:t>沿革</a:t>
            </a:r>
            <a:endParaRPr lang="zh-TW" altLang="zh-TW" sz="3200" b="1" dirty="0">
              <a:solidFill>
                <a:schemeClr val="accent3">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超級市場</a:t>
            </a:r>
          </a:p>
        </p:txBody>
      </p:sp>
      <p:sp>
        <p:nvSpPr>
          <p:cNvPr id="11" name="矩形 10"/>
          <p:cNvSpPr/>
          <p:nvPr/>
        </p:nvSpPr>
        <p:spPr>
          <a:xfrm>
            <a:off x="4388305" y="1700808"/>
            <a:ext cx="3945311" cy="338554"/>
          </a:xfrm>
          <a:prstGeom prst="rect">
            <a:avLst/>
          </a:prstGeom>
        </p:spPr>
        <p:txBody>
          <a:bodyPr wrap="none">
            <a:spAutoFit/>
          </a:bodyPr>
          <a:lstStyle/>
          <a:p>
            <a:r>
              <a:rPr lang="zh-TW" altLang="en-US" sz="1600" b="1" dirty="0" smtClean="0">
                <a:latin typeface="微軟正黑體" pitchFamily="34" charset="-120"/>
                <a:ea typeface="微軟正黑體" pitchFamily="34" charset="-120"/>
              </a:rPr>
              <a:t>表</a:t>
            </a:r>
            <a:r>
              <a:rPr lang="en-US" altLang="zh-TW" sz="1600" b="1" dirty="0" smtClean="0">
                <a:latin typeface="微軟正黑體" pitchFamily="34" charset="-120"/>
                <a:ea typeface="微軟正黑體" pitchFamily="34" charset="-120"/>
              </a:rPr>
              <a:t>2-6</a:t>
            </a:r>
            <a:r>
              <a:rPr lang="zh-TW" altLang="en-US" sz="1600" b="1" dirty="0" smtClean="0">
                <a:latin typeface="微軟正黑體" pitchFamily="34" charset="-120"/>
                <a:ea typeface="微軟正黑體" pitchFamily="34" charset="-120"/>
              </a:rPr>
              <a:t>　台灣連鎖超級市場</a:t>
            </a:r>
            <a:r>
              <a:rPr lang="zh-TW" altLang="en-US" sz="1600" b="1" dirty="0" smtClean="0">
                <a:latin typeface="微軟正黑體" pitchFamily="34" charset="-120"/>
                <a:ea typeface="微軟正黑體" pitchFamily="34" charset="-120"/>
              </a:rPr>
              <a:t>店數統計表</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續</a:t>
            </a:r>
            <a:r>
              <a:rPr lang="en-US" altLang="zh-TW" sz="1600" b="1" dirty="0">
                <a:latin typeface="微軟正黑體" pitchFamily="34" charset="-120"/>
                <a:ea typeface="微軟正黑體" pitchFamily="34" charset="-120"/>
              </a:rPr>
              <a:t>)</a:t>
            </a:r>
            <a:endParaRPr lang="zh-TW" altLang="en-US" sz="1600" b="1" dirty="0">
              <a:latin typeface="微軟正黑體" pitchFamily="34" charset="-120"/>
              <a:ea typeface="微軟正黑體" pitchFamily="34" charset="-120"/>
            </a:endParaRPr>
          </a:p>
        </p:txBody>
      </p:sp>
      <p:sp>
        <p:nvSpPr>
          <p:cNvPr id="6" name="矩形 5"/>
          <p:cNvSpPr/>
          <p:nvPr/>
        </p:nvSpPr>
        <p:spPr>
          <a:xfrm>
            <a:off x="142844" y="1116033"/>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三、台灣超級市場的</a:t>
            </a:r>
            <a:r>
              <a:rPr lang="zh-TW" altLang="en-US" sz="3200" b="1" dirty="0" smtClean="0">
                <a:solidFill>
                  <a:schemeClr val="accent3">
                    <a:lumMod val="75000"/>
                  </a:schemeClr>
                </a:solidFill>
                <a:latin typeface="微軟正黑體" pitchFamily="34" charset="-120"/>
                <a:ea typeface="微軟正黑體" pitchFamily="34" charset="-120"/>
              </a:rPr>
              <a:t>沿革</a:t>
            </a:r>
            <a:endParaRPr lang="zh-TW" altLang="zh-TW" sz="3200" b="1" dirty="0">
              <a:solidFill>
                <a:schemeClr val="accent3">
                  <a:lumMod val="75000"/>
                </a:schemeClr>
              </a:solidFill>
              <a:latin typeface="微軟正黑體" pitchFamily="34" charset="-120"/>
              <a:ea typeface="微軟正黑體" pitchFamily="34" charset="-120"/>
            </a:endParaRPr>
          </a:p>
        </p:txBody>
      </p:sp>
      <p:graphicFrame>
        <p:nvGraphicFramePr>
          <p:cNvPr id="7" name="內容版面配置區 5"/>
          <p:cNvGraphicFramePr>
            <a:graphicFrameLocks/>
          </p:cNvGraphicFramePr>
          <p:nvPr/>
        </p:nvGraphicFramePr>
        <p:xfrm>
          <a:off x="571472" y="2100808"/>
          <a:ext cx="7572430" cy="3200400"/>
        </p:xfrm>
        <a:graphic>
          <a:graphicData uri="http://schemas.openxmlformats.org/drawingml/2006/table">
            <a:tbl>
              <a:tblPr firstRow="1" bandRow="1">
                <a:tableStyleId>{93296810-A885-4BE3-A3E7-6D5BEEA58F35}</a:tableStyleId>
              </a:tblPr>
              <a:tblGrid>
                <a:gridCol w="2643208"/>
                <a:gridCol w="1643074"/>
                <a:gridCol w="1643074"/>
                <a:gridCol w="1643074"/>
              </a:tblGrid>
              <a:tr h="370840">
                <a:tc>
                  <a:txBody>
                    <a:bodyPr/>
                    <a:lstStyle/>
                    <a:p>
                      <a:pPr algn="ctr"/>
                      <a:endParaRPr lang="zh-TW" altLang="en-US" sz="2400" b="1" dirty="0">
                        <a:latin typeface="微軟正黑體" pitchFamily="34" charset="-120"/>
                        <a:ea typeface="微軟正黑體" pitchFamily="34" charset="-120"/>
                      </a:endParaRPr>
                    </a:p>
                  </a:txBody>
                  <a:tcPr>
                    <a:solidFill>
                      <a:schemeClr val="accent6">
                        <a:lumMod val="75000"/>
                      </a:schemeClr>
                    </a:solidFill>
                  </a:tcPr>
                </a:tc>
                <a:tc>
                  <a:txBody>
                    <a:bodyPr/>
                    <a:lstStyle/>
                    <a:p>
                      <a:pPr algn="ctr"/>
                      <a:r>
                        <a:rPr lang="en-US" altLang="zh-TW" sz="2400" b="1" dirty="0" smtClean="0">
                          <a:latin typeface="微軟正黑體" pitchFamily="34" charset="-120"/>
                          <a:ea typeface="微軟正黑體" pitchFamily="34" charset="-120"/>
                        </a:rPr>
                        <a:t>2012/12</a:t>
                      </a:r>
                      <a:endParaRPr lang="zh-TW" altLang="en-US" sz="2400" b="1" dirty="0">
                        <a:latin typeface="微軟正黑體" pitchFamily="34" charset="-120"/>
                        <a:ea typeface="微軟正黑體" pitchFamily="34" charset="-120"/>
                      </a:endParaRPr>
                    </a:p>
                  </a:txBody>
                  <a:tcPr>
                    <a:solidFill>
                      <a:schemeClr val="accent6">
                        <a:lumMod val="75000"/>
                      </a:schemeClr>
                    </a:solidFill>
                  </a:tcPr>
                </a:tc>
                <a:tc>
                  <a:txBody>
                    <a:bodyPr/>
                    <a:lstStyle/>
                    <a:p>
                      <a:pPr algn="ctr"/>
                      <a:r>
                        <a:rPr lang="en-US" altLang="zh-TW" sz="2400" b="1" dirty="0" smtClean="0">
                          <a:latin typeface="微軟正黑體" pitchFamily="34" charset="-120"/>
                          <a:ea typeface="微軟正黑體" pitchFamily="34" charset="-120"/>
                        </a:rPr>
                        <a:t>2013/12</a:t>
                      </a:r>
                      <a:endParaRPr lang="zh-TW" altLang="en-US" sz="2400" b="1" dirty="0">
                        <a:latin typeface="微軟正黑體" pitchFamily="34" charset="-120"/>
                        <a:ea typeface="微軟正黑體" pitchFamily="34" charset="-120"/>
                      </a:endParaRPr>
                    </a:p>
                  </a:txBody>
                  <a:tcPr>
                    <a:solidFill>
                      <a:schemeClr val="accent6">
                        <a:lumMod val="75000"/>
                      </a:schemeClr>
                    </a:solidFill>
                  </a:tcPr>
                </a:tc>
                <a:tc>
                  <a:txBody>
                    <a:bodyPr/>
                    <a:lstStyle/>
                    <a:p>
                      <a:pPr algn="ctr"/>
                      <a:r>
                        <a:rPr lang="en-US" altLang="zh-TW" sz="2400" b="1" dirty="0" smtClean="0">
                          <a:latin typeface="微軟正黑體" pitchFamily="34" charset="-120"/>
                          <a:ea typeface="微軟正黑體" pitchFamily="34" charset="-120"/>
                        </a:rPr>
                        <a:t>2014/12</a:t>
                      </a:r>
                      <a:endParaRPr lang="zh-TW" altLang="en-US" sz="2400" b="1" dirty="0">
                        <a:latin typeface="微軟正黑體" pitchFamily="34" charset="-120"/>
                        <a:ea typeface="微軟正黑體" pitchFamily="34" charset="-120"/>
                      </a:endParaRPr>
                    </a:p>
                  </a:txBody>
                  <a:tcPr>
                    <a:solidFill>
                      <a:schemeClr val="accent6">
                        <a:lumMod val="75000"/>
                      </a:schemeClr>
                    </a:solidFill>
                  </a:tcPr>
                </a:tc>
              </a:tr>
              <a:tr h="370840">
                <a:tc>
                  <a:txBody>
                    <a:bodyPr/>
                    <a:lstStyle/>
                    <a:p>
                      <a:pPr algn="ctr"/>
                      <a:r>
                        <a:rPr lang="zh-TW" altLang="en-US" sz="2400" b="1" dirty="0" smtClean="0">
                          <a:latin typeface="微軟正黑體" pitchFamily="34" charset="-120"/>
                          <a:ea typeface="微軟正黑體" pitchFamily="34" charset="-120"/>
                        </a:rPr>
                        <a:t>億客成</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5</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5</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5</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巧鄰</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5</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6</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6</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領鮮</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4</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4</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4</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凱福登</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原裕毛屋</a:t>
                      </a:r>
                      <a:r>
                        <a:rPr lang="en-US" altLang="zh-TW"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3</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3</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3</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家樂福變力購</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3</a:t>
                      </a:r>
                    </a:p>
                  </a:txBody>
                  <a:tcPr/>
                </a:tc>
                <a:tc>
                  <a:txBody>
                    <a:bodyPr/>
                    <a:lstStyle/>
                    <a:p>
                      <a:pPr algn="ctr"/>
                      <a:r>
                        <a:rPr lang="en-US" altLang="zh-TW" sz="2400" b="1" dirty="0" smtClean="0">
                          <a:latin typeface="微軟正黑體" pitchFamily="34" charset="-120"/>
                          <a:ea typeface="微軟正黑體" pitchFamily="34" charset="-120"/>
                        </a:rPr>
                        <a:t>7</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7</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合計</a:t>
                      </a:r>
                      <a:endParaRPr lang="zh-TW" altLang="en-US" sz="2400" b="1" dirty="0">
                        <a:latin typeface="微軟正黑體" pitchFamily="34" charset="-120"/>
                        <a:ea typeface="微軟正黑體" pitchFamily="34" charset="-120"/>
                      </a:endParaRPr>
                    </a:p>
                  </a:txBody>
                  <a:tcPr>
                    <a:solidFill>
                      <a:schemeClr val="accent6">
                        <a:lumMod val="60000"/>
                        <a:lumOff val="40000"/>
                      </a:schemeClr>
                    </a:solidFill>
                  </a:tcPr>
                </a:tc>
                <a:tc>
                  <a:txBody>
                    <a:bodyPr/>
                    <a:lstStyle/>
                    <a:p>
                      <a:pPr algn="ctr"/>
                      <a:r>
                        <a:rPr lang="en-US" altLang="zh-TW" sz="2400" b="1" dirty="0" smtClean="0">
                          <a:latin typeface="微軟正黑體" pitchFamily="34" charset="-120"/>
                          <a:ea typeface="微軟正黑體" pitchFamily="34" charset="-120"/>
                        </a:rPr>
                        <a:t>1,393</a:t>
                      </a:r>
                    </a:p>
                  </a:txBody>
                  <a:tcPr>
                    <a:solidFill>
                      <a:schemeClr val="accent6">
                        <a:lumMod val="60000"/>
                        <a:lumOff val="40000"/>
                      </a:schemeClr>
                    </a:solidFill>
                  </a:tcPr>
                </a:tc>
                <a:tc>
                  <a:txBody>
                    <a:bodyPr/>
                    <a:lstStyle/>
                    <a:p>
                      <a:pPr algn="ctr"/>
                      <a:r>
                        <a:rPr lang="en-US" altLang="zh-TW" sz="2400" b="1" dirty="0" smtClean="0">
                          <a:latin typeface="微軟正黑體" pitchFamily="34" charset="-120"/>
                          <a:ea typeface="微軟正黑體" pitchFamily="34" charset="-120"/>
                        </a:rPr>
                        <a:t>1,423</a:t>
                      </a:r>
                      <a:endParaRPr lang="zh-TW" altLang="en-US" sz="2400" b="1" dirty="0">
                        <a:latin typeface="微軟正黑體" pitchFamily="34" charset="-120"/>
                        <a:ea typeface="微軟正黑體" pitchFamily="34" charset="-120"/>
                      </a:endParaRPr>
                    </a:p>
                  </a:txBody>
                  <a:tcPr>
                    <a:solidFill>
                      <a:schemeClr val="accent6">
                        <a:lumMod val="60000"/>
                        <a:lumOff val="40000"/>
                      </a:schemeClr>
                    </a:solidFill>
                  </a:tcPr>
                </a:tc>
                <a:tc>
                  <a:txBody>
                    <a:bodyPr/>
                    <a:lstStyle/>
                    <a:p>
                      <a:pPr algn="ctr"/>
                      <a:r>
                        <a:rPr lang="en-US" altLang="zh-TW" sz="2400" b="1" dirty="0" smtClean="0">
                          <a:latin typeface="微軟正黑體" pitchFamily="34" charset="-120"/>
                          <a:ea typeface="微軟正黑體" pitchFamily="34" charset="-120"/>
                        </a:rPr>
                        <a:t>1,455</a:t>
                      </a:r>
                      <a:endParaRPr lang="zh-TW" altLang="en-US" sz="2400" b="1" dirty="0">
                        <a:latin typeface="微軟正黑體" pitchFamily="34" charset="-120"/>
                        <a:ea typeface="微軟正黑體" pitchFamily="34" charset="-120"/>
                      </a:endParaRPr>
                    </a:p>
                  </a:txBody>
                  <a:tcPr>
                    <a:solidFill>
                      <a:schemeClr val="accent6">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超級市場</a:t>
            </a:r>
          </a:p>
        </p:txBody>
      </p:sp>
      <p:sp>
        <p:nvSpPr>
          <p:cNvPr id="11" name="內容版面配置區 10"/>
          <p:cNvSpPr>
            <a:spLocks noGrp="1"/>
          </p:cNvSpPr>
          <p:nvPr>
            <p:ph idx="1"/>
          </p:nvPr>
        </p:nvSpPr>
        <p:spPr/>
        <p:txBody>
          <a:bodyPr/>
          <a:lstStyle/>
          <a:p>
            <a:pPr>
              <a:buNone/>
            </a:pPr>
            <a:endParaRPr lang="zh-TW" altLang="en-US" dirty="0"/>
          </a:p>
        </p:txBody>
      </p:sp>
      <p:sp>
        <p:nvSpPr>
          <p:cNvPr id="8" name="矩形 7"/>
          <p:cNvSpPr/>
          <p:nvPr/>
        </p:nvSpPr>
        <p:spPr>
          <a:xfrm>
            <a:off x="323528" y="76470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四、超級市場的發展趨勢</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10" name="圓角矩形 9"/>
          <p:cNvSpPr/>
          <p:nvPr/>
        </p:nvSpPr>
        <p:spPr>
          <a:xfrm rot="21369302">
            <a:off x="1357468" y="1731627"/>
            <a:ext cx="3168352" cy="302433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342900" indent="-342900">
              <a:lnSpc>
                <a:spcPct val="150000"/>
              </a:lnSpc>
              <a:spcBef>
                <a:spcPct val="20000"/>
              </a:spcBef>
            </a:pPr>
            <a:r>
              <a:rPr lang="zh-TW" altLang="en-US" sz="2400" b="1" dirty="0" smtClean="0">
                <a:solidFill>
                  <a:schemeClr val="bg1"/>
                </a:solidFill>
                <a:latin typeface="Times New Roman" pitchFamily="18" charset="0"/>
                <a:ea typeface="微軟正黑體" pitchFamily="34" charset="-120"/>
                <a:cs typeface="Times New Roman" pitchFamily="18" charset="0"/>
              </a:rPr>
              <a:t>（一）物流系統</a:t>
            </a:r>
          </a:p>
          <a:p>
            <a:pPr marL="342900" indent="-342900">
              <a:lnSpc>
                <a:spcPct val="150000"/>
              </a:lnSpc>
              <a:spcBef>
                <a:spcPct val="20000"/>
              </a:spcBef>
            </a:pPr>
            <a:r>
              <a:rPr lang="zh-TW" altLang="en-US" sz="2400" b="1" dirty="0" smtClean="0">
                <a:solidFill>
                  <a:schemeClr val="bg1"/>
                </a:solidFill>
                <a:latin typeface="Times New Roman" pitchFamily="18" charset="0"/>
                <a:ea typeface="微軟正黑體" pitchFamily="34" charset="-120"/>
                <a:cs typeface="Times New Roman" pitchFamily="18" charset="0"/>
              </a:rPr>
              <a:t>（二）自有品牌</a:t>
            </a:r>
          </a:p>
          <a:p>
            <a:pPr marL="342900" indent="-342900">
              <a:lnSpc>
                <a:spcPct val="150000"/>
              </a:lnSpc>
              <a:spcBef>
                <a:spcPct val="20000"/>
              </a:spcBef>
            </a:pPr>
            <a:r>
              <a:rPr lang="zh-TW" altLang="en-US" sz="2400" b="1" dirty="0" smtClean="0">
                <a:solidFill>
                  <a:schemeClr val="bg1"/>
                </a:solidFill>
                <a:latin typeface="Times New Roman" pitchFamily="18" charset="0"/>
                <a:ea typeface="微軟正黑體" pitchFamily="34" charset="-120"/>
                <a:cs typeface="Times New Roman" pitchFamily="18" charset="0"/>
              </a:rPr>
              <a:t>（三）新型店舖</a:t>
            </a:r>
          </a:p>
          <a:p>
            <a:pPr marL="342900" indent="-342900">
              <a:lnSpc>
                <a:spcPct val="150000"/>
              </a:lnSpc>
              <a:spcBef>
                <a:spcPct val="20000"/>
              </a:spcBef>
            </a:pPr>
            <a:r>
              <a:rPr lang="zh-TW" altLang="en-US" sz="2400" b="1" dirty="0" smtClean="0">
                <a:solidFill>
                  <a:schemeClr val="bg1"/>
                </a:solidFill>
                <a:latin typeface="Times New Roman" pitchFamily="18" charset="0"/>
                <a:ea typeface="微軟正黑體" pitchFamily="34" charset="-120"/>
                <a:cs typeface="Times New Roman" pitchFamily="18" charset="0"/>
              </a:rPr>
              <a:t>（四）連鎖經營</a:t>
            </a:r>
          </a:p>
        </p:txBody>
      </p:sp>
      <p:pic>
        <p:nvPicPr>
          <p:cNvPr id="12" name="圖片 11" descr="物流系統.jpg"/>
          <p:cNvPicPr>
            <a:picLocks noChangeAspect="1"/>
          </p:cNvPicPr>
          <p:nvPr/>
        </p:nvPicPr>
        <p:blipFill>
          <a:blip r:embed="rId2" cstate="print"/>
          <a:stretch>
            <a:fillRect/>
          </a:stretch>
        </p:blipFill>
        <p:spPr>
          <a:xfrm>
            <a:off x="5004048" y="1772816"/>
            <a:ext cx="3158580" cy="1768805"/>
          </a:xfrm>
          <a:prstGeom prst="rect">
            <a:avLst/>
          </a:prstGeom>
        </p:spPr>
      </p:pic>
      <p:pic>
        <p:nvPicPr>
          <p:cNvPr id="13" name="圖片 12" descr="物流系統1.jpg"/>
          <p:cNvPicPr>
            <a:picLocks noChangeAspect="1"/>
          </p:cNvPicPr>
          <p:nvPr/>
        </p:nvPicPr>
        <p:blipFill>
          <a:blip r:embed="rId3" cstate="print"/>
          <a:stretch>
            <a:fillRect/>
          </a:stretch>
        </p:blipFill>
        <p:spPr>
          <a:xfrm>
            <a:off x="4788024" y="3861048"/>
            <a:ext cx="3088753"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便利商店</a:t>
            </a:r>
          </a:p>
        </p:txBody>
      </p:sp>
      <p:sp>
        <p:nvSpPr>
          <p:cNvPr id="14" name="矩形 13"/>
          <p:cNvSpPr/>
          <p:nvPr/>
        </p:nvSpPr>
        <p:spPr>
          <a:xfrm rot="298321">
            <a:off x="699548" y="1827041"/>
            <a:ext cx="6408712"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zh-TW" altLang="en-US" sz="2400" b="1" dirty="0" smtClean="0">
                <a:latin typeface="Times New Roman" pitchFamily="18" charset="0"/>
                <a:ea typeface="微軟正黑體" pitchFamily="34" charset="-120"/>
                <a:cs typeface="Times New Roman" pitchFamily="18" charset="0"/>
              </a:rPr>
              <a:t>便利商店在一般商品價格上較超級市場、量販店趨於弱勢，但以提供便利及舒適購物場所為訴求的便利商店，仍能廣受年輕消費族群認同並於台灣快速展店，對一般民眾生活影響最大，並在綜合商品零售業扮演愈來愈吃重的角色；同時便利商店所帶動的連鎖加盟風潮，啟迪台灣流通服務產業朝連鎖化發展。</a:t>
            </a:r>
          </a:p>
        </p:txBody>
      </p:sp>
      <p:pic>
        <p:nvPicPr>
          <p:cNvPr id="5" name="圖片 4" descr="便利商店11.jpg"/>
          <p:cNvPicPr>
            <a:picLocks noChangeAspect="1"/>
          </p:cNvPicPr>
          <p:nvPr/>
        </p:nvPicPr>
        <p:blipFill>
          <a:blip r:embed="rId2" cstate="screen"/>
          <a:stretch>
            <a:fillRect/>
          </a:stretch>
        </p:blipFill>
        <p:spPr>
          <a:xfrm rot="21199974">
            <a:off x="6846486" y="4992810"/>
            <a:ext cx="2217686" cy="1504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便利商店</a:t>
            </a:r>
          </a:p>
        </p:txBody>
      </p:sp>
      <p:sp>
        <p:nvSpPr>
          <p:cNvPr id="15" name="矩形 14"/>
          <p:cNvSpPr/>
          <p:nvPr/>
        </p:nvSpPr>
        <p:spPr>
          <a:xfrm>
            <a:off x="323528" y="900009"/>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一、便利商店的特性</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5" name="剪去對角線角落矩形 4"/>
          <p:cNvSpPr/>
          <p:nvPr/>
        </p:nvSpPr>
        <p:spPr>
          <a:xfrm rot="21393860">
            <a:off x="1475656" y="1700808"/>
            <a:ext cx="6696744" cy="4536504"/>
          </a:xfrm>
          <a:prstGeom prst="snip2DiagRect">
            <a:avLst/>
          </a:prstGeom>
          <a:ln w="28575"/>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zh-TW" altLang="en-US" sz="2400" b="1" dirty="0" smtClean="0">
                <a:solidFill>
                  <a:schemeClr val="dk1"/>
                </a:solidFill>
                <a:latin typeface="Times New Roman" pitchFamily="18" charset="0"/>
                <a:ea typeface="微軟正黑體" pitchFamily="34" charset="-120"/>
                <a:cs typeface="Times New Roman" pitchFamily="18" charset="0"/>
              </a:rPr>
              <a:t>便利商店（</a:t>
            </a:r>
            <a:r>
              <a:rPr lang="en-US" altLang="zh-TW" sz="2400" b="1" dirty="0" smtClean="0">
                <a:solidFill>
                  <a:schemeClr val="dk1"/>
                </a:solidFill>
                <a:latin typeface="Times New Roman" pitchFamily="18" charset="0"/>
                <a:ea typeface="微軟正黑體" pitchFamily="34" charset="-120"/>
                <a:cs typeface="Times New Roman" pitchFamily="18" charset="0"/>
              </a:rPr>
              <a:t>Convenience Store, CVS</a:t>
            </a:r>
            <a:r>
              <a:rPr lang="zh-TW" altLang="en-US" sz="2400" b="1" dirty="0" smtClean="0">
                <a:solidFill>
                  <a:schemeClr val="dk1"/>
                </a:solidFill>
                <a:latin typeface="Times New Roman" pitchFamily="18" charset="0"/>
                <a:ea typeface="微軟正黑體" pitchFamily="34" charset="-120"/>
                <a:cs typeface="Times New Roman" pitchFamily="18" charset="0"/>
              </a:rPr>
              <a:t>）是指以自助式銷售為主，銷售小容量應急性的食品、日常生活用品和提供服務性商品，滿足顧客便利性需求的零售業態。便利商店屬於綜合商品零售業的一員，設置地點以方便到達為原則，營業時間長，商品種類多，但價格較高，不同於同屬綜合商品零售業的百貨公司、超級市場、量販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便利商店</a:t>
            </a:r>
          </a:p>
        </p:txBody>
      </p:sp>
      <p:sp>
        <p:nvSpPr>
          <p:cNvPr id="15" name="矩形 14"/>
          <p:cNvSpPr/>
          <p:nvPr/>
        </p:nvSpPr>
        <p:spPr>
          <a:xfrm>
            <a:off x="323528" y="900009"/>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一、便利商店的特性</a:t>
            </a:r>
            <a:endParaRPr lang="zh-TW" altLang="zh-TW" sz="3200" b="1" dirty="0" smtClean="0">
              <a:solidFill>
                <a:schemeClr val="accent3">
                  <a:lumMod val="75000"/>
                </a:schemeClr>
              </a:solidFill>
              <a:latin typeface="微軟正黑體" pitchFamily="34" charset="-120"/>
              <a:ea typeface="微軟正黑體" pitchFamily="34" charset="-120"/>
            </a:endParaRPr>
          </a:p>
        </p:txBody>
      </p:sp>
      <p:pic>
        <p:nvPicPr>
          <p:cNvPr id="6" name="圖片 5" descr="便利商店.jpg"/>
          <p:cNvPicPr>
            <a:picLocks noChangeAspect="1"/>
          </p:cNvPicPr>
          <p:nvPr/>
        </p:nvPicPr>
        <p:blipFill>
          <a:blip r:embed="rId2" cstate="print"/>
          <a:stretch>
            <a:fillRect/>
          </a:stretch>
        </p:blipFill>
        <p:spPr>
          <a:xfrm>
            <a:off x="4572000" y="1928802"/>
            <a:ext cx="3043241" cy="2154204"/>
          </a:xfrm>
          <a:prstGeom prst="rect">
            <a:avLst/>
          </a:prstGeom>
        </p:spPr>
      </p:pic>
      <p:pic>
        <p:nvPicPr>
          <p:cNvPr id="7" name="圖片 6" descr="便利商店座位.jpg"/>
          <p:cNvPicPr>
            <a:picLocks noChangeAspect="1"/>
          </p:cNvPicPr>
          <p:nvPr/>
        </p:nvPicPr>
        <p:blipFill>
          <a:blip r:embed="rId3" cstate="screen"/>
          <a:stretch>
            <a:fillRect/>
          </a:stretch>
        </p:blipFill>
        <p:spPr>
          <a:xfrm>
            <a:off x="5429256" y="4214818"/>
            <a:ext cx="3048001" cy="2024063"/>
          </a:xfrm>
          <a:prstGeom prst="rect">
            <a:avLst/>
          </a:prstGeom>
          <a:ln>
            <a:noFill/>
          </a:ln>
          <a:effectLst>
            <a:softEdge rad="112500"/>
          </a:effectLst>
        </p:spPr>
      </p:pic>
      <p:sp>
        <p:nvSpPr>
          <p:cNvPr id="8" name="剪去並圓角化單一角落矩形 7"/>
          <p:cNvSpPr/>
          <p:nvPr/>
        </p:nvSpPr>
        <p:spPr>
          <a:xfrm rot="21354624">
            <a:off x="824365" y="1968018"/>
            <a:ext cx="3600400" cy="4077072"/>
          </a:xfrm>
          <a:prstGeom prst="snipRoundRect">
            <a:avLst>
              <a:gd name="adj1" fmla="val 16667"/>
              <a:gd name="adj2" fmla="val 1136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nSpc>
                <a:spcPct val="150000"/>
              </a:lnSpc>
              <a:buNone/>
            </a:pPr>
            <a:r>
              <a:rPr lang="en-US" altLang="zh-TW" sz="2400" b="1" dirty="0" smtClean="0">
                <a:solidFill>
                  <a:schemeClr val="dk1"/>
                </a:solidFill>
                <a:latin typeface="Times New Roman" pitchFamily="18" charset="0"/>
                <a:ea typeface="微軟正黑體" pitchFamily="34" charset="-120"/>
                <a:cs typeface="Times New Roman" pitchFamily="18" charset="0"/>
              </a:rPr>
              <a:t>1 </a:t>
            </a:r>
            <a:r>
              <a:rPr lang="zh-TW" altLang="en-US" sz="2400" b="1" dirty="0" smtClean="0">
                <a:solidFill>
                  <a:schemeClr val="dk1"/>
                </a:solidFill>
                <a:latin typeface="Times New Roman" pitchFamily="18" charset="0"/>
                <a:ea typeface="微軟正黑體" pitchFamily="34" charset="-120"/>
                <a:cs typeface="Times New Roman" pitchFamily="18" charset="0"/>
              </a:rPr>
              <a:t>便利性的立地選擇</a:t>
            </a:r>
          </a:p>
          <a:p>
            <a:pPr>
              <a:lnSpc>
                <a:spcPct val="150000"/>
              </a:lnSpc>
              <a:buNone/>
            </a:pPr>
            <a:r>
              <a:rPr lang="en-US" altLang="zh-TW" sz="2400" b="1" dirty="0" smtClean="0">
                <a:solidFill>
                  <a:schemeClr val="dk1"/>
                </a:solidFill>
                <a:latin typeface="Times New Roman" pitchFamily="18" charset="0"/>
                <a:ea typeface="微軟正黑體" pitchFamily="34" charset="-120"/>
                <a:cs typeface="Times New Roman" pitchFamily="18" charset="0"/>
              </a:rPr>
              <a:t>2 </a:t>
            </a:r>
            <a:r>
              <a:rPr lang="zh-TW" altLang="en-US" sz="2400" b="1" dirty="0" smtClean="0">
                <a:solidFill>
                  <a:schemeClr val="dk1"/>
                </a:solidFill>
                <a:latin typeface="Times New Roman" pitchFamily="18" charset="0"/>
                <a:ea typeface="微軟正黑體" pitchFamily="34" charset="-120"/>
                <a:cs typeface="Times New Roman" pitchFamily="18" charset="0"/>
              </a:rPr>
              <a:t>人性化的店舖設計</a:t>
            </a:r>
          </a:p>
          <a:p>
            <a:pPr>
              <a:lnSpc>
                <a:spcPct val="150000"/>
              </a:lnSpc>
              <a:buNone/>
            </a:pPr>
            <a:r>
              <a:rPr lang="en-US" altLang="zh-TW" sz="2400" b="1" dirty="0" smtClean="0">
                <a:solidFill>
                  <a:schemeClr val="dk1"/>
                </a:solidFill>
                <a:latin typeface="Times New Roman" pitchFamily="18" charset="0"/>
                <a:ea typeface="微軟正黑體" pitchFamily="34" charset="-120"/>
                <a:cs typeface="Times New Roman" pitchFamily="18" charset="0"/>
              </a:rPr>
              <a:t>3 </a:t>
            </a:r>
            <a:r>
              <a:rPr lang="zh-TW" altLang="en-US" sz="2400" b="1" dirty="0" smtClean="0">
                <a:solidFill>
                  <a:schemeClr val="dk1"/>
                </a:solidFill>
                <a:latin typeface="Times New Roman" pitchFamily="18" charset="0"/>
                <a:ea typeface="微軟正黑體" pitchFamily="34" charset="-120"/>
                <a:cs typeface="Times New Roman" pitchFamily="18" charset="0"/>
              </a:rPr>
              <a:t>即時性的商品結構</a:t>
            </a:r>
          </a:p>
          <a:p>
            <a:pPr>
              <a:lnSpc>
                <a:spcPct val="150000"/>
              </a:lnSpc>
              <a:buNone/>
            </a:pPr>
            <a:r>
              <a:rPr lang="en-US" altLang="zh-TW" sz="2400" b="1" dirty="0" smtClean="0">
                <a:solidFill>
                  <a:schemeClr val="dk1"/>
                </a:solidFill>
                <a:latin typeface="Times New Roman" pitchFamily="18" charset="0"/>
                <a:ea typeface="微軟正黑體" pitchFamily="34" charset="-120"/>
                <a:cs typeface="Times New Roman" pitchFamily="18" charset="0"/>
              </a:rPr>
              <a:t>4 </a:t>
            </a:r>
            <a:r>
              <a:rPr lang="zh-TW" altLang="en-US" sz="2400" b="1" dirty="0" smtClean="0">
                <a:solidFill>
                  <a:schemeClr val="dk1"/>
                </a:solidFill>
                <a:latin typeface="Times New Roman" pitchFamily="18" charset="0"/>
                <a:ea typeface="微軟正黑體" pitchFamily="34" charset="-120"/>
                <a:cs typeface="Times New Roman" pitchFamily="18" charset="0"/>
              </a:rPr>
              <a:t>年輕化的消費客層</a:t>
            </a:r>
          </a:p>
          <a:p>
            <a:pPr>
              <a:lnSpc>
                <a:spcPct val="150000"/>
              </a:lnSpc>
              <a:buNone/>
            </a:pPr>
            <a:r>
              <a:rPr lang="en-US" altLang="zh-TW" sz="2400" b="1" dirty="0" smtClean="0">
                <a:solidFill>
                  <a:schemeClr val="dk1"/>
                </a:solidFill>
                <a:latin typeface="Times New Roman" pitchFamily="18" charset="0"/>
                <a:ea typeface="微軟正黑體" pitchFamily="34" charset="-120"/>
                <a:cs typeface="Times New Roman" pitchFamily="18" charset="0"/>
              </a:rPr>
              <a:t>5 </a:t>
            </a:r>
            <a:r>
              <a:rPr lang="zh-TW" altLang="en-US" sz="2400" b="1" dirty="0" smtClean="0">
                <a:solidFill>
                  <a:schemeClr val="dk1"/>
                </a:solidFill>
                <a:latin typeface="Times New Roman" pitchFamily="18" charset="0"/>
                <a:ea typeface="微軟正黑體" pitchFamily="34" charset="-120"/>
                <a:cs typeface="Times New Roman" pitchFamily="18" charset="0"/>
              </a:rPr>
              <a:t>適切性的賣場面積</a:t>
            </a:r>
          </a:p>
          <a:p>
            <a:pPr>
              <a:lnSpc>
                <a:spcPct val="150000"/>
              </a:lnSpc>
              <a:buNone/>
            </a:pPr>
            <a:r>
              <a:rPr lang="en-US" altLang="zh-TW" sz="2400" b="1" dirty="0" smtClean="0">
                <a:solidFill>
                  <a:schemeClr val="dk1"/>
                </a:solidFill>
                <a:latin typeface="Times New Roman" pitchFamily="18" charset="0"/>
                <a:ea typeface="微軟正黑體" pitchFamily="34" charset="-120"/>
                <a:cs typeface="Times New Roman" pitchFamily="18" charset="0"/>
              </a:rPr>
              <a:t>6 </a:t>
            </a:r>
            <a:r>
              <a:rPr lang="zh-TW" altLang="en-US" sz="2400" b="1" dirty="0" smtClean="0">
                <a:solidFill>
                  <a:schemeClr val="dk1"/>
                </a:solidFill>
                <a:latin typeface="Times New Roman" pitchFamily="18" charset="0"/>
                <a:ea typeface="微軟正黑體" pitchFamily="34" charset="-120"/>
                <a:cs typeface="Times New Roman" pitchFamily="18" charset="0"/>
              </a:rPr>
              <a:t>全天候的營業時間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便利商店</a:t>
            </a:r>
          </a:p>
        </p:txBody>
      </p:sp>
      <p:sp>
        <p:nvSpPr>
          <p:cNvPr id="9" name="矩形 8"/>
          <p:cNvSpPr/>
          <p:nvPr/>
        </p:nvSpPr>
        <p:spPr>
          <a:xfrm>
            <a:off x="323528" y="83671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二、台灣便利商店的沿革</a:t>
            </a:r>
            <a:endParaRPr lang="zh-TW" altLang="zh-TW" sz="3200" b="1" dirty="0" smtClean="0">
              <a:solidFill>
                <a:schemeClr val="accent3">
                  <a:lumMod val="75000"/>
                </a:schemeClr>
              </a:solidFill>
              <a:latin typeface="微軟正黑體" pitchFamily="34" charset="-120"/>
              <a:ea typeface="微軟正黑體" pitchFamily="34" charset="-120"/>
            </a:endParaRPr>
          </a:p>
        </p:txBody>
      </p:sp>
      <p:graphicFrame>
        <p:nvGraphicFramePr>
          <p:cNvPr id="10" name="內容版面配置區 5"/>
          <p:cNvGraphicFramePr>
            <a:graphicFrameLocks/>
          </p:cNvGraphicFramePr>
          <p:nvPr/>
        </p:nvGraphicFramePr>
        <p:xfrm>
          <a:off x="455954" y="1747608"/>
          <a:ext cx="7572430" cy="3657600"/>
        </p:xfrm>
        <a:graphic>
          <a:graphicData uri="http://schemas.openxmlformats.org/drawingml/2006/table">
            <a:tbl>
              <a:tblPr firstRow="1" bandRow="1">
                <a:tableStyleId>{21E4AEA4-8DFA-4A89-87EB-49C32662AFE0}</a:tableStyleId>
              </a:tblPr>
              <a:tblGrid>
                <a:gridCol w="2643208"/>
                <a:gridCol w="1643074"/>
                <a:gridCol w="1643074"/>
                <a:gridCol w="1643074"/>
              </a:tblGrid>
              <a:tr h="370840">
                <a:tc>
                  <a:txBody>
                    <a:bodyPr/>
                    <a:lstStyle/>
                    <a:p>
                      <a:pPr algn="ct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2012/12</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2013/12</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2014/12</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統一超商</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4,830</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4,900</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5,042</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全家</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2,844</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2,895</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2,929</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萊爾富</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1,295</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1,293</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1,280</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來來</a:t>
                      </a:r>
                      <a:r>
                        <a:rPr lang="en-US" altLang="zh-TW" sz="2400" b="1" dirty="0" smtClean="0">
                          <a:latin typeface="微軟正黑體" pitchFamily="34" charset="-120"/>
                          <a:ea typeface="微軟正黑體" pitchFamily="34" charset="-120"/>
                        </a:rPr>
                        <a:t>(OK)</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899</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870</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880</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台灣菸酒便利店</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110</a:t>
                      </a:r>
                    </a:p>
                  </a:txBody>
                  <a:tcPr/>
                </a:tc>
                <a:tc>
                  <a:txBody>
                    <a:bodyPr/>
                    <a:lstStyle/>
                    <a:p>
                      <a:pPr algn="ctr"/>
                      <a:r>
                        <a:rPr lang="en-US" altLang="zh-TW" sz="2400" b="1" dirty="0" smtClean="0">
                          <a:latin typeface="微軟正黑體" pitchFamily="34" charset="-120"/>
                          <a:ea typeface="微軟正黑體" pitchFamily="34" charset="-120"/>
                        </a:rPr>
                        <a:t>110</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109</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台糖蜜鄰</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19</a:t>
                      </a:r>
                    </a:p>
                  </a:txBody>
                  <a:tcPr/>
                </a:tc>
                <a:tc>
                  <a:txBody>
                    <a:bodyPr/>
                    <a:lstStyle/>
                    <a:p>
                      <a:pPr algn="ctr"/>
                      <a:r>
                        <a:rPr lang="en-US" altLang="zh-TW" sz="2400" b="1" dirty="0" smtClean="0">
                          <a:latin typeface="微軟正黑體" pitchFamily="34" charset="-120"/>
                          <a:ea typeface="微軟正黑體" pitchFamily="34" charset="-120"/>
                        </a:rPr>
                        <a:t>19</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19</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合計</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9,997</a:t>
                      </a:r>
                    </a:p>
                  </a:txBody>
                  <a:tcPr/>
                </a:tc>
                <a:tc>
                  <a:txBody>
                    <a:bodyPr/>
                    <a:lstStyle/>
                    <a:p>
                      <a:pPr algn="ctr"/>
                      <a:r>
                        <a:rPr lang="en-US" altLang="zh-TW" sz="2400" b="1" dirty="0" smtClean="0">
                          <a:latin typeface="微軟正黑體" pitchFamily="34" charset="-120"/>
                          <a:ea typeface="微軟正黑體" pitchFamily="34" charset="-120"/>
                        </a:rPr>
                        <a:t>10,087</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10,259</a:t>
                      </a:r>
                      <a:endParaRPr lang="zh-TW" altLang="en-US" sz="2400" b="1" dirty="0">
                        <a:latin typeface="微軟正黑體" pitchFamily="34" charset="-120"/>
                        <a:ea typeface="微軟正黑體" pitchFamily="34" charset="-120"/>
                      </a:endParaRPr>
                    </a:p>
                  </a:txBody>
                  <a:tcPr/>
                </a:tc>
              </a:tr>
            </a:tbl>
          </a:graphicData>
        </a:graphic>
      </p:graphicFrame>
      <p:sp>
        <p:nvSpPr>
          <p:cNvPr id="11" name="矩形 10"/>
          <p:cNvSpPr/>
          <p:nvPr/>
        </p:nvSpPr>
        <p:spPr>
          <a:xfrm>
            <a:off x="3956416" y="5435932"/>
            <a:ext cx="3793026"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2-7</a:t>
            </a:r>
            <a:r>
              <a:rPr lang="zh-TW" altLang="en-US" b="1" dirty="0" smtClean="0">
                <a:latin typeface="微軟正黑體" pitchFamily="34" charset="-120"/>
                <a:ea typeface="微軟正黑體" pitchFamily="34" charset="-120"/>
              </a:rPr>
              <a:t>　台灣連鎖便利商店店數計表</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便利商店</a:t>
            </a:r>
          </a:p>
        </p:txBody>
      </p:sp>
      <p:sp>
        <p:nvSpPr>
          <p:cNvPr id="6" name="矩形 5"/>
          <p:cNvSpPr/>
          <p:nvPr/>
        </p:nvSpPr>
        <p:spPr>
          <a:xfrm>
            <a:off x="323528" y="83671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三、便利商店的發展趨勢</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7" name="淚滴形 6"/>
          <p:cNvSpPr/>
          <p:nvPr/>
        </p:nvSpPr>
        <p:spPr>
          <a:xfrm>
            <a:off x="251520" y="1412776"/>
            <a:ext cx="4680520" cy="4248472"/>
          </a:xfrm>
          <a:prstGeom prst="teardrop">
            <a:avLst/>
          </a:prstGeom>
        </p:spPr>
        <p:style>
          <a:lnRef idx="0">
            <a:schemeClr val="accent3"/>
          </a:lnRef>
          <a:fillRef idx="3">
            <a:schemeClr val="accent3"/>
          </a:fillRef>
          <a:effectRef idx="3">
            <a:schemeClr val="accent3"/>
          </a:effectRef>
          <a:fontRef idx="minor">
            <a:schemeClr val="lt1"/>
          </a:fontRef>
        </p:style>
        <p:txBody>
          <a:bodyPr rtlCol="0" anchor="ctr"/>
          <a:lstStyle/>
          <a:p>
            <a:pPr marL="342900" indent="-342900">
              <a:lnSpc>
                <a:spcPct val="150000"/>
              </a:lnSpc>
              <a:spcBef>
                <a:spcPct val="20000"/>
              </a:spcBef>
            </a:pPr>
            <a:r>
              <a:rPr lang="zh-TW" altLang="en-US" sz="2400" b="1" dirty="0" smtClean="0">
                <a:solidFill>
                  <a:schemeClr val="tx1"/>
                </a:solidFill>
                <a:latin typeface="Times New Roman" pitchFamily="18" charset="0"/>
                <a:ea typeface="微軟正黑體" pitchFamily="34" charset="-120"/>
                <a:cs typeface="Times New Roman" pitchFamily="18" charset="0"/>
              </a:rPr>
              <a:t>（一）銷售點管理系統</a:t>
            </a:r>
          </a:p>
          <a:p>
            <a:pPr marL="342900" indent="-342900">
              <a:lnSpc>
                <a:spcPct val="150000"/>
              </a:lnSpc>
              <a:spcBef>
                <a:spcPct val="20000"/>
              </a:spcBef>
            </a:pPr>
            <a:r>
              <a:rPr lang="zh-TW" altLang="en-US" sz="2400" b="1" dirty="0" smtClean="0">
                <a:solidFill>
                  <a:schemeClr val="tx1"/>
                </a:solidFill>
                <a:latin typeface="Times New Roman" pitchFamily="18" charset="0"/>
                <a:ea typeface="微軟正黑體" pitchFamily="34" charset="-120"/>
                <a:cs typeface="Times New Roman" pitchFamily="18" charset="0"/>
              </a:rPr>
              <a:t>（二）策略聯盟</a:t>
            </a:r>
          </a:p>
          <a:p>
            <a:pPr marL="342900" indent="-342900">
              <a:lnSpc>
                <a:spcPct val="150000"/>
              </a:lnSpc>
              <a:spcBef>
                <a:spcPct val="20000"/>
              </a:spcBef>
            </a:pPr>
            <a:r>
              <a:rPr lang="zh-TW" altLang="en-US" sz="2400" b="1" dirty="0" smtClean="0">
                <a:solidFill>
                  <a:schemeClr val="tx1"/>
                </a:solidFill>
                <a:latin typeface="Times New Roman" pitchFamily="18" charset="0"/>
                <a:ea typeface="微軟正黑體" pitchFamily="34" charset="-120"/>
                <a:cs typeface="Times New Roman" pitchFamily="18" charset="0"/>
              </a:rPr>
              <a:t>（三）金融服務</a:t>
            </a:r>
          </a:p>
          <a:p>
            <a:pPr marL="342900" indent="-342900">
              <a:lnSpc>
                <a:spcPct val="150000"/>
              </a:lnSpc>
              <a:spcBef>
                <a:spcPct val="20000"/>
              </a:spcBef>
            </a:pPr>
            <a:r>
              <a:rPr lang="zh-TW" altLang="en-US" sz="2400" b="1" dirty="0" smtClean="0">
                <a:solidFill>
                  <a:schemeClr val="tx1"/>
                </a:solidFill>
                <a:latin typeface="Times New Roman" pitchFamily="18" charset="0"/>
                <a:ea typeface="微軟正黑體" pitchFamily="34" charset="-120"/>
                <a:cs typeface="Times New Roman" pitchFamily="18" charset="0"/>
              </a:rPr>
              <a:t>（四）複合店</a:t>
            </a:r>
          </a:p>
          <a:p>
            <a:pPr marL="342900" indent="-342900">
              <a:lnSpc>
                <a:spcPct val="150000"/>
              </a:lnSpc>
              <a:spcBef>
                <a:spcPct val="20000"/>
              </a:spcBef>
            </a:pPr>
            <a:r>
              <a:rPr lang="zh-TW" altLang="en-US" sz="2400" b="1" dirty="0" smtClean="0">
                <a:solidFill>
                  <a:schemeClr val="tx1"/>
                </a:solidFill>
                <a:latin typeface="Times New Roman" pitchFamily="18" charset="0"/>
                <a:ea typeface="微軟正黑體" pitchFamily="34" charset="-120"/>
                <a:cs typeface="Times New Roman" pitchFamily="18" charset="0"/>
              </a:rPr>
              <a:t>（五）虛實整合</a:t>
            </a:r>
          </a:p>
        </p:txBody>
      </p:sp>
      <p:pic>
        <p:nvPicPr>
          <p:cNvPr id="8" name="圖片 7" descr="複合店.png"/>
          <p:cNvPicPr>
            <a:picLocks noChangeAspect="1"/>
          </p:cNvPicPr>
          <p:nvPr/>
        </p:nvPicPr>
        <p:blipFill>
          <a:blip r:embed="rId2" cstate="print"/>
          <a:stretch>
            <a:fillRect/>
          </a:stretch>
        </p:blipFill>
        <p:spPr>
          <a:xfrm rot="20977872">
            <a:off x="3956412" y="3089739"/>
            <a:ext cx="4373064" cy="15579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便利商店</a:t>
            </a:r>
          </a:p>
        </p:txBody>
      </p:sp>
      <p:sp>
        <p:nvSpPr>
          <p:cNvPr id="6" name="矩形 5"/>
          <p:cNvSpPr/>
          <p:nvPr/>
        </p:nvSpPr>
        <p:spPr>
          <a:xfrm>
            <a:off x="323528" y="83671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三、便利商店的發展趨勢</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7" name="淚滴形 6"/>
          <p:cNvSpPr/>
          <p:nvPr/>
        </p:nvSpPr>
        <p:spPr>
          <a:xfrm>
            <a:off x="251520" y="1556792"/>
            <a:ext cx="4320480" cy="4248472"/>
          </a:xfrm>
          <a:prstGeom prst="teardrop">
            <a:avLst>
              <a:gd name="adj" fmla="val 103451"/>
            </a:avLst>
          </a:prstGeom>
        </p:spPr>
        <p:style>
          <a:lnRef idx="0">
            <a:schemeClr val="accent2"/>
          </a:lnRef>
          <a:fillRef idx="3">
            <a:schemeClr val="accent2"/>
          </a:fillRef>
          <a:effectRef idx="3">
            <a:schemeClr val="accent2"/>
          </a:effectRef>
          <a:fontRef idx="minor">
            <a:schemeClr val="lt1"/>
          </a:fontRef>
        </p:style>
        <p:txBody>
          <a:bodyPr rtlCol="0" anchor="ctr"/>
          <a:lstStyle/>
          <a:p>
            <a:pPr>
              <a:lnSpc>
                <a:spcPct val="150000"/>
              </a:lnSpc>
              <a:buNone/>
            </a:pPr>
            <a:r>
              <a:rPr lang="zh-TW" altLang="en-US" sz="2400" b="1" dirty="0" smtClean="0">
                <a:solidFill>
                  <a:schemeClr val="bg1"/>
                </a:solidFill>
                <a:latin typeface="Times New Roman" pitchFamily="18" charset="0"/>
                <a:ea typeface="微軟正黑體" pitchFamily="34" charset="-120"/>
                <a:cs typeface="Times New Roman" pitchFamily="18" charset="0"/>
              </a:rPr>
              <a:t>（六）顧客空間</a:t>
            </a:r>
          </a:p>
          <a:p>
            <a:pPr>
              <a:lnSpc>
                <a:spcPct val="150000"/>
              </a:lnSpc>
              <a:buNone/>
            </a:pPr>
            <a:r>
              <a:rPr lang="zh-TW" altLang="en-US" sz="2400" b="1" dirty="0" smtClean="0">
                <a:solidFill>
                  <a:schemeClr val="bg1"/>
                </a:solidFill>
                <a:latin typeface="Times New Roman" pitchFamily="18" charset="0"/>
                <a:ea typeface="微軟正黑體" pitchFamily="34" charset="-120"/>
                <a:cs typeface="Times New Roman" pitchFamily="18" charset="0"/>
              </a:rPr>
              <a:t>（七）單店行銷</a:t>
            </a:r>
          </a:p>
          <a:p>
            <a:pPr>
              <a:lnSpc>
                <a:spcPct val="150000"/>
              </a:lnSpc>
              <a:buNone/>
            </a:pPr>
            <a:r>
              <a:rPr lang="zh-TW" altLang="en-US" sz="2400" b="1" dirty="0" smtClean="0">
                <a:solidFill>
                  <a:schemeClr val="bg1"/>
                </a:solidFill>
                <a:latin typeface="Times New Roman" pitchFamily="18" charset="0"/>
                <a:ea typeface="微軟正黑體" pitchFamily="34" charset="-120"/>
                <a:cs typeface="Times New Roman" pitchFamily="18" charset="0"/>
              </a:rPr>
              <a:t>（八）創意鮮食</a:t>
            </a:r>
          </a:p>
          <a:p>
            <a:pPr>
              <a:lnSpc>
                <a:spcPct val="150000"/>
              </a:lnSpc>
              <a:buNone/>
            </a:pPr>
            <a:r>
              <a:rPr lang="zh-TW" altLang="en-US" sz="2400" b="1" dirty="0" smtClean="0">
                <a:solidFill>
                  <a:schemeClr val="bg1"/>
                </a:solidFill>
                <a:latin typeface="Times New Roman" pitchFamily="18" charset="0"/>
                <a:ea typeface="微軟正黑體" pitchFamily="34" charset="-120"/>
                <a:cs typeface="Times New Roman" pitchFamily="18" charset="0"/>
              </a:rPr>
              <a:t>（九）服務性商品</a:t>
            </a:r>
          </a:p>
          <a:p>
            <a:pPr>
              <a:lnSpc>
                <a:spcPct val="150000"/>
              </a:lnSpc>
              <a:buNone/>
            </a:pPr>
            <a:r>
              <a:rPr lang="zh-TW" altLang="en-US" sz="2400" b="1" dirty="0" smtClean="0">
                <a:solidFill>
                  <a:schemeClr val="bg1"/>
                </a:solidFill>
                <a:latin typeface="Times New Roman" pitchFamily="18" charset="0"/>
                <a:ea typeface="微軟正黑體" pitchFamily="34" charset="-120"/>
                <a:cs typeface="Times New Roman" pitchFamily="18" charset="0"/>
              </a:rPr>
              <a:t>（十）自有品牌</a:t>
            </a:r>
          </a:p>
        </p:txBody>
      </p:sp>
      <p:pic>
        <p:nvPicPr>
          <p:cNvPr id="9" name="圖片 8" descr="創意鮮食.jpg"/>
          <p:cNvPicPr>
            <a:picLocks noChangeAspect="1"/>
          </p:cNvPicPr>
          <p:nvPr/>
        </p:nvPicPr>
        <p:blipFill>
          <a:blip r:embed="rId2" cstate="print"/>
          <a:stretch>
            <a:fillRect/>
          </a:stretch>
        </p:blipFill>
        <p:spPr>
          <a:xfrm rot="293801">
            <a:off x="4157494" y="2445027"/>
            <a:ext cx="4037018" cy="227082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第七節 量販店</a:t>
            </a:r>
          </a:p>
        </p:txBody>
      </p:sp>
      <p:sp>
        <p:nvSpPr>
          <p:cNvPr id="8" name="內容版面配置區 5"/>
          <p:cNvSpPr>
            <a:spLocks noGrp="1"/>
          </p:cNvSpPr>
          <p:nvPr>
            <p:ph idx="1"/>
          </p:nvPr>
        </p:nvSpPr>
        <p:spPr>
          <a:xfrm>
            <a:off x="467544" y="1340768"/>
            <a:ext cx="4402832" cy="4500594"/>
          </a:xfrm>
        </p:spPr>
        <p:txBody>
          <a:bodyPr>
            <a:normAutofit/>
          </a:bodyPr>
          <a:lstStyle/>
          <a:p>
            <a:r>
              <a:rPr lang="zh-TW" altLang="en-US" dirty="0" smtClean="0"/>
              <a:t>量販店（</a:t>
            </a:r>
            <a:r>
              <a:rPr lang="en-US" dirty="0" smtClean="0"/>
              <a:t>hypermarket</a:t>
            </a:r>
            <a:r>
              <a:rPr lang="zh-TW" altLang="en-US" dirty="0" smtClean="0"/>
              <a:t>）是指採取自選銷售方式，主要販賣大眾化實用品，並實行儲銷一體、低價銷售和提供有限服務為特徵的零售業態。</a:t>
            </a:r>
          </a:p>
          <a:p>
            <a:pPr>
              <a:buNone/>
            </a:pPr>
            <a:endParaRPr lang="zh-TW" altLang="en-US" dirty="0"/>
          </a:p>
        </p:txBody>
      </p:sp>
      <p:pic>
        <p:nvPicPr>
          <p:cNvPr id="10" name="圖片 9" descr="hypermarket.jpg"/>
          <p:cNvPicPr>
            <a:picLocks noChangeAspect="1"/>
          </p:cNvPicPr>
          <p:nvPr/>
        </p:nvPicPr>
        <p:blipFill>
          <a:blip r:embed="rId2" cstate="screen"/>
          <a:stretch>
            <a:fillRect/>
          </a:stretch>
        </p:blipFill>
        <p:spPr>
          <a:xfrm>
            <a:off x="4644008" y="3429000"/>
            <a:ext cx="3546753"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1088646"/>
            <a:ext cx="8229600" cy="4500594"/>
          </a:xfrm>
        </p:spPr>
        <p:txBody>
          <a:bodyPr/>
          <a:lstStyle/>
          <a:p>
            <a:pPr>
              <a:buFont typeface="Wingdings" pitchFamily="2" charset="2"/>
              <a:buChar char="ü"/>
            </a:pPr>
            <a:r>
              <a:rPr lang="zh-TW" altLang="en-US" dirty="0" smtClean="0"/>
              <a:t>瞭解超級市場的特性、經營型態、沿革及發展趨勢。</a:t>
            </a:r>
            <a:endParaRPr lang="en-US" altLang="zh-TW" dirty="0" smtClean="0"/>
          </a:p>
          <a:p>
            <a:pPr>
              <a:buFont typeface="Wingdings" pitchFamily="2" charset="2"/>
              <a:buChar char="ü"/>
            </a:pPr>
            <a:r>
              <a:rPr lang="zh-TW" altLang="en-US" dirty="0" smtClean="0"/>
              <a:t>瞭解便利商店的特性、經營型態、沿革及發展趨勢。</a:t>
            </a:r>
            <a:endParaRPr lang="en-US" altLang="zh-TW" dirty="0" smtClean="0"/>
          </a:p>
          <a:p>
            <a:pPr>
              <a:buNone/>
            </a:pPr>
            <a:endParaRPr lang="zh-TW" altLang="en-US" dirty="0" smtClean="0"/>
          </a:p>
          <a:p>
            <a:pPr>
              <a:buNone/>
            </a:pPr>
            <a:endParaRPr lang="zh-TW" altLang="en-US" dirty="0"/>
          </a:p>
        </p:txBody>
      </p:sp>
      <p:pic>
        <p:nvPicPr>
          <p:cNvPr id="3" name="圖片 2" descr="超級市場.jpg"/>
          <p:cNvPicPr>
            <a:picLocks noChangeAspect="1"/>
          </p:cNvPicPr>
          <p:nvPr/>
        </p:nvPicPr>
        <p:blipFill>
          <a:blip r:embed="rId2" cstate="print"/>
          <a:stretch>
            <a:fillRect/>
          </a:stretch>
        </p:blipFill>
        <p:spPr>
          <a:xfrm rot="21248703">
            <a:off x="1273121" y="3358451"/>
            <a:ext cx="3642905" cy="2737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descr="便利商店.jpg"/>
          <p:cNvPicPr>
            <a:picLocks noChangeAspect="1"/>
          </p:cNvPicPr>
          <p:nvPr/>
        </p:nvPicPr>
        <p:blipFill>
          <a:blip r:embed="rId3" cstate="screen"/>
          <a:stretch>
            <a:fillRect/>
          </a:stretch>
        </p:blipFill>
        <p:spPr>
          <a:xfrm rot="376882">
            <a:off x="4709199" y="3912665"/>
            <a:ext cx="3755256" cy="2505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par>
                                <p:cTn id="18" presetID="55"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p:cNvSpPr>
            <a:spLocks noGrp="1"/>
          </p:cNvSpPr>
          <p:nvPr>
            <p:ph idx="1"/>
          </p:nvPr>
        </p:nvSpPr>
        <p:spPr/>
        <p:txBody>
          <a:bodyPr/>
          <a:lstStyle/>
          <a:p>
            <a:endParaRPr lang="zh-TW" altLang="en-US" dirty="0"/>
          </a:p>
        </p:txBody>
      </p:sp>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第七節 量販店</a:t>
            </a:r>
          </a:p>
        </p:txBody>
      </p:sp>
      <p:sp>
        <p:nvSpPr>
          <p:cNvPr id="7" name="矩形 6"/>
          <p:cNvSpPr/>
          <p:nvPr/>
        </p:nvSpPr>
        <p:spPr>
          <a:xfrm>
            <a:off x="323528" y="828001"/>
            <a:ext cx="8463314" cy="584775"/>
          </a:xfrm>
          <a:prstGeom prst="rect">
            <a:avLst/>
          </a:prstGeom>
        </p:spPr>
        <p:txBody>
          <a:bodyPr wrap="square">
            <a:spAutoFit/>
          </a:bodyPr>
          <a:lstStyle/>
          <a:p>
            <a:pPr lvl="0"/>
            <a:r>
              <a:rPr lang="zh-TW" altLang="en-US" sz="3200" b="1" dirty="0" smtClean="0">
                <a:solidFill>
                  <a:schemeClr val="accent3">
                    <a:lumMod val="75000"/>
                  </a:schemeClr>
                </a:solidFill>
                <a:latin typeface="微軟正黑體" pitchFamily="34" charset="-120"/>
                <a:ea typeface="微軟正黑體" pitchFamily="34" charset="-120"/>
              </a:rPr>
              <a:t>一、量販店的特性</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11" name="一般五邊形 10"/>
          <p:cNvSpPr/>
          <p:nvPr/>
        </p:nvSpPr>
        <p:spPr>
          <a:xfrm rot="21164159">
            <a:off x="220475" y="1409997"/>
            <a:ext cx="4752528" cy="3789040"/>
          </a:xfrm>
          <a:prstGeom prst="pentag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None/>
            </a:pPr>
            <a:r>
              <a:rPr lang="en-US" altLang="zh-TW" sz="2400" b="1" dirty="0" smtClean="0">
                <a:solidFill>
                  <a:schemeClr val="tx1"/>
                </a:solidFill>
                <a:latin typeface="Times New Roman" pitchFamily="18" charset="0"/>
                <a:ea typeface="微軟正黑體" pitchFamily="34" charset="-120"/>
                <a:cs typeface="Times New Roman" pitchFamily="18" charset="0"/>
              </a:rPr>
              <a:t>1 </a:t>
            </a:r>
            <a:r>
              <a:rPr lang="zh-TW" altLang="en-US" sz="2400" b="1" dirty="0" smtClean="0">
                <a:solidFill>
                  <a:schemeClr val="tx1"/>
                </a:solidFill>
                <a:latin typeface="Times New Roman" pitchFamily="18" charset="0"/>
                <a:ea typeface="微軟正黑體" pitchFamily="34" charset="-120"/>
                <a:cs typeface="Times New Roman" pitchFamily="18" charset="0"/>
              </a:rPr>
              <a:t>賣場面積大</a:t>
            </a:r>
          </a:p>
          <a:p>
            <a:pPr algn="ctr">
              <a:lnSpc>
                <a:spcPct val="150000"/>
              </a:lnSpc>
              <a:buNone/>
            </a:pPr>
            <a:r>
              <a:rPr lang="en-US" altLang="zh-TW" sz="2400" b="1" dirty="0" smtClean="0">
                <a:solidFill>
                  <a:schemeClr val="tx1"/>
                </a:solidFill>
                <a:latin typeface="Times New Roman" pitchFamily="18" charset="0"/>
                <a:ea typeface="微軟正黑體" pitchFamily="34" charset="-120"/>
                <a:cs typeface="Times New Roman" pitchFamily="18" charset="0"/>
              </a:rPr>
              <a:t>2 </a:t>
            </a:r>
            <a:r>
              <a:rPr lang="zh-TW" altLang="en-US" sz="2400" b="1" dirty="0" smtClean="0">
                <a:solidFill>
                  <a:schemeClr val="tx1"/>
                </a:solidFill>
                <a:latin typeface="Times New Roman" pitchFamily="18" charset="0"/>
                <a:ea typeface="微軟正黑體" pitchFamily="34" charset="-120"/>
                <a:cs typeface="Times New Roman" pitchFamily="18" charset="0"/>
              </a:rPr>
              <a:t>停車空間足</a:t>
            </a:r>
          </a:p>
          <a:p>
            <a:pPr algn="ctr">
              <a:lnSpc>
                <a:spcPct val="150000"/>
              </a:lnSpc>
              <a:buNone/>
            </a:pPr>
            <a:r>
              <a:rPr lang="en-US" altLang="zh-TW" sz="2400" b="1" dirty="0" smtClean="0">
                <a:solidFill>
                  <a:schemeClr val="tx1"/>
                </a:solidFill>
                <a:latin typeface="Times New Roman" pitchFamily="18" charset="0"/>
                <a:ea typeface="微軟正黑體" pitchFamily="34" charset="-120"/>
                <a:cs typeface="Times New Roman" pitchFamily="18" charset="0"/>
              </a:rPr>
              <a:t>3 </a:t>
            </a:r>
            <a:r>
              <a:rPr lang="zh-TW" altLang="en-US" sz="2400" b="1" dirty="0" smtClean="0">
                <a:solidFill>
                  <a:schemeClr val="tx1"/>
                </a:solidFill>
                <a:latin typeface="Times New Roman" pitchFamily="18" charset="0"/>
                <a:ea typeface="微軟正黑體" pitchFamily="34" charset="-120"/>
                <a:cs typeface="Times New Roman" pitchFamily="18" charset="0"/>
              </a:rPr>
              <a:t>商品種類多</a:t>
            </a:r>
          </a:p>
          <a:p>
            <a:pPr lvl="0" algn="ctr">
              <a:lnSpc>
                <a:spcPct val="150000"/>
              </a:lnSpc>
              <a:buNone/>
            </a:pPr>
            <a:r>
              <a:rPr lang="en-US" altLang="zh-TW" sz="2400" b="1" dirty="0" smtClean="0">
                <a:solidFill>
                  <a:schemeClr val="tx1"/>
                </a:solidFill>
                <a:latin typeface="Times New Roman" pitchFamily="18" charset="0"/>
                <a:ea typeface="微軟正黑體" pitchFamily="34" charset="-120"/>
                <a:cs typeface="Times New Roman" pitchFamily="18" charset="0"/>
              </a:rPr>
              <a:t>4</a:t>
            </a:r>
            <a:r>
              <a:rPr lang="zh-TW" altLang="en-US" sz="2400" b="1" dirty="0" smtClean="0">
                <a:solidFill>
                  <a:schemeClr val="tx1"/>
                </a:solidFill>
                <a:latin typeface="Times New Roman" pitchFamily="18" charset="0"/>
                <a:ea typeface="微軟正黑體" pitchFamily="34" charset="-120"/>
                <a:cs typeface="Times New Roman" pitchFamily="18" charset="0"/>
              </a:rPr>
              <a:t> 銷售價格低</a:t>
            </a:r>
          </a:p>
          <a:p>
            <a:pPr algn="ctr">
              <a:lnSpc>
                <a:spcPct val="150000"/>
              </a:lnSpc>
              <a:buNone/>
            </a:pPr>
            <a:r>
              <a:rPr lang="en-US" altLang="zh-TW" sz="2400" b="1" dirty="0" smtClean="0">
                <a:solidFill>
                  <a:schemeClr val="tx1"/>
                </a:solidFill>
                <a:latin typeface="Times New Roman" pitchFamily="18" charset="0"/>
                <a:ea typeface="微軟正黑體" pitchFamily="34" charset="-120"/>
                <a:cs typeface="Times New Roman" pitchFamily="18" charset="0"/>
              </a:rPr>
              <a:t>5 </a:t>
            </a:r>
            <a:r>
              <a:rPr lang="zh-TW" altLang="en-US" sz="2400" b="1" dirty="0" smtClean="0">
                <a:solidFill>
                  <a:schemeClr val="tx1"/>
                </a:solidFill>
                <a:latin typeface="Times New Roman" pitchFamily="18" charset="0"/>
                <a:ea typeface="微軟正黑體" pitchFamily="34" charset="-120"/>
                <a:cs typeface="Times New Roman" pitchFamily="18" charset="0"/>
              </a:rPr>
              <a:t>自助式消費</a:t>
            </a:r>
          </a:p>
        </p:txBody>
      </p:sp>
      <p:pic>
        <p:nvPicPr>
          <p:cNvPr id="12" name="圖片 11" descr="愛買.jpg"/>
          <p:cNvPicPr>
            <a:picLocks noChangeAspect="1"/>
          </p:cNvPicPr>
          <p:nvPr/>
        </p:nvPicPr>
        <p:blipFill>
          <a:blip r:embed="rId2" cstate="screen"/>
          <a:srcRect/>
          <a:stretch>
            <a:fillRect/>
          </a:stretch>
        </p:blipFill>
        <p:spPr>
          <a:xfrm>
            <a:off x="4355976" y="3068960"/>
            <a:ext cx="4194103"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第七節 量販店</a:t>
            </a:r>
          </a:p>
        </p:txBody>
      </p:sp>
      <p:sp>
        <p:nvSpPr>
          <p:cNvPr id="8" name="矩形 7"/>
          <p:cNvSpPr/>
          <p:nvPr/>
        </p:nvSpPr>
        <p:spPr>
          <a:xfrm>
            <a:off x="323528" y="83671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二、量販店的經營型態</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10" name="圓角矩形 9"/>
          <p:cNvSpPr/>
          <p:nvPr/>
        </p:nvSpPr>
        <p:spPr>
          <a:xfrm rot="21303443">
            <a:off x="1089342" y="1629831"/>
            <a:ext cx="6840760" cy="302838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（一）會員制（需繳會費）倉儲式量販店</a:t>
            </a:r>
          </a:p>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（二）會員制（不需繳年費）倉儲式量販店</a:t>
            </a:r>
          </a:p>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（三）會員制（不需繳年費）零售式量販店</a:t>
            </a:r>
          </a:p>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（四）非會員制（不需繳年費）零售式量販店</a:t>
            </a:r>
          </a:p>
        </p:txBody>
      </p:sp>
      <p:pic>
        <p:nvPicPr>
          <p:cNvPr id="5" name="圖片 4" descr="倉儲式量販店costco.jpg"/>
          <p:cNvPicPr>
            <a:picLocks noChangeAspect="1"/>
          </p:cNvPicPr>
          <p:nvPr/>
        </p:nvPicPr>
        <p:blipFill>
          <a:blip r:embed="rId2" cstate="screen"/>
          <a:stretch>
            <a:fillRect/>
          </a:stretch>
        </p:blipFill>
        <p:spPr>
          <a:xfrm>
            <a:off x="5220072" y="4293096"/>
            <a:ext cx="3619449" cy="24098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第七節 量販店</a:t>
            </a:r>
          </a:p>
        </p:txBody>
      </p:sp>
      <p:sp>
        <p:nvSpPr>
          <p:cNvPr id="5" name="矩形 4"/>
          <p:cNvSpPr/>
          <p:nvPr/>
        </p:nvSpPr>
        <p:spPr>
          <a:xfrm>
            <a:off x="323528" y="908720"/>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三、台灣量販店的沿革</a:t>
            </a:r>
            <a:endParaRPr lang="zh-TW" altLang="zh-TW" sz="3200" b="1" dirty="0" smtClean="0">
              <a:solidFill>
                <a:schemeClr val="accent3">
                  <a:lumMod val="75000"/>
                </a:schemeClr>
              </a:solidFill>
              <a:latin typeface="微軟正黑體" pitchFamily="34" charset="-120"/>
              <a:ea typeface="微軟正黑體" pitchFamily="34" charset="-120"/>
            </a:endParaRPr>
          </a:p>
        </p:txBody>
      </p:sp>
      <p:graphicFrame>
        <p:nvGraphicFramePr>
          <p:cNvPr id="6" name="內容版面配置區 5"/>
          <p:cNvGraphicFramePr>
            <a:graphicFrameLocks/>
          </p:cNvGraphicFramePr>
          <p:nvPr/>
        </p:nvGraphicFramePr>
        <p:xfrm>
          <a:off x="611560" y="1724410"/>
          <a:ext cx="7572430" cy="4389120"/>
        </p:xfrm>
        <a:graphic>
          <a:graphicData uri="http://schemas.openxmlformats.org/drawingml/2006/table">
            <a:tbl>
              <a:tblPr firstRow="1" bandRow="1">
                <a:tableStyleId>{00A15C55-8517-42AA-B614-E9B94910E393}</a:tableStyleId>
              </a:tblPr>
              <a:tblGrid>
                <a:gridCol w="2786082"/>
                <a:gridCol w="1500200"/>
                <a:gridCol w="1643074"/>
                <a:gridCol w="1643074"/>
              </a:tblGrid>
              <a:tr h="370840">
                <a:tc>
                  <a:txBody>
                    <a:bodyPr/>
                    <a:lstStyle/>
                    <a:p>
                      <a:pPr algn="ct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2012/12</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2013/12</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2014/12</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家樂福</a:t>
                      </a:r>
                      <a:endParaRPr lang="en-US" altLang="zh-TW" sz="2400" b="1" dirty="0" smtClean="0">
                        <a:latin typeface="微軟正黑體" pitchFamily="34" charset="-120"/>
                        <a:ea typeface="微軟正黑體" pitchFamily="34" charset="-120"/>
                      </a:endParaRPr>
                    </a:p>
                    <a:p>
                      <a:pPr algn="ct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不含便利購、超市</a:t>
                      </a:r>
                      <a:r>
                        <a:rPr lang="en-US" altLang="zh-TW"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61</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62</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61</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大潤發</a:t>
                      </a:r>
                      <a:endParaRPr lang="en-US" altLang="zh-TW" sz="2400" b="1" dirty="0" smtClean="0">
                        <a:latin typeface="微軟正黑體" pitchFamily="34" charset="-120"/>
                        <a:ea typeface="微軟正黑體" pitchFamily="34" charset="-120"/>
                      </a:endParaRPr>
                    </a:p>
                    <a:p>
                      <a:pPr algn="ct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不含得來速中華電</a:t>
                      </a:r>
                      <a:r>
                        <a:rPr lang="en-US" altLang="zh-TW"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26</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26</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26</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愛買</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19</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19</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19</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好市多</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9</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10</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10</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台糖量販</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5</a:t>
                      </a:r>
                    </a:p>
                  </a:txBody>
                  <a:tcPr/>
                </a:tc>
                <a:tc>
                  <a:txBody>
                    <a:bodyPr/>
                    <a:lstStyle/>
                    <a:p>
                      <a:pPr algn="ctr"/>
                      <a:r>
                        <a:rPr lang="en-US" altLang="zh-TW" sz="2400" b="1" dirty="0" smtClean="0">
                          <a:latin typeface="微軟正黑體" pitchFamily="34" charset="-120"/>
                          <a:ea typeface="微軟正黑體" pitchFamily="34" charset="-120"/>
                        </a:rPr>
                        <a:t>5</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5</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大樂量販</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a:t>
                      </a:r>
                    </a:p>
                  </a:txBody>
                  <a:tcPr/>
                </a:tc>
                <a:tc>
                  <a:txBody>
                    <a:bodyPr/>
                    <a:lstStyle/>
                    <a:p>
                      <a:pPr algn="ctr"/>
                      <a:r>
                        <a:rPr lang="en-US" altLang="zh-TW" sz="2400" b="1" dirty="0" smtClean="0">
                          <a:latin typeface="微軟正黑體" pitchFamily="34" charset="-120"/>
                          <a:ea typeface="微軟正黑體" pitchFamily="34" charset="-120"/>
                        </a:rPr>
                        <a:t>1</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a:t>
                      </a:r>
                      <a:endParaRPr lang="zh-TW" altLang="en-US" sz="2400" b="1" dirty="0">
                        <a:latin typeface="微軟正黑體" pitchFamily="34" charset="-120"/>
                        <a:ea typeface="微軟正黑體" pitchFamily="34" charset="-120"/>
                      </a:endParaRPr>
                    </a:p>
                  </a:txBody>
                  <a:tcPr/>
                </a:tc>
              </a:tr>
              <a:tr h="370840">
                <a:tc>
                  <a:txBody>
                    <a:bodyPr/>
                    <a:lstStyle/>
                    <a:p>
                      <a:pPr algn="ctr"/>
                      <a:r>
                        <a:rPr lang="zh-TW" altLang="en-US" sz="2400" b="1" dirty="0" smtClean="0">
                          <a:latin typeface="微軟正黑體" pitchFamily="34" charset="-120"/>
                          <a:ea typeface="微軟正黑體" pitchFamily="34" charset="-120"/>
                        </a:rPr>
                        <a:t>合計</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121</a:t>
                      </a:r>
                    </a:p>
                  </a:txBody>
                  <a:tcPr/>
                </a:tc>
                <a:tc>
                  <a:txBody>
                    <a:bodyPr/>
                    <a:lstStyle/>
                    <a:p>
                      <a:pPr algn="ctr"/>
                      <a:r>
                        <a:rPr lang="en-US" altLang="zh-TW" sz="2400" b="1" dirty="0" smtClean="0">
                          <a:latin typeface="微軟正黑體" pitchFamily="34" charset="-120"/>
                          <a:ea typeface="微軟正黑體" pitchFamily="34" charset="-120"/>
                        </a:rPr>
                        <a:t>123</a:t>
                      </a:r>
                      <a:endParaRPr lang="zh-TW" altLang="en-US" sz="2400" b="1" dirty="0">
                        <a:latin typeface="微軟正黑體" pitchFamily="34" charset="-120"/>
                        <a:ea typeface="微軟正黑體" pitchFamily="34" charset="-120"/>
                      </a:endParaRPr>
                    </a:p>
                  </a:txBody>
                  <a:tcPr/>
                </a:tc>
                <a:tc>
                  <a:txBody>
                    <a:bodyPr/>
                    <a:lstStyle/>
                    <a:p>
                      <a:pPr algn="ctr"/>
                      <a:r>
                        <a:rPr lang="en-US" altLang="zh-TW" sz="2400" b="1" dirty="0" smtClean="0">
                          <a:latin typeface="微軟正黑體" pitchFamily="34" charset="-120"/>
                          <a:ea typeface="微軟正黑體" pitchFamily="34" charset="-120"/>
                        </a:rPr>
                        <a:t>122</a:t>
                      </a:r>
                      <a:endParaRPr lang="zh-TW" altLang="en-US" sz="2400" b="1" dirty="0">
                        <a:latin typeface="微軟正黑體" pitchFamily="34" charset="-120"/>
                        <a:ea typeface="微軟正黑體" pitchFamily="34" charset="-120"/>
                      </a:endParaRPr>
                    </a:p>
                  </a:txBody>
                  <a:tcPr/>
                </a:tc>
              </a:tr>
            </a:tbl>
          </a:graphicData>
        </a:graphic>
      </p:graphicFrame>
      <p:sp>
        <p:nvSpPr>
          <p:cNvPr id="7" name="矩形 6"/>
          <p:cNvSpPr/>
          <p:nvPr/>
        </p:nvSpPr>
        <p:spPr>
          <a:xfrm>
            <a:off x="4397774" y="1340768"/>
            <a:ext cx="3100529" cy="369332"/>
          </a:xfrm>
          <a:prstGeom prst="rect">
            <a:avLst/>
          </a:prstGeom>
        </p:spPr>
        <p:txBody>
          <a:bodyPr wrap="none">
            <a:spAutoFit/>
          </a:bodyPr>
          <a:lstStyle/>
          <a:p>
            <a:r>
              <a:rPr lang="zh-TW" altLang="en-US" b="1" dirty="0" smtClean="0">
                <a:latin typeface="微軟正黑體" pitchFamily="34" charset="-120"/>
                <a:ea typeface="微軟正黑體" pitchFamily="34" charset="-120"/>
              </a:rPr>
              <a:t>表</a:t>
            </a:r>
            <a:r>
              <a:rPr lang="en-US" altLang="zh-TW" b="1" dirty="0" smtClean="0">
                <a:latin typeface="微軟正黑體" pitchFamily="34" charset="-120"/>
                <a:ea typeface="微軟正黑體" pitchFamily="34" charset="-120"/>
              </a:rPr>
              <a:t>2-8</a:t>
            </a:r>
            <a:r>
              <a:rPr lang="zh-TW" altLang="en-US" b="1" dirty="0" smtClean="0">
                <a:latin typeface="微軟正黑體" pitchFamily="34" charset="-120"/>
                <a:ea typeface="微軟正黑體" pitchFamily="34" charset="-120"/>
              </a:rPr>
              <a:t>　台灣量販店店數計表</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第七節 量販店</a:t>
            </a:r>
          </a:p>
        </p:txBody>
      </p:sp>
      <p:sp>
        <p:nvSpPr>
          <p:cNvPr id="8" name="矩形 7"/>
          <p:cNvSpPr/>
          <p:nvPr/>
        </p:nvSpPr>
        <p:spPr>
          <a:xfrm>
            <a:off x="323528" y="83671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四、量販店的發展趨勢</a:t>
            </a:r>
            <a:endParaRPr lang="zh-TW" altLang="zh-TW" sz="3200" b="1" dirty="0" smtClean="0">
              <a:solidFill>
                <a:schemeClr val="accent3">
                  <a:lumMod val="75000"/>
                </a:schemeClr>
              </a:solidFill>
              <a:latin typeface="微軟正黑體" pitchFamily="34" charset="-120"/>
              <a:ea typeface="微軟正黑體" pitchFamily="34" charset="-120"/>
            </a:endParaRPr>
          </a:p>
        </p:txBody>
      </p:sp>
      <p:pic>
        <p:nvPicPr>
          <p:cNvPr id="9" name="圖片 8" descr="愛馬.png"/>
          <p:cNvPicPr>
            <a:picLocks noChangeAspect="1"/>
          </p:cNvPicPr>
          <p:nvPr/>
        </p:nvPicPr>
        <p:blipFill>
          <a:blip r:embed="rId2" cstate="print"/>
          <a:stretch>
            <a:fillRect/>
          </a:stretch>
        </p:blipFill>
        <p:spPr>
          <a:xfrm>
            <a:off x="6072198" y="2285992"/>
            <a:ext cx="2333641" cy="1357322"/>
          </a:xfrm>
          <a:prstGeom prst="rect">
            <a:avLst/>
          </a:prstGeom>
        </p:spPr>
      </p:pic>
      <p:pic>
        <p:nvPicPr>
          <p:cNvPr id="10" name="圖片 9" descr="ru8 xk4zj6.jpg"/>
          <p:cNvPicPr>
            <a:picLocks noChangeAspect="1"/>
          </p:cNvPicPr>
          <p:nvPr/>
        </p:nvPicPr>
        <p:blipFill>
          <a:blip r:embed="rId3" cstate="print"/>
          <a:srcRect/>
          <a:stretch>
            <a:fillRect/>
          </a:stretch>
        </p:blipFill>
        <p:spPr>
          <a:xfrm>
            <a:off x="3929058" y="2428868"/>
            <a:ext cx="2143125" cy="1785950"/>
          </a:xfrm>
          <a:prstGeom prst="rect">
            <a:avLst/>
          </a:prstGeom>
        </p:spPr>
      </p:pic>
      <p:pic>
        <p:nvPicPr>
          <p:cNvPr id="11" name="圖片 10" descr="costco.jpg"/>
          <p:cNvPicPr>
            <a:picLocks noChangeAspect="1"/>
          </p:cNvPicPr>
          <p:nvPr/>
        </p:nvPicPr>
        <p:blipFill>
          <a:blip r:embed="rId4" cstate="print"/>
          <a:srcRect/>
          <a:stretch>
            <a:fillRect/>
          </a:stretch>
        </p:blipFill>
        <p:spPr>
          <a:xfrm>
            <a:off x="5357818" y="4286256"/>
            <a:ext cx="3048000" cy="1214446"/>
          </a:xfrm>
          <a:prstGeom prst="rect">
            <a:avLst/>
          </a:prstGeom>
        </p:spPr>
      </p:pic>
      <p:sp>
        <p:nvSpPr>
          <p:cNvPr id="12" name="矩形 11"/>
          <p:cNvSpPr/>
          <p:nvPr/>
        </p:nvSpPr>
        <p:spPr>
          <a:xfrm rot="21373141">
            <a:off x="360701" y="1769865"/>
            <a:ext cx="4392488" cy="3456384"/>
          </a:xfrm>
          <a:prstGeom prst="rect">
            <a:avLst/>
          </a:prstGeom>
          <a:solidFill>
            <a:schemeClr val="accent5">
              <a:lumMod val="20000"/>
              <a:lumOff val="80000"/>
            </a:schemeClr>
          </a:solidFill>
          <a:ln>
            <a:solidFill>
              <a:schemeClr val="accent5">
                <a:lumMod val="75000"/>
              </a:scheme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nSpc>
                <a:spcPct val="150000"/>
              </a:lnSpc>
              <a:buNone/>
            </a:pPr>
            <a:r>
              <a:rPr lang="zh-TW" altLang="en-US" sz="2400" b="1" dirty="0" smtClean="0">
                <a:solidFill>
                  <a:schemeClr val="tx1"/>
                </a:solidFill>
                <a:latin typeface="微軟正黑體" pitchFamily="34" charset="-120"/>
                <a:ea typeface="微軟正黑體" pitchFamily="34" charset="-120"/>
              </a:rPr>
              <a:t>（一）新型態店舖</a:t>
            </a:r>
          </a:p>
          <a:p>
            <a:pPr>
              <a:lnSpc>
                <a:spcPct val="150000"/>
              </a:lnSpc>
              <a:buNone/>
            </a:pPr>
            <a:r>
              <a:rPr lang="zh-TW" altLang="en-US" sz="2400" b="1" dirty="0" smtClean="0">
                <a:solidFill>
                  <a:schemeClr val="tx1"/>
                </a:solidFill>
                <a:latin typeface="微軟正黑體" pitchFamily="34" charset="-120"/>
                <a:ea typeface="微軟正黑體" pitchFamily="34" charset="-120"/>
              </a:rPr>
              <a:t>（二）自有品牌</a:t>
            </a:r>
          </a:p>
          <a:p>
            <a:pPr>
              <a:lnSpc>
                <a:spcPct val="150000"/>
              </a:lnSpc>
              <a:buNone/>
            </a:pPr>
            <a:r>
              <a:rPr lang="zh-TW" altLang="en-US" sz="2400" b="1" dirty="0" smtClean="0">
                <a:solidFill>
                  <a:schemeClr val="tx1"/>
                </a:solidFill>
                <a:latin typeface="微軟正黑體" pitchFamily="34" charset="-120"/>
                <a:ea typeface="微軟正黑體" pitchFamily="34" charset="-120"/>
              </a:rPr>
              <a:t>（三）連鎖經營</a:t>
            </a:r>
          </a:p>
          <a:p>
            <a:pPr>
              <a:lnSpc>
                <a:spcPct val="150000"/>
              </a:lnSpc>
              <a:buNone/>
            </a:pPr>
            <a:r>
              <a:rPr lang="zh-TW" altLang="en-US" sz="2400" b="1" dirty="0" smtClean="0">
                <a:solidFill>
                  <a:schemeClr val="tx1"/>
                </a:solidFill>
                <a:latin typeface="微軟正黑體" pitchFamily="34" charset="-120"/>
                <a:ea typeface="微軟正黑體" pitchFamily="34" charset="-120"/>
              </a:rPr>
              <a:t>（四）策略聯盟</a:t>
            </a:r>
          </a:p>
          <a:p>
            <a:pPr>
              <a:lnSpc>
                <a:spcPct val="150000"/>
              </a:lnSpc>
              <a:buNone/>
            </a:pPr>
            <a:r>
              <a:rPr lang="zh-TW" altLang="en-US" sz="2400" b="1" dirty="0" smtClean="0">
                <a:solidFill>
                  <a:schemeClr val="tx1"/>
                </a:solidFill>
                <a:latin typeface="微軟正黑體" pitchFamily="34" charset="-120"/>
                <a:ea typeface="微軟正黑體" pitchFamily="34" charset="-120"/>
              </a:rPr>
              <a:t>（五）進軍中國市場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第八節 業態組合</a:t>
            </a:r>
          </a:p>
        </p:txBody>
      </p:sp>
      <p:sp>
        <p:nvSpPr>
          <p:cNvPr id="12" name="矩形 11"/>
          <p:cNvSpPr/>
          <p:nvPr/>
        </p:nvSpPr>
        <p:spPr>
          <a:xfrm rot="180736">
            <a:off x="507156" y="1391303"/>
            <a:ext cx="7521375" cy="4445912"/>
          </a:xfrm>
          <a:prstGeom prst="rect">
            <a:avLst/>
          </a:prstGeom>
          <a:solidFill>
            <a:schemeClr val="accent4">
              <a:lumMod val="40000"/>
              <a:lumOff val="60000"/>
            </a:schemeClr>
          </a:solidFill>
          <a:ln>
            <a:solidFill>
              <a:schemeClr val="accent5">
                <a:lumMod val="75000"/>
              </a:schemeClr>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nSpc>
                <a:spcPct val="150000"/>
              </a:lnSpc>
              <a:buNone/>
            </a:pPr>
            <a:r>
              <a:rPr lang="zh-TW" altLang="en-US" sz="2400" b="1" dirty="0" smtClean="0">
                <a:solidFill>
                  <a:schemeClr val="tx1"/>
                </a:solidFill>
                <a:latin typeface="微軟正黑體" pitchFamily="34" charset="-120"/>
                <a:ea typeface="微軟正黑體" pitchFamily="34" charset="-120"/>
              </a:rPr>
              <a:t>各種業態店的經營，為了提高顧客來店意願（來客數）以及顧客單次購買金額（客單價），除了必須透過</a:t>
            </a:r>
            <a:r>
              <a:rPr lang="zh-TW" altLang="en-US" sz="2400" b="1" dirty="0" smtClean="0">
                <a:solidFill>
                  <a:srgbClr val="C00000"/>
                </a:solidFill>
                <a:latin typeface="微軟正黑體" pitchFamily="34" charset="-120"/>
                <a:ea typeface="微軟正黑體" pitchFamily="34" charset="-120"/>
              </a:rPr>
              <a:t>集客力（透過宣傳單將最好的商品告知顧客）、商品力（創造顧客認為非常需要的商品）、待客力（透過銷售員的傳達，將最好的商品及顧客認為非常需要的商品推廣給顧客）與賣場力（創造最好商品聚集的賣場）</a:t>
            </a:r>
            <a:r>
              <a:rPr lang="zh-TW" altLang="en-US" sz="2400" b="1" dirty="0" smtClean="0">
                <a:solidFill>
                  <a:schemeClr val="tx1"/>
                </a:solidFill>
                <a:latin typeface="微軟正黑體" pitchFamily="34" charset="-120"/>
                <a:ea typeface="微軟正黑體" pitchFamily="34" charset="-120"/>
              </a:rPr>
              <a:t>等因素的強化外，結合兩種以上業態店或業種店組合成複合式經營，亦可擴大客層並達經濟規模。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第八節 業態組合</a:t>
            </a:r>
          </a:p>
        </p:txBody>
      </p:sp>
      <p:sp>
        <p:nvSpPr>
          <p:cNvPr id="5" name="矩形 4"/>
          <p:cNvSpPr/>
          <p:nvPr/>
        </p:nvSpPr>
        <p:spPr>
          <a:xfrm>
            <a:off x="323528" y="76470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一、複合店</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6" name="五邊形 5"/>
          <p:cNvSpPr/>
          <p:nvPr/>
        </p:nvSpPr>
        <p:spPr>
          <a:xfrm rot="21350942">
            <a:off x="443577" y="1474815"/>
            <a:ext cx="7813376" cy="3600135"/>
          </a:xfrm>
          <a:prstGeom prst="homePlate">
            <a:avLst>
              <a:gd name="adj" fmla="val 29355"/>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複合式經營（</a:t>
            </a:r>
            <a:r>
              <a:rPr lang="en-US" altLang="zh-TW" sz="2400" b="1" dirty="0" smtClean="0">
                <a:solidFill>
                  <a:schemeClr val="tx1"/>
                </a:solidFill>
                <a:latin typeface="Times New Roman" pitchFamily="18" charset="0"/>
                <a:ea typeface="微軟正黑體" pitchFamily="34" charset="-120"/>
                <a:cs typeface="Times New Roman" pitchFamily="18" charset="0"/>
              </a:rPr>
              <a:t>Composite-run</a:t>
            </a:r>
            <a:r>
              <a:rPr lang="zh-TW" altLang="en-US" sz="2400" b="1" dirty="0" smtClean="0">
                <a:solidFill>
                  <a:schemeClr val="tx1"/>
                </a:solidFill>
                <a:latin typeface="Times New Roman" pitchFamily="18" charset="0"/>
                <a:ea typeface="微軟正黑體" pitchFamily="34" charset="-120"/>
                <a:cs typeface="Times New Roman" pitchFamily="18" charset="0"/>
              </a:rPr>
              <a:t>）係結合多種業態或業種的經營方式，與消費者生活產生緊密結合。主要目的是增加來店意願，擴大客層，提高顧客購買品項，有效提升顧客消費額度，以及充份運用店內空間、人力及設備等剩餘產能。近年來複合店的經營模式頗受零售業看好，不少業者紛紛轉型為複合式商店。</a:t>
            </a:r>
          </a:p>
        </p:txBody>
      </p:sp>
      <p:pic>
        <p:nvPicPr>
          <p:cNvPr id="7" name="圖片 6" descr="複合式商店.jpg"/>
          <p:cNvPicPr>
            <a:picLocks noChangeAspect="1"/>
          </p:cNvPicPr>
          <p:nvPr/>
        </p:nvPicPr>
        <p:blipFill>
          <a:blip r:embed="rId2" cstate="screen"/>
          <a:stretch>
            <a:fillRect/>
          </a:stretch>
        </p:blipFill>
        <p:spPr>
          <a:xfrm>
            <a:off x="6012160" y="4725144"/>
            <a:ext cx="2555776" cy="1916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第八節 業態組合</a:t>
            </a:r>
          </a:p>
        </p:txBody>
      </p:sp>
      <p:sp>
        <p:nvSpPr>
          <p:cNvPr id="5" name="矩形 4"/>
          <p:cNvSpPr/>
          <p:nvPr/>
        </p:nvSpPr>
        <p:spPr>
          <a:xfrm>
            <a:off x="323528" y="76470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一、複合店</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6" name="五邊形 5"/>
          <p:cNvSpPr/>
          <p:nvPr/>
        </p:nvSpPr>
        <p:spPr>
          <a:xfrm rot="21350942">
            <a:off x="416813" y="1283777"/>
            <a:ext cx="6012863" cy="2795365"/>
          </a:xfrm>
          <a:prstGeom prst="homePlate">
            <a:avLst>
              <a:gd name="adj" fmla="val 29355"/>
            </a:avLst>
          </a:prstGeom>
          <a:ln/>
        </p:spPr>
        <p:style>
          <a:lnRef idx="1">
            <a:schemeClr val="accent6"/>
          </a:lnRef>
          <a:fillRef idx="2">
            <a:schemeClr val="accent6"/>
          </a:fillRef>
          <a:effectRef idx="1">
            <a:schemeClr val="accent6"/>
          </a:effectRef>
          <a:fontRef idx="minor">
            <a:schemeClr val="dk1"/>
          </a:fontRef>
        </p:style>
        <p:txBody>
          <a:bodyPr rtlCol="0" anchor="ctr"/>
          <a:lstStyle/>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一般而言，複合式經營方式如下：</a:t>
            </a:r>
          </a:p>
          <a:p>
            <a:pPr marL="273050" indent="-273050">
              <a:lnSpc>
                <a:spcPct val="150000"/>
              </a:lnSpc>
              <a:buNone/>
            </a:pPr>
            <a:r>
              <a:rPr lang="en-US" altLang="zh-TW" sz="2400" b="1" dirty="0" smtClean="0">
                <a:solidFill>
                  <a:schemeClr val="tx1"/>
                </a:solidFill>
                <a:latin typeface="Times New Roman" pitchFamily="18" charset="0"/>
                <a:ea typeface="微軟正黑體" pitchFamily="34" charset="-120"/>
                <a:cs typeface="Times New Roman" pitchFamily="18" charset="0"/>
              </a:rPr>
              <a:t>1 </a:t>
            </a:r>
            <a:r>
              <a:rPr lang="zh-TW" altLang="en-US" sz="2400" b="1" dirty="0" smtClean="0">
                <a:solidFill>
                  <a:schemeClr val="tx1"/>
                </a:solidFill>
                <a:latin typeface="Times New Roman" pitchFamily="18" charset="0"/>
                <a:ea typeface="微軟正黑體" pitchFamily="34" charset="-120"/>
                <a:cs typeface="Times New Roman" pitchFamily="18" charset="0"/>
              </a:rPr>
              <a:t>結合不同業種店：如照片沖洗店、照相器材專賣店結合露營用具專賣店。</a:t>
            </a:r>
          </a:p>
          <a:p>
            <a:pPr marL="273050" indent="-273050">
              <a:lnSpc>
                <a:spcPct val="150000"/>
              </a:lnSpc>
              <a:buNone/>
            </a:pPr>
            <a:r>
              <a:rPr lang="en-US" altLang="zh-TW" sz="2400" b="1" dirty="0" smtClean="0">
                <a:solidFill>
                  <a:schemeClr val="tx1"/>
                </a:solidFill>
                <a:latin typeface="Times New Roman" pitchFamily="18" charset="0"/>
                <a:ea typeface="微軟正黑體" pitchFamily="34" charset="-120"/>
                <a:cs typeface="Times New Roman" pitchFamily="18" charset="0"/>
              </a:rPr>
              <a:t>2 </a:t>
            </a:r>
            <a:r>
              <a:rPr lang="zh-TW" altLang="en-US" sz="2400" b="1" dirty="0" smtClean="0">
                <a:solidFill>
                  <a:schemeClr val="tx1"/>
                </a:solidFill>
                <a:latin typeface="Times New Roman" pitchFamily="18" charset="0"/>
                <a:ea typeface="微軟正黑體" pitchFamily="34" charset="-120"/>
                <a:cs typeface="Times New Roman" pitchFamily="18" charset="0"/>
              </a:rPr>
              <a:t>結合不同行業：如咖啡店（餐飲業）結合咖啡用品專賣店（業種店）。</a:t>
            </a:r>
          </a:p>
        </p:txBody>
      </p:sp>
      <p:pic>
        <p:nvPicPr>
          <p:cNvPr id="8" name="圖片 7" descr="照片沖洗店2.jpg"/>
          <p:cNvPicPr>
            <a:picLocks noChangeAspect="1"/>
          </p:cNvPicPr>
          <p:nvPr/>
        </p:nvPicPr>
        <p:blipFill>
          <a:blip r:embed="rId2" cstate="screen"/>
          <a:stretch>
            <a:fillRect/>
          </a:stretch>
        </p:blipFill>
        <p:spPr>
          <a:xfrm rot="530989">
            <a:off x="6037974" y="2507776"/>
            <a:ext cx="2177098" cy="1440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五邊形 6"/>
          <p:cNvSpPr/>
          <p:nvPr/>
        </p:nvSpPr>
        <p:spPr>
          <a:xfrm>
            <a:off x="2771800" y="4062635"/>
            <a:ext cx="6027396" cy="2795365"/>
          </a:xfrm>
          <a:prstGeom prst="homePlate">
            <a:avLst>
              <a:gd name="adj" fmla="val 16661"/>
            </a:avLst>
          </a:prstGeom>
          <a:ln/>
        </p:spPr>
        <p:style>
          <a:lnRef idx="1">
            <a:schemeClr val="accent6"/>
          </a:lnRef>
          <a:fillRef idx="2">
            <a:schemeClr val="accent6"/>
          </a:fillRef>
          <a:effectRef idx="1">
            <a:schemeClr val="accent6"/>
          </a:effectRef>
          <a:fontRef idx="minor">
            <a:schemeClr val="dk1"/>
          </a:fontRef>
        </p:style>
        <p:txBody>
          <a:bodyPr rtlCol="0" anchor="ctr"/>
          <a:lstStyle/>
          <a:p>
            <a:pPr marL="273050" indent="-273050">
              <a:lnSpc>
                <a:spcPct val="150000"/>
              </a:lnSpc>
              <a:buNone/>
            </a:pPr>
            <a:r>
              <a:rPr lang="en-US" altLang="zh-TW" sz="2400" b="1" dirty="0" smtClean="0">
                <a:solidFill>
                  <a:schemeClr val="tx1"/>
                </a:solidFill>
                <a:latin typeface="Times New Roman" pitchFamily="18" charset="0"/>
                <a:ea typeface="微軟正黑體" pitchFamily="34" charset="-120"/>
                <a:cs typeface="Times New Roman" pitchFamily="18" charset="0"/>
              </a:rPr>
              <a:t>3 </a:t>
            </a:r>
            <a:r>
              <a:rPr lang="zh-TW" altLang="en-US" sz="2400" b="1" dirty="0" smtClean="0">
                <a:solidFill>
                  <a:schemeClr val="tx1"/>
                </a:solidFill>
                <a:latin typeface="Times New Roman" pitchFamily="18" charset="0"/>
                <a:ea typeface="微軟正黑體" pitchFamily="34" charset="-120"/>
                <a:cs typeface="Times New Roman" pitchFamily="18" charset="0"/>
              </a:rPr>
              <a:t>店中店方式：規模較大的店將店內剩餘空間再租予他人經營其他用途，類似百貨公司內的專櫃廠商。</a:t>
            </a:r>
          </a:p>
          <a:p>
            <a:pPr marL="273050" indent="-273050">
              <a:lnSpc>
                <a:spcPct val="150000"/>
              </a:lnSpc>
              <a:buNone/>
            </a:pPr>
            <a:r>
              <a:rPr lang="en-US" altLang="zh-TW" sz="2400" b="1" dirty="0" smtClean="0">
                <a:solidFill>
                  <a:schemeClr val="tx1"/>
                </a:solidFill>
                <a:latin typeface="Times New Roman" pitchFamily="18" charset="0"/>
                <a:ea typeface="微軟正黑體" pitchFamily="34" charset="-120"/>
                <a:cs typeface="Times New Roman" pitchFamily="18" charset="0"/>
              </a:rPr>
              <a:t>4 </a:t>
            </a:r>
            <a:r>
              <a:rPr lang="zh-TW" altLang="en-US" sz="2400" b="1" dirty="0" smtClean="0">
                <a:solidFill>
                  <a:schemeClr val="tx1"/>
                </a:solidFill>
                <a:latin typeface="Times New Roman" pitchFamily="18" charset="0"/>
                <a:ea typeface="微軟正黑體" pitchFamily="34" charset="-120"/>
                <a:cs typeface="Times New Roman" pitchFamily="18" charset="0"/>
              </a:rPr>
              <a:t>結合不同業態店：如超級市場與百貨公司的結合。</a:t>
            </a:r>
          </a:p>
        </p:txBody>
      </p:sp>
      <p:pic>
        <p:nvPicPr>
          <p:cNvPr id="9" name="圖片 8" descr="專櫃廠商.jpg"/>
          <p:cNvPicPr>
            <a:picLocks noChangeAspect="1"/>
          </p:cNvPicPr>
          <p:nvPr/>
        </p:nvPicPr>
        <p:blipFill>
          <a:blip r:embed="rId3" cstate="screen"/>
          <a:stretch>
            <a:fillRect/>
          </a:stretch>
        </p:blipFill>
        <p:spPr>
          <a:xfrm rot="21071628">
            <a:off x="276884" y="4623235"/>
            <a:ext cx="2544532" cy="146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gtEl>
                                        <p:attrNameLst>
                                          <p:attrName>ppt_x</p:attrName>
                                          <p:attrName>ppt_y</p:attrName>
                                        </p:attrNameLst>
                                      </p:cBhvr>
                                    </p:animMotion>
                                    <p:animEffect transition="in" filter="fade">
                                      <p:cBhvr>
                                        <p:cTn id="21" dur="1000"/>
                                        <p:tgtEl>
                                          <p:spTgt spid="8"/>
                                        </p:tgtEl>
                                      </p:cBhvr>
                                    </p:animEffect>
                                  </p:childTnLst>
                                </p:cTn>
                              </p:par>
                              <p:par>
                                <p:cTn id="22" presetID="5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Scale>
                                      <p:cBhvr>
                                        <p:cTn id="2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9"/>
                                        </p:tgtEl>
                                        <p:attrNameLst>
                                          <p:attrName>ppt_x</p:attrName>
                                          <p:attrName>ppt_y</p:attrName>
                                        </p:attrNameLst>
                                      </p:cBhvr>
                                    </p:animMotion>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第八節 業態組合</a:t>
            </a:r>
          </a:p>
        </p:txBody>
      </p:sp>
      <p:sp>
        <p:nvSpPr>
          <p:cNvPr id="8" name="矩形 7"/>
          <p:cNvSpPr/>
          <p:nvPr/>
        </p:nvSpPr>
        <p:spPr>
          <a:xfrm>
            <a:off x="323528" y="828001"/>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二、格子店</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9" name="矩形 8"/>
          <p:cNvSpPr/>
          <p:nvPr/>
        </p:nvSpPr>
        <p:spPr>
          <a:xfrm>
            <a:off x="323528" y="1700808"/>
            <a:ext cx="3888432" cy="3888432"/>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nSpc>
                <a:spcPct val="150000"/>
              </a:lnSpc>
            </a:pPr>
            <a:r>
              <a:rPr lang="zh-TW" altLang="en-US" sz="2400" b="1" dirty="0" smtClean="0">
                <a:solidFill>
                  <a:schemeClr val="bg1"/>
                </a:solidFill>
                <a:latin typeface="Times New Roman" pitchFamily="18" charset="0"/>
                <a:ea typeface="微軟正黑體" pitchFamily="34" charset="-120"/>
                <a:cs typeface="Times New Roman" pitchFamily="18" charset="0"/>
              </a:rPr>
              <a:t>格子店（</a:t>
            </a:r>
            <a:r>
              <a:rPr lang="en-US" altLang="zh-TW" sz="2400" b="1" dirty="0" smtClean="0">
                <a:solidFill>
                  <a:schemeClr val="bg1"/>
                </a:solidFill>
                <a:latin typeface="Times New Roman" pitchFamily="18" charset="0"/>
                <a:ea typeface="微軟正黑體" pitchFamily="34" charset="-120"/>
                <a:cs typeface="Times New Roman" pitchFamily="18" charset="0"/>
              </a:rPr>
              <a:t>box store</a:t>
            </a:r>
            <a:r>
              <a:rPr lang="zh-TW" altLang="en-US" sz="2400" b="1" dirty="0" smtClean="0">
                <a:solidFill>
                  <a:schemeClr val="bg1"/>
                </a:solidFill>
                <a:latin typeface="Times New Roman" pitchFamily="18" charset="0"/>
                <a:ea typeface="微軟正黑體" pitchFamily="34" charset="-120"/>
                <a:cs typeface="Times New Roman" pitchFamily="18" charset="0"/>
              </a:rPr>
              <a:t>）是指將店舖裝修成若干個不同的格子用以出租，承租人（通常稱為格主）可租一個或若干個格子，透過格子寄賣商品的經營模式。</a:t>
            </a:r>
          </a:p>
        </p:txBody>
      </p:sp>
      <p:sp>
        <p:nvSpPr>
          <p:cNvPr id="10" name="矩形 9"/>
          <p:cNvSpPr/>
          <p:nvPr/>
        </p:nvSpPr>
        <p:spPr>
          <a:xfrm>
            <a:off x="4283968" y="1700808"/>
            <a:ext cx="3888432" cy="3888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格子店看似毫無主題，但以「格趣」為出發點的商店，實則有一定的市場定位，業者強調「創意市集、跳蚤市集、二手商店、明星商品、懷舊珍藏品」的組合。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第八節 業態組合</a:t>
            </a:r>
          </a:p>
        </p:txBody>
      </p:sp>
      <p:sp>
        <p:nvSpPr>
          <p:cNvPr id="7" name="矩形 6"/>
          <p:cNvSpPr/>
          <p:nvPr/>
        </p:nvSpPr>
        <p:spPr>
          <a:xfrm>
            <a:off x="323528" y="83671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三、商店街</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11" name="摺角紙張 10"/>
          <p:cNvSpPr/>
          <p:nvPr/>
        </p:nvSpPr>
        <p:spPr>
          <a:xfrm>
            <a:off x="827584" y="1700808"/>
            <a:ext cx="4968552" cy="3168352"/>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endParaRPr lang="en-US" altLang="zh-TW" sz="2400" b="1" dirty="0" smtClean="0">
              <a:solidFill>
                <a:schemeClr val="tx1"/>
              </a:solidFill>
              <a:latin typeface="Times New Roman" pitchFamily="18" charset="0"/>
              <a:ea typeface="微軟正黑體" pitchFamily="34" charset="-120"/>
              <a:cs typeface="Times New Roman" pitchFamily="18" charset="0"/>
            </a:endParaRPr>
          </a:p>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商店街（</a:t>
            </a:r>
            <a:r>
              <a:rPr lang="en-US" altLang="zh-TW" sz="2400" b="1" dirty="0" smtClean="0">
                <a:solidFill>
                  <a:schemeClr val="tx1"/>
                </a:solidFill>
                <a:latin typeface="Times New Roman" pitchFamily="18" charset="0"/>
                <a:ea typeface="微軟正黑體" pitchFamily="34" charset="-120"/>
                <a:cs typeface="Times New Roman" pitchFamily="18" charset="0"/>
              </a:rPr>
              <a:t>shop street</a:t>
            </a:r>
            <a:r>
              <a:rPr lang="zh-TW" altLang="en-US" sz="2400" b="1" dirty="0" smtClean="0">
                <a:solidFill>
                  <a:schemeClr val="tx1"/>
                </a:solidFill>
                <a:latin typeface="Times New Roman" pitchFamily="18" charset="0"/>
                <a:ea typeface="微軟正黑體" pitchFamily="34" charset="-120"/>
                <a:cs typeface="Times New Roman" pitchFamily="18" charset="0"/>
              </a:rPr>
              <a:t>）係一種商業性的聚合體，緊密聚集多數的小零售業者（包括部分的服務業）於特定地區，形成「商業聚集體」，並發揮商家聚集所產生之乘數效應。</a:t>
            </a:r>
          </a:p>
        </p:txBody>
      </p:sp>
      <p:pic>
        <p:nvPicPr>
          <p:cNvPr id="12" name="圖片 11" descr="商店街.jpg"/>
          <p:cNvPicPr>
            <a:picLocks noChangeAspect="1"/>
          </p:cNvPicPr>
          <p:nvPr/>
        </p:nvPicPr>
        <p:blipFill>
          <a:blip r:embed="rId2" cstate="print"/>
          <a:stretch>
            <a:fillRect/>
          </a:stretch>
        </p:blipFill>
        <p:spPr>
          <a:xfrm>
            <a:off x="5148064" y="4221088"/>
            <a:ext cx="3189197" cy="1785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Scale>
                                      <p:cBhvr>
                                        <p:cTn id="1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2"/>
                                        </p:tgtEl>
                                        <p:attrNameLst>
                                          <p:attrName>ppt_x</p:attrName>
                                          <p:attrName>ppt_y</p:attrName>
                                        </p:attrNameLst>
                                      </p:cBhvr>
                                    </p:animMotion>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第八節 業態組合</a:t>
            </a:r>
          </a:p>
        </p:txBody>
      </p:sp>
      <p:sp>
        <p:nvSpPr>
          <p:cNvPr id="7" name="矩形 6"/>
          <p:cNvSpPr/>
          <p:nvPr/>
        </p:nvSpPr>
        <p:spPr>
          <a:xfrm>
            <a:off x="323528" y="83671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三、商店街</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11" name="摺角紙張 10"/>
          <p:cNvSpPr/>
          <p:nvPr/>
        </p:nvSpPr>
        <p:spPr>
          <a:xfrm rot="21395305">
            <a:off x="771916" y="2760984"/>
            <a:ext cx="6684365" cy="316835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marL="177800" indent="-177800">
              <a:lnSpc>
                <a:spcPct val="150000"/>
              </a:lnSpc>
            </a:pPr>
            <a:endParaRPr lang="en-US" altLang="zh-TW" sz="2400" b="1" dirty="0" smtClean="0">
              <a:solidFill>
                <a:schemeClr val="tx1"/>
              </a:solidFill>
              <a:latin typeface="Times New Roman" pitchFamily="18" charset="0"/>
              <a:ea typeface="微軟正黑體" pitchFamily="34" charset="-120"/>
              <a:cs typeface="Times New Roman" pitchFamily="18" charset="0"/>
            </a:endParaRPr>
          </a:p>
          <a:p>
            <a:pPr marL="177800" indent="-177800">
              <a:lnSpc>
                <a:spcPct val="150000"/>
              </a:lnSpc>
            </a:pPr>
            <a:endParaRPr lang="en-US" altLang="zh-TW" sz="2400" b="1" dirty="0" smtClean="0">
              <a:solidFill>
                <a:schemeClr val="tx1"/>
              </a:solidFill>
              <a:latin typeface="Times New Roman" pitchFamily="18" charset="0"/>
              <a:ea typeface="微軟正黑體" pitchFamily="34" charset="-120"/>
              <a:cs typeface="Times New Roman" pitchFamily="18" charset="0"/>
            </a:endParaRPr>
          </a:p>
          <a:p>
            <a:pPr marL="177800" indent="-177800">
              <a:lnSpc>
                <a:spcPct val="150000"/>
              </a:lnSpc>
            </a:pPr>
            <a:r>
              <a:rPr lang="en-US" altLang="zh-TW" sz="2400" b="1" dirty="0" smtClean="0">
                <a:solidFill>
                  <a:schemeClr val="tx1"/>
                </a:solidFill>
                <a:latin typeface="Times New Roman" pitchFamily="18" charset="0"/>
                <a:ea typeface="微軟正黑體" pitchFamily="34" charset="-120"/>
                <a:cs typeface="Times New Roman" pitchFamily="18" charset="0"/>
              </a:rPr>
              <a:t>1 </a:t>
            </a:r>
            <a:r>
              <a:rPr lang="zh-TW" altLang="en-US" sz="2400" b="1" dirty="0" smtClean="0">
                <a:solidFill>
                  <a:schemeClr val="tx1"/>
                </a:solidFill>
                <a:latin typeface="Times New Roman" pitchFamily="18" charset="0"/>
                <a:ea typeface="微軟正黑體" pitchFamily="34" charset="-120"/>
                <a:cs typeface="Times New Roman" pitchFamily="18" charset="0"/>
              </a:rPr>
              <a:t>減少共同成本：共同合作方式完成清潔、公共設施、商品進貨、倉儲、共同促銷等營運，由所有商店一起分攤運作。</a:t>
            </a:r>
          </a:p>
          <a:p>
            <a:pPr marL="177800" indent="-177800">
              <a:lnSpc>
                <a:spcPct val="150000"/>
              </a:lnSpc>
              <a:buNone/>
            </a:pPr>
            <a:r>
              <a:rPr lang="en-US" altLang="zh-TW" sz="2400" b="1" dirty="0" smtClean="0">
                <a:solidFill>
                  <a:schemeClr val="tx1"/>
                </a:solidFill>
                <a:latin typeface="Times New Roman" pitchFamily="18" charset="0"/>
                <a:ea typeface="微軟正黑體" pitchFamily="34" charset="-120"/>
                <a:cs typeface="Times New Roman" pitchFamily="18" charset="0"/>
              </a:rPr>
              <a:t>2 </a:t>
            </a:r>
            <a:r>
              <a:rPr lang="zh-TW" altLang="en-US" sz="2400" b="1" dirty="0" smtClean="0">
                <a:solidFill>
                  <a:schemeClr val="tx1"/>
                </a:solidFill>
                <a:latin typeface="Times New Roman" pitchFamily="18" charset="0"/>
                <a:ea typeface="微軟正黑體" pitchFamily="34" charset="-120"/>
                <a:cs typeface="Times New Roman" pitchFamily="18" charset="0"/>
              </a:rPr>
              <a:t>改善消費環境：共同維護及管理消費環境，並善用公共設施及空間，將可提高消費者滿意度。</a:t>
            </a:r>
          </a:p>
          <a:p>
            <a:pPr>
              <a:lnSpc>
                <a:spcPct val="150000"/>
              </a:lnSpc>
            </a:pPr>
            <a:endParaRPr lang="zh-TW" altLang="en-US" sz="2400" b="1" dirty="0" smtClean="0">
              <a:solidFill>
                <a:schemeClr val="tx1"/>
              </a:solidFill>
              <a:latin typeface="Times New Roman" pitchFamily="18" charset="0"/>
              <a:ea typeface="微軟正黑體" pitchFamily="34" charset="-120"/>
              <a:cs typeface="Times New Roman" pitchFamily="18" charset="0"/>
            </a:endParaRPr>
          </a:p>
        </p:txBody>
      </p:sp>
      <p:sp>
        <p:nvSpPr>
          <p:cNvPr id="6" name="矩形 5"/>
          <p:cNvSpPr/>
          <p:nvPr/>
        </p:nvSpPr>
        <p:spPr>
          <a:xfrm>
            <a:off x="755576" y="1628800"/>
            <a:ext cx="4572000" cy="1133708"/>
          </a:xfrm>
          <a:prstGeom prst="rect">
            <a:avLst/>
          </a:prstGeom>
        </p:spPr>
        <p:txBody>
          <a:bodyPr>
            <a:spAutoFit/>
          </a:bodyPr>
          <a:lstStyle/>
          <a:p>
            <a:pPr>
              <a:lnSpc>
                <a:spcPct val="150000"/>
              </a:lnSpc>
            </a:pPr>
            <a:r>
              <a:rPr lang="zh-TW" altLang="en-US" sz="2400" b="1" dirty="0" smtClean="0">
                <a:latin typeface="Times New Roman" pitchFamily="18" charset="0"/>
                <a:ea typeface="微軟正黑體" pitchFamily="34" charset="-120"/>
                <a:cs typeface="Times New Roman" pitchFamily="18" charset="0"/>
              </a:rPr>
              <a:t>一般而言，透過商店街經營模式的推動可獲得下述利益：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1088646"/>
            <a:ext cx="8229600" cy="4500594"/>
          </a:xfrm>
        </p:spPr>
        <p:txBody>
          <a:bodyPr/>
          <a:lstStyle/>
          <a:p>
            <a:pPr>
              <a:buFont typeface="Wingdings" pitchFamily="2" charset="2"/>
              <a:buChar char="ü"/>
            </a:pPr>
            <a:r>
              <a:rPr lang="zh-TW" altLang="en-US" dirty="0" smtClean="0"/>
              <a:t>瞭解量販店的特性、經營型態、沿革及發展趨勢。</a:t>
            </a:r>
            <a:endParaRPr lang="en-US" altLang="zh-TW" dirty="0" smtClean="0"/>
          </a:p>
          <a:p>
            <a:pPr>
              <a:buFont typeface="Wingdings" pitchFamily="2" charset="2"/>
              <a:buChar char="ü"/>
            </a:pPr>
            <a:r>
              <a:rPr lang="zh-TW" altLang="en-US" dirty="0" smtClean="0"/>
              <a:t>闡述複合店、格子店、商店街、購物中心及大型複合式商場的特性。</a:t>
            </a:r>
          </a:p>
        </p:txBody>
      </p:sp>
      <p:pic>
        <p:nvPicPr>
          <p:cNvPr id="3" name="圖片 2" descr="複合店.jpg"/>
          <p:cNvPicPr>
            <a:picLocks noChangeAspect="1"/>
          </p:cNvPicPr>
          <p:nvPr/>
        </p:nvPicPr>
        <p:blipFill>
          <a:blip r:embed="rId2" cstate="screen"/>
          <a:stretch>
            <a:fillRect/>
          </a:stretch>
        </p:blipFill>
        <p:spPr>
          <a:xfrm>
            <a:off x="2071670" y="2928934"/>
            <a:ext cx="3092651" cy="2063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descr="格子店.jpg"/>
          <p:cNvPicPr>
            <a:picLocks noChangeAspect="1"/>
          </p:cNvPicPr>
          <p:nvPr/>
        </p:nvPicPr>
        <p:blipFill>
          <a:blip r:embed="rId3" cstate="print"/>
          <a:stretch>
            <a:fillRect/>
          </a:stretch>
        </p:blipFill>
        <p:spPr>
          <a:xfrm>
            <a:off x="4857752" y="3929066"/>
            <a:ext cx="26193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第八節 業態組合</a:t>
            </a:r>
          </a:p>
        </p:txBody>
      </p:sp>
      <p:sp>
        <p:nvSpPr>
          <p:cNvPr id="7" name="矩形 6"/>
          <p:cNvSpPr/>
          <p:nvPr/>
        </p:nvSpPr>
        <p:spPr>
          <a:xfrm>
            <a:off x="323528" y="83671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三、商店街</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11" name="摺角紙張 10"/>
          <p:cNvSpPr/>
          <p:nvPr/>
        </p:nvSpPr>
        <p:spPr>
          <a:xfrm rot="271573">
            <a:off x="890039" y="1722625"/>
            <a:ext cx="6172066" cy="3651687"/>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50000"/>
              </a:lnSpc>
              <a:buNone/>
            </a:pPr>
            <a:endParaRPr lang="en-US" altLang="zh-TW" sz="2400" b="1" dirty="0" smtClean="0">
              <a:solidFill>
                <a:schemeClr val="tx1"/>
              </a:solidFill>
              <a:latin typeface="Times New Roman" pitchFamily="18" charset="0"/>
              <a:ea typeface="微軟正黑體" pitchFamily="34" charset="-120"/>
              <a:cs typeface="Times New Roman" pitchFamily="18" charset="0"/>
            </a:endParaRPr>
          </a:p>
          <a:p>
            <a:pPr>
              <a:lnSpc>
                <a:spcPct val="150000"/>
              </a:lnSpc>
              <a:buNone/>
            </a:pPr>
            <a:endParaRPr lang="en-US" altLang="zh-TW" sz="2400" b="1" dirty="0" smtClean="0">
              <a:solidFill>
                <a:schemeClr val="tx1"/>
              </a:solidFill>
              <a:latin typeface="Times New Roman" pitchFamily="18" charset="0"/>
              <a:ea typeface="微軟正黑體" pitchFamily="34" charset="-120"/>
              <a:cs typeface="Times New Roman" pitchFamily="18" charset="0"/>
            </a:endParaRPr>
          </a:p>
          <a:p>
            <a:pPr marL="273050" indent="-273050">
              <a:lnSpc>
                <a:spcPct val="150000"/>
              </a:lnSpc>
              <a:buNone/>
            </a:pPr>
            <a:r>
              <a:rPr lang="en-US" altLang="zh-TW" sz="2400" b="1" dirty="0" smtClean="0">
                <a:solidFill>
                  <a:schemeClr val="tx1"/>
                </a:solidFill>
                <a:latin typeface="Times New Roman" pitchFamily="18" charset="0"/>
                <a:ea typeface="微軟正黑體" pitchFamily="34" charset="-120"/>
                <a:cs typeface="Times New Roman" pitchFamily="18" charset="0"/>
              </a:rPr>
              <a:t>3 </a:t>
            </a:r>
            <a:r>
              <a:rPr lang="zh-TW" altLang="en-US" sz="2400" b="1" dirty="0" smtClean="0">
                <a:solidFill>
                  <a:schemeClr val="tx1"/>
                </a:solidFill>
                <a:latin typeface="Times New Roman" pitchFamily="18" charset="0"/>
                <a:ea typeface="微軟正黑體" pitchFamily="34" charset="-120"/>
                <a:cs typeface="Times New Roman" pitchFamily="18" charset="0"/>
              </a:rPr>
              <a:t>塑造整體形象：共同建置管理制度及空間設計，可創造出街區獨特的風格，增加競爭力，吸引更多顧客以提高營業額。</a:t>
            </a:r>
          </a:p>
          <a:p>
            <a:pPr marL="273050" indent="-273050">
              <a:lnSpc>
                <a:spcPct val="150000"/>
              </a:lnSpc>
              <a:buNone/>
            </a:pPr>
            <a:r>
              <a:rPr lang="en-US" altLang="zh-TW" sz="2400" b="1" dirty="0" smtClean="0">
                <a:solidFill>
                  <a:schemeClr val="tx1"/>
                </a:solidFill>
                <a:latin typeface="Times New Roman" pitchFamily="18" charset="0"/>
                <a:ea typeface="微軟正黑體" pitchFamily="34" charset="-120"/>
                <a:cs typeface="Times New Roman" pitchFamily="18" charset="0"/>
              </a:rPr>
              <a:t>4 </a:t>
            </a:r>
            <a:r>
              <a:rPr lang="zh-TW" altLang="en-US" sz="2400" b="1" dirty="0" smtClean="0">
                <a:solidFill>
                  <a:schemeClr val="tx1"/>
                </a:solidFill>
                <a:latin typeface="Times New Roman" pitchFamily="18" charset="0"/>
                <a:ea typeface="微軟正黑體" pitchFamily="34" charset="-120"/>
                <a:cs typeface="Times New Roman" pitchFamily="18" charset="0"/>
              </a:rPr>
              <a:t>創造其他資源：完善商店街鼓勵社區參與文化、展示、節慶等活動，可開發潛在性顧客並穩定現有顧客。</a:t>
            </a:r>
          </a:p>
          <a:p>
            <a:pPr>
              <a:lnSpc>
                <a:spcPct val="150000"/>
              </a:lnSpc>
            </a:pPr>
            <a:endParaRPr lang="zh-TW" altLang="en-US" sz="2400" b="1" dirty="0" smtClean="0">
              <a:solidFill>
                <a:schemeClr val="tx1"/>
              </a:solidFill>
              <a:latin typeface="Times New Roman" pitchFamily="18" charset="0"/>
              <a:ea typeface="微軟正黑體" pitchFamily="34" charset="-120"/>
              <a:cs typeface="Times New Roman" pitchFamily="18" charset="0"/>
            </a:endParaRPr>
          </a:p>
        </p:txBody>
      </p:sp>
      <p:pic>
        <p:nvPicPr>
          <p:cNvPr id="5" name="圖片 4" descr="商店街.jpg"/>
          <p:cNvPicPr>
            <a:picLocks noChangeAspect="1"/>
          </p:cNvPicPr>
          <p:nvPr/>
        </p:nvPicPr>
        <p:blipFill>
          <a:blip r:embed="rId2" cstate="screen"/>
          <a:srcRect/>
          <a:stretch>
            <a:fillRect/>
          </a:stretch>
        </p:blipFill>
        <p:spPr>
          <a:xfrm rot="21210457">
            <a:off x="5364088" y="4869160"/>
            <a:ext cx="2619375" cy="1674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323528" y="1484784"/>
            <a:ext cx="8229600" cy="4500594"/>
          </a:xfrm>
        </p:spPr>
        <p:txBody>
          <a:bodyPr>
            <a:normAutofit/>
          </a:bodyPr>
          <a:lstStyle/>
          <a:p>
            <a:r>
              <a:rPr lang="zh-TW" altLang="en-US" dirty="0" smtClean="0"/>
              <a:t>根據中華民國購物中心發展協會表示，購物中心（</a:t>
            </a:r>
            <a:r>
              <a:rPr lang="en-US" dirty="0" err="1" smtClean="0"/>
              <a:t>shoppingmall</a:t>
            </a:r>
            <a:r>
              <a:rPr lang="zh-TW" altLang="en-US" dirty="0" smtClean="0"/>
              <a:t>）係以單一開發主體計畫所規劃的商業型態，可同時發揮購物、休閒娛樂、餐飲、文教及生活服務等功能的複合性商業空間。</a:t>
            </a:r>
          </a:p>
        </p:txBody>
      </p:sp>
      <p:sp>
        <p:nvSpPr>
          <p:cNvPr id="4" name="矩形 3"/>
          <p:cNvSpPr/>
          <p:nvPr/>
        </p:nvSpPr>
        <p:spPr>
          <a:xfrm>
            <a:off x="323528" y="76470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四、購物中心</a:t>
            </a:r>
            <a:endParaRPr lang="zh-TW" altLang="zh-TW" sz="3200" b="1" dirty="0" smtClean="0">
              <a:solidFill>
                <a:schemeClr val="accent3">
                  <a:lumMod val="75000"/>
                </a:schemeClr>
              </a:solidFill>
              <a:latin typeface="微軟正黑體" pitchFamily="34" charset="-120"/>
              <a:ea typeface="微軟正黑體" pitchFamily="34" charset="-120"/>
            </a:endParaRPr>
          </a:p>
        </p:txBody>
      </p:sp>
      <p:pic>
        <p:nvPicPr>
          <p:cNvPr id="5" name="圖片 4" descr="shoppingmall.jpg"/>
          <p:cNvPicPr>
            <a:picLocks noChangeAspect="1"/>
          </p:cNvPicPr>
          <p:nvPr/>
        </p:nvPicPr>
        <p:blipFill>
          <a:blip r:embed="rId2" cstate="screen"/>
          <a:stretch>
            <a:fillRect/>
          </a:stretch>
        </p:blipFill>
        <p:spPr>
          <a:xfrm>
            <a:off x="2987824" y="3789040"/>
            <a:ext cx="3592750" cy="2304256"/>
          </a:xfrm>
          <a:prstGeom prst="rect">
            <a:avLst/>
          </a:prstGeom>
          <a:ln>
            <a:noFill/>
          </a:ln>
          <a:effectLst>
            <a:outerShdw blurRad="292100" dist="139700" dir="2700000" algn="tl" rotWithShape="0">
              <a:srgbClr val="333333">
                <a:alpha val="65000"/>
              </a:srgbClr>
            </a:outerShdw>
          </a:effectLst>
        </p:spPr>
      </p:pic>
      <p:sp>
        <p:nvSpPr>
          <p:cNvPr id="8" name="矩形 7"/>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第八節 業態組合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755993"/>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四、購物中心</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a:xfrm rot="21446777">
            <a:off x="628022" y="1466561"/>
            <a:ext cx="7272808" cy="4500594"/>
          </a:xfrm>
        </p:spPr>
        <p:txBody>
          <a:bodyPr>
            <a:normAutofit/>
          </a:bodyPr>
          <a:lstStyle/>
          <a:p>
            <a:r>
              <a:rPr lang="zh-TW" altLang="en-US" dirty="0" smtClean="0"/>
              <a:t>一般而言，大型購物中心應具備以下特性：</a:t>
            </a:r>
          </a:p>
          <a:p>
            <a:pPr>
              <a:buNone/>
            </a:pPr>
            <a:r>
              <a:rPr lang="en-US" dirty="0" smtClean="0"/>
              <a:t>1 </a:t>
            </a:r>
            <a:r>
              <a:rPr lang="zh-TW" altLang="en-US" dirty="0" smtClean="0"/>
              <a:t>開發的整體性</a:t>
            </a:r>
          </a:p>
          <a:p>
            <a:pPr>
              <a:buNone/>
            </a:pPr>
            <a:r>
              <a:rPr lang="en-US" dirty="0" smtClean="0"/>
              <a:t>2 </a:t>
            </a:r>
            <a:r>
              <a:rPr lang="zh-TW" altLang="en-US" dirty="0" smtClean="0"/>
              <a:t>區位的便利性</a:t>
            </a:r>
          </a:p>
          <a:p>
            <a:pPr>
              <a:buNone/>
            </a:pPr>
            <a:r>
              <a:rPr lang="en-US" dirty="0" smtClean="0"/>
              <a:t>3 </a:t>
            </a:r>
            <a:r>
              <a:rPr lang="zh-TW" altLang="en-US" dirty="0" smtClean="0"/>
              <a:t>景觀的一致性</a:t>
            </a:r>
          </a:p>
          <a:p>
            <a:pPr>
              <a:buNone/>
            </a:pPr>
            <a:r>
              <a:rPr lang="en-US" dirty="0" smtClean="0"/>
              <a:t>4 </a:t>
            </a:r>
            <a:r>
              <a:rPr lang="zh-TW" altLang="en-US" dirty="0" smtClean="0"/>
              <a:t>商品的多樣性</a:t>
            </a:r>
          </a:p>
          <a:p>
            <a:pPr>
              <a:buNone/>
            </a:pPr>
            <a:r>
              <a:rPr lang="en-US" dirty="0" smtClean="0"/>
              <a:t>5 </a:t>
            </a:r>
            <a:r>
              <a:rPr lang="zh-TW" altLang="en-US" dirty="0" smtClean="0"/>
              <a:t>行銷的靈活性</a:t>
            </a:r>
            <a:endParaRPr lang="zh-TW" altLang="en-US" dirty="0"/>
          </a:p>
        </p:txBody>
      </p:sp>
      <p:grpSp>
        <p:nvGrpSpPr>
          <p:cNvPr id="10" name="群組 9"/>
          <p:cNvGrpSpPr/>
          <p:nvPr/>
        </p:nvGrpSpPr>
        <p:grpSpPr>
          <a:xfrm rot="168004">
            <a:off x="3454230" y="2538671"/>
            <a:ext cx="4580582" cy="3262204"/>
            <a:chOff x="4143372" y="2714620"/>
            <a:chExt cx="3929090" cy="2798224"/>
          </a:xfrm>
        </p:grpSpPr>
        <p:pic>
          <p:nvPicPr>
            <p:cNvPr id="5" name="圖片 4" descr="購物中心.JPG"/>
            <p:cNvPicPr>
              <a:picLocks noChangeAspect="1"/>
            </p:cNvPicPr>
            <p:nvPr/>
          </p:nvPicPr>
          <p:blipFill>
            <a:blip r:embed="rId2" cstate="screen"/>
            <a:stretch>
              <a:fillRect/>
            </a:stretch>
          </p:blipFill>
          <p:spPr>
            <a:xfrm>
              <a:off x="4143372" y="2714620"/>
              <a:ext cx="3357586" cy="2518190"/>
            </a:xfrm>
            <a:prstGeom prst="rect">
              <a:avLst/>
            </a:prstGeom>
            <a:ln>
              <a:noFill/>
            </a:ln>
            <a:effectLst>
              <a:outerShdw blurRad="292100" dist="139700" dir="2700000" algn="tl" rotWithShape="0">
                <a:srgbClr val="333333">
                  <a:alpha val="65000"/>
                </a:srgbClr>
              </a:outerShdw>
            </a:effectLst>
          </p:spPr>
        </p:pic>
        <p:sp>
          <p:nvSpPr>
            <p:cNvPr id="8" name="文字方塊 7"/>
            <p:cNvSpPr txBox="1"/>
            <p:nvPr/>
          </p:nvSpPr>
          <p:spPr>
            <a:xfrm>
              <a:off x="5715008" y="5143512"/>
              <a:ext cx="235745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TW" altLang="en-US" b="1" dirty="0" smtClean="0">
                  <a:latin typeface="微軟正黑體" pitchFamily="34" charset="-120"/>
                  <a:ea typeface="微軟正黑體" pitchFamily="34" charset="-120"/>
                </a:rPr>
                <a:t>大江國際購物中心</a:t>
              </a:r>
              <a:endParaRPr lang="zh-TW" altLang="en-US" b="1" dirty="0">
                <a:latin typeface="微軟正黑體" pitchFamily="34" charset="-120"/>
                <a:ea typeface="微軟正黑體" pitchFamily="34" charset="-120"/>
              </a:endParaRPr>
            </a:p>
          </p:txBody>
        </p:sp>
      </p:grpSp>
      <p:sp>
        <p:nvSpPr>
          <p:cNvPr id="9" name="矩形 8"/>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第八節 業態組合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500"/>
                                        <p:tgtEl>
                                          <p:spTgt spid="6">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500"/>
                                        <p:tgtEl>
                                          <p:spTgt spid="6">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900009"/>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五、大型複合式商場</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5" name="圓角化對角線角落矩形 4"/>
          <p:cNvSpPr/>
          <p:nvPr/>
        </p:nvSpPr>
        <p:spPr>
          <a:xfrm rot="21403306">
            <a:off x="204199" y="1776150"/>
            <a:ext cx="7787267" cy="4032448"/>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12700">
              <a:lnSpc>
                <a:spcPct val="150000"/>
              </a:lnSpc>
              <a:spcBef>
                <a:spcPct val="20000"/>
              </a:spcBef>
            </a:pPr>
            <a:r>
              <a:rPr lang="zh-TW" altLang="en-US" sz="2400" b="1" dirty="0" smtClean="0">
                <a:solidFill>
                  <a:schemeClr val="tx1"/>
                </a:solidFill>
                <a:latin typeface="Times New Roman" pitchFamily="18" charset="0"/>
                <a:ea typeface="微軟正黑體" pitchFamily="34" charset="-120"/>
                <a:cs typeface="Times New Roman" pitchFamily="18" charset="0"/>
              </a:rPr>
              <a:t>國內零售業不斷進行分化，社區型百貨公司與大型購物中心是新興的競爭業態，其中，歐美零售業專家表示，業態的分類基準正逐漸消失中，從百貨公司、量販店、超市、專賣店、購物中心等業態分類，又發展出主題型購物中心、市郊型商店街、大型複合式商場等新概念，商場規劃應以當地商業條件、生活型態配合理論加以運用。</a:t>
            </a:r>
          </a:p>
        </p:txBody>
      </p:sp>
      <p:sp>
        <p:nvSpPr>
          <p:cNvPr id="8" name="矩形 7"/>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第八節 業態組合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摺角紙張 3"/>
          <p:cNvSpPr/>
          <p:nvPr/>
        </p:nvSpPr>
        <p:spPr>
          <a:xfrm>
            <a:off x="323528" y="1052736"/>
            <a:ext cx="6120680" cy="2448272"/>
          </a:xfrm>
          <a:prstGeom prst="folded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nSpc>
                <a:spcPct val="150000"/>
              </a:lnSpc>
            </a:pPr>
            <a:endParaRPr lang="en-US" altLang="zh-TW" sz="2400" b="1" dirty="0" smtClean="0">
              <a:solidFill>
                <a:schemeClr val="tx1"/>
              </a:solidFill>
              <a:latin typeface="Times New Roman" pitchFamily="18" charset="0"/>
              <a:ea typeface="微軟正黑體" pitchFamily="34" charset="-120"/>
              <a:cs typeface="Times New Roman" pitchFamily="18" charset="0"/>
            </a:endParaRPr>
          </a:p>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以往都是由消費者到百貨公司、超級市場、便利商店、量販店或專賣店購買自己喜歡或需要的產品，但目前不必專程出門，在家裡也可以進行交易，這就是所謂無店舖銷售。</a:t>
            </a:r>
          </a:p>
        </p:txBody>
      </p:sp>
      <p:sp>
        <p:nvSpPr>
          <p:cNvPr id="8" name="矩形 7"/>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第九節 無店舖銷售</a:t>
            </a:r>
          </a:p>
        </p:txBody>
      </p:sp>
      <p:sp>
        <p:nvSpPr>
          <p:cNvPr id="9" name="摺角紙張 8"/>
          <p:cNvSpPr/>
          <p:nvPr/>
        </p:nvSpPr>
        <p:spPr>
          <a:xfrm rot="21262747">
            <a:off x="3355499" y="3351409"/>
            <a:ext cx="5376359" cy="3495106"/>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pPr>
              <a:lnSpc>
                <a:spcPct val="150000"/>
              </a:lnSpc>
            </a:pPr>
            <a:endParaRPr lang="en-US" altLang="zh-TW" sz="2400" b="1" dirty="0" smtClean="0">
              <a:solidFill>
                <a:schemeClr val="bg1"/>
              </a:solidFill>
              <a:latin typeface="Times New Roman" pitchFamily="18" charset="0"/>
              <a:ea typeface="微軟正黑體" pitchFamily="34" charset="-120"/>
              <a:cs typeface="Times New Roman" pitchFamily="18" charset="0"/>
            </a:endParaRPr>
          </a:p>
          <a:p>
            <a:pPr>
              <a:lnSpc>
                <a:spcPct val="150000"/>
              </a:lnSpc>
            </a:pPr>
            <a:r>
              <a:rPr lang="zh-TW" altLang="en-US" sz="2400" b="1" dirty="0" smtClean="0">
                <a:solidFill>
                  <a:schemeClr val="bg1"/>
                </a:solidFill>
                <a:latin typeface="Times New Roman" pitchFamily="18" charset="0"/>
                <a:ea typeface="微軟正黑體" pitchFamily="34" charset="-120"/>
                <a:cs typeface="Times New Roman" pitchFamily="18" charset="0"/>
              </a:rPr>
              <a:t>拜資訊媒體的無遠弗屆，使無店舖生意更加欣欣向榮，舉凡一些如郵購、型錄、電視商務、網路商店、電話行銷、直接信函等，甚至「直效行銷」更拉近了企業與消費者之間的距離，無時無刻都可能從事交易行為。</a:t>
            </a:r>
          </a:p>
        </p:txBody>
      </p:sp>
      <p:pic>
        <p:nvPicPr>
          <p:cNvPr id="10" name="內容版面配置區 9" descr="電視購物.jpg"/>
          <p:cNvPicPr>
            <a:picLocks noGrp="1" noChangeAspect="1"/>
          </p:cNvPicPr>
          <p:nvPr>
            <p:ph idx="1"/>
          </p:nvPr>
        </p:nvPicPr>
        <p:blipFill>
          <a:blip r:embed="rId2" cstate="screen"/>
          <a:srcRect/>
          <a:stretch>
            <a:fillRect/>
          </a:stretch>
        </p:blipFill>
        <p:spPr>
          <a:xfrm>
            <a:off x="179512" y="4005064"/>
            <a:ext cx="3024336" cy="2043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Scale>
                                      <p:cBhvr>
                                        <p:cTn id="1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9"/>
                                        </p:tgtEl>
                                        <p:attrNameLst>
                                          <p:attrName>ppt_x</p:attrName>
                                          <p:attrName>ppt_y</p:attrName>
                                        </p:attrNameLst>
                                      </p:cBhvr>
                                    </p:animMotion>
                                    <p:animEffect transition="in" filter="fade">
                                      <p:cBhvr>
                                        <p:cTn id="15" dur="1000"/>
                                        <p:tgtEl>
                                          <p:spTgt spid="9"/>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descr="直銷.jpg"/>
          <p:cNvPicPr>
            <a:picLocks noChangeAspect="1"/>
          </p:cNvPicPr>
          <p:nvPr/>
        </p:nvPicPr>
        <p:blipFill>
          <a:blip r:embed="rId2" cstate="screen"/>
          <a:stretch>
            <a:fillRect/>
          </a:stretch>
        </p:blipFill>
        <p:spPr>
          <a:xfrm>
            <a:off x="467544" y="4293096"/>
            <a:ext cx="2166936" cy="1516855"/>
          </a:xfrm>
          <a:prstGeom prst="rect">
            <a:avLst/>
          </a:prstGeom>
        </p:spPr>
      </p:pic>
      <p:sp>
        <p:nvSpPr>
          <p:cNvPr id="8" name="矩形 7"/>
          <p:cNvSpPr/>
          <p:nvPr/>
        </p:nvSpPr>
        <p:spPr>
          <a:xfrm>
            <a:off x="323528" y="83671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二、無店舖銷售的型態</a:t>
            </a:r>
            <a:endParaRPr lang="zh-TW" altLang="zh-TW" sz="3200" b="1" dirty="0" smtClean="0">
              <a:solidFill>
                <a:schemeClr val="accent3">
                  <a:lumMod val="75000"/>
                </a:schemeClr>
              </a:solidFill>
              <a:latin typeface="微軟正黑體" pitchFamily="34" charset="-120"/>
              <a:ea typeface="微軟正黑體" pitchFamily="34" charset="-120"/>
            </a:endParaRPr>
          </a:p>
        </p:txBody>
      </p:sp>
      <p:sp>
        <p:nvSpPr>
          <p:cNvPr id="9" name="剪去單一角落矩形 8"/>
          <p:cNvSpPr/>
          <p:nvPr/>
        </p:nvSpPr>
        <p:spPr>
          <a:xfrm rot="183468">
            <a:off x="2589328" y="2206373"/>
            <a:ext cx="5565747" cy="4106295"/>
          </a:xfrm>
          <a:prstGeom prst="snip1Rect">
            <a:avLst>
              <a:gd name="adj" fmla="val 12560"/>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零售係以最終消費者為銷售對象，但在實務上消費者不一定必須到商店才能買到產品，也可藉無店舖方式進行購物，例如，直效行銷、直銷、郵購（型錄）、電視購物、電話行銷、自動販賣及網路行銷等皆屬之，統稱為無店舖零售。</a:t>
            </a:r>
          </a:p>
        </p:txBody>
      </p:sp>
      <p:pic>
        <p:nvPicPr>
          <p:cNvPr id="10" name="圖片 9" descr="郵購.jpg"/>
          <p:cNvPicPr>
            <a:picLocks noChangeAspect="1"/>
          </p:cNvPicPr>
          <p:nvPr/>
        </p:nvPicPr>
        <p:blipFill>
          <a:blip r:embed="rId3" cstate="print"/>
          <a:stretch>
            <a:fillRect/>
          </a:stretch>
        </p:blipFill>
        <p:spPr>
          <a:xfrm>
            <a:off x="467544" y="2060848"/>
            <a:ext cx="1428752" cy="1936753"/>
          </a:xfrm>
          <a:prstGeom prst="rect">
            <a:avLst/>
          </a:prstGeom>
        </p:spPr>
      </p:pic>
      <p:sp>
        <p:nvSpPr>
          <p:cNvPr id="12" name="矩形 11"/>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第九節 無店舖銷售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剪去單一角落矩形 8"/>
          <p:cNvSpPr/>
          <p:nvPr/>
        </p:nvSpPr>
        <p:spPr>
          <a:xfrm rot="183468">
            <a:off x="984392" y="1837302"/>
            <a:ext cx="7054418" cy="4764966"/>
          </a:xfrm>
          <a:prstGeom prst="snip1Rect">
            <a:avLst>
              <a:gd name="adj" fmla="val 12560"/>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直效行銷（</a:t>
            </a:r>
            <a:r>
              <a:rPr lang="en-US" altLang="zh-TW" sz="2400" b="1" dirty="0" smtClean="0">
                <a:solidFill>
                  <a:schemeClr val="tx1"/>
                </a:solidFill>
                <a:latin typeface="Times New Roman" pitchFamily="18" charset="0"/>
                <a:ea typeface="微軟正黑體" pitchFamily="34" charset="-120"/>
                <a:cs typeface="Times New Roman" pitchFamily="18" charset="0"/>
              </a:rPr>
              <a:t>direct marketing</a:t>
            </a:r>
            <a:r>
              <a:rPr lang="zh-TW" altLang="en-US" sz="2400" b="1" dirty="0" smtClean="0">
                <a:solidFill>
                  <a:schemeClr val="tx1"/>
                </a:solidFill>
                <a:latin typeface="Times New Roman" pitchFamily="18" charset="0"/>
                <a:ea typeface="微軟正黑體" pitchFamily="34" charset="-120"/>
                <a:cs typeface="Times New Roman" pitchFamily="18" charset="0"/>
              </a:rPr>
              <a:t>）是指任何與消費者或企業直接進行溝通，意圖能直接產生回應之銷售方式，例如直接訂購、詢問或參觀企業所提供的產品或服務。此外，直效行銷亦可稱為直接反應行銷（</a:t>
            </a:r>
            <a:r>
              <a:rPr lang="en-US" altLang="zh-TW" sz="2400" b="1" dirty="0" smtClean="0">
                <a:solidFill>
                  <a:schemeClr val="tx1"/>
                </a:solidFill>
                <a:latin typeface="Times New Roman" pitchFamily="18" charset="0"/>
                <a:ea typeface="微軟正黑體" pitchFamily="34" charset="-120"/>
                <a:cs typeface="Times New Roman" pitchFamily="18" charset="0"/>
              </a:rPr>
              <a:t>direct-response marketing</a:t>
            </a:r>
            <a:r>
              <a:rPr lang="zh-TW" altLang="en-US" sz="2400" b="1" dirty="0" smtClean="0">
                <a:solidFill>
                  <a:schemeClr val="tx1"/>
                </a:solidFill>
                <a:latin typeface="Times New Roman" pitchFamily="18" charset="0"/>
                <a:ea typeface="微軟正黑體" pitchFamily="34" charset="-120"/>
                <a:cs typeface="Times New Roman" pitchFamily="18" charset="0"/>
              </a:rPr>
              <a:t>），乃透過直接信函、型錄與郵購、電話行銷、電子零售及電視購物等技術使消費者能在家中直接進行購買產品或接受服務。</a:t>
            </a:r>
          </a:p>
          <a:p>
            <a:pPr>
              <a:lnSpc>
                <a:spcPct val="150000"/>
              </a:lnSpc>
            </a:pPr>
            <a:endParaRPr lang="zh-TW" altLang="en-US" sz="2400" b="1" dirty="0" smtClean="0">
              <a:solidFill>
                <a:schemeClr val="tx1"/>
              </a:solidFill>
              <a:latin typeface="Times New Roman" pitchFamily="18" charset="0"/>
              <a:ea typeface="微軟正黑體" pitchFamily="34" charset="-120"/>
              <a:cs typeface="Times New Roman" pitchFamily="18" charset="0"/>
            </a:endParaRPr>
          </a:p>
        </p:txBody>
      </p:sp>
      <p:sp>
        <p:nvSpPr>
          <p:cNvPr id="12" name="矩形 11"/>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第九節 無店舖銷售</a:t>
            </a:r>
          </a:p>
        </p:txBody>
      </p:sp>
      <p:sp>
        <p:nvSpPr>
          <p:cNvPr id="7" name="矩形 6"/>
          <p:cNvSpPr/>
          <p:nvPr/>
        </p:nvSpPr>
        <p:spPr>
          <a:xfrm>
            <a:off x="323528" y="112474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二、無店舖銷售的型態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6">
                    <a:lumMod val="75000"/>
                  </a:schemeClr>
                </a:solidFill>
                <a:latin typeface="微軟正黑體" pitchFamily="34" charset="-120"/>
                <a:ea typeface="微軟正黑體" pitchFamily="34" charset="-120"/>
              </a:rPr>
              <a:t>（一）直效行銷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direct selling.jpg"/>
          <p:cNvPicPr>
            <a:picLocks noChangeAspect="1"/>
          </p:cNvPicPr>
          <p:nvPr/>
        </p:nvPicPr>
        <p:blipFill>
          <a:blip r:embed="rId2" cstate="print"/>
          <a:stretch>
            <a:fillRect/>
          </a:stretch>
        </p:blipFill>
        <p:spPr>
          <a:xfrm>
            <a:off x="3203848" y="4365104"/>
            <a:ext cx="4626801" cy="2071702"/>
          </a:xfrm>
          <a:prstGeom prst="rect">
            <a:avLst/>
          </a:prstGeom>
          <a:ln>
            <a:noFill/>
          </a:ln>
          <a:effectLst>
            <a:softEdge rad="112500"/>
          </a:effectLst>
        </p:spPr>
      </p:pic>
      <p:sp>
        <p:nvSpPr>
          <p:cNvPr id="12" name="矩形 11"/>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第九節 無店舖銷售</a:t>
            </a:r>
          </a:p>
        </p:txBody>
      </p:sp>
      <p:sp>
        <p:nvSpPr>
          <p:cNvPr id="5" name="矩形 4"/>
          <p:cNvSpPr/>
          <p:nvPr/>
        </p:nvSpPr>
        <p:spPr>
          <a:xfrm>
            <a:off x="323528" y="112474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二、無店舖銷售的型態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6">
                    <a:lumMod val="75000"/>
                  </a:schemeClr>
                </a:solidFill>
                <a:latin typeface="微軟正黑體" pitchFamily="34" charset="-120"/>
                <a:ea typeface="微軟正黑體" pitchFamily="34" charset="-120"/>
              </a:rPr>
              <a:t>（二）直銷</a:t>
            </a:r>
          </a:p>
        </p:txBody>
      </p:sp>
      <p:sp>
        <p:nvSpPr>
          <p:cNvPr id="6" name="五邊形 5"/>
          <p:cNvSpPr/>
          <p:nvPr/>
        </p:nvSpPr>
        <p:spPr>
          <a:xfrm rot="21404562">
            <a:off x="895822" y="1888969"/>
            <a:ext cx="6696744" cy="259228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直銷（</a:t>
            </a:r>
            <a:r>
              <a:rPr lang="en-US" altLang="zh-TW" sz="2400" b="1" dirty="0" smtClean="0">
                <a:solidFill>
                  <a:schemeClr val="tx1"/>
                </a:solidFill>
                <a:latin typeface="Times New Roman" pitchFamily="18" charset="0"/>
                <a:ea typeface="微軟正黑體" pitchFamily="34" charset="-120"/>
                <a:cs typeface="Times New Roman" pitchFamily="18" charset="0"/>
              </a:rPr>
              <a:t>direct selling</a:t>
            </a:r>
            <a:r>
              <a:rPr lang="zh-TW" altLang="en-US" sz="2400" b="1" dirty="0" smtClean="0">
                <a:solidFill>
                  <a:schemeClr val="tx1"/>
                </a:solidFill>
                <a:latin typeface="Times New Roman" pitchFamily="18" charset="0"/>
                <a:ea typeface="微軟正黑體" pitchFamily="34" charset="-120"/>
                <a:cs typeface="Times New Roman" pitchFamily="18" charset="0"/>
              </a:rPr>
              <a:t>）是以面對面的方式，直接將產品及服務銷售給消費者，其銷售地點通常是在消費者或他人家中、工作場所，及其他有別於永久性零售商店的地點。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第九節 無店舖銷售</a:t>
            </a:r>
          </a:p>
        </p:txBody>
      </p:sp>
      <p:sp>
        <p:nvSpPr>
          <p:cNvPr id="6" name="五邊形 5"/>
          <p:cNvSpPr/>
          <p:nvPr/>
        </p:nvSpPr>
        <p:spPr>
          <a:xfrm rot="21404562">
            <a:off x="895822" y="1888969"/>
            <a:ext cx="6696744" cy="259228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郵購（</a:t>
            </a:r>
            <a:r>
              <a:rPr lang="en-US" altLang="zh-TW" sz="2400" b="1" dirty="0" smtClean="0">
                <a:solidFill>
                  <a:schemeClr val="tx1"/>
                </a:solidFill>
                <a:latin typeface="Times New Roman" pitchFamily="18" charset="0"/>
                <a:ea typeface="微軟正黑體" pitchFamily="34" charset="-120"/>
                <a:cs typeface="Times New Roman" pitchFamily="18" charset="0"/>
              </a:rPr>
              <a:t>mail order</a:t>
            </a:r>
            <a:r>
              <a:rPr lang="zh-TW" altLang="en-US" sz="2400" b="1" dirty="0" smtClean="0">
                <a:solidFill>
                  <a:schemeClr val="tx1"/>
                </a:solidFill>
                <a:latin typeface="Times New Roman" pitchFamily="18" charset="0"/>
                <a:ea typeface="微軟正黑體" pitchFamily="34" charset="-120"/>
                <a:cs typeface="Times New Roman" pitchFamily="18" charset="0"/>
              </a:rPr>
              <a:t>）是指企業經營者以郵寄、專人送達或其他遞送方式所完成的商品交易，消費者依照型錄或電台廣播、電視廣告等內容，匯寄貨款，至收受貨品完成交易。</a:t>
            </a:r>
          </a:p>
        </p:txBody>
      </p:sp>
      <p:sp>
        <p:nvSpPr>
          <p:cNvPr id="7" name="矩形 6"/>
          <p:cNvSpPr/>
          <p:nvPr/>
        </p:nvSpPr>
        <p:spPr>
          <a:xfrm>
            <a:off x="323528" y="112474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二、無店舖銷售的型態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6">
                    <a:lumMod val="75000"/>
                  </a:schemeClr>
                </a:solidFill>
                <a:latin typeface="微軟正黑體" pitchFamily="34" charset="-120"/>
                <a:ea typeface="微軟正黑體" pitchFamily="34" charset="-120"/>
              </a:rPr>
              <a:t>（三）郵購</a:t>
            </a:r>
          </a:p>
        </p:txBody>
      </p:sp>
      <p:sp>
        <p:nvSpPr>
          <p:cNvPr id="9" name="矩形 8"/>
          <p:cNvSpPr/>
          <p:nvPr/>
        </p:nvSpPr>
        <p:spPr>
          <a:xfrm>
            <a:off x="1331640" y="4725144"/>
            <a:ext cx="7632848" cy="1754326"/>
          </a:xfrm>
          <a:prstGeom prst="rect">
            <a:avLst/>
          </a:prstGeom>
        </p:spPr>
        <p:txBody>
          <a:bodyPr wrap="square">
            <a:spAutoFit/>
          </a:bodyPr>
          <a:lstStyle/>
          <a:p>
            <a:pPr>
              <a:lnSpc>
                <a:spcPct val="150000"/>
              </a:lnSpc>
            </a:pPr>
            <a:r>
              <a:rPr lang="zh-TW" altLang="en-US" sz="2400" b="1" dirty="0" smtClean="0">
                <a:latin typeface="Times New Roman" pitchFamily="18" charset="0"/>
                <a:ea typeface="微軟正黑體" pitchFamily="34" charset="-120"/>
                <a:cs typeface="Times New Roman" pitchFamily="18" charset="0"/>
              </a:rPr>
              <a:t>直接信函（</a:t>
            </a:r>
            <a:r>
              <a:rPr lang="en-US" altLang="zh-TW" sz="2400" b="1" dirty="0" smtClean="0">
                <a:latin typeface="Times New Roman" pitchFamily="18" charset="0"/>
                <a:ea typeface="微軟正黑體" pitchFamily="34" charset="-120"/>
                <a:cs typeface="Times New Roman" pitchFamily="18" charset="0"/>
              </a:rPr>
              <a:t>Direct Mail, DM</a:t>
            </a:r>
            <a:r>
              <a:rPr lang="zh-TW" altLang="en-US" sz="2400" b="1" dirty="0" smtClean="0">
                <a:latin typeface="Times New Roman" pitchFamily="18" charset="0"/>
                <a:ea typeface="微軟正黑體" pitchFamily="34" charset="-120"/>
                <a:cs typeface="Times New Roman" pitchFamily="18" charset="0"/>
              </a:rPr>
              <a:t>）就是以郵遞方式將廣告傳送至目標消費者的一種行銷方式，採一對一並唯一能保有人與人之間親身關係的一種行銷方式。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第九節 無店舖銷售</a:t>
            </a:r>
          </a:p>
        </p:txBody>
      </p:sp>
      <p:sp>
        <p:nvSpPr>
          <p:cNvPr id="8" name="矩形 7"/>
          <p:cNvSpPr/>
          <p:nvPr/>
        </p:nvSpPr>
        <p:spPr>
          <a:xfrm>
            <a:off x="323528" y="112474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二、無店舖銷售的型態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6">
                    <a:lumMod val="75000"/>
                  </a:schemeClr>
                </a:solidFill>
                <a:latin typeface="微軟正黑體" pitchFamily="34" charset="-120"/>
                <a:ea typeface="微軟正黑體" pitchFamily="34" charset="-120"/>
              </a:rPr>
              <a:t>（四）電視購物</a:t>
            </a:r>
          </a:p>
        </p:txBody>
      </p:sp>
      <p:sp>
        <p:nvSpPr>
          <p:cNvPr id="10" name="剪去同側角落矩形 9"/>
          <p:cNvSpPr/>
          <p:nvPr/>
        </p:nvSpPr>
        <p:spPr>
          <a:xfrm>
            <a:off x="683568" y="1772816"/>
            <a:ext cx="5760640" cy="3528392"/>
          </a:xfrm>
          <a:prstGeom prst="snip2SameRect">
            <a:avLst/>
          </a:prstGeom>
          <a:blipFill dpi="0" rotWithShape="1">
            <a:blip r:embed="rId2" cstate="print">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台灣目前已超過</a:t>
            </a:r>
            <a:r>
              <a:rPr lang="en-US" altLang="zh-TW" sz="2400" b="1" dirty="0" smtClean="0">
                <a:solidFill>
                  <a:schemeClr val="tx1"/>
                </a:solidFill>
                <a:latin typeface="Times New Roman" pitchFamily="18" charset="0"/>
                <a:ea typeface="微軟正黑體" pitchFamily="34" charset="-120"/>
                <a:cs typeface="Times New Roman" pitchFamily="18" charset="0"/>
              </a:rPr>
              <a:t>500 </a:t>
            </a:r>
            <a:r>
              <a:rPr lang="zh-TW" altLang="en-US" sz="2400" b="1" dirty="0" smtClean="0">
                <a:solidFill>
                  <a:schemeClr val="tx1"/>
                </a:solidFill>
                <a:latin typeface="Times New Roman" pitchFamily="18" charset="0"/>
                <a:ea typeface="微軟正黑體" pitchFamily="34" charset="-120"/>
                <a:cs typeface="Times New Roman" pitchFamily="18" charset="0"/>
              </a:rPr>
              <a:t>萬的有線電視訂戶，促使業者積極引進新興的電視購物行銷通路。電視購物（</a:t>
            </a:r>
            <a:r>
              <a:rPr lang="en-US" altLang="zh-TW" sz="2400" b="1" dirty="0" smtClean="0">
                <a:solidFill>
                  <a:schemeClr val="tx1"/>
                </a:solidFill>
                <a:latin typeface="Times New Roman" pitchFamily="18" charset="0"/>
                <a:ea typeface="微軟正黑體" pitchFamily="34" charset="-120"/>
                <a:cs typeface="Times New Roman" pitchFamily="18" charset="0"/>
              </a:rPr>
              <a:t>TV </a:t>
            </a:r>
            <a:r>
              <a:rPr lang="en-US" altLang="zh-TW" sz="2400" b="1" dirty="0" err="1" smtClean="0">
                <a:solidFill>
                  <a:schemeClr val="tx1"/>
                </a:solidFill>
                <a:latin typeface="Times New Roman" pitchFamily="18" charset="0"/>
                <a:ea typeface="微軟正黑體" pitchFamily="34" charset="-120"/>
                <a:cs typeface="Times New Roman" pitchFamily="18" charset="0"/>
              </a:rPr>
              <a:t>shoping</a:t>
            </a:r>
            <a:r>
              <a:rPr lang="zh-TW" altLang="en-US" sz="2400" b="1" dirty="0" smtClean="0">
                <a:solidFill>
                  <a:schemeClr val="tx1"/>
                </a:solidFill>
                <a:latin typeface="Times New Roman" pitchFamily="18" charset="0"/>
                <a:ea typeface="微軟正黑體" pitchFamily="34" charset="-120"/>
                <a:cs typeface="Times New Roman" pitchFamily="18" charset="0"/>
              </a:rPr>
              <a:t>）是指利用電視頻道，從事長期且重複性的商品廣告，再搭配電話訂購、專人送貨的方式，達到促銷產品之目的。</a:t>
            </a:r>
          </a:p>
        </p:txBody>
      </p:sp>
      <p:pic>
        <p:nvPicPr>
          <p:cNvPr id="11" name="圖片 10" descr="電視購物.jpg"/>
          <p:cNvPicPr>
            <a:picLocks noChangeAspect="1"/>
          </p:cNvPicPr>
          <p:nvPr/>
        </p:nvPicPr>
        <p:blipFill>
          <a:blip r:embed="rId3" cstate="screen"/>
          <a:stretch>
            <a:fillRect/>
          </a:stretch>
        </p:blipFill>
        <p:spPr>
          <a:xfrm>
            <a:off x="6156176" y="4509120"/>
            <a:ext cx="2592737" cy="1951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Scale>
                                      <p:cBhvr>
                                        <p:cTn id="1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1"/>
                                        </p:tgtEl>
                                        <p:attrNameLst>
                                          <p:attrName>ppt_x</p:attrName>
                                          <p:attrName>ppt_y</p:attrName>
                                        </p:attrNameLst>
                                      </p:cBhvr>
                                    </p:animMotion>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無店舖銷售.jpg"/>
          <p:cNvPicPr>
            <a:picLocks noChangeAspect="1"/>
          </p:cNvPicPr>
          <p:nvPr/>
        </p:nvPicPr>
        <p:blipFill>
          <a:blip r:embed="rId2" cstate="print"/>
          <a:stretch>
            <a:fillRect/>
          </a:stretch>
        </p:blipFill>
        <p:spPr>
          <a:xfrm>
            <a:off x="2071670" y="2214554"/>
            <a:ext cx="4929222" cy="3286148"/>
          </a:xfrm>
          <a:prstGeom prst="rect">
            <a:avLst/>
          </a:prstGeom>
        </p:spPr>
      </p:pic>
      <p:sp>
        <p:nvSpPr>
          <p:cNvPr id="4" name="內容版面配置區 3"/>
          <p:cNvSpPr>
            <a:spLocks noGrp="1"/>
          </p:cNvSpPr>
          <p:nvPr>
            <p:ph idx="1"/>
          </p:nvPr>
        </p:nvSpPr>
        <p:spPr>
          <a:xfrm>
            <a:off x="457200" y="1088646"/>
            <a:ext cx="8229600" cy="4500594"/>
          </a:xfrm>
        </p:spPr>
        <p:txBody>
          <a:bodyPr/>
          <a:lstStyle/>
          <a:p>
            <a:pPr>
              <a:buFont typeface="Wingdings" pitchFamily="2" charset="2"/>
              <a:buChar char="ü"/>
            </a:pPr>
            <a:r>
              <a:rPr lang="zh-TW" altLang="en-US" dirty="0" smtClean="0"/>
              <a:t>熟悉無店舖銷售產生的原因、型態及其發展趨勢。</a:t>
            </a:r>
          </a:p>
          <a:p>
            <a:pPr>
              <a:buFont typeface="Wingdings" pitchFamily="2" charset="2"/>
              <a:buChar char="ü"/>
            </a:pP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第九節 無店舖銷售</a:t>
            </a:r>
          </a:p>
        </p:txBody>
      </p:sp>
      <p:sp>
        <p:nvSpPr>
          <p:cNvPr id="10" name="剪去同側角落矩形 9"/>
          <p:cNvSpPr/>
          <p:nvPr/>
        </p:nvSpPr>
        <p:spPr>
          <a:xfrm>
            <a:off x="251520" y="1700808"/>
            <a:ext cx="5760640" cy="2520280"/>
          </a:xfrm>
          <a:prstGeom prst="snip2Same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電話行銷（</a:t>
            </a:r>
            <a:r>
              <a:rPr lang="en-US" altLang="zh-TW" sz="2400" b="1" dirty="0" smtClean="0">
                <a:solidFill>
                  <a:schemeClr val="tx1"/>
                </a:solidFill>
                <a:latin typeface="Times New Roman" pitchFamily="18" charset="0"/>
                <a:ea typeface="微軟正黑體" pitchFamily="34" charset="-120"/>
                <a:cs typeface="Times New Roman" pitchFamily="18" charset="0"/>
              </a:rPr>
              <a:t>Tele-marketing</a:t>
            </a:r>
            <a:r>
              <a:rPr lang="zh-TW" altLang="en-US" sz="2400" b="1" dirty="0" smtClean="0">
                <a:solidFill>
                  <a:schemeClr val="tx1"/>
                </a:solidFill>
                <a:latin typeface="Times New Roman" pitchFamily="18" charset="0"/>
                <a:ea typeface="微軟正黑體" pitchFamily="34" charset="-120"/>
                <a:cs typeface="Times New Roman" pitchFamily="18" charset="0"/>
              </a:rPr>
              <a:t>）是指賣方根據電話號碼名單，由銷售人員技巧性與銷售對象談話，約定時間進行訪問推銷，或直接在電話中推銷商品。</a:t>
            </a:r>
          </a:p>
        </p:txBody>
      </p:sp>
      <p:sp>
        <p:nvSpPr>
          <p:cNvPr id="6" name="矩形 5"/>
          <p:cNvSpPr/>
          <p:nvPr/>
        </p:nvSpPr>
        <p:spPr>
          <a:xfrm>
            <a:off x="323528" y="112474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二、無店舖銷售的型態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6">
                    <a:lumMod val="75000"/>
                  </a:schemeClr>
                </a:solidFill>
                <a:latin typeface="微軟正黑體" pitchFamily="34" charset="-120"/>
                <a:ea typeface="微軟正黑體" pitchFamily="34" charset="-120"/>
              </a:rPr>
              <a:t>（五）電話行銷</a:t>
            </a:r>
          </a:p>
        </p:txBody>
      </p:sp>
      <p:pic>
        <p:nvPicPr>
          <p:cNvPr id="9" name="圖片 8" descr="Tele-marketing.jpg"/>
          <p:cNvPicPr>
            <a:picLocks noChangeAspect="1"/>
          </p:cNvPicPr>
          <p:nvPr/>
        </p:nvPicPr>
        <p:blipFill>
          <a:blip r:embed="rId3" cstate="screen"/>
          <a:stretch>
            <a:fillRect/>
          </a:stretch>
        </p:blipFill>
        <p:spPr>
          <a:xfrm>
            <a:off x="4788024" y="4077072"/>
            <a:ext cx="3491880" cy="23279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第九節 無店舖銷售</a:t>
            </a:r>
          </a:p>
        </p:txBody>
      </p:sp>
      <p:sp>
        <p:nvSpPr>
          <p:cNvPr id="6" name="矩形 5"/>
          <p:cNvSpPr/>
          <p:nvPr/>
        </p:nvSpPr>
        <p:spPr>
          <a:xfrm>
            <a:off x="323528" y="112474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二、無店舖銷售的型態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6">
                    <a:lumMod val="75000"/>
                  </a:schemeClr>
                </a:solidFill>
                <a:latin typeface="微軟正黑體" pitchFamily="34" charset="-120"/>
                <a:ea typeface="微軟正黑體" pitchFamily="34" charset="-120"/>
              </a:rPr>
              <a:t>（五）電話行銷</a:t>
            </a:r>
          </a:p>
        </p:txBody>
      </p:sp>
      <p:sp>
        <p:nvSpPr>
          <p:cNvPr id="7" name="剪去同側角落矩形 6"/>
          <p:cNvSpPr/>
          <p:nvPr/>
        </p:nvSpPr>
        <p:spPr>
          <a:xfrm rot="307205">
            <a:off x="2654444" y="1940147"/>
            <a:ext cx="5545821" cy="4072893"/>
          </a:xfrm>
          <a:prstGeom prst="snip2Same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易言之，經由電話與顧客互動、接單、解決客訴問題，服務人員完成訂單後，透過電腦將訂單分送給銀行、物流中心、供貨商、宅配商等。然而，可能遭對方掛斷電話，故必須注意撥話時間的選擇及電話的交談技巧。</a:t>
            </a:r>
          </a:p>
        </p:txBody>
      </p:sp>
      <p:pic>
        <p:nvPicPr>
          <p:cNvPr id="8" name="圖片 7" descr="Tele-marketing1.jpg"/>
          <p:cNvPicPr>
            <a:picLocks noChangeAspect="1"/>
          </p:cNvPicPr>
          <p:nvPr/>
        </p:nvPicPr>
        <p:blipFill>
          <a:blip r:embed="rId3" cstate="print"/>
          <a:stretch>
            <a:fillRect/>
          </a:stretch>
        </p:blipFill>
        <p:spPr>
          <a:xfrm rot="21263100">
            <a:off x="81122" y="2911613"/>
            <a:ext cx="2759263" cy="17935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Scale>
                                      <p:cBhvr>
                                        <p:cTn id="1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
                                        </p:tgtEl>
                                        <p:attrNameLst>
                                          <p:attrName>ppt_x</p:attrName>
                                          <p:attrName>ppt_y</p:attrName>
                                        </p:attrNameLst>
                                      </p:cBhvr>
                                    </p:animMotion>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第九節 無店舖銷售</a:t>
            </a:r>
          </a:p>
        </p:txBody>
      </p:sp>
      <p:sp>
        <p:nvSpPr>
          <p:cNvPr id="5" name="矩形 4"/>
          <p:cNvSpPr/>
          <p:nvPr/>
        </p:nvSpPr>
        <p:spPr>
          <a:xfrm>
            <a:off x="323528" y="1188041"/>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二、無店舖銷售的型態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6">
                    <a:lumMod val="75000"/>
                  </a:schemeClr>
                </a:solidFill>
                <a:latin typeface="微軟正黑體" pitchFamily="34" charset="-120"/>
                <a:ea typeface="微軟正黑體" pitchFamily="34" charset="-120"/>
              </a:rPr>
              <a:t>（六）自動販賣</a:t>
            </a:r>
          </a:p>
        </p:txBody>
      </p:sp>
      <p:sp>
        <p:nvSpPr>
          <p:cNvPr id="8" name="圓角化單一角落矩形 7"/>
          <p:cNvSpPr/>
          <p:nvPr/>
        </p:nvSpPr>
        <p:spPr>
          <a:xfrm>
            <a:off x="1331640" y="1988840"/>
            <a:ext cx="5760640" cy="3024336"/>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自動販賣（</a:t>
            </a:r>
            <a:r>
              <a:rPr lang="en-US" altLang="zh-TW" sz="2400" b="1" dirty="0" smtClean="0">
                <a:solidFill>
                  <a:schemeClr val="tx1"/>
                </a:solidFill>
                <a:latin typeface="Times New Roman" pitchFamily="18" charset="0"/>
                <a:ea typeface="微軟正黑體" pitchFamily="34" charset="-120"/>
                <a:cs typeface="Times New Roman" pitchFamily="18" charset="0"/>
              </a:rPr>
              <a:t>automatic vending</a:t>
            </a:r>
            <a:r>
              <a:rPr lang="zh-TW" altLang="en-US" sz="2400" b="1" dirty="0" smtClean="0">
                <a:solidFill>
                  <a:schemeClr val="tx1"/>
                </a:solidFill>
                <a:latin typeface="Times New Roman" pitchFamily="18" charset="0"/>
                <a:ea typeface="微軟正黑體" pitchFamily="34" charset="-120"/>
                <a:cs typeface="Times New Roman" pitchFamily="18" charset="0"/>
              </a:rPr>
              <a:t>）是指銷售者無須直接接觸購買者，而由消費者以銅板、卡片操作，自機器中取得產品（如飲料、報紙等）或服務（如日本的簡易保險）的零售方式。</a:t>
            </a:r>
          </a:p>
        </p:txBody>
      </p:sp>
      <p:pic>
        <p:nvPicPr>
          <p:cNvPr id="9" name="圖片 8" descr="自動販賣.jpg"/>
          <p:cNvPicPr>
            <a:picLocks noChangeAspect="1"/>
          </p:cNvPicPr>
          <p:nvPr/>
        </p:nvPicPr>
        <p:blipFill>
          <a:blip r:embed="rId2" cstate="screen"/>
          <a:stretch>
            <a:fillRect/>
          </a:stretch>
        </p:blipFill>
        <p:spPr>
          <a:xfrm>
            <a:off x="6084168" y="4437112"/>
            <a:ext cx="1994068"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220072" y="692696"/>
            <a:ext cx="3096344"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第九節 無店舖銷售</a:t>
            </a:r>
          </a:p>
        </p:txBody>
      </p:sp>
      <p:sp>
        <p:nvSpPr>
          <p:cNvPr id="6" name="矩形 5"/>
          <p:cNvSpPr/>
          <p:nvPr/>
        </p:nvSpPr>
        <p:spPr>
          <a:xfrm>
            <a:off x="323528" y="1196752"/>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二、無店舖銷售的型態</a:t>
            </a:r>
            <a:r>
              <a:rPr lang="en-US" altLang="zh-TW" sz="3200" b="1" dirty="0" smtClean="0">
                <a:solidFill>
                  <a:schemeClr val="accent3">
                    <a:lumMod val="75000"/>
                  </a:schemeClr>
                </a:solidFill>
                <a:latin typeface="微軟正黑體" pitchFamily="34" charset="-120"/>
                <a:ea typeface="微軟正黑體" pitchFamily="34" charset="-120"/>
              </a:rPr>
              <a:t>-</a:t>
            </a:r>
            <a:r>
              <a:rPr lang="zh-TW" altLang="en-US" sz="3200" b="1" dirty="0" smtClean="0">
                <a:solidFill>
                  <a:schemeClr val="accent6">
                    <a:lumMod val="75000"/>
                  </a:schemeClr>
                </a:solidFill>
                <a:latin typeface="微軟正黑體" pitchFamily="34" charset="-120"/>
                <a:ea typeface="微軟正黑體" pitchFamily="34" charset="-120"/>
              </a:rPr>
              <a:t>（七）網路商店</a:t>
            </a:r>
          </a:p>
        </p:txBody>
      </p:sp>
      <p:pic>
        <p:nvPicPr>
          <p:cNvPr id="7" name="圖片 6" descr="internet store.jpg"/>
          <p:cNvPicPr>
            <a:picLocks noChangeAspect="1"/>
          </p:cNvPicPr>
          <p:nvPr/>
        </p:nvPicPr>
        <p:blipFill>
          <a:blip r:embed="rId2" cstate="print"/>
          <a:stretch>
            <a:fillRect/>
          </a:stretch>
        </p:blipFill>
        <p:spPr>
          <a:xfrm>
            <a:off x="5868144" y="3356992"/>
            <a:ext cx="2652238" cy="2428892"/>
          </a:xfrm>
          <a:prstGeom prst="rect">
            <a:avLst/>
          </a:prstGeom>
        </p:spPr>
      </p:pic>
      <p:sp>
        <p:nvSpPr>
          <p:cNvPr id="8" name="圓角化單一角落矩形 7"/>
          <p:cNvSpPr/>
          <p:nvPr/>
        </p:nvSpPr>
        <p:spPr>
          <a:xfrm>
            <a:off x="1115616" y="1988840"/>
            <a:ext cx="4680520" cy="2664296"/>
          </a:xfrm>
          <a:prstGeom prst="round1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TW" sz="2400" b="1" dirty="0" smtClean="0">
              <a:solidFill>
                <a:schemeClr val="tx1"/>
              </a:solidFill>
              <a:latin typeface="Times New Roman" pitchFamily="18" charset="0"/>
              <a:ea typeface="微軟正黑體" pitchFamily="34" charset="-120"/>
              <a:cs typeface="Times New Roman" pitchFamily="18" charset="0"/>
            </a:endParaRPr>
          </a:p>
          <a:p>
            <a:pPr>
              <a:lnSpc>
                <a:spcPct val="150000"/>
              </a:lnSpc>
            </a:pPr>
            <a:r>
              <a:rPr lang="zh-TW" altLang="en-US" sz="2400" b="1" dirty="0" smtClean="0">
                <a:solidFill>
                  <a:schemeClr val="tx1"/>
                </a:solidFill>
                <a:latin typeface="Times New Roman" pitchFamily="18" charset="0"/>
                <a:ea typeface="微軟正黑體" pitchFamily="34" charset="-120"/>
                <a:cs typeface="Times New Roman" pitchFamily="18" charset="0"/>
              </a:rPr>
              <a:t>網路商店（</a:t>
            </a:r>
            <a:r>
              <a:rPr lang="en-US" altLang="zh-TW" sz="2400" b="1" dirty="0" smtClean="0">
                <a:solidFill>
                  <a:schemeClr val="tx1"/>
                </a:solidFill>
                <a:latin typeface="Times New Roman" pitchFamily="18" charset="0"/>
                <a:ea typeface="微軟正黑體" pitchFamily="34" charset="-120"/>
                <a:cs typeface="Times New Roman" pitchFamily="18" charset="0"/>
              </a:rPr>
              <a:t>internet store</a:t>
            </a:r>
            <a:r>
              <a:rPr lang="zh-TW" altLang="en-US" sz="2400" b="1" dirty="0" smtClean="0">
                <a:solidFill>
                  <a:schemeClr val="tx1"/>
                </a:solidFill>
                <a:latin typeface="Times New Roman" pitchFamily="18" charset="0"/>
                <a:ea typeface="微軟正黑體" pitchFamily="34" charset="-120"/>
                <a:cs typeface="Times New Roman" pitchFamily="18" charset="0"/>
              </a:rPr>
              <a:t>）是指在網際網路上提供商品、服務及提供訂購用的表單，同時可以接受消費者直接線上訂購的網站。</a:t>
            </a:r>
          </a:p>
          <a:p>
            <a:pPr>
              <a:lnSpc>
                <a:spcPct val="150000"/>
              </a:lnSpc>
            </a:pPr>
            <a:endParaRPr lang="zh-TW" altLang="en-US" sz="2400" b="1" dirty="0" smtClean="0">
              <a:solidFill>
                <a:schemeClr val="tx1"/>
              </a:solidFill>
              <a:latin typeface="Times New Roman" pitchFamily="18" charset="0"/>
              <a:ea typeface="微軟正黑體" pitchFamily="34" charset="-12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55976"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7" name="圓角矩形 6"/>
          <p:cNvSpPr/>
          <p:nvPr/>
        </p:nvSpPr>
        <p:spPr>
          <a:xfrm rot="235716">
            <a:off x="751249" y="1358601"/>
            <a:ext cx="6902514" cy="22124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400" b="1" dirty="0" smtClean="0">
                <a:solidFill>
                  <a:schemeClr val="dk1"/>
                </a:solidFill>
                <a:latin typeface="微軟正黑體" pitchFamily="34" charset="-120"/>
                <a:ea typeface="微軟正黑體" pitchFamily="34" charset="-120"/>
              </a:rPr>
              <a:t>由於國民所得提高，消費者除了相對提高維持基本生活之開銷外，對於非必要性的商品支出也隨之大增，便人民的消費型態產生很大的改變。</a:t>
            </a:r>
          </a:p>
        </p:txBody>
      </p:sp>
      <p:pic>
        <p:nvPicPr>
          <p:cNvPr id="4" name="圖片 3" descr="國民所得台灣vs韓國.jpg"/>
          <p:cNvPicPr>
            <a:picLocks noChangeAspect="1"/>
          </p:cNvPicPr>
          <p:nvPr/>
        </p:nvPicPr>
        <p:blipFill>
          <a:blip r:embed="rId2" cstate="print"/>
          <a:stretch>
            <a:fillRect/>
          </a:stretch>
        </p:blipFill>
        <p:spPr>
          <a:xfrm>
            <a:off x="2699792" y="3573016"/>
            <a:ext cx="3727200"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pPr>
              <a:buNone/>
            </a:pPr>
            <a:endParaRPr lang="zh-TW" altLang="en-US" dirty="0" smtClean="0"/>
          </a:p>
          <a:p>
            <a:endParaRPr lang="zh-TW" altLang="en-US" dirty="0"/>
          </a:p>
        </p:txBody>
      </p:sp>
      <p:sp>
        <p:nvSpPr>
          <p:cNvPr id="6" name="矩形 5"/>
          <p:cNvSpPr/>
          <p:nvPr/>
        </p:nvSpPr>
        <p:spPr>
          <a:xfrm>
            <a:off x="4355976" y="692696"/>
            <a:ext cx="3923928" cy="4320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1" lang="zh-TW" altLang="en-US"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零售業零售業態與發展過程</a:t>
            </a:r>
            <a:endParaRPr kumimoji="1" lang="zh-TW" altLang="en-US" b="1" dirty="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285150" y="764704"/>
            <a:ext cx="8463314" cy="584775"/>
          </a:xfrm>
          <a:prstGeom prst="rect">
            <a:avLst/>
          </a:prstGeom>
        </p:spPr>
        <p:txBody>
          <a:bodyPr wrap="square">
            <a:spAutoFit/>
          </a:bodyPr>
          <a:lstStyle/>
          <a:p>
            <a:r>
              <a:rPr lang="zh-TW" altLang="en-US" sz="3200" b="1" dirty="0" smtClean="0">
                <a:solidFill>
                  <a:schemeClr val="accent3">
                    <a:lumMod val="75000"/>
                  </a:schemeClr>
                </a:solidFill>
                <a:latin typeface="微軟正黑體" pitchFamily="34" charset="-120"/>
                <a:ea typeface="微軟正黑體" pitchFamily="34" charset="-120"/>
              </a:rPr>
              <a:t>一、業種與業態</a:t>
            </a:r>
            <a:endParaRPr lang="zh-TW" altLang="zh-TW" sz="3200" b="1" dirty="0">
              <a:solidFill>
                <a:schemeClr val="accent3">
                  <a:lumMod val="75000"/>
                </a:schemeClr>
              </a:solidFill>
              <a:latin typeface="微軟正黑體" pitchFamily="34" charset="-120"/>
              <a:ea typeface="微軟正黑體" pitchFamily="34" charset="-120"/>
            </a:endParaRPr>
          </a:p>
        </p:txBody>
      </p:sp>
      <p:sp>
        <p:nvSpPr>
          <p:cNvPr id="9" name="矩形 8"/>
          <p:cNvSpPr/>
          <p:nvPr/>
        </p:nvSpPr>
        <p:spPr>
          <a:xfrm rot="21338117">
            <a:off x="392899" y="1469878"/>
            <a:ext cx="4834457" cy="2308324"/>
          </a:xfrm>
          <a:prstGeom prst="rect">
            <a:avLst/>
          </a:prstGeom>
          <a:ln w="57150">
            <a:prstDash val="solid"/>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TW" altLang="en-US" sz="2400" b="1" dirty="0" smtClean="0">
                <a:solidFill>
                  <a:srgbClr val="C00000"/>
                </a:solidFill>
                <a:latin typeface="微軟正黑體" pitchFamily="34" charset="-120"/>
                <a:ea typeface="微軟正黑體" pitchFamily="34" charset="-120"/>
              </a:rPr>
              <a:t>業種（</a:t>
            </a:r>
            <a:r>
              <a:rPr lang="en-US" altLang="zh-TW" sz="2400" b="1" dirty="0" smtClean="0">
                <a:solidFill>
                  <a:srgbClr val="C00000"/>
                </a:solidFill>
                <a:latin typeface="微軟正黑體" pitchFamily="34" charset="-120"/>
                <a:ea typeface="微軟正黑體" pitchFamily="34" charset="-120"/>
              </a:rPr>
              <a:t>type of business</a:t>
            </a:r>
            <a:r>
              <a:rPr lang="zh-TW" altLang="en-US" sz="2400" b="1" dirty="0" smtClean="0">
                <a:solidFill>
                  <a:srgbClr val="C00000"/>
                </a:solidFill>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是指依商業客體之標的物（如商品）的種類區分該商業主體的型態；易言之，將某一特定行業，依照項目別細分。</a:t>
            </a:r>
            <a:endParaRPr lang="en-US" altLang="zh-TW" sz="2400" b="1" dirty="0" smtClean="0">
              <a:latin typeface="微軟正黑體" pitchFamily="34" charset="-120"/>
              <a:ea typeface="微軟正黑體" pitchFamily="34" charset="-120"/>
            </a:endParaRPr>
          </a:p>
        </p:txBody>
      </p:sp>
      <p:sp>
        <p:nvSpPr>
          <p:cNvPr id="10" name="矩形 9"/>
          <p:cNvSpPr/>
          <p:nvPr/>
        </p:nvSpPr>
        <p:spPr>
          <a:xfrm>
            <a:off x="2652271" y="3756594"/>
            <a:ext cx="6392080" cy="2862322"/>
          </a:xfrm>
          <a:prstGeom prst="rect">
            <a:avLst/>
          </a:prstGeom>
          <a:ln w="57150">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TW" altLang="en-US" sz="2400" b="1" dirty="0" smtClean="0">
                <a:solidFill>
                  <a:schemeClr val="tx1"/>
                </a:solidFill>
                <a:latin typeface="微軟正黑體" pitchFamily="34" charset="-120"/>
                <a:ea typeface="微軟正黑體" pitchFamily="34" charset="-120"/>
              </a:rPr>
              <a:t>一般是以主力商品的單一名稱作為業種的名稱，可能涉及的範圍包括食、衣、住、行、育、樂等商品與服務，例如，飲食業、服飾業、皮鞋業、運動用品業、鐘錶眼鏡業、飯店業、租車業、書局文具業、娛樂事業等區分之。</a:t>
            </a:r>
            <a:endParaRPr lang="en-US" altLang="zh-TW" sz="2400" b="1" dirty="0" smtClean="0">
              <a:solidFill>
                <a:schemeClr val="tx1"/>
              </a:solidFill>
              <a:latin typeface="微軟正黑體" pitchFamily="34" charset="-120"/>
              <a:ea typeface="微軟正黑體" pitchFamily="34" charset="-120"/>
            </a:endParaRPr>
          </a:p>
        </p:txBody>
      </p:sp>
      <p:pic>
        <p:nvPicPr>
          <p:cNvPr id="7" name="圖片 6" descr="運動用品業.jpg"/>
          <p:cNvPicPr>
            <a:picLocks noChangeAspect="1"/>
          </p:cNvPicPr>
          <p:nvPr/>
        </p:nvPicPr>
        <p:blipFill>
          <a:blip r:embed="rId2" cstate="screen"/>
          <a:stretch>
            <a:fillRect/>
          </a:stretch>
        </p:blipFill>
        <p:spPr>
          <a:xfrm rot="450974">
            <a:off x="5364087" y="1628800"/>
            <a:ext cx="2784309"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圖片 10" descr="皮鞋.jpg"/>
          <p:cNvPicPr>
            <a:picLocks noChangeAspect="1"/>
          </p:cNvPicPr>
          <p:nvPr/>
        </p:nvPicPr>
        <p:blipFill>
          <a:blip r:embed="rId3" cstate="screen"/>
          <a:stretch>
            <a:fillRect/>
          </a:stretch>
        </p:blipFill>
        <p:spPr>
          <a:xfrm rot="21396342">
            <a:off x="48888" y="4152273"/>
            <a:ext cx="2591479"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5161</Words>
  <Application>Microsoft Office PowerPoint</Application>
  <PresentationFormat>如螢幕大小 (4:3)</PresentationFormat>
  <Paragraphs>842</Paragraphs>
  <Slides>73</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73</vt:i4>
      </vt:variant>
    </vt:vector>
  </HeadingPairs>
  <TitlesOfParts>
    <vt:vector size="81" baseType="lpstr">
      <vt:lpstr>Adobe 繁黑體 Std B</vt:lpstr>
      <vt:lpstr>微軟正黑體</vt:lpstr>
      <vt:lpstr>新細明體</vt:lpstr>
      <vt:lpstr>Arial</vt:lpstr>
      <vt:lpstr>Calibri</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carol lo</cp:lastModifiedBy>
  <cp:revision>146</cp:revision>
  <dcterms:created xsi:type="dcterms:W3CDTF">2015-05-30T04:18:26Z</dcterms:created>
  <dcterms:modified xsi:type="dcterms:W3CDTF">2015-07-02T00:50:41Z</dcterms:modified>
</cp:coreProperties>
</file>