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sldIdLst>
    <p:sldId id="256" r:id="rId2"/>
    <p:sldId id="344" r:id="rId3"/>
    <p:sldId id="257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1" r:id="rId25"/>
    <p:sldId id="340" r:id="rId26"/>
    <p:sldId id="282" r:id="rId27"/>
    <p:sldId id="283" r:id="rId28"/>
    <p:sldId id="284" r:id="rId29"/>
    <p:sldId id="280" r:id="rId30"/>
    <p:sldId id="290" r:id="rId31"/>
    <p:sldId id="286" r:id="rId32"/>
    <p:sldId id="292" r:id="rId33"/>
    <p:sldId id="291" r:id="rId34"/>
    <p:sldId id="287" r:id="rId35"/>
    <p:sldId id="341" r:id="rId36"/>
    <p:sldId id="288" r:id="rId37"/>
    <p:sldId id="345" r:id="rId38"/>
    <p:sldId id="289" r:id="rId39"/>
    <p:sldId id="293" r:id="rId40"/>
    <p:sldId id="294" r:id="rId41"/>
    <p:sldId id="295" r:id="rId42"/>
    <p:sldId id="296" r:id="rId43"/>
    <p:sldId id="342" r:id="rId44"/>
    <p:sldId id="297" r:id="rId45"/>
    <p:sldId id="299" r:id="rId46"/>
    <p:sldId id="346" r:id="rId47"/>
    <p:sldId id="347" r:id="rId48"/>
    <p:sldId id="350" r:id="rId49"/>
    <p:sldId id="348" r:id="rId50"/>
    <p:sldId id="352" r:id="rId51"/>
    <p:sldId id="300" r:id="rId52"/>
    <p:sldId id="301" r:id="rId53"/>
    <p:sldId id="302" r:id="rId54"/>
    <p:sldId id="303" r:id="rId55"/>
    <p:sldId id="308" r:id="rId56"/>
    <p:sldId id="304" r:id="rId57"/>
    <p:sldId id="305" r:id="rId58"/>
    <p:sldId id="307" r:id="rId59"/>
    <p:sldId id="309" r:id="rId60"/>
    <p:sldId id="310" r:id="rId61"/>
    <p:sldId id="311" r:id="rId62"/>
    <p:sldId id="312" r:id="rId63"/>
    <p:sldId id="313" r:id="rId64"/>
    <p:sldId id="320" r:id="rId65"/>
    <p:sldId id="321" r:id="rId66"/>
    <p:sldId id="324" r:id="rId67"/>
    <p:sldId id="322" r:id="rId68"/>
    <p:sldId id="323" r:id="rId69"/>
    <p:sldId id="325" r:id="rId70"/>
    <p:sldId id="326" r:id="rId71"/>
    <p:sldId id="327" r:id="rId72"/>
    <p:sldId id="328" r:id="rId73"/>
    <p:sldId id="329" r:id="rId74"/>
    <p:sldId id="330" r:id="rId75"/>
    <p:sldId id="314" r:id="rId76"/>
    <p:sldId id="315" r:id="rId77"/>
    <p:sldId id="333" r:id="rId78"/>
    <p:sldId id="316" r:id="rId79"/>
    <p:sldId id="331" r:id="rId80"/>
    <p:sldId id="353" r:id="rId81"/>
    <p:sldId id="332" r:id="rId82"/>
    <p:sldId id="336" r:id="rId83"/>
    <p:sldId id="339" r:id="rId84"/>
  </p:sldIdLst>
  <p:sldSz cx="9144000" cy="6858000" type="screen4x3"/>
  <p:notesSz cx="6858000" cy="9144000"/>
  <p:custDataLst>
    <p:tags r:id="rId86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FF66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A793C-13BE-4E7D-8AC9-6B13769C79FE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C964889-D30D-4848-B3A3-6504C318C3AE}">
      <dgm:prSet phldrT="[文字]"/>
      <dgm:spPr/>
      <dgm:t>
        <a:bodyPr/>
        <a:lstStyle/>
        <a:p>
          <a:pPr algn="ctr"/>
          <a:r>
            <a:rPr lang="zh-TW" altLang="en-US" dirty="0"/>
            <a:t>為應變國內外經濟的變化</a:t>
          </a:r>
        </a:p>
      </dgm:t>
    </dgm:pt>
    <dgm:pt modelId="{6098A8DE-F817-4988-80ED-2EF5F9785D6C}" type="parTrans" cxnId="{41D53429-7E25-441D-8358-148D45757B5A}">
      <dgm:prSet/>
      <dgm:spPr/>
      <dgm:t>
        <a:bodyPr/>
        <a:lstStyle/>
        <a:p>
          <a:pPr algn="ctr"/>
          <a:endParaRPr lang="zh-TW" altLang="en-US"/>
        </a:p>
      </dgm:t>
    </dgm:pt>
    <dgm:pt modelId="{E5B08AC4-795A-491D-B0A3-1F2C02D54805}" type="sibTrans" cxnId="{41D53429-7E25-441D-8358-148D45757B5A}">
      <dgm:prSet/>
      <dgm:spPr/>
      <dgm:t>
        <a:bodyPr/>
        <a:lstStyle/>
        <a:p>
          <a:pPr algn="ctr"/>
          <a:endParaRPr lang="zh-TW" altLang="en-US"/>
        </a:p>
      </dgm:t>
    </dgm:pt>
    <dgm:pt modelId="{FE902AC4-59B6-4248-981B-9E13CE1292BD}">
      <dgm:prSet phldrT="[文字]"/>
      <dgm:spPr/>
      <dgm:t>
        <a:bodyPr/>
        <a:lstStyle/>
        <a:p>
          <a:pPr algn="ctr"/>
          <a:r>
            <a:rPr lang="zh-TW" altLang="en-US" dirty="0"/>
            <a:t>立法院授權行政機關</a:t>
          </a:r>
        </a:p>
      </dgm:t>
    </dgm:pt>
    <dgm:pt modelId="{25323B01-FFC9-4235-B80E-2E47ECE95D65}" type="parTrans" cxnId="{AC18C33C-4FCD-4467-9072-C0753A9CFF7C}">
      <dgm:prSet/>
      <dgm:spPr/>
      <dgm:t>
        <a:bodyPr/>
        <a:lstStyle/>
        <a:p>
          <a:pPr algn="ctr"/>
          <a:endParaRPr lang="zh-TW" altLang="en-US"/>
        </a:p>
      </dgm:t>
    </dgm:pt>
    <dgm:pt modelId="{FECE279F-6694-4396-8C36-57FEB55B67AD}" type="sibTrans" cxnId="{AC18C33C-4FCD-4467-9072-C0753A9CFF7C}">
      <dgm:prSet/>
      <dgm:spPr/>
      <dgm:t>
        <a:bodyPr/>
        <a:lstStyle/>
        <a:p>
          <a:pPr algn="ctr"/>
          <a:endParaRPr lang="zh-TW" altLang="en-US"/>
        </a:p>
      </dgm:t>
    </dgm:pt>
    <dgm:pt modelId="{08A11866-88B4-4BD2-A1ED-49BA367C54EF}">
      <dgm:prSet phldrT="[文字]"/>
      <dgm:spPr/>
      <dgm:t>
        <a:bodyPr/>
        <a:lstStyle/>
        <a:p>
          <a:pPr algn="ctr"/>
          <a:r>
            <a:rPr lang="zh-TW" altLang="en-US" dirty="0"/>
            <a:t>在範圍內調整稅率</a:t>
          </a:r>
          <a:endParaRPr lang="en-US" altLang="zh-TW" dirty="0"/>
        </a:p>
      </dgm:t>
    </dgm:pt>
    <dgm:pt modelId="{AFB69BE9-0C40-4796-A974-573E523BFC54}" type="parTrans" cxnId="{0173440B-3A75-4203-A600-B4FD8DB19B29}">
      <dgm:prSet/>
      <dgm:spPr/>
      <dgm:t>
        <a:bodyPr/>
        <a:lstStyle/>
        <a:p>
          <a:pPr algn="ctr"/>
          <a:endParaRPr lang="zh-TW" altLang="en-US"/>
        </a:p>
      </dgm:t>
    </dgm:pt>
    <dgm:pt modelId="{ABD4A40A-C64B-4A9D-BD87-C5B869AC2F1F}" type="sibTrans" cxnId="{0173440B-3A75-4203-A600-B4FD8DB19B29}">
      <dgm:prSet/>
      <dgm:spPr/>
      <dgm:t>
        <a:bodyPr/>
        <a:lstStyle/>
        <a:p>
          <a:pPr algn="ctr"/>
          <a:endParaRPr lang="zh-TW" altLang="en-US"/>
        </a:p>
      </dgm:t>
    </dgm:pt>
    <dgm:pt modelId="{24AE9A99-3D52-4D4E-82A6-A2AA6C40F899}">
      <dgm:prSet phldrT="[文字]"/>
      <dgm:spPr/>
      <dgm:t>
        <a:bodyPr/>
        <a:lstStyle/>
        <a:p>
          <a:pPr algn="ctr"/>
          <a:r>
            <a:rPr lang="zh-TW" altLang="en-US" dirty="0"/>
            <a:t>「彈性關稅」</a:t>
          </a:r>
          <a:endParaRPr lang="en-US" altLang="zh-TW" dirty="0"/>
        </a:p>
      </dgm:t>
    </dgm:pt>
    <dgm:pt modelId="{B1494C0D-4DED-408B-B7AC-C29C377C69F4}" type="parTrans" cxnId="{A7981E71-E1BF-4555-88DE-208832373CA5}">
      <dgm:prSet/>
      <dgm:spPr/>
      <dgm:t>
        <a:bodyPr/>
        <a:lstStyle/>
        <a:p>
          <a:pPr algn="ctr"/>
          <a:endParaRPr lang="zh-TW" altLang="en-US"/>
        </a:p>
      </dgm:t>
    </dgm:pt>
    <dgm:pt modelId="{ED529475-6EF4-4875-BAC0-0C24C458C9BB}" type="sibTrans" cxnId="{A7981E71-E1BF-4555-88DE-208832373CA5}">
      <dgm:prSet/>
      <dgm:spPr/>
      <dgm:t>
        <a:bodyPr/>
        <a:lstStyle/>
        <a:p>
          <a:pPr algn="ctr"/>
          <a:endParaRPr lang="zh-TW" altLang="en-US"/>
        </a:p>
      </dgm:t>
    </dgm:pt>
    <dgm:pt modelId="{CBC65C78-5A1F-48CA-96FF-F5CA7FE8580D}" type="pres">
      <dgm:prSet presAssocID="{967A793C-13BE-4E7D-8AC9-6B13769C79F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DFC8427-DB6E-4320-9F33-86607BFABAB6}" type="pres">
      <dgm:prSet presAssocID="{967A793C-13BE-4E7D-8AC9-6B13769C79FE}" presName="dummyMaxCanvas" presStyleCnt="0">
        <dgm:presLayoutVars/>
      </dgm:prSet>
      <dgm:spPr/>
    </dgm:pt>
    <dgm:pt modelId="{978E4990-D100-4888-8715-4CE77B565ACF}" type="pres">
      <dgm:prSet presAssocID="{967A793C-13BE-4E7D-8AC9-6B13769C79F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E50846-6E53-4FDF-B0DC-FDCC3419564E}" type="pres">
      <dgm:prSet presAssocID="{967A793C-13BE-4E7D-8AC9-6B13769C79F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AADF04-005E-42E6-8687-615064B6FDA2}" type="pres">
      <dgm:prSet presAssocID="{967A793C-13BE-4E7D-8AC9-6B13769C79F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2D5642-5849-4E15-841E-4AC491713CA3}" type="pres">
      <dgm:prSet presAssocID="{967A793C-13BE-4E7D-8AC9-6B13769C79F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CB0AF3-9CEA-4D7A-A75B-B2B0630C43B6}" type="pres">
      <dgm:prSet presAssocID="{967A793C-13BE-4E7D-8AC9-6B13769C79F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C0901B-FDCE-401B-A8D5-40084CDC9BA9}" type="pres">
      <dgm:prSet presAssocID="{967A793C-13BE-4E7D-8AC9-6B13769C79F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8B8BA8-88F9-4176-B911-C16A89225F51}" type="pres">
      <dgm:prSet presAssocID="{967A793C-13BE-4E7D-8AC9-6B13769C79F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5C20B2-078A-44B4-9D53-4785C22496B4}" type="pres">
      <dgm:prSet presAssocID="{967A793C-13BE-4E7D-8AC9-6B13769C79F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3F1397-CF40-4E41-82B9-D3899982C076}" type="pres">
      <dgm:prSet presAssocID="{967A793C-13BE-4E7D-8AC9-6B13769C79F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C3F10F-00E4-4C5D-98DC-59D0A224A72E}" type="pres">
      <dgm:prSet presAssocID="{967A793C-13BE-4E7D-8AC9-6B13769C79F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23FFC3-6E24-444C-99C7-CA4CBCCBA4FF}" type="pres">
      <dgm:prSet presAssocID="{967A793C-13BE-4E7D-8AC9-6B13769C79F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627FCD-1CC4-44FB-B04A-6AC30C7F7576}" type="presOf" srcId="{FE902AC4-59B6-4248-981B-9E13CE1292BD}" destId="{5CE50846-6E53-4FDF-B0DC-FDCC3419564E}" srcOrd="0" destOrd="0" presId="urn:microsoft.com/office/officeart/2005/8/layout/vProcess5"/>
    <dgm:cxn modelId="{2EB81B79-16AF-4EE0-960F-4758C1485152}" type="presOf" srcId="{08A11866-88B4-4BD2-A1ED-49BA367C54EF}" destId="{58AADF04-005E-42E6-8687-615064B6FDA2}" srcOrd="0" destOrd="0" presId="urn:microsoft.com/office/officeart/2005/8/layout/vProcess5"/>
    <dgm:cxn modelId="{4FA2226A-15F9-4BE0-A7CD-CAEE8F7D0D20}" type="presOf" srcId="{967A793C-13BE-4E7D-8AC9-6B13769C79FE}" destId="{CBC65C78-5A1F-48CA-96FF-F5CA7FE8580D}" srcOrd="0" destOrd="0" presId="urn:microsoft.com/office/officeart/2005/8/layout/vProcess5"/>
    <dgm:cxn modelId="{AEBE66BA-F136-41AB-B4B1-F0AD35987C1F}" type="presOf" srcId="{08A11866-88B4-4BD2-A1ED-49BA367C54EF}" destId="{C9C3F10F-00E4-4C5D-98DC-59D0A224A72E}" srcOrd="1" destOrd="0" presId="urn:microsoft.com/office/officeart/2005/8/layout/vProcess5"/>
    <dgm:cxn modelId="{15C3B6A0-01F2-427E-8DDF-BCAD425161AB}" type="presOf" srcId="{FECE279F-6694-4396-8C36-57FEB55B67AD}" destId="{10C0901B-FDCE-401B-A8D5-40084CDC9BA9}" srcOrd="0" destOrd="0" presId="urn:microsoft.com/office/officeart/2005/8/layout/vProcess5"/>
    <dgm:cxn modelId="{A7981E71-E1BF-4555-88DE-208832373CA5}" srcId="{967A793C-13BE-4E7D-8AC9-6B13769C79FE}" destId="{24AE9A99-3D52-4D4E-82A6-A2AA6C40F899}" srcOrd="3" destOrd="0" parTransId="{B1494C0D-4DED-408B-B7AC-C29C377C69F4}" sibTransId="{ED529475-6EF4-4875-BAC0-0C24C458C9BB}"/>
    <dgm:cxn modelId="{FF75F05C-AC4E-47F5-8AA7-6E4176DF8EEE}" type="presOf" srcId="{FE902AC4-59B6-4248-981B-9E13CE1292BD}" destId="{E03F1397-CF40-4E41-82B9-D3899982C076}" srcOrd="1" destOrd="0" presId="urn:microsoft.com/office/officeart/2005/8/layout/vProcess5"/>
    <dgm:cxn modelId="{46471F34-B229-47D2-B1A9-278C8261AAFB}" type="presOf" srcId="{E5B08AC4-795A-491D-B0A3-1F2C02D54805}" destId="{C6CB0AF3-9CEA-4D7A-A75B-B2B0630C43B6}" srcOrd="0" destOrd="0" presId="urn:microsoft.com/office/officeart/2005/8/layout/vProcess5"/>
    <dgm:cxn modelId="{54915133-F99C-4931-A1C8-23750F338A5E}" type="presOf" srcId="{24AE9A99-3D52-4D4E-82A6-A2AA6C40F899}" destId="{7C2D5642-5849-4E15-841E-4AC491713CA3}" srcOrd="0" destOrd="0" presId="urn:microsoft.com/office/officeart/2005/8/layout/vProcess5"/>
    <dgm:cxn modelId="{41D53429-7E25-441D-8358-148D45757B5A}" srcId="{967A793C-13BE-4E7D-8AC9-6B13769C79FE}" destId="{4C964889-D30D-4848-B3A3-6504C318C3AE}" srcOrd="0" destOrd="0" parTransId="{6098A8DE-F817-4988-80ED-2EF5F9785D6C}" sibTransId="{E5B08AC4-795A-491D-B0A3-1F2C02D54805}"/>
    <dgm:cxn modelId="{6A83F144-CEE5-476C-85B9-A3206D766641}" type="presOf" srcId="{24AE9A99-3D52-4D4E-82A6-A2AA6C40F899}" destId="{D723FFC3-6E24-444C-99C7-CA4CBCCBA4FF}" srcOrd="1" destOrd="0" presId="urn:microsoft.com/office/officeart/2005/8/layout/vProcess5"/>
    <dgm:cxn modelId="{0173440B-3A75-4203-A600-B4FD8DB19B29}" srcId="{967A793C-13BE-4E7D-8AC9-6B13769C79FE}" destId="{08A11866-88B4-4BD2-A1ED-49BA367C54EF}" srcOrd="2" destOrd="0" parTransId="{AFB69BE9-0C40-4796-A974-573E523BFC54}" sibTransId="{ABD4A40A-C64B-4A9D-BD87-C5B869AC2F1F}"/>
    <dgm:cxn modelId="{F56F8555-2C4D-4263-9367-EC9B04F34550}" type="presOf" srcId="{4C964889-D30D-4848-B3A3-6504C318C3AE}" destId="{EB5C20B2-078A-44B4-9D53-4785C22496B4}" srcOrd="1" destOrd="0" presId="urn:microsoft.com/office/officeart/2005/8/layout/vProcess5"/>
    <dgm:cxn modelId="{81866909-F84C-4D29-A485-7521339E1E76}" type="presOf" srcId="{4C964889-D30D-4848-B3A3-6504C318C3AE}" destId="{978E4990-D100-4888-8715-4CE77B565ACF}" srcOrd="0" destOrd="0" presId="urn:microsoft.com/office/officeart/2005/8/layout/vProcess5"/>
    <dgm:cxn modelId="{74D0AD61-538B-4F6A-A74D-4F757F97334C}" type="presOf" srcId="{ABD4A40A-C64B-4A9D-BD87-C5B869AC2F1F}" destId="{A18B8BA8-88F9-4176-B911-C16A89225F51}" srcOrd="0" destOrd="0" presId="urn:microsoft.com/office/officeart/2005/8/layout/vProcess5"/>
    <dgm:cxn modelId="{AC18C33C-4FCD-4467-9072-C0753A9CFF7C}" srcId="{967A793C-13BE-4E7D-8AC9-6B13769C79FE}" destId="{FE902AC4-59B6-4248-981B-9E13CE1292BD}" srcOrd="1" destOrd="0" parTransId="{25323B01-FFC9-4235-B80E-2E47ECE95D65}" sibTransId="{FECE279F-6694-4396-8C36-57FEB55B67AD}"/>
    <dgm:cxn modelId="{B003914E-FE03-42AD-8B93-8C7DC20E5ED1}" type="presParOf" srcId="{CBC65C78-5A1F-48CA-96FF-F5CA7FE8580D}" destId="{BDFC8427-DB6E-4320-9F33-86607BFABAB6}" srcOrd="0" destOrd="0" presId="urn:microsoft.com/office/officeart/2005/8/layout/vProcess5"/>
    <dgm:cxn modelId="{310F0128-0689-4888-ADDF-E7A45963F562}" type="presParOf" srcId="{CBC65C78-5A1F-48CA-96FF-F5CA7FE8580D}" destId="{978E4990-D100-4888-8715-4CE77B565ACF}" srcOrd="1" destOrd="0" presId="urn:microsoft.com/office/officeart/2005/8/layout/vProcess5"/>
    <dgm:cxn modelId="{E155D365-3399-4B93-9177-018E00B29410}" type="presParOf" srcId="{CBC65C78-5A1F-48CA-96FF-F5CA7FE8580D}" destId="{5CE50846-6E53-4FDF-B0DC-FDCC3419564E}" srcOrd="2" destOrd="0" presId="urn:microsoft.com/office/officeart/2005/8/layout/vProcess5"/>
    <dgm:cxn modelId="{CAC21755-6990-4F03-AEB8-9C12BE6233FA}" type="presParOf" srcId="{CBC65C78-5A1F-48CA-96FF-F5CA7FE8580D}" destId="{58AADF04-005E-42E6-8687-615064B6FDA2}" srcOrd="3" destOrd="0" presId="urn:microsoft.com/office/officeart/2005/8/layout/vProcess5"/>
    <dgm:cxn modelId="{29CB0BD8-1D7C-4582-BC67-CEFEF9D89A0E}" type="presParOf" srcId="{CBC65C78-5A1F-48CA-96FF-F5CA7FE8580D}" destId="{7C2D5642-5849-4E15-841E-4AC491713CA3}" srcOrd="4" destOrd="0" presId="urn:microsoft.com/office/officeart/2005/8/layout/vProcess5"/>
    <dgm:cxn modelId="{77123EDF-8FEE-4B19-9B5D-2781F94993CA}" type="presParOf" srcId="{CBC65C78-5A1F-48CA-96FF-F5CA7FE8580D}" destId="{C6CB0AF3-9CEA-4D7A-A75B-B2B0630C43B6}" srcOrd="5" destOrd="0" presId="urn:microsoft.com/office/officeart/2005/8/layout/vProcess5"/>
    <dgm:cxn modelId="{405114E1-A9E3-4479-8990-1DFBCB257AAF}" type="presParOf" srcId="{CBC65C78-5A1F-48CA-96FF-F5CA7FE8580D}" destId="{10C0901B-FDCE-401B-A8D5-40084CDC9BA9}" srcOrd="6" destOrd="0" presId="urn:microsoft.com/office/officeart/2005/8/layout/vProcess5"/>
    <dgm:cxn modelId="{61C80DA6-7BC7-4330-90FB-003AB11F49CE}" type="presParOf" srcId="{CBC65C78-5A1F-48CA-96FF-F5CA7FE8580D}" destId="{A18B8BA8-88F9-4176-B911-C16A89225F51}" srcOrd="7" destOrd="0" presId="urn:microsoft.com/office/officeart/2005/8/layout/vProcess5"/>
    <dgm:cxn modelId="{645741E6-30ED-4A35-BD95-F5D2247F82F4}" type="presParOf" srcId="{CBC65C78-5A1F-48CA-96FF-F5CA7FE8580D}" destId="{EB5C20B2-078A-44B4-9D53-4785C22496B4}" srcOrd="8" destOrd="0" presId="urn:microsoft.com/office/officeart/2005/8/layout/vProcess5"/>
    <dgm:cxn modelId="{055EE58A-DC0F-46F9-A984-EE3371F6DB2C}" type="presParOf" srcId="{CBC65C78-5A1F-48CA-96FF-F5CA7FE8580D}" destId="{E03F1397-CF40-4E41-82B9-D3899982C076}" srcOrd="9" destOrd="0" presId="urn:microsoft.com/office/officeart/2005/8/layout/vProcess5"/>
    <dgm:cxn modelId="{4DF62613-D174-4992-9E94-4623C5134602}" type="presParOf" srcId="{CBC65C78-5A1F-48CA-96FF-F5CA7FE8580D}" destId="{C9C3F10F-00E4-4C5D-98DC-59D0A224A72E}" srcOrd="10" destOrd="0" presId="urn:microsoft.com/office/officeart/2005/8/layout/vProcess5"/>
    <dgm:cxn modelId="{37C85F7B-E2DC-44F9-B4F2-10C84E4DF156}" type="presParOf" srcId="{CBC65C78-5A1F-48CA-96FF-F5CA7FE8580D}" destId="{D723FFC3-6E24-444C-99C7-CA4CBCCBA4F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79E442-461C-477C-99E3-68851A97BB5B}" type="doc">
      <dgm:prSet loTypeId="urn:microsoft.com/office/officeart/2005/8/layout/v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900BF836-77BF-4201-84E7-00940BB610E2}">
      <dgm:prSet custT="1"/>
      <dgm:spPr/>
      <dgm:t>
        <a:bodyPr/>
        <a:lstStyle/>
        <a:p>
          <a:pPr rtl="0"/>
          <a:r>
            <a:rPr lang="zh-TW" sz="2800" dirty="0"/>
            <a:t>差異化管理</a:t>
          </a:r>
          <a:endParaRPr lang="en-US" sz="2800" dirty="0"/>
        </a:p>
      </dgm:t>
    </dgm:pt>
    <dgm:pt modelId="{F396C42D-79A2-487D-BCFB-55E79BA082C9}" type="parTrans" cxnId="{622636C9-41BE-40F9-969D-0B5476A410C2}">
      <dgm:prSet/>
      <dgm:spPr/>
      <dgm:t>
        <a:bodyPr/>
        <a:lstStyle/>
        <a:p>
          <a:endParaRPr lang="zh-TW" altLang="en-US"/>
        </a:p>
      </dgm:t>
    </dgm:pt>
    <dgm:pt modelId="{36E56BA9-3492-46AE-B1BA-CD74E87FDDD8}" type="sibTrans" cxnId="{622636C9-41BE-40F9-969D-0B5476A410C2}">
      <dgm:prSet/>
      <dgm:spPr/>
      <dgm:t>
        <a:bodyPr/>
        <a:lstStyle/>
        <a:p>
          <a:endParaRPr lang="zh-TW" altLang="en-US"/>
        </a:p>
      </dgm:t>
    </dgm:pt>
    <dgm:pt modelId="{6227A1C9-797E-4596-8DE3-136C166C4F30}">
      <dgm:prSet custT="1"/>
      <dgm:spPr/>
      <dgm:t>
        <a:bodyPr/>
        <a:lstStyle/>
        <a:p>
          <a:pPr rtl="0"/>
          <a:r>
            <a:rPr lang="zh-TW" sz="2800" dirty="0"/>
            <a:t>專業行銷</a:t>
          </a:r>
          <a:endParaRPr lang="en-US" sz="2800" dirty="0"/>
        </a:p>
      </dgm:t>
    </dgm:pt>
    <dgm:pt modelId="{D6554F25-AA2E-4076-BC6A-C512A76D9BBB}" type="parTrans" cxnId="{D6B2CC62-DB59-4659-8D29-CA210501A0D5}">
      <dgm:prSet/>
      <dgm:spPr/>
      <dgm:t>
        <a:bodyPr/>
        <a:lstStyle/>
        <a:p>
          <a:endParaRPr lang="zh-TW" altLang="en-US"/>
        </a:p>
      </dgm:t>
    </dgm:pt>
    <dgm:pt modelId="{B9FBBDDF-352B-4F52-A78E-03D5148551F5}" type="sibTrans" cxnId="{D6B2CC62-DB59-4659-8D29-CA210501A0D5}">
      <dgm:prSet/>
      <dgm:spPr/>
      <dgm:t>
        <a:bodyPr/>
        <a:lstStyle/>
        <a:p>
          <a:endParaRPr lang="zh-TW" altLang="en-US"/>
        </a:p>
      </dgm:t>
    </dgm:pt>
    <dgm:pt modelId="{0B9E2140-7446-411C-AC7B-B52F21E943A9}">
      <dgm:prSet custT="1"/>
      <dgm:spPr/>
      <dgm:t>
        <a:bodyPr/>
        <a:lstStyle/>
        <a:p>
          <a:pPr rtl="0"/>
          <a:r>
            <a:rPr lang="zh-TW" sz="2800" dirty="0"/>
            <a:t>改善服務生產力</a:t>
          </a:r>
          <a:endParaRPr lang="en-US" sz="2800" dirty="0"/>
        </a:p>
      </dgm:t>
    </dgm:pt>
    <dgm:pt modelId="{F0B3E44C-CC69-481A-AB0E-C2EBAC419EFF}" type="parTrans" cxnId="{FBF33623-A267-4ECA-BCCA-4E750448EF0B}">
      <dgm:prSet/>
      <dgm:spPr/>
      <dgm:t>
        <a:bodyPr/>
        <a:lstStyle/>
        <a:p>
          <a:endParaRPr lang="zh-TW" altLang="en-US"/>
        </a:p>
      </dgm:t>
    </dgm:pt>
    <dgm:pt modelId="{8F2237C6-EC65-4969-BBFF-65F7115447A3}" type="sibTrans" cxnId="{FBF33623-A267-4ECA-BCCA-4E750448EF0B}">
      <dgm:prSet/>
      <dgm:spPr/>
      <dgm:t>
        <a:bodyPr/>
        <a:lstStyle/>
        <a:p>
          <a:endParaRPr lang="zh-TW" altLang="en-US"/>
        </a:p>
      </dgm:t>
    </dgm:pt>
    <dgm:pt modelId="{4186B68D-C048-47EE-A0E3-0AA6333695D8}">
      <dgm:prSet/>
      <dgm:spPr/>
      <dgm:t>
        <a:bodyPr/>
        <a:lstStyle/>
        <a:p>
          <a:pPr rtl="0"/>
          <a:r>
            <a:rPr lang="zh-TW" dirty="0"/>
            <a:t>加入</a:t>
          </a:r>
          <a:r>
            <a:rPr lang="en-US" dirty="0"/>
            <a:t>WTO</a:t>
          </a:r>
          <a:r>
            <a:rPr lang="zh-TW" dirty="0"/>
            <a:t>後的因應方案</a:t>
          </a:r>
          <a:endParaRPr lang="en-US" dirty="0"/>
        </a:p>
      </dgm:t>
    </dgm:pt>
    <dgm:pt modelId="{726EAF3A-04FB-4A22-A4A0-1FFE79F54FD8}" type="parTrans" cxnId="{643CA28D-7FF5-4DE6-9E7F-310DBF2C6836}">
      <dgm:prSet/>
      <dgm:spPr/>
      <dgm:t>
        <a:bodyPr/>
        <a:lstStyle/>
        <a:p>
          <a:endParaRPr lang="zh-TW" altLang="en-US"/>
        </a:p>
      </dgm:t>
    </dgm:pt>
    <dgm:pt modelId="{67234495-EB03-4189-951C-6FCFE28C6B7E}" type="sibTrans" cxnId="{643CA28D-7FF5-4DE6-9E7F-310DBF2C6836}">
      <dgm:prSet/>
      <dgm:spPr/>
      <dgm:t>
        <a:bodyPr/>
        <a:lstStyle/>
        <a:p>
          <a:endParaRPr lang="zh-TW" altLang="en-US"/>
        </a:p>
      </dgm:t>
    </dgm:pt>
    <dgm:pt modelId="{EAA83BD0-9B67-46D2-B8CC-E512976A6888}">
      <dgm:prSet/>
      <dgm:spPr/>
      <dgm:t>
        <a:bodyPr/>
        <a:lstStyle/>
        <a:p>
          <a:pPr rtl="0"/>
          <a:r>
            <a:rPr lang="zh-TW" dirty="0"/>
            <a:t>自由貿易協定</a:t>
          </a:r>
          <a:r>
            <a:rPr lang="en-US" dirty="0"/>
            <a:t>(FTA)</a:t>
          </a:r>
          <a:endParaRPr lang="zh-TW" dirty="0"/>
        </a:p>
      </dgm:t>
    </dgm:pt>
    <dgm:pt modelId="{70E7D103-9A50-4E0D-B8FE-9A359EF50A18}" type="parTrans" cxnId="{03548A67-BBC3-4EEF-885D-2181463D499F}">
      <dgm:prSet/>
      <dgm:spPr/>
      <dgm:t>
        <a:bodyPr/>
        <a:lstStyle/>
        <a:p>
          <a:endParaRPr lang="zh-TW" altLang="en-US"/>
        </a:p>
      </dgm:t>
    </dgm:pt>
    <dgm:pt modelId="{BE6D3DD5-C91A-455E-A4FF-325CDD59665A}" type="sibTrans" cxnId="{03548A67-BBC3-4EEF-885D-2181463D499F}">
      <dgm:prSet/>
      <dgm:spPr/>
      <dgm:t>
        <a:bodyPr/>
        <a:lstStyle/>
        <a:p>
          <a:endParaRPr lang="zh-TW" altLang="en-US"/>
        </a:p>
      </dgm:t>
    </dgm:pt>
    <dgm:pt modelId="{802ABA31-03C1-455E-95A5-CE8C6D9B8072}">
      <dgm:prSet custT="1"/>
      <dgm:spPr/>
      <dgm:t>
        <a:bodyPr anchor="ctr"/>
        <a:lstStyle/>
        <a:p>
          <a:pPr algn="l" rtl="0"/>
          <a:r>
            <a:rPr lang="zh-TW" altLang="en-US" sz="2400" dirty="0"/>
            <a:t>提出與競爭者有別的服務</a:t>
          </a:r>
          <a:endParaRPr lang="en-US" sz="2400" dirty="0"/>
        </a:p>
      </dgm:t>
    </dgm:pt>
    <dgm:pt modelId="{B67AF853-4482-4885-8A4F-D63667189E4A}" type="parTrans" cxnId="{EDD73993-91E1-4240-93A4-46600BC4200A}">
      <dgm:prSet/>
      <dgm:spPr/>
      <dgm:t>
        <a:bodyPr/>
        <a:lstStyle/>
        <a:p>
          <a:endParaRPr lang="zh-TW" altLang="en-US"/>
        </a:p>
      </dgm:t>
    </dgm:pt>
    <dgm:pt modelId="{B5892FD2-5567-42CA-A219-22F0031B1C03}" type="sibTrans" cxnId="{EDD73993-91E1-4240-93A4-46600BC4200A}">
      <dgm:prSet/>
      <dgm:spPr/>
      <dgm:t>
        <a:bodyPr/>
        <a:lstStyle/>
        <a:p>
          <a:endParaRPr lang="zh-TW" altLang="en-US"/>
        </a:p>
      </dgm:t>
    </dgm:pt>
    <dgm:pt modelId="{ABF99414-EA68-4201-AB41-B3BEE34D1222}">
      <dgm:prSet custT="1"/>
      <dgm:spPr/>
      <dgm:t>
        <a:bodyPr anchor="ctr"/>
        <a:lstStyle/>
        <a:p>
          <a:pPr algn="l" rtl="0"/>
          <a:r>
            <a:rPr lang="zh-TW" altLang="en-US" sz="2400" dirty="0"/>
            <a:t>培養顧客忠誠度、發展內部行銷</a:t>
          </a:r>
          <a:endParaRPr lang="en-US" sz="2400" dirty="0"/>
        </a:p>
      </dgm:t>
    </dgm:pt>
    <dgm:pt modelId="{26257110-E8D2-4E36-8736-43DC0D5CDCB9}" type="parTrans" cxnId="{E3207706-FFE8-4EB3-A7BE-4C655F1FC981}">
      <dgm:prSet/>
      <dgm:spPr/>
      <dgm:t>
        <a:bodyPr/>
        <a:lstStyle/>
        <a:p>
          <a:endParaRPr lang="zh-TW" altLang="en-US"/>
        </a:p>
      </dgm:t>
    </dgm:pt>
    <dgm:pt modelId="{BD25CA79-D359-435C-B868-A060E08B5518}" type="sibTrans" cxnId="{E3207706-FFE8-4EB3-A7BE-4C655F1FC981}">
      <dgm:prSet/>
      <dgm:spPr/>
      <dgm:t>
        <a:bodyPr/>
        <a:lstStyle/>
        <a:p>
          <a:endParaRPr lang="zh-TW" altLang="en-US"/>
        </a:p>
      </dgm:t>
    </dgm:pt>
    <dgm:pt modelId="{78AAF8B4-5228-4C3B-8A51-AC6192E11886}">
      <dgm:prSet custT="1"/>
      <dgm:spPr/>
      <dgm:t>
        <a:bodyPr anchor="ctr"/>
        <a:lstStyle/>
        <a:p>
          <a:pPr rtl="0"/>
          <a:r>
            <a:rPr lang="zh-TW" altLang="en-US" sz="2100" dirty="0"/>
            <a:t>增加服務的數量、善用科技提升效率</a:t>
          </a:r>
          <a:endParaRPr lang="en-US" sz="2100" dirty="0"/>
        </a:p>
      </dgm:t>
    </dgm:pt>
    <dgm:pt modelId="{BE269E1E-C2BE-4374-8508-D08E0CC80DCF}" type="parTrans" cxnId="{3C72A8FA-BA7E-4AAB-A5D8-BA37443F6C04}">
      <dgm:prSet/>
      <dgm:spPr/>
      <dgm:t>
        <a:bodyPr/>
        <a:lstStyle/>
        <a:p>
          <a:endParaRPr lang="zh-TW" altLang="en-US"/>
        </a:p>
      </dgm:t>
    </dgm:pt>
    <dgm:pt modelId="{9155C29A-3B3F-4339-8951-34D74A421625}" type="sibTrans" cxnId="{3C72A8FA-BA7E-4AAB-A5D8-BA37443F6C04}">
      <dgm:prSet/>
      <dgm:spPr/>
      <dgm:t>
        <a:bodyPr/>
        <a:lstStyle/>
        <a:p>
          <a:endParaRPr lang="zh-TW" altLang="en-US"/>
        </a:p>
      </dgm:t>
    </dgm:pt>
    <dgm:pt modelId="{0520BB66-5E3A-4830-A901-3565A78D1492}">
      <dgm:prSet custT="1"/>
      <dgm:spPr/>
      <dgm:t>
        <a:bodyPr anchor="ctr"/>
        <a:lstStyle/>
        <a:p>
          <a:pPr rtl="0"/>
          <a:r>
            <a:rPr lang="zh-TW" altLang="en-US" sz="2600" dirty="0"/>
            <a:t>進行策略聯盟、建立資訊系統</a:t>
          </a:r>
          <a:endParaRPr lang="en-US" sz="2600" dirty="0"/>
        </a:p>
      </dgm:t>
    </dgm:pt>
    <dgm:pt modelId="{CB9599AC-4421-4A86-8047-32B59F8B4B57}" type="parTrans" cxnId="{BBBB2392-5681-447C-B9F5-46BB4418A63C}">
      <dgm:prSet/>
      <dgm:spPr/>
      <dgm:t>
        <a:bodyPr/>
        <a:lstStyle/>
        <a:p>
          <a:endParaRPr lang="zh-TW" altLang="en-US"/>
        </a:p>
      </dgm:t>
    </dgm:pt>
    <dgm:pt modelId="{B0F2C734-D7A9-4DE2-BDD9-729D121E3432}" type="sibTrans" cxnId="{BBBB2392-5681-447C-B9F5-46BB4418A63C}">
      <dgm:prSet/>
      <dgm:spPr/>
      <dgm:t>
        <a:bodyPr/>
        <a:lstStyle/>
        <a:p>
          <a:endParaRPr lang="zh-TW" altLang="en-US"/>
        </a:p>
      </dgm:t>
    </dgm:pt>
    <dgm:pt modelId="{18C163E3-874B-4CA7-A2D1-360C2EC08F64}">
      <dgm:prSet/>
      <dgm:spPr/>
      <dgm:t>
        <a:bodyPr anchor="ctr"/>
        <a:lstStyle/>
        <a:p>
          <a:pPr rtl="0"/>
          <a:r>
            <a:rPr lang="zh-TW" altLang="en-US" dirty="0"/>
            <a:t>瞭解國際處境與情勢、挑戰亞太整合</a:t>
          </a:r>
          <a:endParaRPr lang="zh-TW" dirty="0"/>
        </a:p>
      </dgm:t>
    </dgm:pt>
    <dgm:pt modelId="{F282E7AC-0F99-4E2F-B4A4-D86B725CCD90}" type="parTrans" cxnId="{4B6CCEB2-AAC5-4B6F-994F-CC5DA7D2E43B}">
      <dgm:prSet/>
      <dgm:spPr/>
      <dgm:t>
        <a:bodyPr/>
        <a:lstStyle/>
        <a:p>
          <a:endParaRPr lang="zh-TW" altLang="en-US"/>
        </a:p>
      </dgm:t>
    </dgm:pt>
    <dgm:pt modelId="{D122FAB5-0900-4EB6-8E61-8445BD44763B}" type="sibTrans" cxnId="{4B6CCEB2-AAC5-4B6F-994F-CC5DA7D2E43B}">
      <dgm:prSet/>
      <dgm:spPr/>
      <dgm:t>
        <a:bodyPr/>
        <a:lstStyle/>
        <a:p>
          <a:endParaRPr lang="zh-TW" altLang="en-US"/>
        </a:p>
      </dgm:t>
    </dgm:pt>
    <dgm:pt modelId="{4D7D71BA-ACD0-4085-AD97-1786EB27AD85}" type="pres">
      <dgm:prSet presAssocID="{6E79E442-461C-477C-99E3-68851A97BB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D7913B8-C07A-4902-8A1F-6CA324E24681}" type="pres">
      <dgm:prSet presAssocID="{900BF836-77BF-4201-84E7-00940BB610E2}" presName="linNode" presStyleCnt="0"/>
      <dgm:spPr/>
    </dgm:pt>
    <dgm:pt modelId="{8EEFF23C-DEED-4123-82EC-5AC96A2BCF92}" type="pres">
      <dgm:prSet presAssocID="{900BF836-77BF-4201-84E7-00940BB610E2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D7C775-9EA0-4E1F-A83D-986D495D2E36}" type="pres">
      <dgm:prSet presAssocID="{900BF836-77BF-4201-84E7-00940BB610E2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5D2E02-2793-46E4-9DD4-EC3AEF43DBA8}" type="pres">
      <dgm:prSet presAssocID="{36E56BA9-3492-46AE-B1BA-CD74E87FDDD8}" presName="spacing" presStyleCnt="0"/>
      <dgm:spPr/>
    </dgm:pt>
    <dgm:pt modelId="{A2C24A78-27A1-4530-A018-528AE087EC9E}" type="pres">
      <dgm:prSet presAssocID="{6227A1C9-797E-4596-8DE3-136C166C4F30}" presName="linNode" presStyleCnt="0"/>
      <dgm:spPr/>
    </dgm:pt>
    <dgm:pt modelId="{B4352B64-489B-470A-A26C-83AC388A0CBF}" type="pres">
      <dgm:prSet presAssocID="{6227A1C9-797E-4596-8DE3-136C166C4F30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711D839-33CE-493D-9802-FB17F9268600}" type="pres">
      <dgm:prSet presAssocID="{6227A1C9-797E-4596-8DE3-136C166C4F30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EB61D1-2D03-4AEB-950F-A448FDDA72AD}" type="pres">
      <dgm:prSet presAssocID="{B9FBBDDF-352B-4F52-A78E-03D5148551F5}" presName="spacing" presStyleCnt="0"/>
      <dgm:spPr/>
    </dgm:pt>
    <dgm:pt modelId="{7E296CEB-7DE8-4E93-9B4C-CAC859269B09}" type="pres">
      <dgm:prSet presAssocID="{0B9E2140-7446-411C-AC7B-B52F21E943A9}" presName="linNode" presStyleCnt="0"/>
      <dgm:spPr/>
    </dgm:pt>
    <dgm:pt modelId="{F7F1BBC7-927C-49FB-9BE1-0938183F4083}" type="pres">
      <dgm:prSet presAssocID="{0B9E2140-7446-411C-AC7B-B52F21E943A9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62A916-5ED7-4161-A8CB-EFFF3739A49D}" type="pres">
      <dgm:prSet presAssocID="{0B9E2140-7446-411C-AC7B-B52F21E943A9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5843D8-9B1C-4F59-ACA7-D405DE2DF2EF}" type="pres">
      <dgm:prSet presAssocID="{8F2237C6-EC65-4969-BBFF-65F7115447A3}" presName="spacing" presStyleCnt="0"/>
      <dgm:spPr/>
    </dgm:pt>
    <dgm:pt modelId="{A7AF330F-C2B9-4362-81FE-B700261817FC}" type="pres">
      <dgm:prSet presAssocID="{4186B68D-C048-47EE-A0E3-0AA6333695D8}" presName="linNode" presStyleCnt="0"/>
      <dgm:spPr/>
    </dgm:pt>
    <dgm:pt modelId="{A6BE7B9D-43E8-45BE-939E-44F571485262}" type="pres">
      <dgm:prSet presAssocID="{4186B68D-C048-47EE-A0E3-0AA6333695D8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40487B-FF06-43A4-8B9B-E2B297CF3BC4}" type="pres">
      <dgm:prSet presAssocID="{4186B68D-C048-47EE-A0E3-0AA6333695D8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8A4D6A-0040-4C55-AB70-95163407C834}" type="pres">
      <dgm:prSet presAssocID="{67234495-EB03-4189-951C-6FCFE28C6B7E}" presName="spacing" presStyleCnt="0"/>
      <dgm:spPr/>
    </dgm:pt>
    <dgm:pt modelId="{EB799D43-F40A-426B-A433-7FCFEFD4DF77}" type="pres">
      <dgm:prSet presAssocID="{EAA83BD0-9B67-46D2-B8CC-E512976A6888}" presName="linNode" presStyleCnt="0"/>
      <dgm:spPr/>
    </dgm:pt>
    <dgm:pt modelId="{3F106269-1D12-4247-8DEA-F54EFE1D40C7}" type="pres">
      <dgm:prSet presAssocID="{EAA83BD0-9B67-46D2-B8CC-E512976A6888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AAB8F2-38F3-4162-9D18-D4257DC23459}" type="pres">
      <dgm:prSet presAssocID="{EAA83BD0-9B67-46D2-B8CC-E512976A6888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5618626-CFE8-48E9-BCAB-8B7D8C53E704}" type="presOf" srcId="{0520BB66-5E3A-4830-A901-3565A78D1492}" destId="{8340487B-FF06-43A4-8B9B-E2B297CF3BC4}" srcOrd="0" destOrd="0" presId="urn:microsoft.com/office/officeart/2005/8/layout/vList6"/>
    <dgm:cxn modelId="{51342B63-E683-4E52-ACFB-0A01DA60588F}" type="presOf" srcId="{18C163E3-874B-4CA7-A2D1-360C2EC08F64}" destId="{64AAB8F2-38F3-4162-9D18-D4257DC23459}" srcOrd="0" destOrd="0" presId="urn:microsoft.com/office/officeart/2005/8/layout/vList6"/>
    <dgm:cxn modelId="{3D706DB0-09D2-4007-865D-9F325227C5B7}" type="presOf" srcId="{EAA83BD0-9B67-46D2-B8CC-E512976A6888}" destId="{3F106269-1D12-4247-8DEA-F54EFE1D40C7}" srcOrd="0" destOrd="0" presId="urn:microsoft.com/office/officeart/2005/8/layout/vList6"/>
    <dgm:cxn modelId="{ED2170BF-5E18-4E94-BC3D-AD7AF03AC2D7}" type="presOf" srcId="{4186B68D-C048-47EE-A0E3-0AA6333695D8}" destId="{A6BE7B9D-43E8-45BE-939E-44F571485262}" srcOrd="0" destOrd="0" presId="urn:microsoft.com/office/officeart/2005/8/layout/vList6"/>
    <dgm:cxn modelId="{FBF33623-A267-4ECA-BCCA-4E750448EF0B}" srcId="{6E79E442-461C-477C-99E3-68851A97BB5B}" destId="{0B9E2140-7446-411C-AC7B-B52F21E943A9}" srcOrd="2" destOrd="0" parTransId="{F0B3E44C-CC69-481A-AB0E-C2EBAC419EFF}" sibTransId="{8F2237C6-EC65-4969-BBFF-65F7115447A3}"/>
    <dgm:cxn modelId="{03548A67-BBC3-4EEF-885D-2181463D499F}" srcId="{6E79E442-461C-477C-99E3-68851A97BB5B}" destId="{EAA83BD0-9B67-46D2-B8CC-E512976A6888}" srcOrd="4" destOrd="0" parTransId="{70E7D103-9A50-4E0D-B8FE-9A359EF50A18}" sibTransId="{BE6D3DD5-C91A-455E-A4FF-325CDD59665A}"/>
    <dgm:cxn modelId="{7B5EDC9F-D7E5-48F7-96F2-CFFE4F9A5DC9}" type="presOf" srcId="{802ABA31-03C1-455E-95A5-CE8C6D9B8072}" destId="{1FD7C775-9EA0-4E1F-A83D-986D495D2E36}" srcOrd="0" destOrd="0" presId="urn:microsoft.com/office/officeart/2005/8/layout/vList6"/>
    <dgm:cxn modelId="{E3207706-FFE8-4EB3-A7BE-4C655F1FC981}" srcId="{6227A1C9-797E-4596-8DE3-136C166C4F30}" destId="{ABF99414-EA68-4201-AB41-B3BEE34D1222}" srcOrd="0" destOrd="0" parTransId="{26257110-E8D2-4E36-8736-43DC0D5CDCB9}" sibTransId="{BD25CA79-D359-435C-B868-A060E08B5518}"/>
    <dgm:cxn modelId="{BBBB2392-5681-447C-B9F5-46BB4418A63C}" srcId="{4186B68D-C048-47EE-A0E3-0AA6333695D8}" destId="{0520BB66-5E3A-4830-A901-3565A78D1492}" srcOrd="0" destOrd="0" parTransId="{CB9599AC-4421-4A86-8047-32B59F8B4B57}" sibTransId="{B0F2C734-D7A9-4DE2-BDD9-729D121E3432}"/>
    <dgm:cxn modelId="{3C72A8FA-BA7E-4AAB-A5D8-BA37443F6C04}" srcId="{0B9E2140-7446-411C-AC7B-B52F21E943A9}" destId="{78AAF8B4-5228-4C3B-8A51-AC6192E11886}" srcOrd="0" destOrd="0" parTransId="{BE269E1E-C2BE-4374-8508-D08E0CC80DCF}" sibTransId="{9155C29A-3B3F-4339-8951-34D74A421625}"/>
    <dgm:cxn modelId="{622636C9-41BE-40F9-969D-0B5476A410C2}" srcId="{6E79E442-461C-477C-99E3-68851A97BB5B}" destId="{900BF836-77BF-4201-84E7-00940BB610E2}" srcOrd="0" destOrd="0" parTransId="{F396C42D-79A2-487D-BCFB-55E79BA082C9}" sibTransId="{36E56BA9-3492-46AE-B1BA-CD74E87FDDD8}"/>
    <dgm:cxn modelId="{D6B2CC62-DB59-4659-8D29-CA210501A0D5}" srcId="{6E79E442-461C-477C-99E3-68851A97BB5B}" destId="{6227A1C9-797E-4596-8DE3-136C166C4F30}" srcOrd="1" destOrd="0" parTransId="{D6554F25-AA2E-4076-BC6A-C512A76D9BBB}" sibTransId="{B9FBBDDF-352B-4F52-A78E-03D5148551F5}"/>
    <dgm:cxn modelId="{6E6E76E3-D264-47BC-9B29-A7DA5D2518D2}" type="presOf" srcId="{6E79E442-461C-477C-99E3-68851A97BB5B}" destId="{4D7D71BA-ACD0-4085-AD97-1786EB27AD85}" srcOrd="0" destOrd="0" presId="urn:microsoft.com/office/officeart/2005/8/layout/vList6"/>
    <dgm:cxn modelId="{272965CA-3322-47C0-8358-5FE4809285C1}" type="presOf" srcId="{900BF836-77BF-4201-84E7-00940BB610E2}" destId="{8EEFF23C-DEED-4123-82EC-5AC96A2BCF92}" srcOrd="0" destOrd="0" presId="urn:microsoft.com/office/officeart/2005/8/layout/vList6"/>
    <dgm:cxn modelId="{527F300B-A94F-4B39-865D-CFA5290B8CE6}" type="presOf" srcId="{6227A1C9-797E-4596-8DE3-136C166C4F30}" destId="{B4352B64-489B-470A-A26C-83AC388A0CBF}" srcOrd="0" destOrd="0" presId="urn:microsoft.com/office/officeart/2005/8/layout/vList6"/>
    <dgm:cxn modelId="{4AC12051-C8B9-4835-B0E8-B1CB6856DA3A}" type="presOf" srcId="{78AAF8B4-5228-4C3B-8A51-AC6192E11886}" destId="{0562A916-5ED7-4161-A8CB-EFFF3739A49D}" srcOrd="0" destOrd="0" presId="urn:microsoft.com/office/officeart/2005/8/layout/vList6"/>
    <dgm:cxn modelId="{4B6CCEB2-AAC5-4B6F-994F-CC5DA7D2E43B}" srcId="{EAA83BD0-9B67-46D2-B8CC-E512976A6888}" destId="{18C163E3-874B-4CA7-A2D1-360C2EC08F64}" srcOrd="0" destOrd="0" parTransId="{F282E7AC-0F99-4E2F-B4A4-D86B725CCD90}" sibTransId="{D122FAB5-0900-4EB6-8E61-8445BD44763B}"/>
    <dgm:cxn modelId="{EDD73993-91E1-4240-93A4-46600BC4200A}" srcId="{900BF836-77BF-4201-84E7-00940BB610E2}" destId="{802ABA31-03C1-455E-95A5-CE8C6D9B8072}" srcOrd="0" destOrd="0" parTransId="{B67AF853-4482-4885-8A4F-D63667189E4A}" sibTransId="{B5892FD2-5567-42CA-A219-22F0031B1C03}"/>
    <dgm:cxn modelId="{26CE806D-75A2-4715-9897-1CFC1F026164}" type="presOf" srcId="{ABF99414-EA68-4201-AB41-B3BEE34D1222}" destId="{8711D839-33CE-493D-9802-FB17F9268600}" srcOrd="0" destOrd="0" presId="urn:microsoft.com/office/officeart/2005/8/layout/vList6"/>
    <dgm:cxn modelId="{643CA28D-7FF5-4DE6-9E7F-310DBF2C6836}" srcId="{6E79E442-461C-477C-99E3-68851A97BB5B}" destId="{4186B68D-C048-47EE-A0E3-0AA6333695D8}" srcOrd="3" destOrd="0" parTransId="{726EAF3A-04FB-4A22-A4A0-1FFE79F54FD8}" sibTransId="{67234495-EB03-4189-951C-6FCFE28C6B7E}"/>
    <dgm:cxn modelId="{A93E0AD5-0B97-4784-9850-88A42570A479}" type="presOf" srcId="{0B9E2140-7446-411C-AC7B-B52F21E943A9}" destId="{F7F1BBC7-927C-49FB-9BE1-0938183F4083}" srcOrd="0" destOrd="0" presId="urn:microsoft.com/office/officeart/2005/8/layout/vList6"/>
    <dgm:cxn modelId="{EDD9A43B-3CA3-4567-A603-09BF0C55F7AF}" type="presParOf" srcId="{4D7D71BA-ACD0-4085-AD97-1786EB27AD85}" destId="{8D7913B8-C07A-4902-8A1F-6CA324E24681}" srcOrd="0" destOrd="0" presId="urn:microsoft.com/office/officeart/2005/8/layout/vList6"/>
    <dgm:cxn modelId="{D2A3BD61-3344-46EB-A186-844429E701B3}" type="presParOf" srcId="{8D7913B8-C07A-4902-8A1F-6CA324E24681}" destId="{8EEFF23C-DEED-4123-82EC-5AC96A2BCF92}" srcOrd="0" destOrd="0" presId="urn:microsoft.com/office/officeart/2005/8/layout/vList6"/>
    <dgm:cxn modelId="{F724B4B8-E1D5-4AEC-8B25-BD53733CDF54}" type="presParOf" srcId="{8D7913B8-C07A-4902-8A1F-6CA324E24681}" destId="{1FD7C775-9EA0-4E1F-A83D-986D495D2E36}" srcOrd="1" destOrd="0" presId="urn:microsoft.com/office/officeart/2005/8/layout/vList6"/>
    <dgm:cxn modelId="{41E0DAB2-8A20-4E5B-82E7-2610E15C3BAA}" type="presParOf" srcId="{4D7D71BA-ACD0-4085-AD97-1786EB27AD85}" destId="{A85D2E02-2793-46E4-9DD4-EC3AEF43DBA8}" srcOrd="1" destOrd="0" presId="urn:microsoft.com/office/officeart/2005/8/layout/vList6"/>
    <dgm:cxn modelId="{4637A646-BAB6-4AE1-A23B-14CCD4C9C17A}" type="presParOf" srcId="{4D7D71BA-ACD0-4085-AD97-1786EB27AD85}" destId="{A2C24A78-27A1-4530-A018-528AE087EC9E}" srcOrd="2" destOrd="0" presId="urn:microsoft.com/office/officeart/2005/8/layout/vList6"/>
    <dgm:cxn modelId="{78710BEB-241C-4AB1-8489-CA499BD9B738}" type="presParOf" srcId="{A2C24A78-27A1-4530-A018-528AE087EC9E}" destId="{B4352B64-489B-470A-A26C-83AC388A0CBF}" srcOrd="0" destOrd="0" presId="urn:microsoft.com/office/officeart/2005/8/layout/vList6"/>
    <dgm:cxn modelId="{F25C7035-2867-44BF-BA6E-6A1C802643EA}" type="presParOf" srcId="{A2C24A78-27A1-4530-A018-528AE087EC9E}" destId="{8711D839-33CE-493D-9802-FB17F9268600}" srcOrd="1" destOrd="0" presId="urn:microsoft.com/office/officeart/2005/8/layout/vList6"/>
    <dgm:cxn modelId="{7DE83E80-922A-41AE-80A4-F16F0A95841F}" type="presParOf" srcId="{4D7D71BA-ACD0-4085-AD97-1786EB27AD85}" destId="{CCEB61D1-2D03-4AEB-950F-A448FDDA72AD}" srcOrd="3" destOrd="0" presId="urn:microsoft.com/office/officeart/2005/8/layout/vList6"/>
    <dgm:cxn modelId="{9A2992F5-F6E1-4ECE-84E4-33B2994E65EE}" type="presParOf" srcId="{4D7D71BA-ACD0-4085-AD97-1786EB27AD85}" destId="{7E296CEB-7DE8-4E93-9B4C-CAC859269B09}" srcOrd="4" destOrd="0" presId="urn:microsoft.com/office/officeart/2005/8/layout/vList6"/>
    <dgm:cxn modelId="{A0C6C075-6717-4601-8AA0-FA247AEA8695}" type="presParOf" srcId="{7E296CEB-7DE8-4E93-9B4C-CAC859269B09}" destId="{F7F1BBC7-927C-49FB-9BE1-0938183F4083}" srcOrd="0" destOrd="0" presId="urn:microsoft.com/office/officeart/2005/8/layout/vList6"/>
    <dgm:cxn modelId="{BA5855B0-7D6F-41BE-B757-3A3B2903BFB5}" type="presParOf" srcId="{7E296CEB-7DE8-4E93-9B4C-CAC859269B09}" destId="{0562A916-5ED7-4161-A8CB-EFFF3739A49D}" srcOrd="1" destOrd="0" presId="urn:microsoft.com/office/officeart/2005/8/layout/vList6"/>
    <dgm:cxn modelId="{70489231-ED4C-4453-BD70-BBB3666BE15F}" type="presParOf" srcId="{4D7D71BA-ACD0-4085-AD97-1786EB27AD85}" destId="{5F5843D8-9B1C-4F59-ACA7-D405DE2DF2EF}" srcOrd="5" destOrd="0" presId="urn:microsoft.com/office/officeart/2005/8/layout/vList6"/>
    <dgm:cxn modelId="{C8901366-F8A2-4F12-B74D-E11281569755}" type="presParOf" srcId="{4D7D71BA-ACD0-4085-AD97-1786EB27AD85}" destId="{A7AF330F-C2B9-4362-81FE-B700261817FC}" srcOrd="6" destOrd="0" presId="urn:microsoft.com/office/officeart/2005/8/layout/vList6"/>
    <dgm:cxn modelId="{A55417E6-73FA-4113-BCD9-7DC629DFFCE9}" type="presParOf" srcId="{A7AF330F-C2B9-4362-81FE-B700261817FC}" destId="{A6BE7B9D-43E8-45BE-939E-44F571485262}" srcOrd="0" destOrd="0" presId="urn:microsoft.com/office/officeart/2005/8/layout/vList6"/>
    <dgm:cxn modelId="{11E8E258-F066-4C06-89E1-7229EB2A27DC}" type="presParOf" srcId="{A7AF330F-C2B9-4362-81FE-B700261817FC}" destId="{8340487B-FF06-43A4-8B9B-E2B297CF3BC4}" srcOrd="1" destOrd="0" presId="urn:microsoft.com/office/officeart/2005/8/layout/vList6"/>
    <dgm:cxn modelId="{00222D98-78E0-446D-B2C6-CC49BB19408C}" type="presParOf" srcId="{4D7D71BA-ACD0-4085-AD97-1786EB27AD85}" destId="{1B8A4D6A-0040-4C55-AB70-95163407C834}" srcOrd="7" destOrd="0" presId="urn:microsoft.com/office/officeart/2005/8/layout/vList6"/>
    <dgm:cxn modelId="{D85341F2-BFA2-4E86-B12E-E970AE83F3B9}" type="presParOf" srcId="{4D7D71BA-ACD0-4085-AD97-1786EB27AD85}" destId="{EB799D43-F40A-426B-A433-7FCFEFD4DF77}" srcOrd="8" destOrd="0" presId="urn:microsoft.com/office/officeart/2005/8/layout/vList6"/>
    <dgm:cxn modelId="{33C5300E-C44A-4323-A3A5-2FF66F0BE69C}" type="presParOf" srcId="{EB799D43-F40A-426B-A433-7FCFEFD4DF77}" destId="{3F106269-1D12-4247-8DEA-F54EFE1D40C7}" srcOrd="0" destOrd="0" presId="urn:microsoft.com/office/officeart/2005/8/layout/vList6"/>
    <dgm:cxn modelId="{1C21F4D0-1E91-49E1-BDB8-20C2E4AF3780}" type="presParOf" srcId="{EB799D43-F40A-426B-A433-7FCFEFD4DF77}" destId="{64AAB8F2-38F3-4162-9D18-D4257DC2345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E4990-D100-4888-8715-4CE77B565ACF}">
      <dsp:nvSpPr>
        <dsp:cNvPr id="0" name=""/>
        <dsp:cNvSpPr/>
      </dsp:nvSpPr>
      <dsp:spPr>
        <a:xfrm>
          <a:off x="0" y="0"/>
          <a:ext cx="6538326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/>
            <a:t>為應變國內外經濟的變化</a:t>
          </a:r>
        </a:p>
      </dsp:txBody>
      <dsp:txXfrm>
        <a:off x="26187" y="26187"/>
        <a:ext cx="5497994" cy="841706"/>
      </dsp:txXfrm>
    </dsp:sp>
    <dsp:sp modelId="{5CE50846-6E53-4FDF-B0DC-FDCC3419564E}">
      <dsp:nvSpPr>
        <dsp:cNvPr id="0" name=""/>
        <dsp:cNvSpPr/>
      </dsp:nvSpPr>
      <dsp:spPr>
        <a:xfrm>
          <a:off x="547584" y="1056640"/>
          <a:ext cx="6538326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/>
            <a:t>立法院授權行政機關</a:t>
          </a:r>
        </a:p>
      </dsp:txBody>
      <dsp:txXfrm>
        <a:off x="573771" y="1082827"/>
        <a:ext cx="5357215" cy="841706"/>
      </dsp:txXfrm>
    </dsp:sp>
    <dsp:sp modelId="{58AADF04-005E-42E6-8687-615064B6FDA2}">
      <dsp:nvSpPr>
        <dsp:cNvPr id="0" name=""/>
        <dsp:cNvSpPr/>
      </dsp:nvSpPr>
      <dsp:spPr>
        <a:xfrm>
          <a:off x="1086996" y="2113280"/>
          <a:ext cx="6538326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/>
            <a:t>在範圍內調整稅率</a:t>
          </a:r>
          <a:endParaRPr lang="en-US" altLang="zh-TW" sz="3600" kern="1200" dirty="0"/>
        </a:p>
      </dsp:txBody>
      <dsp:txXfrm>
        <a:off x="1113183" y="2139467"/>
        <a:ext cx="5365388" cy="841706"/>
      </dsp:txXfrm>
    </dsp:sp>
    <dsp:sp modelId="{7C2D5642-5849-4E15-841E-4AC491713CA3}">
      <dsp:nvSpPr>
        <dsp:cNvPr id="0" name=""/>
        <dsp:cNvSpPr/>
      </dsp:nvSpPr>
      <dsp:spPr>
        <a:xfrm>
          <a:off x="1634581" y="3169919"/>
          <a:ext cx="6538326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/>
            <a:t>「彈性關稅」</a:t>
          </a:r>
          <a:endParaRPr lang="en-US" altLang="zh-TW" sz="3600" kern="1200" dirty="0"/>
        </a:p>
      </dsp:txBody>
      <dsp:txXfrm>
        <a:off x="1660768" y="3196106"/>
        <a:ext cx="5357215" cy="841706"/>
      </dsp:txXfrm>
    </dsp:sp>
    <dsp:sp modelId="{C6CB0AF3-9CEA-4D7A-A75B-B2B0630C43B6}">
      <dsp:nvSpPr>
        <dsp:cNvPr id="0" name=""/>
        <dsp:cNvSpPr/>
      </dsp:nvSpPr>
      <dsp:spPr>
        <a:xfrm>
          <a:off x="5957174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6087933" y="684783"/>
        <a:ext cx="319634" cy="437317"/>
      </dsp:txXfrm>
    </dsp:sp>
    <dsp:sp modelId="{10C0901B-FDCE-401B-A8D5-40084CDC9BA9}">
      <dsp:nvSpPr>
        <dsp:cNvPr id="0" name=""/>
        <dsp:cNvSpPr/>
      </dsp:nvSpPr>
      <dsp:spPr>
        <a:xfrm>
          <a:off x="6504759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6635518" y="1741423"/>
        <a:ext cx="319634" cy="437317"/>
      </dsp:txXfrm>
    </dsp:sp>
    <dsp:sp modelId="{A18B8BA8-88F9-4176-B911-C16A89225F51}">
      <dsp:nvSpPr>
        <dsp:cNvPr id="0" name=""/>
        <dsp:cNvSpPr/>
      </dsp:nvSpPr>
      <dsp:spPr>
        <a:xfrm>
          <a:off x="7044171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7174930" y="2798064"/>
        <a:ext cx="319634" cy="437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7C775-9EA0-4E1F-A83D-986D495D2E36}">
      <dsp:nvSpPr>
        <dsp:cNvPr id="0" name=""/>
        <dsp:cNvSpPr/>
      </dsp:nvSpPr>
      <dsp:spPr>
        <a:xfrm>
          <a:off x="3291839" y="1546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/>
            <a:t>提出與競爭者有別的服務</a:t>
          </a:r>
          <a:endParaRPr lang="en-US" sz="2400" kern="1200" dirty="0"/>
        </a:p>
      </dsp:txBody>
      <dsp:txXfrm>
        <a:off x="3291839" y="106242"/>
        <a:ext cx="4623672" cy="628176"/>
      </dsp:txXfrm>
    </dsp:sp>
    <dsp:sp modelId="{8EEFF23C-DEED-4123-82EC-5AC96A2BCF92}">
      <dsp:nvSpPr>
        <dsp:cNvPr id="0" name=""/>
        <dsp:cNvSpPr/>
      </dsp:nvSpPr>
      <dsp:spPr>
        <a:xfrm>
          <a:off x="0" y="1546"/>
          <a:ext cx="3291840" cy="8375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/>
            <a:t>差異化管理</a:t>
          </a:r>
          <a:endParaRPr lang="en-US" sz="2800" kern="1200" dirty="0"/>
        </a:p>
      </dsp:txBody>
      <dsp:txXfrm>
        <a:off x="40887" y="42433"/>
        <a:ext cx="3210066" cy="755794"/>
      </dsp:txXfrm>
    </dsp:sp>
    <dsp:sp modelId="{8711D839-33CE-493D-9802-FB17F9268600}">
      <dsp:nvSpPr>
        <dsp:cNvPr id="0" name=""/>
        <dsp:cNvSpPr/>
      </dsp:nvSpPr>
      <dsp:spPr>
        <a:xfrm>
          <a:off x="3291839" y="922872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/>
            <a:t>培養顧客忠誠度、發展內部行銷</a:t>
          </a:r>
          <a:endParaRPr lang="en-US" sz="2400" kern="1200" dirty="0"/>
        </a:p>
      </dsp:txBody>
      <dsp:txXfrm>
        <a:off x="3291839" y="1027568"/>
        <a:ext cx="4623672" cy="628176"/>
      </dsp:txXfrm>
    </dsp:sp>
    <dsp:sp modelId="{B4352B64-489B-470A-A26C-83AC388A0CBF}">
      <dsp:nvSpPr>
        <dsp:cNvPr id="0" name=""/>
        <dsp:cNvSpPr/>
      </dsp:nvSpPr>
      <dsp:spPr>
        <a:xfrm>
          <a:off x="0" y="922872"/>
          <a:ext cx="3291840" cy="8375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/>
            <a:t>專業行銷</a:t>
          </a:r>
          <a:endParaRPr lang="en-US" sz="2800" kern="1200" dirty="0"/>
        </a:p>
      </dsp:txBody>
      <dsp:txXfrm>
        <a:off x="40887" y="963759"/>
        <a:ext cx="3210066" cy="755794"/>
      </dsp:txXfrm>
    </dsp:sp>
    <dsp:sp modelId="{0562A916-5ED7-4161-A8CB-EFFF3739A49D}">
      <dsp:nvSpPr>
        <dsp:cNvPr id="0" name=""/>
        <dsp:cNvSpPr/>
      </dsp:nvSpPr>
      <dsp:spPr>
        <a:xfrm>
          <a:off x="3291839" y="1844197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/>
            <a:t>增加服務的數量、善用科技提升效率</a:t>
          </a:r>
          <a:endParaRPr lang="en-US" sz="2100" kern="1200" dirty="0"/>
        </a:p>
      </dsp:txBody>
      <dsp:txXfrm>
        <a:off x="3291839" y="1948893"/>
        <a:ext cx="4623672" cy="628176"/>
      </dsp:txXfrm>
    </dsp:sp>
    <dsp:sp modelId="{F7F1BBC7-927C-49FB-9BE1-0938183F4083}">
      <dsp:nvSpPr>
        <dsp:cNvPr id="0" name=""/>
        <dsp:cNvSpPr/>
      </dsp:nvSpPr>
      <dsp:spPr>
        <a:xfrm>
          <a:off x="0" y="1844197"/>
          <a:ext cx="3291840" cy="8375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/>
            <a:t>改善服務生產力</a:t>
          </a:r>
          <a:endParaRPr lang="en-US" sz="2800" kern="1200" dirty="0"/>
        </a:p>
      </dsp:txBody>
      <dsp:txXfrm>
        <a:off x="40887" y="1885084"/>
        <a:ext cx="3210066" cy="755794"/>
      </dsp:txXfrm>
    </dsp:sp>
    <dsp:sp modelId="{8340487B-FF06-43A4-8B9B-E2B297CF3BC4}">
      <dsp:nvSpPr>
        <dsp:cNvPr id="0" name=""/>
        <dsp:cNvSpPr/>
      </dsp:nvSpPr>
      <dsp:spPr>
        <a:xfrm>
          <a:off x="3291839" y="2765522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kern="1200" dirty="0"/>
            <a:t>進行策略聯盟、建立資訊系統</a:t>
          </a:r>
          <a:endParaRPr lang="en-US" sz="2600" kern="1200" dirty="0"/>
        </a:p>
      </dsp:txBody>
      <dsp:txXfrm>
        <a:off x="3291839" y="2870218"/>
        <a:ext cx="4623672" cy="628176"/>
      </dsp:txXfrm>
    </dsp:sp>
    <dsp:sp modelId="{A6BE7B9D-43E8-45BE-939E-44F571485262}">
      <dsp:nvSpPr>
        <dsp:cNvPr id="0" name=""/>
        <dsp:cNvSpPr/>
      </dsp:nvSpPr>
      <dsp:spPr>
        <a:xfrm>
          <a:off x="0" y="2765522"/>
          <a:ext cx="3291840" cy="8375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/>
            <a:t>加入</a:t>
          </a:r>
          <a:r>
            <a:rPr lang="en-US" sz="2300" kern="1200" dirty="0"/>
            <a:t>WTO</a:t>
          </a:r>
          <a:r>
            <a:rPr lang="zh-TW" sz="2300" kern="1200" dirty="0"/>
            <a:t>後的因應方案</a:t>
          </a:r>
          <a:endParaRPr lang="en-US" sz="2300" kern="1200" dirty="0"/>
        </a:p>
      </dsp:txBody>
      <dsp:txXfrm>
        <a:off x="40887" y="2806409"/>
        <a:ext cx="3210066" cy="755794"/>
      </dsp:txXfrm>
    </dsp:sp>
    <dsp:sp modelId="{64AAB8F2-38F3-4162-9D18-D4257DC23459}">
      <dsp:nvSpPr>
        <dsp:cNvPr id="0" name=""/>
        <dsp:cNvSpPr/>
      </dsp:nvSpPr>
      <dsp:spPr>
        <a:xfrm>
          <a:off x="3291839" y="3686847"/>
          <a:ext cx="4937760" cy="8375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/>
            <a:t>瞭解國際處境與情勢、挑戰亞太整合</a:t>
          </a:r>
          <a:endParaRPr lang="zh-TW" sz="2100" kern="1200" dirty="0"/>
        </a:p>
      </dsp:txBody>
      <dsp:txXfrm>
        <a:off x="3291839" y="3791543"/>
        <a:ext cx="4623672" cy="628176"/>
      </dsp:txXfrm>
    </dsp:sp>
    <dsp:sp modelId="{3F106269-1D12-4247-8DEA-F54EFE1D40C7}">
      <dsp:nvSpPr>
        <dsp:cNvPr id="0" name=""/>
        <dsp:cNvSpPr/>
      </dsp:nvSpPr>
      <dsp:spPr>
        <a:xfrm>
          <a:off x="0" y="3686847"/>
          <a:ext cx="3291840" cy="8375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/>
            <a:t>自由貿易協定</a:t>
          </a:r>
          <a:r>
            <a:rPr lang="en-US" sz="2300" kern="1200" dirty="0"/>
            <a:t>(FTA)</a:t>
          </a:r>
          <a:endParaRPr lang="zh-TW" sz="2300" kern="1200" dirty="0"/>
        </a:p>
      </dsp:txBody>
      <dsp:txXfrm>
        <a:off x="40887" y="3727734"/>
        <a:ext cx="3210066" cy="755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33D95-451F-4BA7-8510-B7E7F5B720AB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6AA6E-3938-458E-A9DE-8717250945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05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76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78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79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81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82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83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6AA6E-3938-458E-A9DE-87172509456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altLang="zh-TW" dirty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1979613" y="6356350"/>
            <a:ext cx="467995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CC8FB9-E147-4C4A-A1D0-D915A7A680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13761-9B3E-4E2A-9368-B61AD8140B72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C8FB9-E147-4C4A-A1D0-D915A7A680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13761-9B3E-4E2A-9368-B61AD8140B72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C8FB9-E147-4C4A-A1D0-D915A7A680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13761-9B3E-4E2A-9368-B61AD8140B72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C8FB9-E147-4C4A-A1D0-D915A7A680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13761-9B3E-4E2A-9368-B61AD8140B72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C8FB9-E147-4C4A-A1D0-D915A7A680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13761-9B3E-4E2A-9368-B61AD8140B72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C8FB9-E147-4C4A-A1D0-D915A7A680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13761-9B3E-4E2A-9368-B61AD8140B72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C8FB9-E147-4C4A-A1D0-D915A7A680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13761-9B3E-4E2A-9368-B61AD8140B72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C8FB9-E147-4C4A-A1D0-D915A7A680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13761-9B3E-4E2A-9368-B61AD8140B72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C8FB9-E147-4C4A-A1D0-D915A7A680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13761-9B3E-4E2A-9368-B61AD8140B72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C8FB9-E147-4C4A-A1D0-D915A7A680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E13761-9B3E-4E2A-9368-B61AD8140B72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C8FB9-E147-4C4A-A1D0-D915A7A680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41277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3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1CE13761-9B3E-4E2A-9368-B61AD8140B72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660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28916" y="6473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6BCC8FB9-E147-4C4A-A1D0-D915A7A680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</a:rPr>
              <a:t>第</a:t>
            </a:r>
            <a:r>
              <a:rPr lang="en-US" altLang="zh-TW" dirty="0">
                <a:latin typeface="Times New Roman" pitchFamily="18" charset="0"/>
              </a:rPr>
              <a:t>10</a:t>
            </a:r>
            <a:r>
              <a:rPr lang="zh-TW" altLang="en-US" dirty="0">
                <a:latin typeface="Times New Roman" pitchFamily="18" charset="0"/>
              </a:rPr>
              <a:t>章</a:t>
            </a:r>
            <a:r>
              <a:rPr lang="en-US" altLang="zh-TW" dirty="0">
                <a:latin typeface="Times New Roman" pitchFamily="18" charset="0"/>
              </a:rPr>
              <a:t/>
            </a:r>
            <a:br>
              <a:rPr lang="en-US" altLang="zh-TW" dirty="0">
                <a:latin typeface="Times New Roman" pitchFamily="18" charset="0"/>
              </a:rPr>
            </a:br>
            <a:r>
              <a:rPr lang="zh-TW" altLang="en-US" dirty="0">
                <a:latin typeface="Times New Roman" pitchFamily="18" charset="0"/>
              </a:rPr>
              <a:t>關務與承攬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1.3 </a:t>
            </a:r>
            <a:r>
              <a:rPr lang="zh-TW" altLang="en-US" b="1" dirty="0">
                <a:solidFill>
                  <a:srgbClr val="FF0000"/>
                </a:solidFill>
              </a:rPr>
              <a:t>關稅之特性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/>
              <a:t>(1)</a:t>
            </a:r>
            <a:r>
              <a:rPr lang="zh-TW" altLang="en-US" dirty="0"/>
              <a:t>關稅屬國稅</a:t>
            </a:r>
            <a:endParaRPr lang="en-US" altLang="zh-TW" dirty="0"/>
          </a:p>
          <a:p>
            <a:pPr>
              <a:buNone/>
            </a:pPr>
            <a:r>
              <a:rPr lang="en-US" altLang="zh-TW" dirty="0">
                <a:solidFill>
                  <a:srgbClr val="008000"/>
                </a:solidFill>
              </a:rPr>
              <a:t>(2)</a:t>
            </a:r>
            <a:r>
              <a:rPr lang="zh-TW" altLang="en-US" dirty="0">
                <a:solidFill>
                  <a:srgbClr val="008000"/>
                </a:solidFill>
              </a:rPr>
              <a:t>關稅屬國境稅</a:t>
            </a:r>
            <a:endParaRPr lang="en-US" altLang="zh-TW" dirty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US" altLang="zh-TW" dirty="0"/>
              <a:t>(3)</a:t>
            </a:r>
            <a:r>
              <a:rPr lang="zh-TW" altLang="en-US" dirty="0"/>
              <a:t>關稅對貨物課稅</a:t>
            </a:r>
            <a:endParaRPr lang="en-US" altLang="zh-TW" dirty="0"/>
          </a:p>
          <a:p>
            <a:pPr>
              <a:buNone/>
            </a:pPr>
            <a:r>
              <a:rPr lang="en-US" altLang="zh-TW" dirty="0">
                <a:solidFill>
                  <a:srgbClr val="008000"/>
                </a:solidFill>
              </a:rPr>
              <a:t>(3)</a:t>
            </a:r>
            <a:r>
              <a:rPr lang="zh-TW" altLang="en-US" dirty="0">
                <a:solidFill>
                  <a:srgbClr val="008000"/>
                </a:solidFill>
              </a:rPr>
              <a:t>關稅屬間接稅</a:t>
            </a:r>
            <a:endParaRPr lang="en-US" altLang="zh-TW" dirty="0">
              <a:solidFill>
                <a:srgbClr val="008000"/>
              </a:solidFill>
            </a:endParaRPr>
          </a:p>
          <a:p>
            <a:pPr>
              <a:buNone/>
            </a:pPr>
            <a:r>
              <a:rPr lang="en-US" altLang="zh-TW" dirty="0"/>
              <a:t>(4)</a:t>
            </a:r>
            <a:r>
              <a:rPr lang="zh-TW" altLang="en-US" dirty="0"/>
              <a:t>關稅為財政收入之政策工具</a:t>
            </a:r>
            <a:endParaRPr lang="en-US" altLang="zh-TW" dirty="0"/>
          </a:p>
          <a:p>
            <a:pPr>
              <a:buNone/>
            </a:pPr>
            <a:r>
              <a:rPr lang="en-US" altLang="zh-TW" dirty="0">
                <a:solidFill>
                  <a:srgbClr val="008000"/>
                </a:solidFill>
              </a:rPr>
              <a:t>(5)</a:t>
            </a:r>
            <a:r>
              <a:rPr lang="zh-TW" altLang="en-US" dirty="0">
                <a:solidFill>
                  <a:srgbClr val="008000"/>
                </a:solidFill>
              </a:rPr>
              <a:t>關稅可作為經濟發展之政策工具</a:t>
            </a:r>
            <a:endParaRPr lang="en-US" altLang="zh-TW" dirty="0">
              <a:solidFill>
                <a:srgbClr val="008000"/>
              </a:solidFill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間接稅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政府對消費者購買商品所課徵的租稅，其多採比例稅率或固定稅率，隨購買量之增加，稅負會比例增加。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827584" y="2996952"/>
            <a:ext cx="7704856" cy="32403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例如：</a:t>
            </a:r>
            <a:endParaRPr lang="en-US" altLang="zh-TW" sz="2800" dirty="0"/>
          </a:p>
          <a:p>
            <a:r>
              <a:rPr lang="zh-TW" altLang="en-US" sz="2800" dirty="0"/>
              <a:t>關稅、貨物稅、營業稅、菸酒稅、娛樂稅。</a:t>
            </a:r>
            <a:endParaRPr lang="en-US" altLang="zh-TW" sz="2800" dirty="0"/>
          </a:p>
          <a:p>
            <a:r>
              <a:rPr lang="zh-TW" altLang="en-US" sz="2800" dirty="0"/>
              <a:t>優點有：</a:t>
            </a:r>
            <a:endParaRPr lang="en-US" altLang="zh-TW" sz="2800" dirty="0"/>
          </a:p>
          <a:p>
            <a:r>
              <a:rPr lang="en-US" altLang="zh-TW" sz="2800" dirty="0"/>
              <a:t>(1)</a:t>
            </a:r>
            <a:r>
              <a:rPr lang="zh-TW" altLang="en-US" sz="2800" dirty="0"/>
              <a:t>人民繳納便利：屬於零星、分散繳納的稅。</a:t>
            </a:r>
            <a:r>
              <a:rPr lang="en-US" altLang="zh-TW" sz="2800" dirty="0"/>
              <a:t>(2)</a:t>
            </a:r>
            <a:r>
              <a:rPr lang="zh-TW" altLang="en-US" sz="2800" dirty="0"/>
              <a:t>對個人財富及生活狀況的干擾較少。</a:t>
            </a:r>
            <a:endParaRPr lang="en-US" altLang="zh-TW" sz="2800" dirty="0"/>
          </a:p>
          <a:p>
            <a:r>
              <a:rPr lang="en-US" altLang="zh-TW" sz="2800" dirty="0"/>
              <a:t>(3)</a:t>
            </a:r>
            <a:r>
              <a:rPr lang="zh-TW" altLang="en-US" sz="2800" dirty="0"/>
              <a:t>減少納稅痛苦感：使人民繳稅於無形。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1.4 </a:t>
            </a:r>
            <a:r>
              <a:rPr lang="zh-TW" altLang="en-US" b="1" dirty="0">
                <a:solidFill>
                  <a:srgbClr val="FF0000"/>
                </a:solidFill>
              </a:rPr>
              <a:t>關稅之分類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進口稅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>
                <a:solidFill>
                  <a:srgbClr val="FF0000"/>
                </a:solidFill>
              </a:rPr>
              <a:t>對國外輸入之貨物，於進口時所課徵的稅。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endParaRPr lang="en-US" altLang="zh-TW" sz="1100" dirty="0"/>
          </a:p>
          <a:p>
            <a:r>
              <a:rPr lang="zh-TW" altLang="en-US" dirty="0"/>
              <a:t>出口稅</a:t>
            </a:r>
            <a:endParaRPr lang="en-US" altLang="zh-TW" dirty="0"/>
          </a:p>
          <a:p>
            <a:pPr lvl="1"/>
            <a:r>
              <a:rPr lang="zh-TW" altLang="en-US" dirty="0"/>
              <a:t>本國輸出之貨物，於出口時所課徵的稅。</a:t>
            </a:r>
            <a:endParaRPr lang="en-US" altLang="zh-TW" dirty="0"/>
          </a:p>
          <a:p>
            <a:pPr lvl="1"/>
            <a:endParaRPr lang="en-US" altLang="zh-TW" sz="1100" dirty="0"/>
          </a:p>
          <a:p>
            <a:r>
              <a:rPr lang="zh-TW" altLang="en-US" dirty="0"/>
              <a:t>過境稅</a:t>
            </a:r>
            <a:endParaRPr lang="en-US" altLang="zh-TW" dirty="0"/>
          </a:p>
          <a:p>
            <a:pPr lvl="1"/>
            <a:r>
              <a:rPr lang="zh-TW" altLang="en-US" dirty="0"/>
              <a:t>外國貨物通過本國國境而運往他國之貨物所課徵的稅。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232000" y="4077072"/>
            <a:ext cx="2340000" cy="46800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台灣已停止徵收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240034" y="2780928"/>
            <a:ext cx="3484094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於民國</a:t>
            </a:r>
            <a:r>
              <a:rPr lang="en-US" altLang="zh-TW" sz="2400" dirty="0"/>
              <a:t>3 5 </a:t>
            </a:r>
            <a:r>
              <a:rPr lang="zh-TW" altLang="en-US" sz="2400" dirty="0"/>
              <a:t>年停徵出口稅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外國貨物進口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需課徵進口稅</a:t>
            </a:r>
          </a:p>
        </p:txBody>
      </p:sp>
      <p:pic>
        <p:nvPicPr>
          <p:cNvPr id="4" name="內容版面配置區 3" descr="圖9-1  外國貨物進口時所課徵的稅謂之進口稅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875"/>
            <a:ext cx="835292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1.5 </a:t>
            </a:r>
            <a:r>
              <a:rPr lang="zh-TW" altLang="en-US" b="1" dirty="0">
                <a:solidFill>
                  <a:srgbClr val="FF0000"/>
                </a:solidFill>
              </a:rPr>
              <a:t>關稅課稅之方法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880319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從價稅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依貨物之價格，作為課稅標準，                                         應徵關稅＝完稅價格</a:t>
            </a:r>
            <a:r>
              <a:rPr lang="en-US" altLang="zh-TW" dirty="0"/>
              <a:t>×</a:t>
            </a:r>
            <a:r>
              <a:rPr lang="zh-TW" altLang="en-US" dirty="0"/>
              <a:t>稅率                                              稅率為固定，故貨物價格愈高，則課徵關稅愈多。反之價格愈低，則課徵關稅愈少。</a:t>
            </a:r>
            <a:endParaRPr lang="en-US" altLang="zh-TW" dirty="0"/>
          </a:p>
          <a:p>
            <a:r>
              <a:rPr lang="zh-TW" altLang="en-US" b="1" dirty="0">
                <a:solidFill>
                  <a:srgbClr val="FF0000"/>
                </a:solidFill>
              </a:rPr>
              <a:t>從量稅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依貨物數量，作為課稅標準，通常以貨物輸入數量、大小、重量及尺寸等加以確認。</a:t>
            </a:r>
            <a:endParaRPr lang="en-US" altLang="zh-TW" dirty="0"/>
          </a:p>
          <a:p>
            <a:r>
              <a:rPr lang="zh-TW" altLang="en-US" b="1" dirty="0">
                <a:solidFill>
                  <a:srgbClr val="FF0000"/>
                </a:solidFill>
              </a:rPr>
              <a:t>複合稅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依各種需要，對進出口貨物，進行從價、從量的混合徵稅。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一般關稅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分為國定關稅及協定關稅</a:t>
            </a:r>
            <a:endParaRPr lang="en-US" altLang="zh-TW" dirty="0"/>
          </a:p>
          <a:p>
            <a:endParaRPr lang="en-US" altLang="zh-TW" sz="8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</a:rPr>
              <a:t>國定關稅</a:t>
            </a:r>
            <a:r>
              <a:rPr lang="zh-TW" altLang="en-US" b="1" dirty="0"/>
              <a:t>：</a:t>
            </a:r>
            <a:endParaRPr lang="en-US" altLang="zh-TW" b="1" dirty="0"/>
          </a:p>
          <a:p>
            <a:pPr marL="914400" lvl="1" indent="-514350"/>
            <a:r>
              <a:rPr lang="zh-TW" altLang="en-US" dirty="0"/>
              <a:t>依據國內法所制定之關稅稅率</a:t>
            </a:r>
            <a:endParaRPr lang="en-US" altLang="zh-TW" dirty="0"/>
          </a:p>
          <a:p>
            <a:pPr marL="914400" lvl="1" indent="-514350"/>
            <a:endParaRPr lang="en-US" altLang="zh-TW" sz="12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</a:rPr>
              <a:t>協定關稅</a:t>
            </a:r>
            <a:r>
              <a:rPr lang="zh-TW" altLang="en-US" b="1" dirty="0"/>
              <a:t>：</a:t>
            </a:r>
            <a:endParaRPr lang="en-US" altLang="zh-TW" b="1" dirty="0"/>
          </a:p>
          <a:p>
            <a:pPr lvl="1"/>
            <a:r>
              <a:rPr lang="zh-TW" altLang="en-US" dirty="0"/>
              <a:t>關稅稅率係與他國簽訂之條約（例如自由貿易協定等）， 對特定貨物協定其關稅稅率，並於條約有效期間內，負有不變更稅率之義務。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特殊關稅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分為優惠關稅及差別關稅</a:t>
            </a:r>
            <a:endParaRPr lang="en-US" altLang="zh-TW" dirty="0"/>
          </a:p>
          <a:p>
            <a:endParaRPr lang="en-US" altLang="zh-TW" sz="8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</a:rPr>
              <a:t>優惠關稅</a:t>
            </a:r>
            <a:r>
              <a:rPr lang="zh-TW" altLang="en-US" b="1" dirty="0"/>
              <a:t>：</a:t>
            </a:r>
            <a:endParaRPr lang="en-US" altLang="zh-TW" b="1" dirty="0"/>
          </a:p>
          <a:p>
            <a:pPr marL="914400" lvl="1" indent="-514350"/>
            <a:r>
              <a:rPr lang="zh-TW" altLang="en-US" dirty="0"/>
              <a:t>係指對有特別關係之國家，課徵較低關稅。</a:t>
            </a:r>
            <a:endParaRPr lang="en-US" altLang="zh-TW" dirty="0"/>
          </a:p>
          <a:p>
            <a:pPr marL="914400" lvl="1" indent="-514350"/>
            <a:endParaRPr lang="en-US" altLang="zh-TW" sz="12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</a:rPr>
              <a:t>差別關稅</a:t>
            </a:r>
            <a:r>
              <a:rPr lang="zh-TW" altLang="en-US" b="1" dirty="0"/>
              <a:t>：</a:t>
            </a:r>
            <a:endParaRPr lang="en-US" altLang="zh-TW" b="1" dirty="0"/>
          </a:p>
          <a:p>
            <a:pPr marL="914400" lvl="1" indent="-514350"/>
            <a:r>
              <a:rPr lang="zh-TW" altLang="en-US" dirty="0"/>
              <a:t>報復關稅：對本國之輸出貨物給予不利差別待遇之國家，對於來自這些國家所進口之貨品，我國加以報復而課徵較高的關稅。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882000" y="4077072"/>
            <a:ext cx="7794456" cy="1476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lvl="1" indent="-514350" algn="ctr"/>
            <a:r>
              <a:rPr lang="zh-TW" altLang="en-US" sz="2800" dirty="0"/>
              <a:t>由於最惠國條款或自由貿易協定（</a:t>
            </a:r>
            <a:r>
              <a:rPr lang="en-US" altLang="zh-TW" sz="2800" dirty="0"/>
              <a:t>FTA</a:t>
            </a:r>
            <a:r>
              <a:rPr lang="zh-TW" altLang="en-US" sz="2800" dirty="0"/>
              <a:t>）普及，適用差別關稅者漸趨減少。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自由貿易協定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（</a:t>
            </a:r>
            <a:r>
              <a:rPr lang="en-US" altLang="zh-TW" b="1" dirty="0">
                <a:solidFill>
                  <a:srgbClr val="0070C0"/>
                </a:solidFill>
              </a:rPr>
              <a:t>Free Trade Agreement</a:t>
            </a:r>
            <a:r>
              <a:rPr lang="zh-TW" altLang="en-US" b="1" dirty="0">
                <a:solidFill>
                  <a:srgbClr val="0070C0"/>
                </a:solidFill>
              </a:rPr>
              <a:t>；</a:t>
            </a:r>
            <a:r>
              <a:rPr lang="en-US" altLang="zh-TW" b="1" dirty="0">
                <a:solidFill>
                  <a:srgbClr val="0070C0"/>
                </a:solidFill>
              </a:rPr>
              <a:t>FTA</a:t>
            </a:r>
            <a:r>
              <a:rPr lang="zh-TW" altLang="en-US" b="1" dirty="0">
                <a:solidFill>
                  <a:srgbClr val="0070C0"/>
                </a:solidFill>
              </a:rPr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由兩國或多國、以及區域貿易實體間，所簽訂</a:t>
            </a:r>
            <a:r>
              <a:rPr lang="zh-TW" altLang="en-US" dirty="0">
                <a:solidFill>
                  <a:srgbClr val="FF0000"/>
                </a:solidFill>
              </a:rPr>
              <a:t>具有法律約束力的契約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sz="800" dirty="0"/>
          </a:p>
          <a:p>
            <a:r>
              <a:rPr lang="zh-TW" altLang="en-US" dirty="0"/>
              <a:t>目的在於促進經濟一體化，消除貿易壁壘，</a:t>
            </a:r>
            <a:r>
              <a:rPr lang="zh-TW" altLang="en-US" dirty="0">
                <a:solidFill>
                  <a:srgbClr val="FF0000"/>
                </a:solidFill>
              </a:rPr>
              <a:t>允許貨物與服務在國家間自由流動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sz="900" dirty="0"/>
          </a:p>
          <a:p>
            <a:r>
              <a:rPr lang="zh-TW" altLang="en-US" dirty="0"/>
              <a:t>協定夥伴國的貨物，</a:t>
            </a:r>
            <a:r>
              <a:rPr lang="zh-TW" altLang="en-US" dirty="0">
                <a:solidFill>
                  <a:srgbClr val="FF0000"/>
                </a:solidFill>
              </a:rPr>
              <a:t>可以獲得進口稅和關稅的減免優惠</a:t>
            </a:r>
            <a:r>
              <a:rPr lang="zh-TW" altLang="en-US" dirty="0"/>
              <a:t>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彈性關稅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485546" y="1484784"/>
          <a:ext cx="81729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圓角矩形 4"/>
          <p:cNvSpPr/>
          <p:nvPr/>
        </p:nvSpPr>
        <p:spPr>
          <a:xfrm>
            <a:off x="1691680" y="1844824"/>
            <a:ext cx="5760640" cy="3204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目前的彈性關稅</a:t>
            </a:r>
            <a:r>
              <a:rPr lang="en-US" altLang="zh-TW" sz="3200" dirty="0"/>
              <a:t>:</a:t>
            </a:r>
          </a:p>
          <a:p>
            <a:pPr algn="ctr"/>
            <a:endParaRPr lang="en-US" altLang="zh-TW" sz="1100" dirty="0"/>
          </a:p>
          <a:p>
            <a:pPr algn="ctr"/>
            <a:r>
              <a:rPr lang="zh-TW" altLang="en-US" sz="3200" dirty="0"/>
              <a:t>防止傾銷關稅、報復關稅、緊急關稅、調整關稅、</a:t>
            </a:r>
            <a:endParaRPr lang="en-US" altLang="zh-TW" sz="3200" dirty="0"/>
          </a:p>
          <a:p>
            <a:pPr algn="ctr"/>
            <a:r>
              <a:rPr lang="zh-TW" altLang="en-US" sz="3200" dirty="0"/>
              <a:t>平衡物價關稅及配額關稅。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2. </a:t>
            </a:r>
            <a:r>
              <a:rPr lang="zh-TW" altLang="en-US" dirty="0"/>
              <a:t>關稅沿革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912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2.1 </a:t>
            </a:r>
            <a:r>
              <a:rPr lang="zh-TW" altLang="en-US" b="1" dirty="0">
                <a:solidFill>
                  <a:srgbClr val="FF0000"/>
                </a:solidFill>
              </a:rPr>
              <a:t>關稅起源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古希臘時代、羅馬帝國已開始有課稅。</a:t>
            </a:r>
            <a:endParaRPr lang="en-US" altLang="zh-TW" dirty="0"/>
          </a:p>
          <a:p>
            <a:r>
              <a:rPr lang="zh-TW" altLang="en-US" dirty="0"/>
              <a:t>英國最早實施國境關稅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557554" y="2852936"/>
            <a:ext cx="3816424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保護交通之報酬性質及以收入為主的關稅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4770022" y="2852936"/>
            <a:ext cx="3816424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經濟政策為主的關稅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557554" y="4149080"/>
            <a:ext cx="3816424" cy="72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以實物課徵之關稅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557554" y="5085264"/>
            <a:ext cx="3816424" cy="72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國內區域之內地關稅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4770022" y="4149080"/>
            <a:ext cx="3816424" cy="72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以貨物課徵之關稅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4770022" y="5085264"/>
            <a:ext cx="3816424" cy="72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國境關稅</a:t>
            </a:r>
          </a:p>
        </p:txBody>
      </p:sp>
      <p:sp>
        <p:nvSpPr>
          <p:cNvPr id="5" name="等腰三角形 4"/>
          <p:cNvSpPr/>
          <p:nvPr/>
        </p:nvSpPr>
        <p:spPr>
          <a:xfrm rot="5400000">
            <a:off x="4373978" y="3068960"/>
            <a:ext cx="504056" cy="648072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等腰三角形 10"/>
          <p:cNvSpPr/>
          <p:nvPr/>
        </p:nvSpPr>
        <p:spPr>
          <a:xfrm rot="5400000">
            <a:off x="4373978" y="4185080"/>
            <a:ext cx="504056" cy="648000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等腰三角形 11"/>
          <p:cNvSpPr/>
          <p:nvPr/>
        </p:nvSpPr>
        <p:spPr>
          <a:xfrm rot="5400000">
            <a:off x="4373978" y="5121264"/>
            <a:ext cx="504056" cy="648000"/>
          </a:xfrm>
          <a:prstGeom prst="triangl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5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關稅是國家主權的展現</a:t>
            </a:r>
          </a:p>
        </p:txBody>
      </p:sp>
      <p:pic>
        <p:nvPicPr>
          <p:cNvPr id="4" name="內容版面配置區 3" descr="圖9-2  關稅屬國稅，是國家主權的展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12875"/>
            <a:ext cx="8424936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</a:rPr>
              <a:t>2.2 </a:t>
            </a:r>
            <a:r>
              <a:rPr lang="zh-TW" altLang="en-US" b="1" dirty="0">
                <a:solidFill>
                  <a:srgbClr val="0070C0"/>
                </a:solidFill>
              </a:rPr>
              <a:t>我國關稅起源</a:t>
            </a:r>
          </a:p>
        </p:txBody>
      </p:sp>
      <p:sp>
        <p:nvSpPr>
          <p:cNvPr id="6" name="手繪多邊形 5"/>
          <p:cNvSpPr/>
          <p:nvPr/>
        </p:nvSpPr>
        <p:spPr>
          <a:xfrm>
            <a:off x="467544" y="1417182"/>
            <a:ext cx="1296144" cy="997919"/>
          </a:xfrm>
          <a:custGeom>
            <a:avLst/>
            <a:gdLst>
              <a:gd name="connsiteX0" fmla="*/ 0 w 997918"/>
              <a:gd name="connsiteY0" fmla="*/ 0 h 698543"/>
              <a:gd name="connsiteX1" fmla="*/ 648647 w 997918"/>
              <a:gd name="connsiteY1" fmla="*/ 0 h 698543"/>
              <a:gd name="connsiteX2" fmla="*/ 997918 w 997918"/>
              <a:gd name="connsiteY2" fmla="*/ 349272 h 698543"/>
              <a:gd name="connsiteX3" fmla="*/ 648647 w 997918"/>
              <a:gd name="connsiteY3" fmla="*/ 698543 h 698543"/>
              <a:gd name="connsiteX4" fmla="*/ 0 w 997918"/>
              <a:gd name="connsiteY4" fmla="*/ 698543 h 698543"/>
              <a:gd name="connsiteX5" fmla="*/ 349272 w 997918"/>
              <a:gd name="connsiteY5" fmla="*/ 349272 h 698543"/>
              <a:gd name="connsiteX6" fmla="*/ 0 w 997918"/>
              <a:gd name="connsiteY6" fmla="*/ 0 h 6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7918" h="698543">
                <a:moveTo>
                  <a:pt x="997917" y="0"/>
                </a:moveTo>
                <a:lnTo>
                  <a:pt x="997917" y="454053"/>
                </a:lnTo>
                <a:lnTo>
                  <a:pt x="498958" y="698543"/>
                </a:lnTo>
                <a:lnTo>
                  <a:pt x="1" y="454053"/>
                </a:lnTo>
                <a:lnTo>
                  <a:pt x="1" y="0"/>
                </a:lnTo>
                <a:lnTo>
                  <a:pt x="498958" y="244491"/>
                </a:lnTo>
                <a:lnTo>
                  <a:pt x="997917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" tIns="360703" rIns="11430" bIns="360701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kern="1200" dirty="0"/>
              <a:t>清末</a:t>
            </a:r>
            <a:endParaRPr lang="en-US" sz="2400" kern="1200" dirty="0"/>
          </a:p>
        </p:txBody>
      </p:sp>
      <p:sp>
        <p:nvSpPr>
          <p:cNvPr id="7" name="手繪多邊形 6"/>
          <p:cNvSpPr/>
          <p:nvPr/>
        </p:nvSpPr>
        <p:spPr>
          <a:xfrm>
            <a:off x="1763688" y="1417183"/>
            <a:ext cx="7200798" cy="648988"/>
          </a:xfrm>
          <a:custGeom>
            <a:avLst/>
            <a:gdLst>
              <a:gd name="connsiteX0" fmla="*/ 108167 w 648988"/>
              <a:gd name="connsiteY0" fmla="*/ 0 h 8086432"/>
              <a:gd name="connsiteX1" fmla="*/ 540821 w 648988"/>
              <a:gd name="connsiteY1" fmla="*/ 0 h 8086432"/>
              <a:gd name="connsiteX2" fmla="*/ 617307 w 648988"/>
              <a:gd name="connsiteY2" fmla="*/ 31681 h 8086432"/>
              <a:gd name="connsiteX3" fmla="*/ 648988 w 648988"/>
              <a:gd name="connsiteY3" fmla="*/ 108167 h 8086432"/>
              <a:gd name="connsiteX4" fmla="*/ 648988 w 648988"/>
              <a:gd name="connsiteY4" fmla="*/ 8086432 h 8086432"/>
              <a:gd name="connsiteX5" fmla="*/ 648988 w 648988"/>
              <a:gd name="connsiteY5" fmla="*/ 8086432 h 8086432"/>
              <a:gd name="connsiteX6" fmla="*/ 648988 w 648988"/>
              <a:gd name="connsiteY6" fmla="*/ 8086432 h 8086432"/>
              <a:gd name="connsiteX7" fmla="*/ 0 w 648988"/>
              <a:gd name="connsiteY7" fmla="*/ 8086432 h 8086432"/>
              <a:gd name="connsiteX8" fmla="*/ 0 w 648988"/>
              <a:gd name="connsiteY8" fmla="*/ 8086432 h 8086432"/>
              <a:gd name="connsiteX9" fmla="*/ 0 w 648988"/>
              <a:gd name="connsiteY9" fmla="*/ 8086432 h 8086432"/>
              <a:gd name="connsiteX10" fmla="*/ 0 w 648988"/>
              <a:gd name="connsiteY10" fmla="*/ 108167 h 8086432"/>
              <a:gd name="connsiteX11" fmla="*/ 31681 w 648988"/>
              <a:gd name="connsiteY11" fmla="*/ 31681 h 8086432"/>
              <a:gd name="connsiteX12" fmla="*/ 108167 w 648988"/>
              <a:gd name="connsiteY12" fmla="*/ 0 h 808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988" h="8086432">
                <a:moveTo>
                  <a:pt x="648988" y="1347768"/>
                </a:moveTo>
                <a:lnTo>
                  <a:pt x="648988" y="6738664"/>
                </a:lnTo>
                <a:cubicBezTo>
                  <a:pt x="648988" y="7096119"/>
                  <a:pt x="648073" y="7438920"/>
                  <a:pt x="646445" y="7691685"/>
                </a:cubicBezTo>
                <a:cubicBezTo>
                  <a:pt x="644817" y="7944437"/>
                  <a:pt x="642609" y="8086432"/>
                  <a:pt x="640307" y="8086432"/>
                </a:cubicBezTo>
                <a:lnTo>
                  <a:pt x="0" y="8086432"/>
                </a:lnTo>
                <a:lnTo>
                  <a:pt x="0" y="8086432"/>
                </a:lnTo>
                <a:lnTo>
                  <a:pt x="0" y="808643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40307" y="0"/>
                </a:lnTo>
                <a:cubicBezTo>
                  <a:pt x="642609" y="0"/>
                  <a:pt x="644817" y="141995"/>
                  <a:pt x="646445" y="394747"/>
                </a:cubicBezTo>
                <a:cubicBezTo>
                  <a:pt x="648073" y="647500"/>
                  <a:pt x="648988" y="990313"/>
                  <a:pt x="648988" y="1347768"/>
                </a:cubicBez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52000" rIns="52000" bIns="52002" numCol="1" spcCol="1270" anchor="ctr" anchorCtr="0">
            <a:noAutofit/>
          </a:bodyPr>
          <a:lstStyle/>
          <a:p>
            <a:pPr marL="285750" lvl="1" indent="-285750" algn="l" defTabSz="1422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3200" kern="1200"/>
              <a:t>受列強</a:t>
            </a:r>
            <a:r>
              <a:rPr lang="zh-TW" sz="3200" kern="1200" dirty="0"/>
              <a:t>迫害無法控制關稅</a:t>
            </a:r>
            <a:endParaRPr lang="zh-TW" altLang="en-US" sz="3200" kern="1200" dirty="0"/>
          </a:p>
        </p:txBody>
      </p:sp>
      <p:sp>
        <p:nvSpPr>
          <p:cNvPr id="8" name="手繪多邊形 7"/>
          <p:cNvSpPr/>
          <p:nvPr/>
        </p:nvSpPr>
        <p:spPr>
          <a:xfrm>
            <a:off x="467544" y="2296990"/>
            <a:ext cx="1296144" cy="997919"/>
          </a:xfrm>
          <a:custGeom>
            <a:avLst/>
            <a:gdLst>
              <a:gd name="connsiteX0" fmla="*/ 0 w 997918"/>
              <a:gd name="connsiteY0" fmla="*/ 0 h 698543"/>
              <a:gd name="connsiteX1" fmla="*/ 648647 w 997918"/>
              <a:gd name="connsiteY1" fmla="*/ 0 h 698543"/>
              <a:gd name="connsiteX2" fmla="*/ 997918 w 997918"/>
              <a:gd name="connsiteY2" fmla="*/ 349272 h 698543"/>
              <a:gd name="connsiteX3" fmla="*/ 648647 w 997918"/>
              <a:gd name="connsiteY3" fmla="*/ 698543 h 698543"/>
              <a:gd name="connsiteX4" fmla="*/ 0 w 997918"/>
              <a:gd name="connsiteY4" fmla="*/ 698543 h 698543"/>
              <a:gd name="connsiteX5" fmla="*/ 349272 w 997918"/>
              <a:gd name="connsiteY5" fmla="*/ 349272 h 698543"/>
              <a:gd name="connsiteX6" fmla="*/ 0 w 997918"/>
              <a:gd name="connsiteY6" fmla="*/ 0 h 6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7918" h="698543">
                <a:moveTo>
                  <a:pt x="997917" y="0"/>
                </a:moveTo>
                <a:lnTo>
                  <a:pt x="997917" y="454053"/>
                </a:lnTo>
                <a:lnTo>
                  <a:pt x="498958" y="698543"/>
                </a:lnTo>
                <a:lnTo>
                  <a:pt x="1" y="454053"/>
                </a:lnTo>
                <a:lnTo>
                  <a:pt x="1" y="0"/>
                </a:lnTo>
                <a:lnTo>
                  <a:pt x="498958" y="244491"/>
                </a:lnTo>
                <a:lnTo>
                  <a:pt x="997917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" tIns="360703" rIns="11430" bIns="360701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kern="1200" dirty="0"/>
              <a:t>民國</a:t>
            </a:r>
            <a:r>
              <a:rPr lang="en-US" altLang="en-US" sz="2400" kern="1200" dirty="0"/>
              <a:t>18</a:t>
            </a:r>
            <a:r>
              <a:rPr lang="zh-TW" altLang="en-US" sz="2400" kern="1200" dirty="0"/>
              <a:t>年</a:t>
            </a:r>
          </a:p>
        </p:txBody>
      </p:sp>
      <p:sp>
        <p:nvSpPr>
          <p:cNvPr id="9" name="手繪多邊形 8"/>
          <p:cNvSpPr/>
          <p:nvPr/>
        </p:nvSpPr>
        <p:spPr>
          <a:xfrm>
            <a:off x="1763687" y="2296990"/>
            <a:ext cx="7200799" cy="648648"/>
          </a:xfrm>
          <a:custGeom>
            <a:avLst/>
            <a:gdLst>
              <a:gd name="connsiteX0" fmla="*/ 108110 w 648647"/>
              <a:gd name="connsiteY0" fmla="*/ 0 h 8086432"/>
              <a:gd name="connsiteX1" fmla="*/ 540537 w 648647"/>
              <a:gd name="connsiteY1" fmla="*/ 0 h 8086432"/>
              <a:gd name="connsiteX2" fmla="*/ 616982 w 648647"/>
              <a:gd name="connsiteY2" fmla="*/ 31665 h 8086432"/>
              <a:gd name="connsiteX3" fmla="*/ 648647 w 648647"/>
              <a:gd name="connsiteY3" fmla="*/ 108110 h 8086432"/>
              <a:gd name="connsiteX4" fmla="*/ 648647 w 648647"/>
              <a:gd name="connsiteY4" fmla="*/ 8086432 h 8086432"/>
              <a:gd name="connsiteX5" fmla="*/ 648647 w 648647"/>
              <a:gd name="connsiteY5" fmla="*/ 8086432 h 8086432"/>
              <a:gd name="connsiteX6" fmla="*/ 648647 w 648647"/>
              <a:gd name="connsiteY6" fmla="*/ 8086432 h 8086432"/>
              <a:gd name="connsiteX7" fmla="*/ 0 w 648647"/>
              <a:gd name="connsiteY7" fmla="*/ 8086432 h 8086432"/>
              <a:gd name="connsiteX8" fmla="*/ 0 w 648647"/>
              <a:gd name="connsiteY8" fmla="*/ 8086432 h 8086432"/>
              <a:gd name="connsiteX9" fmla="*/ 0 w 648647"/>
              <a:gd name="connsiteY9" fmla="*/ 8086432 h 8086432"/>
              <a:gd name="connsiteX10" fmla="*/ 0 w 648647"/>
              <a:gd name="connsiteY10" fmla="*/ 108110 h 8086432"/>
              <a:gd name="connsiteX11" fmla="*/ 31665 w 648647"/>
              <a:gd name="connsiteY11" fmla="*/ 31665 h 8086432"/>
              <a:gd name="connsiteX12" fmla="*/ 108110 w 648647"/>
              <a:gd name="connsiteY12" fmla="*/ 0 h 808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647" h="8086432">
                <a:moveTo>
                  <a:pt x="648647" y="1347770"/>
                </a:moveTo>
                <a:lnTo>
                  <a:pt x="648647" y="6738662"/>
                </a:lnTo>
                <a:cubicBezTo>
                  <a:pt x="648647" y="7096117"/>
                  <a:pt x="647733" y="7438923"/>
                  <a:pt x="646107" y="7691671"/>
                </a:cubicBezTo>
                <a:cubicBezTo>
                  <a:pt x="644481" y="7944431"/>
                  <a:pt x="642275" y="8086426"/>
                  <a:pt x="639975" y="8086426"/>
                </a:cubicBezTo>
                <a:lnTo>
                  <a:pt x="0" y="8086426"/>
                </a:lnTo>
                <a:lnTo>
                  <a:pt x="0" y="8086426"/>
                </a:lnTo>
                <a:lnTo>
                  <a:pt x="0" y="808642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639975" y="6"/>
                </a:lnTo>
                <a:cubicBezTo>
                  <a:pt x="642275" y="6"/>
                  <a:pt x="644481" y="142001"/>
                  <a:pt x="646107" y="394761"/>
                </a:cubicBezTo>
                <a:cubicBezTo>
                  <a:pt x="647733" y="647521"/>
                  <a:pt x="648647" y="990328"/>
                  <a:pt x="648647" y="1347770"/>
                </a:cubicBez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51984" rIns="51984" bIns="51985" numCol="1" spcCol="1270" anchor="ctr" anchorCtr="0">
            <a:noAutofit/>
          </a:bodyPr>
          <a:lstStyle/>
          <a:p>
            <a:pPr marL="285750" lvl="1" indent="-285750" algn="l" defTabSz="1422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3200" kern="1200" dirty="0"/>
              <a:t>我國關稅恢復自主</a:t>
            </a:r>
          </a:p>
        </p:txBody>
      </p:sp>
      <p:sp>
        <p:nvSpPr>
          <p:cNvPr id="10" name="手繪多邊形 9"/>
          <p:cNvSpPr/>
          <p:nvPr/>
        </p:nvSpPr>
        <p:spPr>
          <a:xfrm>
            <a:off x="467544" y="3176797"/>
            <a:ext cx="1296144" cy="997919"/>
          </a:xfrm>
          <a:custGeom>
            <a:avLst/>
            <a:gdLst>
              <a:gd name="connsiteX0" fmla="*/ 0 w 997918"/>
              <a:gd name="connsiteY0" fmla="*/ 0 h 698543"/>
              <a:gd name="connsiteX1" fmla="*/ 648647 w 997918"/>
              <a:gd name="connsiteY1" fmla="*/ 0 h 698543"/>
              <a:gd name="connsiteX2" fmla="*/ 997918 w 997918"/>
              <a:gd name="connsiteY2" fmla="*/ 349272 h 698543"/>
              <a:gd name="connsiteX3" fmla="*/ 648647 w 997918"/>
              <a:gd name="connsiteY3" fmla="*/ 698543 h 698543"/>
              <a:gd name="connsiteX4" fmla="*/ 0 w 997918"/>
              <a:gd name="connsiteY4" fmla="*/ 698543 h 698543"/>
              <a:gd name="connsiteX5" fmla="*/ 349272 w 997918"/>
              <a:gd name="connsiteY5" fmla="*/ 349272 h 698543"/>
              <a:gd name="connsiteX6" fmla="*/ 0 w 997918"/>
              <a:gd name="connsiteY6" fmla="*/ 0 h 6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7918" h="698543">
                <a:moveTo>
                  <a:pt x="997917" y="0"/>
                </a:moveTo>
                <a:lnTo>
                  <a:pt x="997917" y="454053"/>
                </a:lnTo>
                <a:lnTo>
                  <a:pt x="498958" y="698543"/>
                </a:lnTo>
                <a:lnTo>
                  <a:pt x="1" y="454053"/>
                </a:lnTo>
                <a:lnTo>
                  <a:pt x="1" y="0"/>
                </a:lnTo>
                <a:lnTo>
                  <a:pt x="498958" y="244491"/>
                </a:lnTo>
                <a:lnTo>
                  <a:pt x="997917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" tIns="360703" rIns="11430" bIns="360701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kern="1200" dirty="0"/>
              <a:t>民國</a:t>
            </a:r>
            <a:r>
              <a:rPr lang="en-US" sz="2400" kern="1200" dirty="0"/>
              <a:t>23</a:t>
            </a:r>
            <a:r>
              <a:rPr lang="zh-TW" sz="2400" kern="1200" dirty="0"/>
              <a:t>年</a:t>
            </a:r>
            <a:endParaRPr lang="en-US" sz="2400" kern="1200" dirty="0"/>
          </a:p>
        </p:txBody>
      </p:sp>
      <p:sp>
        <p:nvSpPr>
          <p:cNvPr id="11" name="手繪多邊形 10"/>
          <p:cNvSpPr/>
          <p:nvPr/>
        </p:nvSpPr>
        <p:spPr>
          <a:xfrm>
            <a:off x="1763687" y="3176798"/>
            <a:ext cx="7200799" cy="648648"/>
          </a:xfrm>
          <a:custGeom>
            <a:avLst/>
            <a:gdLst>
              <a:gd name="connsiteX0" fmla="*/ 108110 w 648647"/>
              <a:gd name="connsiteY0" fmla="*/ 0 h 8086432"/>
              <a:gd name="connsiteX1" fmla="*/ 540537 w 648647"/>
              <a:gd name="connsiteY1" fmla="*/ 0 h 8086432"/>
              <a:gd name="connsiteX2" fmla="*/ 616982 w 648647"/>
              <a:gd name="connsiteY2" fmla="*/ 31665 h 8086432"/>
              <a:gd name="connsiteX3" fmla="*/ 648647 w 648647"/>
              <a:gd name="connsiteY3" fmla="*/ 108110 h 8086432"/>
              <a:gd name="connsiteX4" fmla="*/ 648647 w 648647"/>
              <a:gd name="connsiteY4" fmla="*/ 8086432 h 8086432"/>
              <a:gd name="connsiteX5" fmla="*/ 648647 w 648647"/>
              <a:gd name="connsiteY5" fmla="*/ 8086432 h 8086432"/>
              <a:gd name="connsiteX6" fmla="*/ 648647 w 648647"/>
              <a:gd name="connsiteY6" fmla="*/ 8086432 h 8086432"/>
              <a:gd name="connsiteX7" fmla="*/ 0 w 648647"/>
              <a:gd name="connsiteY7" fmla="*/ 8086432 h 8086432"/>
              <a:gd name="connsiteX8" fmla="*/ 0 w 648647"/>
              <a:gd name="connsiteY8" fmla="*/ 8086432 h 8086432"/>
              <a:gd name="connsiteX9" fmla="*/ 0 w 648647"/>
              <a:gd name="connsiteY9" fmla="*/ 8086432 h 8086432"/>
              <a:gd name="connsiteX10" fmla="*/ 0 w 648647"/>
              <a:gd name="connsiteY10" fmla="*/ 108110 h 8086432"/>
              <a:gd name="connsiteX11" fmla="*/ 31665 w 648647"/>
              <a:gd name="connsiteY11" fmla="*/ 31665 h 8086432"/>
              <a:gd name="connsiteX12" fmla="*/ 108110 w 648647"/>
              <a:gd name="connsiteY12" fmla="*/ 0 h 808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647" h="8086432">
                <a:moveTo>
                  <a:pt x="648647" y="1347770"/>
                </a:moveTo>
                <a:lnTo>
                  <a:pt x="648647" y="6738662"/>
                </a:lnTo>
                <a:cubicBezTo>
                  <a:pt x="648647" y="7096117"/>
                  <a:pt x="647733" y="7438923"/>
                  <a:pt x="646107" y="7691671"/>
                </a:cubicBezTo>
                <a:cubicBezTo>
                  <a:pt x="644481" y="7944431"/>
                  <a:pt x="642275" y="8086426"/>
                  <a:pt x="639975" y="8086426"/>
                </a:cubicBezTo>
                <a:lnTo>
                  <a:pt x="0" y="8086426"/>
                </a:lnTo>
                <a:lnTo>
                  <a:pt x="0" y="8086426"/>
                </a:lnTo>
                <a:lnTo>
                  <a:pt x="0" y="808642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639975" y="6"/>
                </a:lnTo>
                <a:cubicBezTo>
                  <a:pt x="642275" y="6"/>
                  <a:pt x="644481" y="142001"/>
                  <a:pt x="646107" y="394761"/>
                </a:cubicBezTo>
                <a:cubicBezTo>
                  <a:pt x="647733" y="647521"/>
                  <a:pt x="648647" y="990328"/>
                  <a:pt x="648647" y="1347770"/>
                </a:cubicBez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51984" rIns="51984" bIns="51985" numCol="1" spcCol="1270" anchor="ctr" anchorCtr="0">
            <a:noAutofit/>
          </a:bodyPr>
          <a:lstStyle/>
          <a:p>
            <a:pPr marL="285750" lvl="1" indent="-285750" algn="l" defTabSz="1422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3200" kern="1200" dirty="0"/>
              <a:t>抗戰勝利後恢復進口稅則</a:t>
            </a:r>
            <a:endParaRPr lang="zh-TW" altLang="en-US" sz="3200" kern="1200" dirty="0"/>
          </a:p>
        </p:txBody>
      </p:sp>
      <p:sp>
        <p:nvSpPr>
          <p:cNvPr id="12" name="手繪多邊形 11"/>
          <p:cNvSpPr/>
          <p:nvPr/>
        </p:nvSpPr>
        <p:spPr>
          <a:xfrm>
            <a:off x="467544" y="4056605"/>
            <a:ext cx="1296144" cy="997919"/>
          </a:xfrm>
          <a:custGeom>
            <a:avLst/>
            <a:gdLst>
              <a:gd name="connsiteX0" fmla="*/ 0 w 997918"/>
              <a:gd name="connsiteY0" fmla="*/ 0 h 698543"/>
              <a:gd name="connsiteX1" fmla="*/ 648647 w 997918"/>
              <a:gd name="connsiteY1" fmla="*/ 0 h 698543"/>
              <a:gd name="connsiteX2" fmla="*/ 997918 w 997918"/>
              <a:gd name="connsiteY2" fmla="*/ 349272 h 698543"/>
              <a:gd name="connsiteX3" fmla="*/ 648647 w 997918"/>
              <a:gd name="connsiteY3" fmla="*/ 698543 h 698543"/>
              <a:gd name="connsiteX4" fmla="*/ 0 w 997918"/>
              <a:gd name="connsiteY4" fmla="*/ 698543 h 698543"/>
              <a:gd name="connsiteX5" fmla="*/ 349272 w 997918"/>
              <a:gd name="connsiteY5" fmla="*/ 349272 h 698543"/>
              <a:gd name="connsiteX6" fmla="*/ 0 w 997918"/>
              <a:gd name="connsiteY6" fmla="*/ 0 h 6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7918" h="698543">
                <a:moveTo>
                  <a:pt x="997917" y="0"/>
                </a:moveTo>
                <a:lnTo>
                  <a:pt x="997917" y="454053"/>
                </a:lnTo>
                <a:lnTo>
                  <a:pt x="498958" y="698543"/>
                </a:lnTo>
                <a:lnTo>
                  <a:pt x="1" y="454053"/>
                </a:lnTo>
                <a:lnTo>
                  <a:pt x="1" y="0"/>
                </a:lnTo>
                <a:lnTo>
                  <a:pt x="498958" y="244491"/>
                </a:lnTo>
                <a:lnTo>
                  <a:pt x="997917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" tIns="360703" rIns="11430" bIns="360701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400" kern="1200" dirty="0"/>
              <a:t>民國</a:t>
            </a:r>
            <a:r>
              <a:rPr lang="en-US" sz="2400" kern="1200" dirty="0"/>
              <a:t>35</a:t>
            </a:r>
            <a:r>
              <a:rPr lang="zh-TW" sz="2400" kern="1200" dirty="0"/>
              <a:t>年</a:t>
            </a:r>
            <a:endParaRPr lang="en-US" sz="2400" kern="1200" dirty="0"/>
          </a:p>
        </p:txBody>
      </p:sp>
      <p:sp>
        <p:nvSpPr>
          <p:cNvPr id="13" name="手繪多邊形 12"/>
          <p:cNvSpPr/>
          <p:nvPr/>
        </p:nvSpPr>
        <p:spPr>
          <a:xfrm>
            <a:off x="1763687" y="4056606"/>
            <a:ext cx="7200799" cy="648648"/>
          </a:xfrm>
          <a:custGeom>
            <a:avLst/>
            <a:gdLst>
              <a:gd name="connsiteX0" fmla="*/ 108110 w 648647"/>
              <a:gd name="connsiteY0" fmla="*/ 0 h 8086432"/>
              <a:gd name="connsiteX1" fmla="*/ 540537 w 648647"/>
              <a:gd name="connsiteY1" fmla="*/ 0 h 8086432"/>
              <a:gd name="connsiteX2" fmla="*/ 616982 w 648647"/>
              <a:gd name="connsiteY2" fmla="*/ 31665 h 8086432"/>
              <a:gd name="connsiteX3" fmla="*/ 648647 w 648647"/>
              <a:gd name="connsiteY3" fmla="*/ 108110 h 8086432"/>
              <a:gd name="connsiteX4" fmla="*/ 648647 w 648647"/>
              <a:gd name="connsiteY4" fmla="*/ 8086432 h 8086432"/>
              <a:gd name="connsiteX5" fmla="*/ 648647 w 648647"/>
              <a:gd name="connsiteY5" fmla="*/ 8086432 h 8086432"/>
              <a:gd name="connsiteX6" fmla="*/ 648647 w 648647"/>
              <a:gd name="connsiteY6" fmla="*/ 8086432 h 8086432"/>
              <a:gd name="connsiteX7" fmla="*/ 0 w 648647"/>
              <a:gd name="connsiteY7" fmla="*/ 8086432 h 8086432"/>
              <a:gd name="connsiteX8" fmla="*/ 0 w 648647"/>
              <a:gd name="connsiteY8" fmla="*/ 8086432 h 8086432"/>
              <a:gd name="connsiteX9" fmla="*/ 0 w 648647"/>
              <a:gd name="connsiteY9" fmla="*/ 8086432 h 8086432"/>
              <a:gd name="connsiteX10" fmla="*/ 0 w 648647"/>
              <a:gd name="connsiteY10" fmla="*/ 108110 h 8086432"/>
              <a:gd name="connsiteX11" fmla="*/ 31665 w 648647"/>
              <a:gd name="connsiteY11" fmla="*/ 31665 h 8086432"/>
              <a:gd name="connsiteX12" fmla="*/ 108110 w 648647"/>
              <a:gd name="connsiteY12" fmla="*/ 0 h 808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647" h="8086432">
                <a:moveTo>
                  <a:pt x="648647" y="1347770"/>
                </a:moveTo>
                <a:lnTo>
                  <a:pt x="648647" y="6738662"/>
                </a:lnTo>
                <a:cubicBezTo>
                  <a:pt x="648647" y="7096117"/>
                  <a:pt x="647733" y="7438923"/>
                  <a:pt x="646107" y="7691671"/>
                </a:cubicBezTo>
                <a:cubicBezTo>
                  <a:pt x="644481" y="7944431"/>
                  <a:pt x="642275" y="8086426"/>
                  <a:pt x="639975" y="8086426"/>
                </a:cubicBezTo>
                <a:lnTo>
                  <a:pt x="0" y="8086426"/>
                </a:lnTo>
                <a:lnTo>
                  <a:pt x="0" y="8086426"/>
                </a:lnTo>
                <a:lnTo>
                  <a:pt x="0" y="808642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639975" y="6"/>
                </a:lnTo>
                <a:cubicBezTo>
                  <a:pt x="642275" y="6"/>
                  <a:pt x="644481" y="142001"/>
                  <a:pt x="646107" y="394761"/>
                </a:cubicBezTo>
                <a:cubicBezTo>
                  <a:pt x="647733" y="647521"/>
                  <a:pt x="648647" y="990328"/>
                  <a:pt x="648647" y="1347770"/>
                </a:cubicBez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51984" rIns="51984" bIns="51985" numCol="1" spcCol="1270" anchor="ctr" anchorCtr="0">
            <a:noAutofit/>
          </a:bodyPr>
          <a:lstStyle/>
          <a:p>
            <a:pPr marL="285750" lvl="1" indent="-285750" algn="l" defTabSz="1422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3200" kern="1200" dirty="0"/>
              <a:t>政府宣佈取消出口稅</a:t>
            </a:r>
            <a:endParaRPr lang="zh-TW" altLang="en-US" sz="3200" kern="1200" dirty="0"/>
          </a:p>
        </p:txBody>
      </p:sp>
      <p:sp>
        <p:nvSpPr>
          <p:cNvPr id="14" name="手繪多邊形 13"/>
          <p:cNvSpPr/>
          <p:nvPr/>
        </p:nvSpPr>
        <p:spPr>
          <a:xfrm>
            <a:off x="467544" y="4936413"/>
            <a:ext cx="1296144" cy="997919"/>
          </a:xfrm>
          <a:custGeom>
            <a:avLst/>
            <a:gdLst>
              <a:gd name="connsiteX0" fmla="*/ 0 w 997918"/>
              <a:gd name="connsiteY0" fmla="*/ 0 h 698543"/>
              <a:gd name="connsiteX1" fmla="*/ 648647 w 997918"/>
              <a:gd name="connsiteY1" fmla="*/ 0 h 698543"/>
              <a:gd name="connsiteX2" fmla="*/ 997918 w 997918"/>
              <a:gd name="connsiteY2" fmla="*/ 349272 h 698543"/>
              <a:gd name="connsiteX3" fmla="*/ 648647 w 997918"/>
              <a:gd name="connsiteY3" fmla="*/ 698543 h 698543"/>
              <a:gd name="connsiteX4" fmla="*/ 0 w 997918"/>
              <a:gd name="connsiteY4" fmla="*/ 698543 h 698543"/>
              <a:gd name="connsiteX5" fmla="*/ 349272 w 997918"/>
              <a:gd name="connsiteY5" fmla="*/ 349272 h 698543"/>
              <a:gd name="connsiteX6" fmla="*/ 0 w 997918"/>
              <a:gd name="connsiteY6" fmla="*/ 0 h 69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7918" h="698543">
                <a:moveTo>
                  <a:pt x="997917" y="0"/>
                </a:moveTo>
                <a:lnTo>
                  <a:pt x="997917" y="454053"/>
                </a:lnTo>
                <a:lnTo>
                  <a:pt x="498958" y="698543"/>
                </a:lnTo>
                <a:lnTo>
                  <a:pt x="1" y="454053"/>
                </a:lnTo>
                <a:lnTo>
                  <a:pt x="1" y="0"/>
                </a:lnTo>
                <a:lnTo>
                  <a:pt x="498958" y="244491"/>
                </a:lnTo>
                <a:lnTo>
                  <a:pt x="997917" y="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" tIns="360703" rIns="11430" bIns="360701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kern="1200" dirty="0"/>
              <a:t>遷臺後</a:t>
            </a:r>
          </a:p>
        </p:txBody>
      </p:sp>
      <p:sp>
        <p:nvSpPr>
          <p:cNvPr id="15" name="手繪多邊形 14"/>
          <p:cNvSpPr/>
          <p:nvPr/>
        </p:nvSpPr>
        <p:spPr>
          <a:xfrm>
            <a:off x="1763687" y="4936414"/>
            <a:ext cx="7200799" cy="648648"/>
          </a:xfrm>
          <a:custGeom>
            <a:avLst/>
            <a:gdLst>
              <a:gd name="connsiteX0" fmla="*/ 108110 w 648647"/>
              <a:gd name="connsiteY0" fmla="*/ 0 h 8086432"/>
              <a:gd name="connsiteX1" fmla="*/ 540537 w 648647"/>
              <a:gd name="connsiteY1" fmla="*/ 0 h 8086432"/>
              <a:gd name="connsiteX2" fmla="*/ 616982 w 648647"/>
              <a:gd name="connsiteY2" fmla="*/ 31665 h 8086432"/>
              <a:gd name="connsiteX3" fmla="*/ 648647 w 648647"/>
              <a:gd name="connsiteY3" fmla="*/ 108110 h 8086432"/>
              <a:gd name="connsiteX4" fmla="*/ 648647 w 648647"/>
              <a:gd name="connsiteY4" fmla="*/ 8086432 h 8086432"/>
              <a:gd name="connsiteX5" fmla="*/ 648647 w 648647"/>
              <a:gd name="connsiteY5" fmla="*/ 8086432 h 8086432"/>
              <a:gd name="connsiteX6" fmla="*/ 648647 w 648647"/>
              <a:gd name="connsiteY6" fmla="*/ 8086432 h 8086432"/>
              <a:gd name="connsiteX7" fmla="*/ 0 w 648647"/>
              <a:gd name="connsiteY7" fmla="*/ 8086432 h 8086432"/>
              <a:gd name="connsiteX8" fmla="*/ 0 w 648647"/>
              <a:gd name="connsiteY8" fmla="*/ 8086432 h 8086432"/>
              <a:gd name="connsiteX9" fmla="*/ 0 w 648647"/>
              <a:gd name="connsiteY9" fmla="*/ 8086432 h 8086432"/>
              <a:gd name="connsiteX10" fmla="*/ 0 w 648647"/>
              <a:gd name="connsiteY10" fmla="*/ 108110 h 8086432"/>
              <a:gd name="connsiteX11" fmla="*/ 31665 w 648647"/>
              <a:gd name="connsiteY11" fmla="*/ 31665 h 8086432"/>
              <a:gd name="connsiteX12" fmla="*/ 108110 w 648647"/>
              <a:gd name="connsiteY12" fmla="*/ 0 h 808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647" h="8086432">
                <a:moveTo>
                  <a:pt x="648647" y="1347770"/>
                </a:moveTo>
                <a:lnTo>
                  <a:pt x="648647" y="6738662"/>
                </a:lnTo>
                <a:cubicBezTo>
                  <a:pt x="648647" y="7096117"/>
                  <a:pt x="647733" y="7438923"/>
                  <a:pt x="646107" y="7691671"/>
                </a:cubicBezTo>
                <a:cubicBezTo>
                  <a:pt x="644481" y="7944431"/>
                  <a:pt x="642275" y="8086426"/>
                  <a:pt x="639975" y="8086426"/>
                </a:cubicBezTo>
                <a:lnTo>
                  <a:pt x="0" y="8086426"/>
                </a:lnTo>
                <a:lnTo>
                  <a:pt x="0" y="8086426"/>
                </a:lnTo>
                <a:lnTo>
                  <a:pt x="0" y="808642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639975" y="6"/>
                </a:lnTo>
                <a:cubicBezTo>
                  <a:pt x="642275" y="6"/>
                  <a:pt x="644481" y="142001"/>
                  <a:pt x="646107" y="394761"/>
                </a:cubicBezTo>
                <a:cubicBezTo>
                  <a:pt x="647733" y="647521"/>
                  <a:pt x="648647" y="990328"/>
                  <a:pt x="648647" y="1347770"/>
                </a:cubicBez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51984" rIns="51984" bIns="51985" numCol="1" spcCol="1270" anchor="ctr" anchorCtr="0">
            <a:noAutofit/>
          </a:bodyPr>
          <a:lstStyle/>
          <a:p>
            <a:pPr marL="285750" lvl="1" indent="-285750" algn="l" defTabSz="14224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3200" kern="1200" dirty="0"/>
              <a:t>海關管理權完全收回</a:t>
            </a:r>
            <a:endParaRPr lang="zh-TW" altLang="en-US" sz="3200" kern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臺灣基隆港</a:t>
            </a:r>
          </a:p>
        </p:txBody>
      </p:sp>
      <p:pic>
        <p:nvPicPr>
          <p:cNvPr id="4098" name="Picture 2" descr="https://lh6.googleusercontent.com/-ycF6mvGf9WA/UCqTRhUFCJI/AAAAAAADG60/hp-9DEJIJMw/s720/DSC_3829.JPG"/>
          <p:cNvPicPr>
            <a:picLocks noChangeAspect="1" noChangeArrowheads="1"/>
          </p:cNvPicPr>
          <p:nvPr/>
        </p:nvPicPr>
        <p:blipFill>
          <a:blip r:embed="rId3" cstate="print"/>
          <a:srcRect t="4325"/>
          <a:stretch>
            <a:fillRect/>
          </a:stretch>
        </p:blipFill>
        <p:spPr bwMode="auto">
          <a:xfrm>
            <a:off x="467544" y="1454341"/>
            <a:ext cx="820891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2.3 </a:t>
            </a:r>
            <a:r>
              <a:rPr lang="zh-TW" altLang="en-US" b="1" dirty="0">
                <a:solidFill>
                  <a:srgbClr val="FF0000"/>
                </a:solidFill>
              </a:rPr>
              <a:t>現行海關組織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財政部關稅總局原名「海關總稅務司署」</a:t>
            </a:r>
            <a:endParaRPr lang="en-US" altLang="zh-TW" dirty="0"/>
          </a:p>
          <a:p>
            <a:endParaRPr lang="en-US" altLang="zh-TW" sz="800" dirty="0"/>
          </a:p>
          <a:p>
            <a:r>
              <a:rPr lang="zh-TW" altLang="en-US" dirty="0"/>
              <a:t>於</a:t>
            </a:r>
            <a:r>
              <a:rPr lang="en-US" altLang="zh-TW" dirty="0"/>
              <a:t>1854</a:t>
            </a:r>
            <a:r>
              <a:rPr lang="zh-TW" altLang="en-US" dirty="0"/>
              <a:t>年清朝咸豐</a:t>
            </a:r>
            <a:r>
              <a:rPr lang="en-US" altLang="zh-TW" dirty="0"/>
              <a:t>4</a:t>
            </a:r>
            <a:r>
              <a:rPr lang="zh-TW" altLang="en-US" dirty="0"/>
              <a:t>年成立</a:t>
            </a:r>
            <a:endParaRPr lang="en-US" altLang="zh-TW" dirty="0"/>
          </a:p>
          <a:p>
            <a:endParaRPr lang="en-US" altLang="zh-TW" sz="800" dirty="0"/>
          </a:p>
          <a:p>
            <a:r>
              <a:rPr lang="zh-TW" altLang="en-US" dirty="0"/>
              <a:t>民國</a:t>
            </a:r>
            <a:r>
              <a:rPr lang="en-US" altLang="zh-TW" dirty="0"/>
              <a:t>80</a:t>
            </a:r>
            <a:r>
              <a:rPr lang="zh-TW" altLang="en-US" dirty="0"/>
              <a:t>年</a:t>
            </a:r>
            <a:r>
              <a:rPr lang="en-US" altLang="zh-TW" dirty="0"/>
              <a:t>2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日正式改名為「財政部關稅總局」</a:t>
            </a:r>
            <a:endParaRPr lang="en-US" altLang="zh-TW" dirty="0"/>
          </a:p>
          <a:p>
            <a:endParaRPr lang="en-US" altLang="zh-TW" sz="800" dirty="0"/>
          </a:p>
          <a:p>
            <a:r>
              <a:rPr lang="zh-TW" altLang="en-US" dirty="0"/>
              <a:t>民國</a:t>
            </a:r>
            <a:r>
              <a:rPr lang="en-US" altLang="zh-TW" dirty="0"/>
              <a:t>102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日配合行政院組織改造，與財政部關政司整併成立財政部關務署。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899592" y="1772816"/>
            <a:ext cx="7344816" cy="30963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執行業務</a:t>
            </a:r>
            <a:r>
              <a:rPr lang="en-US" altLang="zh-TW" sz="3600" dirty="0"/>
              <a:t>:</a:t>
            </a:r>
          </a:p>
          <a:p>
            <a:pPr algn="ctr"/>
            <a:endParaRPr lang="en-US" altLang="zh-TW" sz="900" dirty="0"/>
          </a:p>
          <a:p>
            <a:pPr algn="ctr"/>
            <a:r>
              <a:rPr lang="zh-TW" altLang="en-US" sz="3600" dirty="0"/>
              <a:t>關稅稽徵、查緝走私、保稅退稅、貿易統計、建管助航設備及接受其他機關委託代徵稅費、執行管制等。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財政部關稅總局</a:t>
            </a:r>
            <a:r>
              <a:rPr lang="en-US" altLang="zh-TW" b="1" dirty="0">
                <a:solidFill>
                  <a:srgbClr val="0070C0"/>
                </a:solidFill>
              </a:rPr>
              <a:t>(</a:t>
            </a:r>
            <a:r>
              <a:rPr lang="zh-TW" altLang="en-US" b="1" dirty="0">
                <a:solidFill>
                  <a:srgbClr val="0070C0"/>
                </a:solidFill>
              </a:rPr>
              <a:t>現改為關務署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 descr="101年關稅簡報_頁面_04"/>
          <p:cNvPicPr/>
          <p:nvPr/>
        </p:nvPicPr>
        <p:blipFill>
          <a:blip r:embed="rId3" cstate="print"/>
          <a:srcRect l="9210" t="20411" r="9940" b="27918"/>
          <a:stretch>
            <a:fillRect/>
          </a:stretch>
        </p:blipFill>
        <p:spPr bwMode="auto">
          <a:xfrm>
            <a:off x="467544" y="1412776"/>
            <a:ext cx="82089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關務署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756280" y="2385024"/>
            <a:ext cx="3311664" cy="1260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4000" dirty="0"/>
              <a:t>基隆港 </a:t>
            </a:r>
          </a:p>
        </p:txBody>
      </p:sp>
      <p:sp>
        <p:nvSpPr>
          <p:cNvPr id="4" name="橢圓 3"/>
          <p:cNvSpPr/>
          <p:nvPr/>
        </p:nvSpPr>
        <p:spPr>
          <a:xfrm>
            <a:off x="121359" y="2330948"/>
            <a:ext cx="2088232" cy="1368152"/>
          </a:xfrm>
          <a:prstGeom prst="ellipse">
            <a:avLst/>
          </a:prstGeom>
          <a:solidFill>
            <a:schemeClr val="accent3"/>
          </a:solidFill>
          <a:ln w="57150"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基隆關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5062904" y="2402956"/>
            <a:ext cx="3780000" cy="1260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4000" dirty="0"/>
              <a:t>桃園機場</a:t>
            </a:r>
          </a:p>
        </p:txBody>
      </p:sp>
      <p:sp>
        <p:nvSpPr>
          <p:cNvPr id="7" name="橢圓 6"/>
          <p:cNvSpPr/>
          <p:nvPr/>
        </p:nvSpPr>
        <p:spPr>
          <a:xfrm>
            <a:off x="4427984" y="2348880"/>
            <a:ext cx="2088232" cy="1368152"/>
          </a:xfrm>
          <a:prstGeom prst="ellipse">
            <a:avLst/>
          </a:prstGeom>
          <a:solidFill>
            <a:schemeClr val="accent1"/>
          </a:solidFill>
          <a:ln w="57150"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臺北關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756280" y="4041208"/>
            <a:ext cx="3311664" cy="1260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4000" dirty="0"/>
              <a:t>臺中港</a:t>
            </a:r>
          </a:p>
        </p:txBody>
      </p:sp>
      <p:sp>
        <p:nvSpPr>
          <p:cNvPr id="9" name="橢圓 8"/>
          <p:cNvSpPr/>
          <p:nvPr/>
        </p:nvSpPr>
        <p:spPr>
          <a:xfrm>
            <a:off x="121359" y="3987132"/>
            <a:ext cx="2088232" cy="1368152"/>
          </a:xfrm>
          <a:prstGeom prst="ellipse">
            <a:avLst/>
          </a:prstGeom>
          <a:solidFill>
            <a:schemeClr val="accent2"/>
          </a:solidFill>
          <a:ln w="57150"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臺中關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5062905" y="4059140"/>
            <a:ext cx="3311664" cy="1260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4000" dirty="0"/>
              <a:t>高雄港</a:t>
            </a:r>
          </a:p>
        </p:txBody>
      </p:sp>
      <p:sp>
        <p:nvSpPr>
          <p:cNvPr id="11" name="橢圓 10"/>
          <p:cNvSpPr/>
          <p:nvPr/>
        </p:nvSpPr>
        <p:spPr>
          <a:xfrm>
            <a:off x="4427984" y="4005064"/>
            <a:ext cx="2088232" cy="1368152"/>
          </a:xfrm>
          <a:prstGeom prst="ellipse">
            <a:avLst/>
          </a:prstGeom>
          <a:solidFill>
            <a:schemeClr val="accent6"/>
          </a:solidFill>
          <a:ln w="57150"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高雄關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2.4 </a:t>
            </a:r>
            <a:r>
              <a:rPr lang="zh-TW" altLang="en-US" b="1" dirty="0">
                <a:solidFill>
                  <a:srgbClr val="FF0000"/>
                </a:solidFill>
              </a:rPr>
              <a:t>關稅保護與經濟成長之關聯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落後及發展中國家初期</a:t>
            </a:r>
            <a:endParaRPr lang="en-US" altLang="zh-TW" dirty="0"/>
          </a:p>
          <a:p>
            <a:pPr lvl="1"/>
            <a:r>
              <a:rPr lang="zh-TW" altLang="en-US" dirty="0"/>
              <a:t>新興工業發展，無法與國外進口的產品競爭。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2267744" y="4149080"/>
            <a:ext cx="5976664" cy="648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刺激貿易對手國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2699792" y="4941168"/>
            <a:ext cx="5976664" cy="648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缺乏競爭，喪失國際競爭力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1619672" y="4293024"/>
            <a:ext cx="1944216" cy="1231106"/>
            <a:chOff x="467544" y="3819483"/>
            <a:chExt cx="1944216" cy="1231106"/>
          </a:xfrm>
        </p:grpSpPr>
        <p:sp>
          <p:nvSpPr>
            <p:cNvPr id="8" name="向下箭號 7"/>
            <p:cNvSpPr/>
            <p:nvPr/>
          </p:nvSpPr>
          <p:spPr>
            <a:xfrm>
              <a:off x="467544" y="3933056"/>
              <a:ext cx="1944216" cy="1008112"/>
            </a:xfrm>
            <a:prstGeom prst="downArrow">
              <a:avLst>
                <a:gd name="adj1" fmla="val 51425"/>
                <a:gd name="adj2" fmla="val 7748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827584" y="3819483"/>
              <a:ext cx="122413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TW" altLang="en-US" sz="2800" dirty="0">
                  <a:solidFill>
                    <a:prstClr val="black"/>
                  </a:solidFill>
                </a:rPr>
                <a:t>長期保護</a:t>
              </a:r>
            </a:p>
            <a:p>
              <a:endParaRPr lang="zh-TW" altLang="en-US" dirty="0"/>
            </a:p>
          </p:txBody>
        </p:sp>
      </p:grpSp>
      <p:sp>
        <p:nvSpPr>
          <p:cNvPr id="14" name="弧形向右箭號 13"/>
          <p:cNvSpPr/>
          <p:nvPr/>
        </p:nvSpPr>
        <p:spPr>
          <a:xfrm rot="19522900">
            <a:off x="594387" y="3367165"/>
            <a:ext cx="857504" cy="2116611"/>
          </a:xfrm>
          <a:prstGeom prst="curvedRightArrow">
            <a:avLst>
              <a:gd name="adj1" fmla="val 31685"/>
              <a:gd name="adj2" fmla="val 66753"/>
              <a:gd name="adj3" fmla="val 25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55576" y="2852936"/>
            <a:ext cx="6408712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進口保護和出口獎勵措施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5796136" y="2413918"/>
            <a:ext cx="1944216" cy="1231106"/>
            <a:chOff x="251520" y="2472071"/>
            <a:chExt cx="1944216" cy="1231106"/>
          </a:xfrm>
        </p:grpSpPr>
        <p:sp>
          <p:nvSpPr>
            <p:cNvPr id="4" name="向下箭號 3"/>
            <p:cNvSpPr/>
            <p:nvPr/>
          </p:nvSpPr>
          <p:spPr>
            <a:xfrm>
              <a:off x="251520" y="2564904"/>
              <a:ext cx="1944216" cy="1008112"/>
            </a:xfrm>
            <a:prstGeom prst="downArrow">
              <a:avLst>
                <a:gd name="adj1" fmla="val 51425"/>
                <a:gd name="adj2" fmla="val 7748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11628" y="2472071"/>
              <a:ext cx="12240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zh-TW" altLang="en-US" sz="2800" dirty="0">
                  <a:solidFill>
                    <a:prstClr val="black"/>
                  </a:solidFill>
                </a:rPr>
                <a:t>必需採取</a:t>
              </a:r>
            </a:p>
            <a:p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2.4 </a:t>
            </a:r>
            <a:r>
              <a:rPr lang="zh-TW" altLang="en-US" b="1" dirty="0"/>
              <a:t>關稅保護與經濟成長之關聯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>
                <a:solidFill>
                  <a:srgbClr val="FF0000"/>
                </a:solidFill>
              </a:rPr>
              <a:t>制定保護政策時，必須把握以下原則：</a:t>
            </a:r>
            <a:endParaRPr lang="en-US" altLang="zh-TW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sz="8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保護是對全體產業之同業，不能對個別企業。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endParaRPr lang="zh-TW" altLang="en-US" sz="12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保護的程度與期限，應明確說明。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endParaRPr lang="zh-TW" altLang="en-US" sz="12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保護的方式，不得阻礙適度競爭。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關稅保護與經濟成長息息相關</a:t>
            </a:r>
          </a:p>
        </p:txBody>
      </p:sp>
      <p:pic>
        <p:nvPicPr>
          <p:cNvPr id="4" name="內容版面配置區 3" descr="圖9-5  關稅保護與經濟成長息息相關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5342" y="1412875"/>
            <a:ext cx="805331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本章學習目標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b="1" dirty="0"/>
              <a:t>關稅介紹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/>
              <a:t>關稅沿革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/>
              <a:t>我國現行關稅制度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/>
              <a:t>稅則分類</a:t>
            </a:r>
            <a:endParaRPr lang="en-US" altLang="zh-TW" sz="2800" b="1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/>
              <a:t>關稅估價制度</a:t>
            </a:r>
            <a:endParaRPr lang="en-US" altLang="zh-TW" sz="2800" b="1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/>
              <a:t>保稅制度介紹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/>
              <a:t>事後稽核制度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/>
              <a:t>國際運輸之承攬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b="1" dirty="0"/>
              <a:t>臺灣國際物流績效指標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3. </a:t>
            </a:r>
            <a:r>
              <a:rPr lang="zh-TW" altLang="en-US" dirty="0"/>
              <a:t>我國現行關稅制度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3.1</a:t>
            </a:r>
            <a:r>
              <a:rPr lang="zh-TW" altLang="en-US" b="1" dirty="0">
                <a:solidFill>
                  <a:srgbClr val="FF0000"/>
                </a:solidFill>
              </a:rPr>
              <a:t> 海關主要業務範圍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</a:rPr>
              <a:t>關稅稽徵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8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</a:rPr>
              <a:t>查輯走私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971550" lvl="1" indent="-514350"/>
            <a:r>
              <a:rPr lang="zh-TW" altLang="en-US" dirty="0"/>
              <a:t>凡貨物進出國境，有規避檢查、偷漏關稅或逃避管制，不向海關申報、或申報不實， 都屬於走私行為。</a:t>
            </a:r>
            <a:endParaRPr lang="en-US" altLang="zh-TW" dirty="0"/>
          </a:p>
          <a:p>
            <a:pPr marL="971550" lvl="1" indent="-514350"/>
            <a:endParaRPr lang="en-US" altLang="zh-TW" sz="8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>
                <a:solidFill>
                  <a:srgbClr val="FF0000"/>
                </a:solidFill>
              </a:rPr>
              <a:t>保稅業務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保稅區之原料，不必繳關稅，等加工為成品外銷後，再按實際數量予以銷帳。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539552" y="1124744"/>
            <a:ext cx="7920880" cy="49685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</a:rPr>
              <a:t>保稅區</a:t>
            </a:r>
            <a:r>
              <a:rPr lang="en-US" altLang="zh-TW" sz="4000" b="1" dirty="0">
                <a:solidFill>
                  <a:schemeClr val="tx1"/>
                </a:solidFill>
              </a:rPr>
              <a:t>:</a:t>
            </a:r>
          </a:p>
          <a:p>
            <a:r>
              <a:rPr lang="zh-TW" altLang="en-US" sz="2800" b="1" dirty="0">
                <a:solidFill>
                  <a:srgbClr val="008000"/>
                </a:solidFill>
              </a:rPr>
              <a:t>保稅倉庫：</a:t>
            </a:r>
            <a:endParaRPr lang="en-US" altLang="zh-TW" sz="2800" b="1" dirty="0">
              <a:solidFill>
                <a:srgbClr val="008000"/>
              </a:solidFill>
            </a:endParaRPr>
          </a:p>
          <a:p>
            <a:r>
              <a:rPr lang="en-US" altLang="zh-TW" sz="2800" dirty="0"/>
              <a:t>	</a:t>
            </a:r>
            <a:r>
              <a:rPr lang="zh-TW" altLang="en-US" sz="2800" dirty="0"/>
              <a:t>分普通保稅倉庫及自用保稅倉庫二大類。</a:t>
            </a:r>
            <a:endParaRPr lang="en-US" altLang="zh-TW" sz="2800" dirty="0"/>
          </a:p>
          <a:p>
            <a:endParaRPr lang="zh-TW" altLang="en-US" sz="800" dirty="0"/>
          </a:p>
          <a:p>
            <a:r>
              <a:rPr lang="zh-TW" altLang="en-US" sz="2800" b="1" dirty="0">
                <a:solidFill>
                  <a:srgbClr val="008000"/>
                </a:solidFill>
              </a:rPr>
              <a:t>免稅商店：</a:t>
            </a:r>
            <a:endParaRPr lang="en-US" altLang="zh-TW" sz="2800" b="1" dirty="0">
              <a:solidFill>
                <a:srgbClr val="008000"/>
              </a:solidFill>
            </a:endParaRPr>
          </a:p>
          <a:p>
            <a:r>
              <a:rPr lang="en-US" altLang="zh-TW" sz="2800" dirty="0"/>
              <a:t>	</a:t>
            </a:r>
            <a:r>
              <a:rPr lang="zh-TW" altLang="en-US" sz="2800" dirty="0"/>
              <a:t>分機場免稅商店及市區免稅商店。</a:t>
            </a:r>
            <a:endParaRPr lang="en-US" altLang="zh-TW" sz="2800" dirty="0"/>
          </a:p>
          <a:p>
            <a:endParaRPr lang="zh-TW" altLang="en-US" sz="800" dirty="0"/>
          </a:p>
          <a:p>
            <a:r>
              <a:rPr lang="zh-TW" altLang="en-US" sz="2800" b="1" dirty="0">
                <a:solidFill>
                  <a:srgbClr val="008000"/>
                </a:solidFill>
              </a:rPr>
              <a:t>物流中心、自由貿易港區等：</a:t>
            </a:r>
            <a:endParaRPr lang="en-US" altLang="zh-TW" sz="2800" b="1" dirty="0">
              <a:solidFill>
                <a:srgbClr val="008000"/>
              </a:solidFill>
            </a:endParaRPr>
          </a:p>
          <a:p>
            <a:pPr marL="900113" indent="-900113"/>
            <a:r>
              <a:rPr lang="en-US" altLang="zh-TW" sz="2800" dirty="0"/>
              <a:t>	</a:t>
            </a:r>
            <a:r>
              <a:rPr lang="zh-TW" altLang="en-US" sz="2800" dirty="0"/>
              <a:t>為因應近年來我國經濟發展需求而新設立之制度。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3.1</a:t>
            </a:r>
            <a:r>
              <a:rPr lang="zh-TW" altLang="en-US" b="1" dirty="0"/>
              <a:t> 海關主要業務範圍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zh-TW" altLang="en-US" b="1" dirty="0">
                <a:solidFill>
                  <a:srgbClr val="FF0000"/>
                </a:solidFill>
              </a:rPr>
              <a:t>外銷品沖退稅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已繳稅之進口原料，於加工製成出口後，准予退還。</a:t>
            </a:r>
            <a:endParaRPr lang="en-US" altLang="zh-TW" dirty="0"/>
          </a:p>
          <a:p>
            <a:pPr lvl="1"/>
            <a:r>
              <a:rPr lang="zh-TW" altLang="en-US" dirty="0"/>
              <a:t>進口原料之稅，屬擔保記帳者，准予沖銷記帳。</a:t>
            </a:r>
            <a:endParaRPr lang="en-US" altLang="zh-TW" dirty="0"/>
          </a:p>
          <a:p>
            <a:pPr lvl="1"/>
            <a:endParaRPr lang="en-US" altLang="zh-TW" sz="800" dirty="0"/>
          </a:p>
          <a:p>
            <a:pPr marL="571500" indent="-514350">
              <a:buFont typeface="+mj-lt"/>
              <a:buAutoNum type="arabicPeriod" startAt="4"/>
            </a:pPr>
            <a:r>
              <a:rPr lang="zh-TW" altLang="en-US" b="1" dirty="0">
                <a:solidFill>
                  <a:srgbClr val="FF0000"/>
                </a:solidFill>
              </a:rPr>
              <a:t>貿易統計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關務署根據進出口資料，編製各種進出口貿易統計表，定期及不定期提供其他機關、工商界及學術界參考。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3.1</a:t>
            </a:r>
            <a:r>
              <a:rPr lang="zh-TW" altLang="en-US" b="1" dirty="0"/>
              <a:t> 海關主要業務範圍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zh-TW" altLang="en-US" b="1" dirty="0">
                <a:solidFill>
                  <a:srgbClr val="FF0000"/>
                </a:solidFill>
              </a:rPr>
              <a:t>代辦業務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代徵稅費：貨物稅、營業稅、推廣貿易服務費。</a:t>
            </a:r>
            <a:endParaRPr lang="en-US" altLang="zh-TW" dirty="0"/>
          </a:p>
          <a:p>
            <a:pPr lvl="1"/>
            <a:r>
              <a:rPr lang="zh-TW" altLang="en-US" dirty="0"/>
              <a:t>執行對限制輸入或輸出貨物進出口</a:t>
            </a:r>
            <a:endParaRPr lang="en-US" altLang="zh-TW" dirty="0"/>
          </a:p>
          <a:p>
            <a:pPr lvl="1"/>
            <a:r>
              <a:rPr lang="zh-TW" altLang="en-US" dirty="0"/>
              <a:t>執行其他輸入或輸出管理規定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海關儀檢中心運用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機動式貨櫃檢查儀查緝走私</a:t>
            </a:r>
          </a:p>
        </p:txBody>
      </p:sp>
      <p:pic>
        <p:nvPicPr>
          <p:cNvPr id="4" name="內容版面配置區 3" descr="圖9-6  海關儀檢中心運用機動式貨櫃檢查儀查緝走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5342" y="1412875"/>
            <a:ext cx="8053315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海關運用機動式貨櫃檢查儀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查輯走私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3" cstate="print"/>
          <a:srcRect l="23698" r="17576"/>
          <a:stretch>
            <a:fillRect/>
          </a:stretch>
        </p:blipFill>
        <p:spPr bwMode="auto">
          <a:xfrm>
            <a:off x="467544" y="1412776"/>
            <a:ext cx="82089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我國</a:t>
            </a:r>
            <a:r>
              <a:rPr lang="en-US" altLang="zh-TW" b="1" dirty="0">
                <a:solidFill>
                  <a:srgbClr val="0070C0"/>
                </a:solidFill>
              </a:rPr>
              <a:t>100</a:t>
            </a:r>
            <a:r>
              <a:rPr lang="zh-TW" altLang="en-US" b="1" dirty="0">
                <a:solidFill>
                  <a:srgbClr val="0070C0"/>
                </a:solidFill>
              </a:rPr>
              <a:t>年海關關稅總收入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252000" y="1556793"/>
            <a:ext cx="8640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796136" y="11967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（單位：新臺幣 </a:t>
            </a:r>
            <a:r>
              <a:rPr lang="en-US" altLang="zh-TW" dirty="0"/>
              <a:t>Unit: NT$</a:t>
            </a:r>
            <a:r>
              <a:rPr lang="zh-TW" altLang="en-US" dirty="0"/>
              <a:t>）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51520" y="5589240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資料來源：</a:t>
            </a:r>
            <a:r>
              <a:rPr lang="en-US" altLang="zh-TW" dirty="0"/>
              <a:t>2011</a:t>
            </a:r>
            <a:r>
              <a:rPr lang="zh-TW" altLang="en-US" dirty="0"/>
              <a:t>年關務年報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我國</a:t>
            </a:r>
            <a:r>
              <a:rPr lang="en-US" altLang="zh-TW" b="1" dirty="0">
                <a:solidFill>
                  <a:srgbClr val="0070C0"/>
                </a:solidFill>
              </a:rPr>
              <a:t>103</a:t>
            </a:r>
            <a:r>
              <a:rPr lang="zh-TW" altLang="en-US" b="1" dirty="0">
                <a:solidFill>
                  <a:srgbClr val="0070C0"/>
                </a:solidFill>
              </a:rPr>
              <a:t>年海關各關關稅收入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4724"/>
            <a:ext cx="9144000" cy="563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651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3.2</a:t>
            </a:r>
            <a:r>
              <a:rPr lang="zh-TW" altLang="en-US" b="1" dirty="0">
                <a:solidFill>
                  <a:srgbClr val="FF0000"/>
                </a:solidFill>
              </a:rPr>
              <a:t> 通關作業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報關期限</a:t>
            </a:r>
            <a:endParaRPr lang="en-US" altLang="zh-TW" b="1" dirty="0">
              <a:solidFill>
                <a:srgbClr val="FF0000"/>
              </a:solidFill>
            </a:endParaRPr>
          </a:p>
          <a:p>
            <a:endParaRPr lang="en-US" altLang="zh-TW" sz="12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b="1" dirty="0"/>
              <a:t>進口貨物</a:t>
            </a:r>
          </a:p>
          <a:p>
            <a:pPr lvl="1">
              <a:buNone/>
            </a:pPr>
            <a:r>
              <a:rPr lang="en-US" altLang="zh-TW" dirty="0"/>
              <a:t>	</a:t>
            </a:r>
            <a:r>
              <a:rPr lang="zh-TW" altLang="en-US" dirty="0"/>
              <a:t>進口貨物到達之翌日起，</a:t>
            </a:r>
            <a:r>
              <a:rPr lang="en-US" altLang="zh-TW" dirty="0">
                <a:solidFill>
                  <a:srgbClr val="008000"/>
                </a:solidFill>
              </a:rPr>
              <a:t>15</a:t>
            </a:r>
            <a:r>
              <a:rPr lang="zh-TW" altLang="en-US" dirty="0">
                <a:solidFill>
                  <a:srgbClr val="008000"/>
                </a:solidFill>
              </a:rPr>
              <a:t>日內</a:t>
            </a:r>
            <a:r>
              <a:rPr lang="zh-TW" altLang="en-US" dirty="0"/>
              <a:t>向海關辦理。</a:t>
            </a:r>
            <a:endParaRPr lang="en-US" altLang="zh-TW" dirty="0"/>
          </a:p>
          <a:p>
            <a:pPr lvl="1">
              <a:buNone/>
            </a:pPr>
            <a:endParaRPr lang="zh-TW" altLang="en-US" sz="800" dirty="0"/>
          </a:p>
          <a:p>
            <a:pPr marL="971550" lvl="1" indent="-514350">
              <a:buFont typeface="+mj-lt"/>
              <a:buAutoNum type="arabicPeriod" startAt="2"/>
            </a:pPr>
            <a:r>
              <a:rPr lang="zh-TW" altLang="en-US" b="1" dirty="0"/>
              <a:t>出口貨物</a:t>
            </a:r>
          </a:p>
          <a:p>
            <a:pPr lvl="1">
              <a:buNone/>
            </a:pPr>
            <a:r>
              <a:rPr lang="en-US" altLang="zh-TW" dirty="0"/>
              <a:t>	</a:t>
            </a:r>
            <a:r>
              <a:rPr lang="zh-TW" altLang="en-US" dirty="0"/>
              <a:t>載運貨物之海空運航班結關或開駛前，在規定期限內，向海關申報。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3.2</a:t>
            </a:r>
            <a:r>
              <a:rPr lang="zh-TW" altLang="en-US" b="1" dirty="0"/>
              <a:t> 通關作業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預先清關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b="1" dirty="0"/>
              <a:t>進口貨物</a:t>
            </a:r>
          </a:p>
          <a:p>
            <a:pPr marL="971550" lvl="1" indent="-514350">
              <a:buNone/>
            </a:pPr>
            <a:r>
              <a:rPr lang="en-US" altLang="zh-TW" dirty="0"/>
              <a:t>	</a:t>
            </a:r>
            <a:r>
              <a:rPr lang="zh-TW" altLang="en-US" dirty="0"/>
              <a:t>運輸業者先傳輸進口貨物艙單，讓收貨人得於抵達前先向海關申報，辦理通關作業。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zh-TW" altLang="en-US" b="1" dirty="0"/>
              <a:t>出口貨物</a:t>
            </a:r>
          </a:p>
          <a:p>
            <a:pPr marL="971550" lvl="1" indent="-514350">
              <a:buNone/>
            </a:pPr>
            <a:r>
              <a:rPr lang="en-US" altLang="zh-TW" dirty="0"/>
              <a:t>	</a:t>
            </a:r>
            <a:r>
              <a:rPr lang="zh-TW" altLang="en-US" dirty="0"/>
              <a:t>海運運輸業傳送「出口船舶開航預報單」訊息後，空運出口貨物取得託運單號碼後，出貨人即可傳輸出口報單，經比對貨物進倉資料，即產生通關方式。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臺灣經濟結構，屬海島型經濟型態。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缺乏天然資源</a:t>
            </a:r>
            <a:endParaRPr lang="en-US" altLang="zh-TW" dirty="0"/>
          </a:p>
          <a:p>
            <a:pPr lvl="1"/>
            <a:r>
              <a:rPr lang="zh-TW" altLang="en-US" dirty="0"/>
              <a:t>依靠國際貿易</a:t>
            </a:r>
            <a:endParaRPr lang="en-US" altLang="zh-TW" dirty="0"/>
          </a:p>
          <a:p>
            <a:pPr lvl="1"/>
            <a:endParaRPr lang="en-US" altLang="zh-TW" dirty="0"/>
          </a:p>
          <a:p>
            <a:r>
              <a:rPr lang="zh-TW" altLang="en-US" b="1" dirty="0">
                <a:solidFill>
                  <a:srgbClr val="FF0000"/>
                </a:solidFill>
              </a:rPr>
              <a:t>關稅政策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充裕政府財源</a:t>
            </a:r>
            <a:endParaRPr lang="en-US" altLang="zh-TW" dirty="0"/>
          </a:p>
          <a:p>
            <a:pPr lvl="1"/>
            <a:r>
              <a:rPr lang="zh-TW" altLang="en-US" dirty="0"/>
              <a:t>保護本國產業</a:t>
            </a:r>
            <a:endParaRPr lang="en-US" altLang="zh-TW" dirty="0"/>
          </a:p>
          <a:p>
            <a:pPr lvl="1"/>
            <a:r>
              <a:rPr lang="zh-TW" altLang="en-US" dirty="0"/>
              <a:t>發展國家建設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3.2</a:t>
            </a:r>
            <a:r>
              <a:rPr lang="zh-TW" altLang="en-US" b="1" dirty="0"/>
              <a:t> 通關作業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逾期未報關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b="1" dirty="0"/>
              <a:t>進口貨物</a:t>
            </a:r>
          </a:p>
          <a:p>
            <a:pPr marL="971550" lvl="1" indent="-514350">
              <a:buNone/>
            </a:pPr>
            <a:r>
              <a:rPr lang="en-US" altLang="zh-TW" dirty="0"/>
              <a:t>	</a:t>
            </a:r>
            <a:r>
              <a:rPr lang="zh-TW" altLang="en-US" dirty="0"/>
              <a:t>自報關期限屆滿之翌日起，按日加徵</a:t>
            </a:r>
            <a:r>
              <a:rPr lang="zh-TW" altLang="en-US" dirty="0">
                <a:solidFill>
                  <a:srgbClr val="008000"/>
                </a:solidFill>
              </a:rPr>
              <a:t>滯報費新台幣</a:t>
            </a:r>
            <a:r>
              <a:rPr lang="en-US" altLang="zh-TW" dirty="0">
                <a:solidFill>
                  <a:srgbClr val="008000"/>
                </a:solidFill>
              </a:rPr>
              <a:t>200</a:t>
            </a:r>
            <a:r>
              <a:rPr lang="zh-TW" altLang="en-US" dirty="0">
                <a:solidFill>
                  <a:srgbClr val="008000"/>
                </a:solidFill>
              </a:rPr>
              <a:t>元</a:t>
            </a:r>
            <a:r>
              <a:rPr lang="zh-TW" altLang="en-US" dirty="0"/>
              <a:t>，前項滯報費徵</a:t>
            </a:r>
            <a:r>
              <a:rPr lang="zh-TW" altLang="en-US" dirty="0">
                <a:solidFill>
                  <a:srgbClr val="008000"/>
                </a:solidFill>
              </a:rPr>
              <a:t>滿</a:t>
            </a:r>
            <a:r>
              <a:rPr lang="en-US" altLang="zh-TW" dirty="0">
                <a:solidFill>
                  <a:srgbClr val="008000"/>
                </a:solidFill>
              </a:rPr>
              <a:t>20</a:t>
            </a:r>
            <a:r>
              <a:rPr lang="zh-TW" altLang="en-US" dirty="0">
                <a:solidFill>
                  <a:srgbClr val="008000"/>
                </a:solidFill>
              </a:rPr>
              <a:t>日不報關者，由海關變賣</a:t>
            </a:r>
            <a:r>
              <a:rPr lang="zh-TW" altLang="en-US" dirty="0"/>
              <a:t>。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zh-TW" altLang="en-US" b="1" dirty="0"/>
              <a:t>出口貨物</a:t>
            </a:r>
          </a:p>
          <a:p>
            <a:pPr marL="971550" lvl="1" indent="-514350">
              <a:buNone/>
            </a:pPr>
            <a:r>
              <a:rPr lang="en-US" altLang="zh-TW" dirty="0"/>
              <a:t>	</a:t>
            </a:r>
            <a:r>
              <a:rPr lang="zh-TW" altLang="en-US" dirty="0"/>
              <a:t>無逾期貨發生，因故無法出口時，由貨主辦理退關領回。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3.2</a:t>
            </a:r>
            <a:r>
              <a:rPr lang="zh-TW" altLang="en-US" b="1" dirty="0"/>
              <a:t> 通關作業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報關應檢附文件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b="1" dirty="0"/>
              <a:t>進口部份</a:t>
            </a:r>
          </a:p>
          <a:p>
            <a:pPr marL="971550" lvl="1" indent="-514350">
              <a:buNone/>
            </a:pPr>
            <a:r>
              <a:rPr lang="en-US" altLang="zh-TW" dirty="0"/>
              <a:t>	</a:t>
            </a:r>
            <a:r>
              <a:rPr lang="zh-TW" altLang="en-US" dirty="0"/>
              <a:t>進口報單、小提單（</a:t>
            </a:r>
            <a:r>
              <a:rPr lang="en-US" altLang="zh-TW" dirty="0"/>
              <a:t>D/O</a:t>
            </a:r>
            <a:r>
              <a:rPr lang="zh-TW" altLang="en-US" dirty="0"/>
              <a:t>）、輸入許可證、發票、裝箱單及進口簽審文件、產地證明書、型錄、說明書等。</a:t>
            </a:r>
            <a:endParaRPr lang="en-US" altLang="zh-TW" dirty="0"/>
          </a:p>
          <a:p>
            <a:pPr marL="971550" lvl="1" indent="-514350">
              <a:buFont typeface="+mj-lt"/>
              <a:buAutoNum type="arabicPeriod" startAt="2"/>
            </a:pPr>
            <a:r>
              <a:rPr lang="zh-TW" altLang="en-US" b="1" dirty="0"/>
              <a:t>出口部份</a:t>
            </a:r>
            <a:endParaRPr lang="en-US" altLang="zh-TW" b="1" dirty="0"/>
          </a:p>
          <a:p>
            <a:pPr marL="971550" lvl="1" indent="-514350">
              <a:buNone/>
            </a:pPr>
            <a:r>
              <a:rPr lang="en-US" altLang="zh-TW" dirty="0"/>
              <a:t>	</a:t>
            </a:r>
            <a:r>
              <a:rPr lang="zh-TW" altLang="en-US" dirty="0"/>
              <a:t>出口報單、託運單、發票、裝箱單及輸出許可證或出口簽審文件等。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臺灣關區的分佈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3046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關務署臺中關服務區域</a:t>
            </a:r>
          </a:p>
        </p:txBody>
      </p:sp>
      <p:pic>
        <p:nvPicPr>
          <p:cNvPr id="2050" name="Picture 2" descr="D:\國際物流助理管理師編書資料\DL編書內容\最後一校\378頁圖8-9.jpg"/>
          <p:cNvPicPr>
            <a:picLocks noChangeAspect="1" noChangeArrowheads="1"/>
          </p:cNvPicPr>
          <p:nvPr/>
        </p:nvPicPr>
        <p:blipFill>
          <a:blip r:embed="rId3" cstate="print"/>
          <a:srcRect l="8263" t="15858" b="6472"/>
          <a:stretch>
            <a:fillRect/>
          </a:stretch>
        </p:blipFill>
        <p:spPr bwMode="auto">
          <a:xfrm>
            <a:off x="251520" y="1196752"/>
            <a:ext cx="864096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3.2</a:t>
            </a:r>
            <a:r>
              <a:rPr lang="zh-TW" altLang="en-US" b="1" dirty="0"/>
              <a:t> 通關作業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貨物通關自動化</a:t>
            </a:r>
            <a:r>
              <a:rPr lang="en-US" altLang="zh-TW" sz="2600" b="1" dirty="0">
                <a:solidFill>
                  <a:srgbClr val="FF0000"/>
                </a:solidFill>
              </a:rPr>
              <a:t>(Cargo Clearance Automation)</a:t>
            </a:r>
          </a:p>
          <a:p>
            <a:pPr lvl="1"/>
            <a:r>
              <a:rPr lang="zh-TW" altLang="en-US" dirty="0"/>
              <a:t>利用電子資訊系統辦理貨物通關作業</a:t>
            </a:r>
            <a:endParaRPr lang="en-US" altLang="zh-TW" dirty="0"/>
          </a:p>
          <a:p>
            <a:pPr lvl="1"/>
            <a:endParaRPr lang="en-US" altLang="zh-TW" sz="800" dirty="0"/>
          </a:p>
          <a:p>
            <a:r>
              <a:rPr lang="zh-TW" altLang="en-US" dirty="0"/>
              <a:t>財政部：「貨物通關自動化實施辦法」</a:t>
            </a:r>
            <a:endParaRPr lang="en-US" altLang="zh-TW" dirty="0"/>
          </a:p>
          <a:p>
            <a:pPr lvl="1"/>
            <a:r>
              <a:rPr lang="en-US" altLang="zh-TW" b="1" dirty="0"/>
              <a:t>C1</a:t>
            </a:r>
            <a:r>
              <a:rPr lang="zh-TW" altLang="en-US" b="1" dirty="0"/>
              <a:t>通關方式（免審免驗通關，</a:t>
            </a:r>
            <a:r>
              <a:rPr lang="en-US" altLang="zh-TW" b="1" dirty="0"/>
              <a:t>Green Channel </a:t>
            </a:r>
            <a:r>
              <a:rPr lang="zh-TW" altLang="en-US" b="1" dirty="0"/>
              <a:t>）</a:t>
            </a:r>
            <a:endParaRPr lang="en-US" altLang="zh-TW" b="1" dirty="0"/>
          </a:p>
          <a:p>
            <a:pPr lvl="2"/>
            <a:r>
              <a:rPr lang="zh-TW" altLang="en-US" b="1" dirty="0"/>
              <a:t>免審書面文件、免驗貨物放行</a:t>
            </a:r>
            <a:endParaRPr lang="en-US" altLang="zh-TW" b="1" dirty="0"/>
          </a:p>
          <a:p>
            <a:pPr lvl="1"/>
            <a:r>
              <a:rPr lang="en-US" altLang="zh-TW" b="1" dirty="0"/>
              <a:t>C2</a:t>
            </a:r>
            <a:r>
              <a:rPr lang="zh-TW" altLang="en-US" b="1" dirty="0"/>
              <a:t>通關方式（應審免驗通關，</a:t>
            </a:r>
            <a:r>
              <a:rPr lang="en-US" altLang="zh-TW" b="1" dirty="0"/>
              <a:t>Orange Channel </a:t>
            </a:r>
            <a:r>
              <a:rPr lang="zh-TW" altLang="en-US" b="1" dirty="0"/>
              <a:t>）</a:t>
            </a:r>
            <a:endParaRPr lang="en-US" altLang="zh-TW" b="1" dirty="0"/>
          </a:p>
          <a:p>
            <a:pPr lvl="2"/>
            <a:r>
              <a:rPr lang="zh-TW" altLang="en-US" b="1" dirty="0"/>
              <a:t>須審核書面文件後、免驗貨物放行</a:t>
            </a:r>
            <a:endParaRPr lang="en-US" altLang="zh-TW" b="1" dirty="0"/>
          </a:p>
          <a:p>
            <a:pPr lvl="1"/>
            <a:r>
              <a:rPr lang="en-US" altLang="zh-TW" b="1" dirty="0"/>
              <a:t>C3</a:t>
            </a:r>
            <a:r>
              <a:rPr lang="zh-TW" altLang="en-US" b="1" dirty="0"/>
              <a:t>通關方式（應審應驗通關，</a:t>
            </a:r>
            <a:r>
              <a:rPr lang="en-US" altLang="zh-TW" b="1" dirty="0"/>
              <a:t>Red Channel </a:t>
            </a:r>
            <a:r>
              <a:rPr lang="zh-TW" altLang="en-US" b="1" dirty="0"/>
              <a:t>）</a:t>
            </a:r>
            <a:endParaRPr lang="en-US" altLang="zh-TW" b="1" dirty="0"/>
          </a:p>
          <a:p>
            <a:pPr lvl="2"/>
            <a:r>
              <a:rPr lang="zh-TW" altLang="en-US" b="1" dirty="0"/>
              <a:t>審核書面文件、查驗貨物後放行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3777" y="1808984"/>
            <a:ext cx="615553" cy="295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800" dirty="0"/>
              <a:t>進口貨物通關流程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994911" y="188640"/>
            <a:ext cx="800219" cy="136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dirty="0"/>
              <a:t>報關人投遞</a:t>
            </a:r>
            <a:endParaRPr lang="en-US" altLang="zh-TW" sz="2000" dirty="0"/>
          </a:p>
          <a:p>
            <a:pPr algn="ctr"/>
            <a:r>
              <a:rPr lang="zh-TW" altLang="en-US" sz="2000" dirty="0"/>
              <a:t>書面報單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994911" y="1640792"/>
            <a:ext cx="800219" cy="111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dirty="0"/>
              <a:t>網際網路</a:t>
            </a:r>
            <a:endParaRPr lang="en-US" altLang="zh-TW" sz="2000" dirty="0"/>
          </a:p>
          <a:p>
            <a:pPr algn="ctr"/>
            <a:r>
              <a:rPr lang="zh-TW" altLang="en-US" sz="2000" dirty="0"/>
              <a:t>報關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994911" y="2840944"/>
            <a:ext cx="800219" cy="136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dirty="0"/>
              <a:t>運輸業傳輸</a:t>
            </a:r>
            <a:endParaRPr lang="en-US" altLang="zh-TW" sz="2000" dirty="0"/>
          </a:p>
          <a:p>
            <a:pPr algn="ctr"/>
            <a:r>
              <a:rPr lang="zh-TW" altLang="en-US" sz="2000" dirty="0"/>
              <a:t>進口艙單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994911" y="4293096"/>
            <a:ext cx="800219" cy="162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dirty="0"/>
              <a:t>報關人連線</a:t>
            </a:r>
            <a:endParaRPr lang="en-US" altLang="zh-TW" sz="2000" dirty="0"/>
          </a:p>
          <a:p>
            <a:pPr algn="ctr"/>
            <a:r>
              <a:rPr lang="zh-TW" altLang="en-US" sz="2000" dirty="0"/>
              <a:t>傳輸報單資料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090711" y="188640"/>
            <a:ext cx="800219" cy="136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dirty="0"/>
              <a:t>海關人員</a:t>
            </a:r>
          </a:p>
          <a:p>
            <a:pPr algn="ctr"/>
            <a:r>
              <a:rPr lang="zh-TW" altLang="en-US" sz="2000" dirty="0"/>
              <a:t>收單鍵檔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2256820" y="2874905"/>
            <a:ext cx="468000" cy="30243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dirty="0"/>
              <a:t>通關網路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186511" y="332656"/>
            <a:ext cx="800219" cy="52565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dirty="0"/>
              <a:t>海關電腦主機系統</a:t>
            </a:r>
          </a:p>
          <a:p>
            <a:pPr algn="ctr"/>
            <a:r>
              <a:rPr lang="zh-TW" altLang="en-US" sz="2000" dirty="0"/>
              <a:t>（專家系統篩選通關方式）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282311" y="332656"/>
            <a:ext cx="800219" cy="367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dirty="0"/>
              <a:t>連線報關人翌日補送書面報單</a:t>
            </a:r>
          </a:p>
          <a:p>
            <a:pPr algn="ctr"/>
            <a:r>
              <a:rPr lang="zh-TW" altLang="en-US" sz="2000" dirty="0"/>
              <a:t>及相關文件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378111" y="332656"/>
            <a:ext cx="492443" cy="158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dirty="0"/>
              <a:t>查驗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166135" y="1449016"/>
            <a:ext cx="492443" cy="21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dirty="0"/>
              <a:t>分類估價計稅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954159" y="1016640"/>
            <a:ext cx="492443" cy="493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dirty="0"/>
              <a:t>繳納進口稅款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7742183" y="188640"/>
            <a:ext cx="492443" cy="576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dirty="0"/>
              <a:t>放　　　行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8530204" y="188640"/>
            <a:ext cx="492443" cy="576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dirty="0"/>
              <a:t>提領貨物</a:t>
            </a:r>
          </a:p>
        </p:txBody>
      </p:sp>
      <p:cxnSp>
        <p:nvCxnSpPr>
          <p:cNvPr id="22" name="直線單箭頭接點 21"/>
          <p:cNvCxnSpPr>
            <a:stCxn id="6" idx="3"/>
            <a:endCxn id="10" idx="1"/>
          </p:cNvCxnSpPr>
          <p:nvPr/>
        </p:nvCxnSpPr>
        <p:spPr>
          <a:xfrm>
            <a:off x="1795130" y="872640"/>
            <a:ext cx="295581" cy="0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2915816" y="881010"/>
            <a:ext cx="295581" cy="0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1821840" y="3524944"/>
            <a:ext cx="432000" cy="0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1821840" y="5103096"/>
            <a:ext cx="432000" cy="0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1835695" y="3528718"/>
            <a:ext cx="432000" cy="0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1835696" y="2198792"/>
            <a:ext cx="1368000" cy="0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3998821" y="4941168"/>
            <a:ext cx="29520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2744138" y="4387073"/>
            <a:ext cx="432000" cy="0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3988387" y="1556792"/>
            <a:ext cx="295581" cy="0"/>
          </a:xfrm>
          <a:prstGeom prst="straightConnector1">
            <a:avLst/>
          </a:prstGeom>
          <a:ln w="57150"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3995936" y="2204864"/>
            <a:ext cx="295581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3995936" y="3068960"/>
            <a:ext cx="295581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5089911" y="2204864"/>
            <a:ext cx="1080000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5089911" y="3068960"/>
            <a:ext cx="1080000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5096217" y="1556792"/>
            <a:ext cx="295581" cy="0"/>
          </a:xfrm>
          <a:prstGeom prst="straightConnector1">
            <a:avLst/>
          </a:prstGeom>
          <a:ln w="57150"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5868144" y="1700808"/>
            <a:ext cx="295581" cy="0"/>
          </a:xfrm>
          <a:prstGeom prst="straightConnector1">
            <a:avLst/>
          </a:prstGeom>
          <a:ln w="57150"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5881999" y="548680"/>
            <a:ext cx="1872000" cy="0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H="1">
            <a:off x="5868264" y="1196752"/>
            <a:ext cx="1080000" cy="0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6660232" y="1700808"/>
            <a:ext cx="295581" cy="0"/>
          </a:xfrm>
          <a:prstGeom prst="straightConnector1">
            <a:avLst/>
          </a:prstGeom>
          <a:ln w="57150"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6660232" y="2191009"/>
            <a:ext cx="295581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>
            <a:off x="6660232" y="3082815"/>
            <a:ext cx="295581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>
            <a:off x="7452320" y="1700808"/>
            <a:ext cx="295581" cy="0"/>
          </a:xfrm>
          <a:prstGeom prst="straightConnector1">
            <a:avLst/>
          </a:prstGeom>
          <a:ln w="57150">
            <a:solidFill>
              <a:srgbClr val="FF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7452320" y="3068960"/>
            <a:ext cx="295581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/>
          <p:nvPr/>
        </p:nvCxnSpPr>
        <p:spPr>
          <a:xfrm>
            <a:off x="7452320" y="4941168"/>
            <a:ext cx="295581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stCxn id="17" idx="3"/>
            <a:endCxn id="18" idx="1"/>
          </p:cNvCxnSpPr>
          <p:nvPr/>
        </p:nvCxnSpPr>
        <p:spPr>
          <a:xfrm>
            <a:off x="8234626" y="3068640"/>
            <a:ext cx="29557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群組 78"/>
          <p:cNvGrpSpPr/>
          <p:nvPr/>
        </p:nvGrpSpPr>
        <p:grpSpPr>
          <a:xfrm>
            <a:off x="1979712" y="2348880"/>
            <a:ext cx="5112568" cy="1836000"/>
            <a:chOff x="3707904" y="2492896"/>
            <a:chExt cx="5112568" cy="1944216"/>
          </a:xfrm>
        </p:grpSpPr>
        <p:sp>
          <p:nvSpPr>
            <p:cNvPr id="63" name="圓角矩形 62"/>
            <p:cNvSpPr/>
            <p:nvPr/>
          </p:nvSpPr>
          <p:spPr>
            <a:xfrm>
              <a:off x="3707904" y="2492896"/>
              <a:ext cx="5112568" cy="194421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4" name="直線單箭頭接點 63"/>
            <p:cNvCxnSpPr/>
            <p:nvPr/>
          </p:nvCxnSpPr>
          <p:spPr>
            <a:xfrm>
              <a:off x="3988387" y="4094193"/>
              <a:ext cx="295581" cy="0"/>
            </a:xfrm>
            <a:prstGeom prst="straightConnector1">
              <a:avLst/>
            </a:prstGeom>
            <a:ln w="57150">
              <a:solidFill>
                <a:srgbClr val="FF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單箭頭接點 64"/>
            <p:cNvCxnSpPr/>
            <p:nvPr/>
          </p:nvCxnSpPr>
          <p:spPr>
            <a:xfrm>
              <a:off x="3988387" y="3668917"/>
              <a:ext cx="295581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單箭頭接點 65"/>
            <p:cNvCxnSpPr/>
            <p:nvPr/>
          </p:nvCxnSpPr>
          <p:spPr>
            <a:xfrm>
              <a:off x="3988387" y="3252524"/>
              <a:ext cx="295581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單箭頭接點 66"/>
            <p:cNvCxnSpPr/>
            <p:nvPr/>
          </p:nvCxnSpPr>
          <p:spPr>
            <a:xfrm>
              <a:off x="3988387" y="2797905"/>
              <a:ext cx="295581" cy="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字方塊 69"/>
            <p:cNvSpPr txBox="1"/>
            <p:nvPr/>
          </p:nvSpPr>
          <p:spPr>
            <a:xfrm>
              <a:off x="4283968" y="261832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C1</a:t>
              </a:r>
              <a:r>
                <a:rPr lang="zh-TW" altLang="en-US" dirty="0"/>
                <a:t>免審免驗通關</a:t>
              </a:r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4283968" y="3488618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C3</a:t>
              </a:r>
              <a:r>
                <a:rPr lang="zh-TW" altLang="en-US" dirty="0"/>
                <a:t>船、機邊或倉庫驗放之先估後驗案件</a:t>
              </a: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4283968" y="3053473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C2</a:t>
              </a:r>
              <a:r>
                <a:rPr lang="zh-TW" altLang="en-US" dirty="0"/>
                <a:t>文件審核通關</a:t>
              </a: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4283968" y="3923764"/>
              <a:ext cx="2880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C3</a:t>
              </a:r>
              <a:r>
                <a:rPr lang="zh-TW" altLang="en-US" dirty="0"/>
                <a:t>先驗後估之一般案件</a:t>
              </a:r>
            </a:p>
          </p:txBody>
        </p:sp>
      </p:grpSp>
      <p:grpSp>
        <p:nvGrpSpPr>
          <p:cNvPr id="78" name="群組 77"/>
          <p:cNvGrpSpPr/>
          <p:nvPr/>
        </p:nvGrpSpPr>
        <p:grpSpPr>
          <a:xfrm>
            <a:off x="2915816" y="2451331"/>
            <a:ext cx="2952328" cy="1656000"/>
            <a:chOff x="4067944" y="5157192"/>
            <a:chExt cx="3096344" cy="1656000"/>
          </a:xfrm>
        </p:grpSpPr>
        <p:sp>
          <p:nvSpPr>
            <p:cNvPr id="54" name="圓角矩形 53"/>
            <p:cNvSpPr/>
            <p:nvPr/>
          </p:nvSpPr>
          <p:spPr>
            <a:xfrm>
              <a:off x="4067944" y="5157192"/>
              <a:ext cx="3096344" cy="1656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76" name="群組 75"/>
            <p:cNvGrpSpPr/>
            <p:nvPr/>
          </p:nvGrpSpPr>
          <p:grpSpPr>
            <a:xfrm>
              <a:off x="4355976" y="5359361"/>
              <a:ext cx="2448040" cy="707886"/>
              <a:chOff x="4283968" y="5373216"/>
              <a:chExt cx="2448040" cy="707886"/>
            </a:xfrm>
          </p:grpSpPr>
          <p:sp>
            <p:nvSpPr>
              <p:cNvPr id="59" name="橢圓 58"/>
              <p:cNvSpPr/>
              <p:nvPr/>
            </p:nvSpPr>
            <p:spPr>
              <a:xfrm>
                <a:off x="4283968" y="5449870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4644008" y="5373216"/>
                <a:ext cx="2088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dirty="0"/>
                  <a:t>報關人辦理項目</a:t>
                </a:r>
              </a:p>
            </p:txBody>
          </p:sp>
        </p:grpSp>
        <p:grpSp>
          <p:nvGrpSpPr>
            <p:cNvPr id="75" name="群組 74"/>
            <p:cNvGrpSpPr/>
            <p:nvPr/>
          </p:nvGrpSpPr>
          <p:grpSpPr>
            <a:xfrm>
              <a:off x="4355976" y="5798336"/>
              <a:ext cx="2448040" cy="707886"/>
              <a:chOff x="4283968" y="5826750"/>
              <a:chExt cx="2448040" cy="707886"/>
            </a:xfrm>
          </p:grpSpPr>
          <p:sp>
            <p:nvSpPr>
              <p:cNvPr id="60" name="橢圓 59"/>
              <p:cNvSpPr/>
              <p:nvPr/>
            </p:nvSpPr>
            <p:spPr>
              <a:xfrm>
                <a:off x="4283968" y="5903404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4644008" y="5826750"/>
                <a:ext cx="2088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dirty="0"/>
                  <a:t>運輸業辦理項目</a:t>
                </a:r>
              </a:p>
            </p:txBody>
          </p:sp>
        </p:grpSp>
        <p:grpSp>
          <p:nvGrpSpPr>
            <p:cNvPr id="74" name="群組 73"/>
            <p:cNvGrpSpPr/>
            <p:nvPr/>
          </p:nvGrpSpPr>
          <p:grpSpPr>
            <a:xfrm>
              <a:off x="4355976" y="6237312"/>
              <a:ext cx="2448040" cy="400110"/>
              <a:chOff x="4283968" y="6251167"/>
              <a:chExt cx="2448040" cy="400110"/>
            </a:xfrm>
          </p:grpSpPr>
          <p:sp>
            <p:nvSpPr>
              <p:cNvPr id="61" name="橢圓 60"/>
              <p:cNvSpPr/>
              <p:nvPr/>
            </p:nvSpPr>
            <p:spPr>
              <a:xfrm>
                <a:off x="4283968" y="6327821"/>
                <a:ext cx="216024" cy="21602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4644008" y="6251167"/>
                <a:ext cx="208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dirty="0"/>
                  <a:t>海關辦理項目</a:t>
                </a:r>
              </a:p>
            </p:txBody>
          </p:sp>
        </p:grpSp>
      </p:grpSp>
      <p:grpSp>
        <p:nvGrpSpPr>
          <p:cNvPr id="95" name="群組 94"/>
          <p:cNvGrpSpPr/>
          <p:nvPr/>
        </p:nvGrpSpPr>
        <p:grpSpPr>
          <a:xfrm>
            <a:off x="4211960" y="5240322"/>
            <a:ext cx="2664296" cy="1440160"/>
            <a:chOff x="2987824" y="2636912"/>
            <a:chExt cx="2664296" cy="1440160"/>
          </a:xfrm>
        </p:grpSpPr>
        <p:sp>
          <p:nvSpPr>
            <p:cNvPr id="77" name="圓角矩形 76"/>
            <p:cNvSpPr/>
            <p:nvPr/>
          </p:nvSpPr>
          <p:spPr>
            <a:xfrm>
              <a:off x="2987824" y="2636912"/>
              <a:ext cx="2592288" cy="144016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0" name="直線單箭頭接點 79"/>
            <p:cNvCxnSpPr/>
            <p:nvPr/>
          </p:nvCxnSpPr>
          <p:spPr>
            <a:xfrm>
              <a:off x="3196299" y="3762245"/>
              <a:ext cx="295581" cy="0"/>
            </a:xfrm>
            <a:prstGeom prst="straightConnector1">
              <a:avLst/>
            </a:prstGeom>
            <a:ln w="57150">
              <a:solidFill>
                <a:srgbClr val="FF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單箭頭接點 80"/>
            <p:cNvCxnSpPr/>
            <p:nvPr/>
          </p:nvCxnSpPr>
          <p:spPr>
            <a:xfrm>
              <a:off x="3196299" y="3501008"/>
              <a:ext cx="295581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/>
            <p:cNvCxnSpPr/>
            <p:nvPr/>
          </p:nvCxnSpPr>
          <p:spPr>
            <a:xfrm>
              <a:off x="3196299" y="3212976"/>
              <a:ext cx="295581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單箭頭接點 82"/>
            <p:cNvCxnSpPr/>
            <p:nvPr/>
          </p:nvCxnSpPr>
          <p:spPr>
            <a:xfrm>
              <a:off x="3196299" y="2907441"/>
              <a:ext cx="295581" cy="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橢圓 83"/>
            <p:cNvSpPr/>
            <p:nvPr/>
          </p:nvSpPr>
          <p:spPr>
            <a:xfrm>
              <a:off x="4283968" y="2825226"/>
              <a:ext cx="205976" cy="2160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橢圓 84"/>
            <p:cNvSpPr/>
            <p:nvPr/>
          </p:nvSpPr>
          <p:spPr>
            <a:xfrm>
              <a:off x="4283968" y="3264201"/>
              <a:ext cx="205976" cy="21602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橢圓 85"/>
            <p:cNvSpPr/>
            <p:nvPr/>
          </p:nvSpPr>
          <p:spPr>
            <a:xfrm>
              <a:off x="4283968" y="3683142"/>
              <a:ext cx="205976" cy="21602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3491880" y="2722775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C1</a:t>
              </a:r>
              <a:endParaRPr lang="zh-TW" altLang="en-US" dirty="0"/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3491880" y="300771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C2</a:t>
              </a:r>
              <a:endParaRPr lang="zh-TW" altLang="en-US" dirty="0"/>
            </a:p>
          </p:txBody>
        </p:sp>
        <p:sp>
          <p:nvSpPr>
            <p:cNvPr id="90" name="文字方塊 89"/>
            <p:cNvSpPr txBox="1"/>
            <p:nvPr/>
          </p:nvSpPr>
          <p:spPr>
            <a:xfrm>
              <a:off x="3491880" y="3292645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C3</a:t>
              </a:r>
              <a:endParaRPr lang="zh-TW" altLang="en-US" dirty="0"/>
            </a:p>
          </p:txBody>
        </p:sp>
        <p:sp>
          <p:nvSpPr>
            <p:cNvPr id="91" name="文字方塊 90"/>
            <p:cNvSpPr txBox="1"/>
            <p:nvPr/>
          </p:nvSpPr>
          <p:spPr>
            <a:xfrm>
              <a:off x="3491880" y="3577579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C3</a:t>
              </a:r>
              <a:endParaRPr lang="zh-TW" altLang="en-US" dirty="0"/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4597340" y="2713148"/>
              <a:ext cx="1054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/>
                <a:t>報關人</a:t>
              </a:r>
            </a:p>
          </p:txBody>
        </p:sp>
        <p:sp>
          <p:nvSpPr>
            <p:cNvPr id="93" name="文字方塊 92"/>
            <p:cNvSpPr txBox="1"/>
            <p:nvPr/>
          </p:nvSpPr>
          <p:spPr>
            <a:xfrm>
              <a:off x="4597340" y="3152124"/>
              <a:ext cx="1054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/>
                <a:t>運輸業</a:t>
              </a:r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4597340" y="3591099"/>
              <a:ext cx="1054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dirty="0"/>
                <a:t>海關</a:t>
              </a:r>
              <a:endParaRPr lang="en-US" altLang="zh-TW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4.</a:t>
            </a:r>
            <a:r>
              <a:rPr lang="zh-TW" altLang="en-US" dirty="0"/>
              <a:t> 稅則分類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8299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稅則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海關對應稅貨物，</a:t>
            </a:r>
            <a:r>
              <a:rPr lang="zh-TW" altLang="en-US" dirty="0">
                <a:solidFill>
                  <a:srgbClr val="00B050"/>
                </a:solidFill>
              </a:rPr>
              <a:t>各按其不同之類別，課以不同稅率</a:t>
            </a:r>
            <a:r>
              <a:rPr lang="zh-TW" altLang="en-US" dirty="0"/>
              <a:t>的法律依據。</a:t>
            </a:r>
            <a:endParaRPr lang="en-US" altLang="zh-TW" dirty="0"/>
          </a:p>
          <a:p>
            <a:endParaRPr lang="en-US" altLang="zh-TW" sz="1200" dirty="0"/>
          </a:p>
          <a:p>
            <a:r>
              <a:rPr lang="zh-TW" altLang="en-US" dirty="0"/>
              <a:t>我國海關稅則採用</a:t>
            </a:r>
            <a:r>
              <a:rPr lang="zh-TW" altLang="en-US" dirty="0">
                <a:solidFill>
                  <a:srgbClr val="00B050"/>
                </a:solidFill>
              </a:rPr>
              <a:t>國際商品統一分類制度，簡稱</a:t>
            </a:r>
            <a:r>
              <a:rPr lang="en-US" altLang="zh-TW" dirty="0">
                <a:solidFill>
                  <a:srgbClr val="00B050"/>
                </a:solidFill>
              </a:rPr>
              <a:t>HS</a:t>
            </a:r>
            <a:r>
              <a:rPr lang="zh-TW" altLang="en-US" dirty="0">
                <a:solidFill>
                  <a:srgbClr val="00B050"/>
                </a:solidFill>
              </a:rPr>
              <a:t>制度，</a:t>
            </a:r>
            <a:r>
              <a:rPr lang="zh-TW" altLang="en-US" dirty="0"/>
              <a:t>稅則號碼前</a:t>
            </a:r>
            <a:r>
              <a:rPr lang="en-US" altLang="zh-TW" dirty="0"/>
              <a:t>6</a:t>
            </a:r>
            <a:r>
              <a:rPr lang="zh-TW" altLang="en-US" dirty="0"/>
              <a:t>碼係國際通用，</a:t>
            </a:r>
            <a:r>
              <a:rPr lang="en-US" altLang="zh-TW" dirty="0"/>
              <a:t>7</a:t>
            </a:r>
            <a:r>
              <a:rPr lang="zh-TW" altLang="en-US" dirty="0"/>
              <a:t>、</a:t>
            </a:r>
            <a:r>
              <a:rPr lang="en-US" altLang="zh-TW" dirty="0"/>
              <a:t>8</a:t>
            </a:r>
            <a:r>
              <a:rPr lang="zh-TW" altLang="en-US" dirty="0"/>
              <a:t>碼係為徵稅細分，</a:t>
            </a:r>
            <a:r>
              <a:rPr lang="en-US" altLang="zh-TW" dirty="0"/>
              <a:t>9</a:t>
            </a:r>
            <a:r>
              <a:rPr lang="zh-TW" altLang="en-US" dirty="0"/>
              <a:t>、</a:t>
            </a:r>
            <a:r>
              <a:rPr lang="en-US" altLang="zh-TW" dirty="0"/>
              <a:t>10</a:t>
            </a:r>
            <a:r>
              <a:rPr lang="zh-TW" altLang="en-US" dirty="0"/>
              <a:t>碼係為貿易管理進一步的分類。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進口稅則分為</a:t>
            </a:r>
            <a:r>
              <a:rPr lang="en-US" altLang="zh-TW" dirty="0"/>
              <a:t>21</a:t>
            </a:r>
            <a:r>
              <a:rPr lang="zh-TW" altLang="en-US" dirty="0"/>
              <a:t>類、</a:t>
            </a:r>
            <a:r>
              <a:rPr lang="en-US" altLang="zh-TW" dirty="0"/>
              <a:t>98</a:t>
            </a:r>
            <a:r>
              <a:rPr lang="zh-TW" altLang="en-US" dirty="0"/>
              <a:t>章。</a:t>
            </a:r>
          </a:p>
        </p:txBody>
      </p:sp>
    </p:spTree>
    <p:extLst>
      <p:ext uri="{BB962C8B-B14F-4D97-AF65-F5344CB8AC3E}">
        <p14:creationId xmlns:p14="http://schemas.microsoft.com/office/powerpoint/2010/main" val="832254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稅則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(</a:t>
            </a:r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第一類</a:t>
            </a:r>
            <a:r>
              <a:rPr lang="en-US" altLang="zh-TW" b="1" dirty="0">
                <a:solidFill>
                  <a:srgbClr val="0070C0"/>
                </a:solidFill>
                <a:latin typeface="+mn-ea"/>
                <a:ea typeface="+mn-ea"/>
              </a:rPr>
              <a:t>)</a:t>
            </a:r>
            <a:endParaRPr lang="zh-TW" alt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zh-TW" altLang="en-US" dirty="0"/>
              <a:t>第一類　活動物；動物產品</a:t>
            </a:r>
          </a:p>
          <a:p>
            <a:pPr marL="0" indent="0">
              <a:buNone/>
            </a:pPr>
            <a:r>
              <a:rPr lang="zh-TW" altLang="en-US" dirty="0"/>
              <a:t>　　第一章　活動物</a:t>
            </a:r>
          </a:p>
          <a:p>
            <a:pPr marL="0" indent="0">
              <a:buNone/>
            </a:pPr>
            <a:r>
              <a:rPr lang="zh-TW" altLang="en-US" dirty="0"/>
              <a:t>　　第二章　肉及食用雜碎</a:t>
            </a:r>
          </a:p>
          <a:p>
            <a:pPr marL="0" indent="0">
              <a:buNone/>
            </a:pPr>
            <a:r>
              <a:rPr lang="zh-TW" altLang="en-US" dirty="0"/>
              <a:t>　　第三章　魚類、甲殼類、軟體類及其他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        水產無脊椎動物</a:t>
            </a:r>
          </a:p>
          <a:p>
            <a:pPr marL="0" indent="0">
              <a:buNone/>
            </a:pPr>
            <a:r>
              <a:rPr lang="zh-TW" altLang="en-US" dirty="0"/>
              <a:t>　　第四章　乳製品；禽蛋；天然蜜；未列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                名食用動物產品</a:t>
            </a:r>
          </a:p>
          <a:p>
            <a:pPr marL="0" indent="0">
              <a:buNone/>
            </a:pPr>
            <a:r>
              <a:rPr lang="zh-TW" altLang="en-US" dirty="0"/>
              <a:t>　　第五章　未列名動物產品</a:t>
            </a:r>
          </a:p>
        </p:txBody>
      </p:sp>
    </p:spTree>
    <p:extLst>
      <p:ext uri="{BB962C8B-B14F-4D97-AF65-F5344CB8AC3E}">
        <p14:creationId xmlns:p14="http://schemas.microsoft.com/office/powerpoint/2010/main" val="7553531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5.</a:t>
            </a:r>
            <a:r>
              <a:rPr lang="zh-TW" altLang="en-US" dirty="0"/>
              <a:t> 關稅估價制度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38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海關業務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進出口貨物通關徵稅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8000"/>
                </a:solidFill>
              </a:rPr>
              <a:t>邊境查緝</a:t>
            </a:r>
            <a:endParaRPr lang="en-US" altLang="zh-TW" dirty="0">
              <a:solidFill>
                <a:srgbClr val="008000"/>
              </a:solidFill>
            </a:endParaRPr>
          </a:p>
          <a:p>
            <a:pPr lvl="1"/>
            <a:r>
              <a:rPr lang="zh-TW" altLang="en-US" dirty="0"/>
              <a:t>保稅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8000"/>
                </a:solidFill>
              </a:rPr>
              <a:t>退稅業務</a:t>
            </a:r>
            <a:endParaRPr lang="en-US" altLang="zh-TW" dirty="0">
              <a:solidFill>
                <a:srgbClr val="008000"/>
              </a:solidFill>
            </a:endParaRPr>
          </a:p>
          <a:p>
            <a:pPr lvl="1"/>
            <a:r>
              <a:rPr lang="zh-TW" altLang="en-US" dirty="0"/>
              <a:t>進出口貿易統計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8000"/>
                </a:solidFill>
              </a:rPr>
              <a:t>資訊服務</a:t>
            </a:r>
            <a:endParaRPr lang="en-US" altLang="zh-TW" dirty="0">
              <a:solidFill>
                <a:srgbClr val="008000"/>
              </a:solidFill>
            </a:endParaRPr>
          </a:p>
          <a:p>
            <a:pPr lvl="1"/>
            <a:r>
              <a:rPr lang="zh-TW" altLang="en-US" dirty="0"/>
              <a:t>建管助航設備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008000"/>
                </a:solidFill>
              </a:rPr>
              <a:t>代辦業務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+mn-ea"/>
                <a:ea typeface="+mn-ea"/>
              </a:rPr>
              <a:t>交易價格制度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關稅的完稅價格係採國際通用的交易價格制，其主要精神是以</a:t>
            </a:r>
            <a:r>
              <a:rPr lang="zh-TW" altLang="en-US" dirty="0">
                <a:solidFill>
                  <a:srgbClr val="00B050"/>
                </a:solidFill>
              </a:rPr>
              <a:t>實付應付的價格</a:t>
            </a:r>
            <a:r>
              <a:rPr lang="zh-TW" altLang="en-US" dirty="0"/>
              <a:t>作為計稅的基礎。</a:t>
            </a:r>
            <a:endParaRPr lang="en-US" altLang="zh-TW" dirty="0"/>
          </a:p>
          <a:p>
            <a:r>
              <a:rPr lang="zh-TW" altLang="en-US" dirty="0"/>
              <a:t>依關稅法第</a:t>
            </a:r>
            <a:r>
              <a:rPr lang="en-US" altLang="zh-TW" dirty="0"/>
              <a:t>29</a:t>
            </a:r>
            <a:r>
              <a:rPr lang="zh-TW" altLang="en-US" dirty="0"/>
              <a:t>條規定，從價課徵關稅之進口貨物，其完稅價格以</a:t>
            </a:r>
            <a:r>
              <a:rPr lang="zh-TW" altLang="en-US" dirty="0">
                <a:solidFill>
                  <a:srgbClr val="00B050"/>
                </a:solidFill>
              </a:rPr>
              <a:t>該進口貨物之交易價格</a:t>
            </a:r>
            <a:r>
              <a:rPr lang="zh-TW" altLang="en-US" dirty="0"/>
              <a:t>作為計算根據。此項交易價格系指進口貨物由輸出國銷售至我國</a:t>
            </a:r>
            <a:r>
              <a:rPr lang="zh-TW" altLang="en-US" dirty="0">
                <a:solidFill>
                  <a:srgbClr val="00B050"/>
                </a:solidFill>
              </a:rPr>
              <a:t>實付或應付之價格。</a:t>
            </a:r>
          </a:p>
        </p:txBody>
      </p:sp>
    </p:spTree>
    <p:extLst>
      <p:ext uri="{BB962C8B-B14F-4D97-AF65-F5344CB8AC3E}">
        <p14:creationId xmlns:p14="http://schemas.microsoft.com/office/powerpoint/2010/main" val="41400827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6. </a:t>
            </a:r>
            <a:r>
              <a:rPr lang="zh-TW" altLang="en-US" dirty="0"/>
              <a:t>保稅制度介紹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實施保稅制度，促進經濟發展和貿易。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sz="1200" dirty="0"/>
          </a:p>
          <a:p>
            <a:r>
              <a:rPr lang="zh-TW" altLang="en-US" dirty="0"/>
              <a:t>在保稅區內，對國外進口之貨物，</a:t>
            </a:r>
            <a:r>
              <a:rPr lang="zh-TW" altLang="en-US" dirty="0">
                <a:solidFill>
                  <a:srgbClr val="FF0000"/>
                </a:solidFill>
              </a:rPr>
              <a:t>暫時予以保留其關稅之徵收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sz="1200" dirty="0"/>
          </a:p>
          <a:p>
            <a:r>
              <a:rPr lang="zh-TW" altLang="en-US" dirty="0"/>
              <a:t>但必須先將這些未稅貨物置於</a:t>
            </a:r>
            <a:r>
              <a:rPr lang="zh-TW" altLang="en-US" dirty="0">
                <a:solidFill>
                  <a:srgbClr val="FF0000"/>
                </a:solidFill>
              </a:rPr>
              <a:t>海關監管</a:t>
            </a:r>
            <a:r>
              <a:rPr lang="zh-TW" altLang="en-US" dirty="0"/>
              <a:t>之下，以免未稅貨物流入課稅區。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三角貿易（</a:t>
            </a:r>
            <a:r>
              <a:rPr lang="en-US" altLang="zh-TW" b="1" dirty="0">
                <a:solidFill>
                  <a:srgbClr val="0070C0"/>
                </a:solidFill>
              </a:rPr>
              <a:t>Triangle Trade</a:t>
            </a:r>
            <a:r>
              <a:rPr lang="zh-TW" altLang="en-US" b="1" dirty="0">
                <a:solidFill>
                  <a:srgbClr val="0070C0"/>
                </a:solidFill>
              </a:rPr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525963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傳統型三角貿易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分別與進口國</a:t>
            </a:r>
            <a:r>
              <a:rPr lang="en-US" altLang="zh-TW" dirty="0"/>
              <a:t>(</a:t>
            </a:r>
            <a:r>
              <a:rPr lang="zh-TW" altLang="en-US" dirty="0"/>
              <a:t>買方</a:t>
            </a:r>
            <a:r>
              <a:rPr lang="en-US" altLang="zh-TW" dirty="0"/>
              <a:t>)</a:t>
            </a:r>
            <a:r>
              <a:rPr lang="zh-TW" altLang="en-US" dirty="0"/>
              <a:t>與出口國</a:t>
            </a:r>
            <a:r>
              <a:rPr lang="en-US" altLang="zh-TW" dirty="0"/>
              <a:t>(</a:t>
            </a:r>
            <a:r>
              <a:rPr lang="zh-TW" altLang="en-US" dirty="0"/>
              <a:t>賣方</a:t>
            </a:r>
            <a:r>
              <a:rPr lang="en-US" altLang="zh-TW" dirty="0"/>
              <a:t>)</a:t>
            </a:r>
            <a:r>
              <a:rPr lang="zh-TW" altLang="en-US" dirty="0"/>
              <a:t>訂立合約</a:t>
            </a:r>
            <a:endParaRPr lang="en-US" altLang="zh-TW" dirty="0"/>
          </a:p>
          <a:p>
            <a:pPr lvl="1"/>
            <a:r>
              <a:rPr lang="zh-TW" altLang="en-US" dirty="0"/>
              <a:t>貨物由出口國直接運到進口國</a:t>
            </a:r>
            <a:endParaRPr lang="en-US" altLang="zh-TW" dirty="0"/>
          </a:p>
          <a:p>
            <a:pPr lvl="1"/>
            <a:r>
              <a:rPr lang="zh-TW" altLang="en-US" dirty="0"/>
              <a:t>我國中間商以文件處理方式達成貿易，賺取價差。</a:t>
            </a:r>
            <a:endParaRPr lang="en-US" altLang="zh-TW" dirty="0"/>
          </a:p>
          <a:p>
            <a:pPr lvl="1"/>
            <a:endParaRPr lang="en-US" altLang="zh-TW" sz="900" dirty="0"/>
          </a:p>
          <a:p>
            <a:r>
              <a:rPr lang="zh-TW" altLang="en-US" b="1" dirty="0">
                <a:solidFill>
                  <a:srgbClr val="FF0000"/>
                </a:solidFill>
              </a:rPr>
              <a:t>轉口型三角貿易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貨物自出口國運至我國，原封不動或改包裝或稍為加工（不通關）再運至進口國。</a:t>
            </a:r>
            <a:endParaRPr lang="en-US" altLang="zh-TW" dirty="0"/>
          </a:p>
          <a:p>
            <a:pPr lvl="1"/>
            <a:r>
              <a:rPr lang="zh-TW" altLang="en-US" dirty="0"/>
              <a:t>即為轉口貿易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4.1</a:t>
            </a:r>
            <a:r>
              <a:rPr lang="zh-TW" altLang="en-US" b="1" dirty="0">
                <a:solidFill>
                  <a:srgbClr val="FF0000"/>
                </a:solidFill>
              </a:rPr>
              <a:t> 保稅制度的功能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減輕廠商資金負擔，利於資金週轉。</a:t>
            </a:r>
            <a:endParaRPr lang="en-US" altLang="zh-TW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008000"/>
                </a:solidFill>
              </a:rPr>
              <a:t>降低出口成本，增強國際市場競爭能力。</a:t>
            </a:r>
            <a:endParaRPr lang="en-US" altLang="zh-TW" dirty="0">
              <a:solidFill>
                <a:srgbClr val="0080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引進工業技術促進工業生根</a:t>
            </a:r>
            <a:endParaRPr lang="en-US" altLang="zh-TW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008000"/>
                </a:solidFill>
              </a:rPr>
              <a:t>吸引外國投資，助益經濟發展。</a:t>
            </a:r>
            <a:endParaRPr lang="en-US" altLang="zh-TW" dirty="0">
              <a:solidFill>
                <a:srgbClr val="0080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/>
              <a:t>增加外匯收入，提高國民所得。</a:t>
            </a:r>
            <a:endParaRPr lang="en-US" altLang="zh-TW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rgbClr val="008000"/>
                </a:solidFill>
              </a:rPr>
              <a:t>簡化通關手續有助業者經營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4.2</a:t>
            </a:r>
            <a:r>
              <a:rPr lang="zh-TW" altLang="en-US" b="1" dirty="0">
                <a:solidFill>
                  <a:srgbClr val="FF0000"/>
                </a:solidFill>
              </a:rPr>
              <a:t> 保稅制度的種類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保稅制度之種類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保稅區域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保稅運輸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類似保稅制度</a:t>
            </a:r>
            <a:endParaRPr lang="en-US" altLang="zh-TW" dirty="0"/>
          </a:p>
          <a:p>
            <a:pPr lvl="1"/>
            <a:endParaRPr lang="zh-TW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4.2</a:t>
            </a:r>
            <a:r>
              <a:rPr lang="zh-TW" altLang="en-US" b="1" dirty="0">
                <a:solidFill>
                  <a:srgbClr val="FF0000"/>
                </a:solidFill>
              </a:rPr>
              <a:t> 保稅制度的種類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3466728" cy="4525963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保稅區域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保稅倉庫</a:t>
            </a:r>
            <a:endParaRPr lang="en-US" altLang="zh-TW" dirty="0"/>
          </a:p>
          <a:p>
            <a:pPr lvl="1"/>
            <a:r>
              <a:rPr lang="zh-TW" altLang="en-US" dirty="0"/>
              <a:t>保稅工廠</a:t>
            </a:r>
            <a:endParaRPr lang="en-US" altLang="zh-TW" dirty="0"/>
          </a:p>
          <a:p>
            <a:pPr lvl="1"/>
            <a:r>
              <a:rPr lang="zh-TW" altLang="en-US" dirty="0"/>
              <a:t>加工出口區</a:t>
            </a:r>
            <a:endParaRPr lang="en-US" altLang="zh-TW" dirty="0"/>
          </a:p>
          <a:p>
            <a:pPr lvl="1"/>
            <a:r>
              <a:rPr lang="zh-TW" altLang="en-US" dirty="0"/>
              <a:t>科學工業園區</a:t>
            </a:r>
            <a:endParaRPr lang="en-US" altLang="zh-TW" dirty="0"/>
          </a:p>
          <a:p>
            <a:pPr lvl="1"/>
            <a:r>
              <a:rPr lang="zh-TW" altLang="en-US" dirty="0"/>
              <a:t>農業科技園區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3923928" y="1916832"/>
            <a:ext cx="3466728" cy="222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TW" altLang="en-US" sz="2800" dirty="0"/>
              <a:t>免稅商店</a:t>
            </a:r>
            <a:endParaRPr lang="en-US" altLang="zh-TW" sz="2800" dirty="0"/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TW" altLang="en-US" sz="2800" dirty="0"/>
              <a:t>國際物流中心</a:t>
            </a:r>
            <a:endParaRPr lang="en-US" altLang="zh-TW" sz="2800" dirty="0"/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TW" altLang="en-US" sz="2800" dirty="0"/>
              <a:t>自由貿易港區</a:t>
            </a:r>
            <a:endParaRPr lang="en-US" altLang="zh-TW" sz="2800" dirty="0"/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4.2</a:t>
            </a:r>
            <a:r>
              <a:rPr lang="zh-TW" altLang="en-US" b="1" dirty="0"/>
              <a:t> 保稅制度的種類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保稅運輸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保稅卡車</a:t>
            </a:r>
            <a:endParaRPr lang="en-US" altLang="zh-TW" dirty="0"/>
          </a:p>
          <a:p>
            <a:pPr lvl="1"/>
            <a:r>
              <a:rPr lang="zh-TW" altLang="en-US" dirty="0"/>
              <a:t>保稅貨箱</a:t>
            </a:r>
            <a:endParaRPr lang="en-US" altLang="zh-TW" dirty="0"/>
          </a:p>
          <a:p>
            <a:pPr lvl="1"/>
            <a:r>
              <a:rPr lang="zh-TW" altLang="en-US" dirty="0"/>
              <a:t>駁船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4.2</a:t>
            </a:r>
            <a:r>
              <a:rPr lang="zh-TW" altLang="en-US" b="1" dirty="0"/>
              <a:t> 保稅制度的種類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類似保稅制度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dirty="0"/>
              <a:t>外銷退稅制度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進口稅分期繳納制度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進口稅緩繳制度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進口加工外銷原料稅捐擔保記帳制度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7. </a:t>
            </a:r>
            <a:r>
              <a:rPr lang="zh-TW" altLang="en-US" dirty="0"/>
              <a:t>事後稽核制度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1. </a:t>
            </a:r>
            <a:r>
              <a:rPr lang="zh-TW" altLang="en-US" dirty="0"/>
              <a:t>關稅介紹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法令依據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依關稅法第</a:t>
            </a:r>
            <a:r>
              <a:rPr lang="en-US" altLang="zh-TW" dirty="0"/>
              <a:t>13</a:t>
            </a:r>
            <a:r>
              <a:rPr lang="zh-TW" altLang="en-US" dirty="0"/>
              <a:t>條規定</a:t>
            </a:r>
            <a:r>
              <a:rPr lang="zh-TW" altLang="en-US" dirty="0">
                <a:latin typeface="新細明體"/>
                <a:ea typeface="新細明體"/>
              </a:rPr>
              <a:t>：</a:t>
            </a:r>
            <a:endParaRPr lang="en-US" altLang="zh-TW" dirty="0"/>
          </a:p>
          <a:p>
            <a:r>
              <a:rPr lang="zh-TW" altLang="en-US" dirty="0"/>
              <a:t>海關於貨物進出口放行之翌日起</a:t>
            </a:r>
            <a:r>
              <a:rPr lang="en-US" altLang="zh-TW" dirty="0"/>
              <a:t>6</a:t>
            </a:r>
            <a:r>
              <a:rPr lang="zh-TW" altLang="en-US" dirty="0"/>
              <a:t>個月內通知實施事後稽核者，</a:t>
            </a:r>
            <a:r>
              <a:rPr lang="zh-TW" altLang="en-US" dirty="0">
                <a:solidFill>
                  <a:srgbClr val="FF0000"/>
                </a:solidFill>
              </a:rPr>
              <a:t>得於貨物放行之翌日起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年內，對納稅義務人、貨物輸出入或其關係人實施事後稽核。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事後稽核結果，如有應退、應補稅款者，應自貨物放行之翌日起</a:t>
            </a:r>
            <a:r>
              <a:rPr lang="en-US" altLang="zh-TW" dirty="0"/>
              <a:t>3</a:t>
            </a:r>
            <a:r>
              <a:rPr lang="zh-TW" altLang="en-US" dirty="0"/>
              <a:t>年內為之。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8. </a:t>
            </a:r>
            <a:r>
              <a:rPr lang="zh-TW" altLang="en-US" dirty="0"/>
              <a:t>國際運輸之承攬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承攬介紹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237931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貨運承攬業者</a:t>
            </a:r>
            <a:r>
              <a:rPr lang="en-US" altLang="zh-TW" b="1" dirty="0">
                <a:solidFill>
                  <a:srgbClr val="FF0000"/>
                </a:solidFill>
              </a:rPr>
              <a:t>(Forwarder)</a:t>
            </a:r>
          </a:p>
          <a:p>
            <a:pPr lvl="1"/>
            <a:r>
              <a:rPr lang="zh-TW" altLang="en-US" dirty="0"/>
              <a:t>包含海運貨物承攬業及航空貨運承攬業</a:t>
            </a:r>
            <a:endParaRPr lang="en-US" altLang="zh-TW" dirty="0"/>
          </a:p>
          <a:p>
            <a:pPr lvl="1"/>
            <a:endParaRPr lang="en-US" altLang="zh-TW" dirty="0"/>
          </a:p>
          <a:p>
            <a:r>
              <a:rPr lang="zh-TW" altLang="en-US" b="1" dirty="0">
                <a:solidFill>
                  <a:srgbClr val="FF0000"/>
                </a:solidFill>
              </a:rPr>
              <a:t>無船公共運送人                                                  </a:t>
            </a:r>
            <a:r>
              <a:rPr lang="en-US" altLang="zh-TW" b="1" dirty="0">
                <a:solidFill>
                  <a:srgbClr val="FF0000"/>
                </a:solidFill>
              </a:rPr>
              <a:t>(Non-Vessel Operating Common Carrier </a:t>
            </a:r>
            <a:r>
              <a:rPr lang="zh-TW" altLang="en-US" b="1" dirty="0">
                <a:solidFill>
                  <a:srgbClr val="FF0000"/>
                </a:solidFill>
              </a:rPr>
              <a:t>； </a:t>
            </a:r>
            <a:r>
              <a:rPr lang="en-US" altLang="zh-TW" b="1" dirty="0">
                <a:solidFill>
                  <a:srgbClr val="FF0000"/>
                </a:solidFill>
              </a:rPr>
              <a:t>NVOCC)</a:t>
            </a:r>
          </a:p>
          <a:p>
            <a:pPr lvl="1"/>
            <a:r>
              <a:rPr lang="zh-TW" altLang="en-US" dirty="0"/>
              <a:t>沒有船隊的海運貨物承攬業者</a:t>
            </a:r>
            <a:endParaRPr lang="en-US" altLang="zh-TW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承攬介紹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貨運承攬業者的任務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安排貨物進出口運送</a:t>
            </a:r>
            <a:endParaRPr lang="en-US" altLang="zh-TW" dirty="0"/>
          </a:p>
          <a:p>
            <a:pPr lvl="1"/>
            <a:r>
              <a:rPr lang="zh-TW" altLang="en-US" dirty="0"/>
              <a:t>將不同託運人的零星貨物併成整櫃</a:t>
            </a:r>
            <a:endParaRPr lang="en-US" altLang="zh-TW" dirty="0"/>
          </a:p>
          <a:p>
            <a:pPr lvl="1"/>
            <a:r>
              <a:rPr lang="zh-TW" altLang="en-US" dirty="0"/>
              <a:t>交給實際的運輸業者運送</a:t>
            </a:r>
            <a:endParaRPr lang="en-US" altLang="zh-TW" dirty="0"/>
          </a:p>
          <a:p>
            <a:r>
              <a:rPr lang="zh-TW" altLang="en-US" b="1" dirty="0">
                <a:solidFill>
                  <a:srgbClr val="FF0000"/>
                </a:solidFill>
              </a:rPr>
              <a:t>介於貨主和運輸業者之間</a:t>
            </a:r>
            <a:endParaRPr lang="en-US" altLang="zh-TW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223628" y="4149080"/>
            <a:ext cx="6696744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空運業者因為時間緊迫，通常都會由空運承攬業者同時負責報關。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承攬資訊程度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/>
          </a:p>
          <a:p>
            <a:r>
              <a:rPr lang="zh-TW" altLang="en-US" dirty="0"/>
              <a:t>貨主和收貨人大多只和貨運承攬業者聯繫</a:t>
            </a:r>
            <a:endParaRPr lang="en-US" altLang="zh-TW" dirty="0"/>
          </a:p>
          <a:p>
            <a:r>
              <a:rPr lang="zh-TW" altLang="en-US" dirty="0"/>
              <a:t>所有貨況資訊只能來自於貨運承攬業者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3635896" y="4905264"/>
            <a:ext cx="5040000" cy="90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難以得知貨物在途中狀況</a:t>
            </a:r>
          </a:p>
        </p:txBody>
      </p:sp>
      <p:sp>
        <p:nvSpPr>
          <p:cNvPr id="5" name="向右箭號 4"/>
          <p:cNvSpPr/>
          <p:nvPr/>
        </p:nvSpPr>
        <p:spPr>
          <a:xfrm>
            <a:off x="827584" y="3341773"/>
            <a:ext cx="720080" cy="86409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835696" y="3323821"/>
            <a:ext cx="3060000" cy="90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資訊透明度低</a:t>
            </a:r>
          </a:p>
        </p:txBody>
      </p:sp>
      <p:sp>
        <p:nvSpPr>
          <p:cNvPr id="8" name="右彎箭號 7"/>
          <p:cNvSpPr/>
          <p:nvPr/>
        </p:nvSpPr>
        <p:spPr>
          <a:xfrm flipV="1">
            <a:off x="2195736" y="4475949"/>
            <a:ext cx="1224136" cy="1224136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3528" y="1342509"/>
            <a:ext cx="111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black"/>
                </a:solidFill>
              </a:rPr>
              <a:t>過去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承攬資訊程度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透過網際網路的科技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提供便捷化與透明化的資訊運作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18091" y="1340768"/>
            <a:ext cx="111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prstClr val="black"/>
                </a:solidFill>
              </a:rPr>
              <a:t>如今</a:t>
            </a:r>
            <a:endParaRPr lang="zh-TW" altLang="en-US" sz="20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貨物承攬業者透過內陸貨運業者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將貨櫃送入各港口</a:t>
            </a:r>
          </a:p>
        </p:txBody>
      </p:sp>
      <p:pic>
        <p:nvPicPr>
          <p:cNvPr id="4" name="內容版面配置區 3" descr="圖9-13  貨物承攬業者透過內陸貨運業者將貨櫃送入各港口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12875"/>
            <a:ext cx="8496943" cy="4525963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8.1</a:t>
            </a:r>
            <a:r>
              <a:rPr lang="zh-TW" altLang="en-US" b="1" dirty="0">
                <a:solidFill>
                  <a:srgbClr val="FF0000"/>
                </a:solidFill>
              </a:rPr>
              <a:t> 海運承攬業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525963"/>
          </a:xfrm>
        </p:spPr>
        <p:txBody>
          <a:bodyPr/>
          <a:lstStyle/>
          <a:p>
            <a:r>
              <a:rPr lang="zh-TW" altLang="en-US" dirty="0"/>
              <a:t>自貨物收受起至交付止，由海運承攬業來單一控管貨物。</a:t>
            </a:r>
            <a:endParaRPr lang="en-US" altLang="zh-TW" dirty="0"/>
          </a:p>
          <a:p>
            <a:endParaRPr lang="en-US" altLang="zh-TW" sz="1000" dirty="0"/>
          </a:p>
          <a:p>
            <a:r>
              <a:rPr lang="zh-TW" altLang="en-US" dirty="0">
                <a:solidFill>
                  <a:srgbClr val="008000"/>
                </a:solidFill>
              </a:rPr>
              <a:t>結合各式運輸、倉儲、報關等，做跨國運送。</a:t>
            </a:r>
            <a:endParaRPr lang="en-US" altLang="zh-TW" dirty="0">
              <a:solidFill>
                <a:srgbClr val="008000"/>
              </a:solidFill>
            </a:endParaRPr>
          </a:p>
          <a:p>
            <a:endParaRPr lang="en-US" altLang="zh-TW" sz="1000" dirty="0"/>
          </a:p>
          <a:p>
            <a:r>
              <a:rPr lang="zh-TW" altLang="en-US" dirty="0"/>
              <a:t>依託運人貨主需求，為貨物作附加價值的服務。</a:t>
            </a:r>
            <a:endParaRPr lang="en-US" altLang="zh-TW" dirty="0"/>
          </a:p>
          <a:p>
            <a:endParaRPr lang="en-US" altLang="zh-TW" sz="1000" dirty="0"/>
          </a:p>
          <a:p>
            <a:r>
              <a:rPr lang="zh-TW" altLang="en-US" dirty="0">
                <a:solidFill>
                  <a:srgbClr val="008000"/>
                </a:solidFill>
              </a:rPr>
              <a:t>本身並非貨主，而是聚集託運人的貨物。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整櫃貨為海運承攬業者</a:t>
            </a:r>
            <a:r>
              <a:rPr lang="en-US" altLang="zh-TW" b="1" dirty="0">
                <a:solidFill>
                  <a:srgbClr val="0070C0"/>
                </a:solidFill>
              </a:rPr>
              <a:t/>
            </a:r>
            <a:br>
              <a:rPr lang="en-US" altLang="zh-TW" b="1" dirty="0">
                <a:solidFill>
                  <a:srgbClr val="0070C0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所承攬的貨物型態之一</a:t>
            </a:r>
          </a:p>
        </p:txBody>
      </p:sp>
      <p:pic>
        <p:nvPicPr>
          <p:cNvPr id="4" name="內容版面配置區 3" descr="圖9-14  整櫃貨為海運承攬業者所承攬的貨物型態之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12875"/>
            <a:ext cx="8424936" cy="4525963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海運承攬的貨物型態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整櫃貨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指託運人裝填貨物，裝櫃完畢後，再自行將貨櫃運至海運承攬業者所指定的地方，交由業者報關將貨櫃裝上船隻。</a:t>
            </a:r>
            <a:endParaRPr lang="en-US" altLang="zh-TW" dirty="0"/>
          </a:p>
          <a:p>
            <a:pPr lvl="1"/>
            <a:endParaRPr lang="en-US" altLang="zh-TW" dirty="0"/>
          </a:p>
          <a:p>
            <a:r>
              <a:rPr lang="zh-TW" altLang="en-US" b="1" dirty="0">
                <a:solidFill>
                  <a:srgbClr val="FF0000"/>
                </a:solidFill>
              </a:rPr>
              <a:t>併櫃貨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指託運人將貨物運送至海運承攬業者所指定的地方，再由海運承攬業者將貨物併櫃，再報關並將貨櫃裝上船。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1.1 </a:t>
            </a:r>
            <a:r>
              <a:rPr lang="zh-TW" altLang="en-US" b="1" dirty="0">
                <a:solidFill>
                  <a:srgbClr val="FF0000"/>
                </a:solidFill>
              </a:rPr>
              <a:t>關稅法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辦理關稅課徵及貨物通關之基本法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683568" y="1988840"/>
            <a:ext cx="7776864" cy="1260032"/>
            <a:chOff x="539552" y="1988840"/>
            <a:chExt cx="7776864" cy="1260032"/>
          </a:xfrm>
        </p:grpSpPr>
        <p:sp>
          <p:nvSpPr>
            <p:cNvPr id="5" name="圓角矩形 4"/>
            <p:cNvSpPr/>
            <p:nvPr/>
          </p:nvSpPr>
          <p:spPr>
            <a:xfrm>
              <a:off x="756416" y="2276872"/>
              <a:ext cx="7560000" cy="972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/>
                <a:t>關稅之課徵、貨物之通關，依本法之規定。</a:t>
              </a:r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539552" y="1988840"/>
              <a:ext cx="1404000" cy="576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/>
                <a:t>第 </a:t>
              </a:r>
              <a:r>
                <a:rPr lang="en-US" altLang="zh-TW" sz="2800" dirty="0"/>
                <a:t>1 </a:t>
              </a:r>
              <a:r>
                <a:rPr lang="zh-TW" altLang="en-US" sz="2800" dirty="0"/>
                <a:t>條</a:t>
              </a: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83568" y="3382750"/>
            <a:ext cx="7776864" cy="1260032"/>
            <a:chOff x="539552" y="1988840"/>
            <a:chExt cx="7776864" cy="1260032"/>
          </a:xfrm>
        </p:grpSpPr>
        <p:sp>
          <p:nvSpPr>
            <p:cNvPr id="10" name="圓角矩形 9"/>
            <p:cNvSpPr/>
            <p:nvPr/>
          </p:nvSpPr>
          <p:spPr>
            <a:xfrm>
              <a:off x="756416" y="2276872"/>
              <a:ext cx="7560000" cy="9720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/>
                <a:t>本法所稱關稅，指對國外進口貨物所課徵之進口稅。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539552" y="1988840"/>
              <a:ext cx="1404000" cy="5760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/>
                <a:t>第 </a:t>
              </a:r>
              <a:r>
                <a:rPr lang="en-US" altLang="zh-TW" sz="2800" dirty="0"/>
                <a:t>2</a:t>
              </a:r>
              <a:r>
                <a:rPr lang="zh-TW" altLang="en-US" sz="2800" dirty="0"/>
                <a:t>條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83568" y="4776660"/>
            <a:ext cx="7776864" cy="1532660"/>
            <a:chOff x="539552" y="2103366"/>
            <a:chExt cx="7776864" cy="975298"/>
          </a:xfrm>
        </p:grpSpPr>
        <p:sp>
          <p:nvSpPr>
            <p:cNvPr id="13" name="圓角矩形 12"/>
            <p:cNvSpPr/>
            <p:nvPr/>
          </p:nvSpPr>
          <p:spPr>
            <a:xfrm>
              <a:off x="756416" y="2276871"/>
              <a:ext cx="7560000" cy="80179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/>
                <a:t>關稅除本法另有規定者外，依海關進口稅則徵收之。海關進口稅則，另經立法程序制定公布之。</a:t>
              </a: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539552" y="2103366"/>
              <a:ext cx="1404000" cy="366534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/>
                <a:t>第 </a:t>
              </a:r>
              <a:r>
                <a:rPr lang="en-US" altLang="zh-TW" sz="2800" dirty="0"/>
                <a:t>3 </a:t>
              </a:r>
              <a:r>
                <a:rPr lang="zh-TW" altLang="en-US" sz="2800" dirty="0"/>
                <a:t>條</a:t>
              </a: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利潤來源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藉由聚集託運人的貨物，</a:t>
            </a:r>
            <a:r>
              <a:rPr lang="zh-TW" altLang="en-US" dirty="0">
                <a:solidFill>
                  <a:srgbClr val="FF0000"/>
                </a:solidFill>
              </a:rPr>
              <a:t>以量議價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sz="1000" dirty="0"/>
          </a:p>
          <a:p>
            <a:r>
              <a:rPr lang="zh-TW" altLang="en-US" dirty="0"/>
              <a:t>賺取船公司及託運人兩方面運費的</a:t>
            </a:r>
            <a:r>
              <a:rPr lang="zh-TW" altLang="en-US" dirty="0">
                <a:solidFill>
                  <a:srgbClr val="FF0000"/>
                </a:solidFill>
              </a:rPr>
              <a:t>價差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r>
              <a:rPr lang="zh-TW" altLang="en-US" dirty="0"/>
              <a:t>運費的價差，為海運承攬業者選擇船公司的因素之一。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海運提單</a:t>
            </a:r>
            <a:r>
              <a:rPr lang="en-US" altLang="zh-TW" b="1" dirty="0">
                <a:solidFill>
                  <a:srgbClr val="0070C0"/>
                </a:solidFill>
              </a:rPr>
              <a:t>(Bill of Lading)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由</a:t>
            </a:r>
            <a:r>
              <a:rPr lang="zh-TW" altLang="en-US" dirty="0">
                <a:solidFill>
                  <a:srgbClr val="FF0000"/>
                </a:solidFill>
              </a:rPr>
              <a:t>船長或船公司或其代理人</a:t>
            </a:r>
            <a:r>
              <a:rPr lang="zh-TW" altLang="en-US" dirty="0"/>
              <a:t>所簽發，證明已收到特定貨物，允諾將貨物運至特定的目的地，並交付給收貨人的憑證。</a:t>
            </a:r>
            <a:endParaRPr lang="en-US" altLang="zh-TW" dirty="0"/>
          </a:p>
          <a:p>
            <a:endParaRPr lang="en-US" altLang="zh-TW" sz="1200" dirty="0"/>
          </a:p>
          <a:p>
            <a:r>
              <a:rPr lang="zh-TW" altLang="en-US" dirty="0"/>
              <a:t>收貨人在目的港，持海運提單</a:t>
            </a:r>
            <a:r>
              <a:rPr lang="zh-TW" altLang="en-US" dirty="0">
                <a:solidFill>
                  <a:srgbClr val="FF0000"/>
                </a:solidFill>
              </a:rPr>
              <a:t>向船公司提取貨物的憑證</a:t>
            </a:r>
            <a:r>
              <a:rPr lang="zh-TW" altLang="en-US" dirty="0"/>
              <a:t>。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海運提單用途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貨物收據</a:t>
            </a:r>
            <a:r>
              <a:rPr lang="en-US" altLang="zh-TW" dirty="0"/>
              <a:t>(Receipt for The Goods)</a:t>
            </a:r>
          </a:p>
          <a:p>
            <a:pPr>
              <a:buFont typeface="+mj-lt"/>
              <a:buAutoNum type="arabicPeriod"/>
            </a:pPr>
            <a:endParaRPr lang="en-US" altLang="zh-TW" sz="1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貨物所有權憑證</a:t>
            </a:r>
            <a:r>
              <a:rPr lang="en-US" altLang="zh-TW" dirty="0"/>
              <a:t>(Document of Title)</a:t>
            </a:r>
          </a:p>
          <a:p>
            <a:pPr>
              <a:buFont typeface="+mj-lt"/>
              <a:buAutoNum type="arabicPeriod"/>
            </a:pPr>
            <a:endParaRPr lang="en-US" altLang="zh-TW" sz="14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運輸契約證明                                                                </a:t>
            </a:r>
            <a:r>
              <a:rPr lang="en-US" altLang="zh-TW" dirty="0"/>
              <a:t>(Evidence of</a:t>
            </a:r>
            <a:r>
              <a:rPr lang="zh-TW" altLang="en-US" dirty="0"/>
              <a:t> </a:t>
            </a:r>
            <a:r>
              <a:rPr lang="en-US" altLang="zh-TW" dirty="0"/>
              <a:t>The Contract of Carriage)</a:t>
            </a:r>
            <a:endParaRPr lang="zh-TW" alt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8.2</a:t>
            </a:r>
            <a:r>
              <a:rPr lang="zh-TW" altLang="en-US" b="1" dirty="0">
                <a:solidFill>
                  <a:srgbClr val="FF0000"/>
                </a:solidFill>
              </a:rPr>
              <a:t>  承攬業未來的展望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臺灣貨運承攬業要發展差異化服務</a:t>
            </a:r>
          </a:p>
        </p:txBody>
      </p:sp>
      <p:pic>
        <p:nvPicPr>
          <p:cNvPr id="4" name="內容版面配置區 3" descr="圖9-15  臺灣貨運承攬業要發展差異化的服務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5342" y="1412875"/>
            <a:ext cx="8053315" cy="4525963"/>
          </a:xfr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9. </a:t>
            </a:r>
            <a:r>
              <a:rPr lang="zh-TW" altLang="en-US" dirty="0"/>
              <a:t>臺灣國際物流績效指標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國際物流績效指標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影響</a:t>
            </a:r>
            <a:r>
              <a:rPr lang="zh-TW" altLang="en-US" b="1" dirty="0">
                <a:solidFill>
                  <a:srgbClr val="FF0000"/>
                </a:solidFill>
              </a:rPr>
              <a:t>整體物流服務能力</a:t>
            </a:r>
            <a:r>
              <a:rPr lang="zh-TW" altLang="en-US" dirty="0"/>
              <a:t>的項目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國家的通關效率、貿易運輸基礎建設、國際貨運安排、物流服務、國際貨運追蹤能力、及時性等。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臺灣國際物流績效指標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經建會在</a:t>
            </a:r>
            <a:r>
              <a:rPr lang="en-US" altLang="zh-TW" dirty="0"/>
              <a:t>2010</a:t>
            </a:r>
            <a:r>
              <a:rPr lang="zh-TW" altLang="en-US" dirty="0"/>
              <a:t>年                                                   推動「國際物流服務業發展行動計畫」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sz="3200" dirty="0"/>
              <a:t>針對</a:t>
            </a:r>
            <a:r>
              <a:rPr lang="zh-TW" altLang="en-US" sz="3200" b="1" dirty="0">
                <a:solidFill>
                  <a:srgbClr val="C00000"/>
                </a:solidFill>
              </a:rPr>
              <a:t>通關效率</a:t>
            </a:r>
            <a:r>
              <a:rPr lang="zh-TW" altLang="en-US" sz="3200" dirty="0"/>
              <a:t>、</a:t>
            </a:r>
            <a:r>
              <a:rPr lang="zh-TW" altLang="en-US" sz="3200" b="1" dirty="0">
                <a:solidFill>
                  <a:srgbClr val="C00000"/>
                </a:solidFill>
              </a:rPr>
              <a:t>基礎設施</a:t>
            </a:r>
            <a:r>
              <a:rPr lang="zh-TW" altLang="en-US" sz="3200" dirty="0"/>
              <a:t>、</a:t>
            </a:r>
            <a:r>
              <a:rPr lang="zh-TW" altLang="en-US" sz="3200" b="1" dirty="0">
                <a:solidFill>
                  <a:srgbClr val="C00000"/>
                </a:solidFill>
              </a:rPr>
              <a:t>物流服務</a:t>
            </a:r>
            <a:r>
              <a:rPr lang="zh-TW" altLang="en-US" sz="3200" dirty="0"/>
              <a:t>、</a:t>
            </a:r>
            <a:r>
              <a:rPr lang="zh-TW" altLang="en-US" sz="3200" b="1" dirty="0">
                <a:solidFill>
                  <a:srgbClr val="C00000"/>
                </a:solidFill>
              </a:rPr>
              <a:t>跨境合作</a:t>
            </a:r>
            <a:r>
              <a:rPr lang="zh-TW" altLang="en-US" sz="3200" dirty="0"/>
              <a:t>發展提振措施。</a:t>
            </a:r>
            <a:endParaRPr lang="en-US" altLang="zh-TW" sz="3200" dirty="0"/>
          </a:p>
          <a:p>
            <a:pPr lvl="1">
              <a:lnSpc>
                <a:spcPct val="150000"/>
              </a:lnSpc>
            </a:pPr>
            <a:r>
              <a:rPr lang="zh-TW" altLang="en-US" sz="3200" dirty="0"/>
              <a:t>期望「通關效率」、「基礎設施」及「物流服務」排名提升。</a:t>
            </a:r>
            <a:endParaRPr lang="en-US" altLang="zh-TW" sz="3200" dirty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臺灣國際物流績效指標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/>
              <a:t>世界銀行所公布</a:t>
            </a:r>
            <a:r>
              <a:rPr lang="zh-TW" altLang="en-US" b="1" dirty="0">
                <a:solidFill>
                  <a:srgbClr val="FF0000"/>
                </a:solidFill>
              </a:rPr>
              <a:t>物流績效指標</a:t>
            </a:r>
            <a:r>
              <a:rPr lang="en-US" altLang="zh-TW" b="1" dirty="0">
                <a:solidFill>
                  <a:srgbClr val="FF0000"/>
                </a:solidFill>
              </a:rPr>
              <a:t>(LPI)</a:t>
            </a:r>
          </a:p>
          <a:p>
            <a:r>
              <a:rPr lang="zh-TW" altLang="en-US" dirty="0"/>
              <a:t>臺灣歷年名次</a:t>
            </a:r>
            <a:r>
              <a:rPr lang="en-US" altLang="zh-TW" dirty="0"/>
              <a:t>(</a:t>
            </a:r>
            <a:r>
              <a:rPr lang="zh-TW" altLang="en-US" dirty="0"/>
              <a:t>世界銀行每</a:t>
            </a:r>
            <a:r>
              <a:rPr lang="en-US" altLang="zh-TW" dirty="0"/>
              <a:t>2</a:t>
            </a:r>
            <a:r>
              <a:rPr lang="zh-TW" altLang="en-US" dirty="0"/>
              <a:t>年調查一次</a:t>
            </a:r>
            <a:r>
              <a:rPr lang="en-US" altLang="zh-TW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zh-TW" dirty="0"/>
              <a:t>2007</a:t>
            </a:r>
            <a:r>
              <a:rPr lang="zh-TW" altLang="en-US" dirty="0"/>
              <a:t>年全球第</a:t>
            </a:r>
            <a:r>
              <a:rPr lang="en-US" altLang="zh-TW" dirty="0"/>
              <a:t>21</a:t>
            </a:r>
            <a:r>
              <a:rPr lang="zh-TW" altLang="en-US" dirty="0"/>
              <a:t>名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en-US" altLang="zh-TW" dirty="0"/>
              <a:t>2010</a:t>
            </a:r>
            <a:r>
              <a:rPr lang="zh-TW" altLang="en-US" dirty="0"/>
              <a:t>年全球第</a:t>
            </a:r>
            <a:r>
              <a:rPr lang="en-US" altLang="zh-TW" dirty="0"/>
              <a:t>20</a:t>
            </a:r>
            <a:r>
              <a:rPr lang="zh-TW" altLang="en-US" dirty="0"/>
              <a:t>名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en-US" altLang="zh-TW" dirty="0"/>
              <a:t>2012</a:t>
            </a:r>
            <a:r>
              <a:rPr lang="zh-TW" altLang="en-US" dirty="0"/>
              <a:t>年全球第</a:t>
            </a:r>
            <a:r>
              <a:rPr lang="en-US" altLang="zh-TW" dirty="0"/>
              <a:t>19</a:t>
            </a:r>
            <a:r>
              <a:rPr lang="zh-TW" altLang="en-US" dirty="0"/>
              <a:t>名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en-US" altLang="zh-TW" dirty="0"/>
              <a:t>2014</a:t>
            </a:r>
            <a:r>
              <a:rPr lang="zh-TW" altLang="en-US" dirty="0"/>
              <a:t>年全球第</a:t>
            </a:r>
            <a:r>
              <a:rPr lang="en-US" altLang="zh-TW" dirty="0"/>
              <a:t>20</a:t>
            </a:r>
            <a:r>
              <a:rPr lang="zh-TW" altLang="en-US" dirty="0"/>
              <a:t>名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endParaRPr lang="en-US" altLang="zh-TW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endParaRPr lang="en-US" altLang="zh-TW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 lvl="1">
              <a:lnSpc>
                <a:spcPct val="150000"/>
              </a:lnSpc>
            </a:pP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</a:rPr>
              <a:t>2012</a:t>
            </a:r>
            <a:r>
              <a:rPr lang="zh-TW" altLang="en-US" b="1" dirty="0">
                <a:solidFill>
                  <a:srgbClr val="0070C0"/>
                </a:solidFill>
              </a:rPr>
              <a:t>年東亞</a:t>
            </a:r>
            <a:r>
              <a:rPr lang="en-US" altLang="zh-TW" b="1" dirty="0">
                <a:solidFill>
                  <a:srgbClr val="0070C0"/>
                </a:solidFill>
              </a:rPr>
              <a:t>LPI</a:t>
            </a:r>
            <a:r>
              <a:rPr lang="zh-TW" altLang="en-US" b="1" dirty="0">
                <a:solidFill>
                  <a:srgbClr val="0070C0"/>
                </a:solidFill>
              </a:rPr>
              <a:t>排名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25"/>
          <a:stretch/>
        </p:blipFill>
        <p:spPr bwMode="auto">
          <a:xfrm>
            <a:off x="252000" y="1339702"/>
            <a:ext cx="8640000" cy="460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1.1 </a:t>
            </a:r>
            <a:r>
              <a:rPr lang="zh-TW" altLang="en-US" b="1" dirty="0"/>
              <a:t>關稅法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辦理關稅課徵及貨物通關之基本法</a:t>
            </a:r>
          </a:p>
        </p:txBody>
      </p:sp>
      <p:grpSp>
        <p:nvGrpSpPr>
          <p:cNvPr id="6" name="群組 7"/>
          <p:cNvGrpSpPr/>
          <p:nvPr/>
        </p:nvGrpSpPr>
        <p:grpSpPr>
          <a:xfrm>
            <a:off x="683568" y="1932487"/>
            <a:ext cx="7776864" cy="1260032"/>
            <a:chOff x="539552" y="1988840"/>
            <a:chExt cx="7776864" cy="1260032"/>
          </a:xfrm>
        </p:grpSpPr>
        <p:sp>
          <p:nvSpPr>
            <p:cNvPr id="5" name="圓角矩形 4"/>
            <p:cNvSpPr/>
            <p:nvPr/>
          </p:nvSpPr>
          <p:spPr>
            <a:xfrm>
              <a:off x="756416" y="2276872"/>
              <a:ext cx="7560000" cy="972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/>
                <a:t>關稅之徵收，由海關為之。</a:t>
              </a:r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539552" y="1988840"/>
              <a:ext cx="1404000" cy="576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/>
                <a:t>第 </a:t>
              </a:r>
              <a:r>
                <a:rPr lang="en-US" altLang="zh-TW" sz="2800" dirty="0"/>
                <a:t>4 </a:t>
              </a:r>
              <a:r>
                <a:rPr lang="zh-TW" altLang="en-US" sz="2800" dirty="0"/>
                <a:t>條</a:t>
              </a:r>
            </a:p>
          </p:txBody>
        </p:sp>
      </p:grpSp>
      <p:grpSp>
        <p:nvGrpSpPr>
          <p:cNvPr id="7" name="群組 8"/>
          <p:cNvGrpSpPr/>
          <p:nvPr/>
        </p:nvGrpSpPr>
        <p:grpSpPr>
          <a:xfrm>
            <a:off x="683568" y="3307567"/>
            <a:ext cx="7776864" cy="1260032"/>
            <a:chOff x="539552" y="1988840"/>
            <a:chExt cx="7776864" cy="1260032"/>
          </a:xfrm>
        </p:grpSpPr>
        <p:sp>
          <p:nvSpPr>
            <p:cNvPr id="10" name="圓角矩形 9"/>
            <p:cNvSpPr/>
            <p:nvPr/>
          </p:nvSpPr>
          <p:spPr>
            <a:xfrm>
              <a:off x="756416" y="2276872"/>
              <a:ext cx="7560000" cy="972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/>
                <a:t>關稅納稅義務人為收貨人、提貨單或貨物持有人。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539552" y="1988840"/>
              <a:ext cx="1404000" cy="576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/>
                <a:t>第</a:t>
              </a:r>
              <a:r>
                <a:rPr lang="en-US" altLang="zh-TW" sz="2800" dirty="0"/>
                <a:t>5</a:t>
              </a:r>
              <a:r>
                <a:rPr lang="zh-TW" altLang="en-US" sz="2800" dirty="0"/>
                <a:t>條</a:t>
              </a:r>
            </a:p>
          </p:txBody>
        </p:sp>
      </p:grpSp>
      <p:grpSp>
        <p:nvGrpSpPr>
          <p:cNvPr id="8" name="群組 11"/>
          <p:cNvGrpSpPr/>
          <p:nvPr/>
        </p:nvGrpSpPr>
        <p:grpSpPr>
          <a:xfrm>
            <a:off x="683568" y="4682646"/>
            <a:ext cx="7776864" cy="1554666"/>
            <a:chOff x="539552" y="1974718"/>
            <a:chExt cx="7776864" cy="989301"/>
          </a:xfrm>
        </p:grpSpPr>
        <p:sp>
          <p:nvSpPr>
            <p:cNvPr id="13" name="圓角矩形 12"/>
            <p:cNvSpPr/>
            <p:nvPr/>
          </p:nvSpPr>
          <p:spPr>
            <a:xfrm>
              <a:off x="756416" y="2162226"/>
              <a:ext cx="7560000" cy="801793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400" dirty="0"/>
                <a:t>海關進口稅則得針對特定進口貨物，就不同數量訂定其應適用之關稅稅率，實施關稅配額。</a:t>
              </a: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539552" y="1974718"/>
              <a:ext cx="1404000" cy="3665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/>
                <a:t>第 </a:t>
              </a:r>
              <a:r>
                <a:rPr lang="en-US" altLang="zh-TW" sz="2800" dirty="0"/>
                <a:t>6 </a:t>
              </a:r>
              <a:r>
                <a:rPr lang="zh-TW" altLang="en-US" sz="2800" dirty="0"/>
                <a:t>條</a:t>
              </a:r>
            </a:p>
          </p:txBody>
        </p: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</a:rPr>
              <a:t>2014</a:t>
            </a:r>
            <a:r>
              <a:rPr lang="zh-TW" altLang="en-US" b="1" dirty="0">
                <a:solidFill>
                  <a:srgbClr val="0070C0"/>
                </a:solidFill>
              </a:rPr>
              <a:t>年東亞</a:t>
            </a:r>
            <a:r>
              <a:rPr lang="en-US" altLang="zh-TW" b="1" dirty="0">
                <a:solidFill>
                  <a:srgbClr val="0070C0"/>
                </a:solidFill>
              </a:rPr>
              <a:t>LPI</a:t>
            </a:r>
            <a:r>
              <a:rPr lang="zh-TW" altLang="en-US" b="1" dirty="0">
                <a:solidFill>
                  <a:srgbClr val="0070C0"/>
                </a:solidFill>
              </a:rPr>
              <a:t>排名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8"/>
          <a:stretch/>
        </p:blipFill>
        <p:spPr bwMode="auto">
          <a:xfrm>
            <a:off x="0" y="1509823"/>
            <a:ext cx="9143999" cy="429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1044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臺灣國際物流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東亞國家在</a:t>
            </a:r>
            <a:r>
              <a:rPr lang="zh-TW" altLang="en-US" dirty="0">
                <a:solidFill>
                  <a:srgbClr val="FF0000"/>
                </a:solidFill>
              </a:rPr>
              <a:t>國際物流運籌之競爭</a:t>
            </a:r>
            <a:r>
              <a:rPr lang="zh-TW" altLang="en-US" dirty="0"/>
              <a:t>逐漸升溫</a:t>
            </a:r>
            <a:endParaRPr lang="en-US" altLang="zh-TW" dirty="0"/>
          </a:p>
          <a:p>
            <a:endParaRPr lang="en-US" altLang="zh-TW" sz="1400" dirty="0"/>
          </a:p>
          <a:p>
            <a:r>
              <a:rPr lang="zh-TW" altLang="en-US" dirty="0">
                <a:solidFill>
                  <a:srgbClr val="FF0000"/>
                </a:solidFill>
              </a:rPr>
              <a:t>積極參與</a:t>
            </a:r>
            <a:r>
              <a:rPr lang="en-US" altLang="zh-TW" dirty="0">
                <a:solidFill>
                  <a:srgbClr val="FF0000"/>
                </a:solidFill>
              </a:rPr>
              <a:t>APEC</a:t>
            </a:r>
            <a:r>
              <a:rPr lang="zh-TW" altLang="en-US" dirty="0">
                <a:solidFill>
                  <a:srgbClr val="FF0000"/>
                </a:solidFill>
              </a:rPr>
              <a:t>「供應鏈連結行動計畫」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排除亞太區域物流之瓶頸</a:t>
            </a:r>
            <a:endParaRPr lang="en-US" altLang="zh-TW" dirty="0"/>
          </a:p>
          <a:p>
            <a:pPr lvl="1"/>
            <a:r>
              <a:rPr lang="zh-TW" altLang="en-US" dirty="0"/>
              <a:t>強化關務、運輸、貿易等國際合作</a:t>
            </a:r>
            <a:endParaRPr lang="en-US" altLang="zh-TW" dirty="0"/>
          </a:p>
          <a:p>
            <a:pPr lvl="1"/>
            <a:r>
              <a:rPr lang="zh-TW" altLang="en-US" dirty="0"/>
              <a:t>促進臺灣與各國跨境連結合作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</a:rPr>
              <a:t>臺灣國際物流未來展望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地理位置優越、海空運輸設施完整的優勢。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sz="900" dirty="0"/>
          </a:p>
          <a:p>
            <a:r>
              <a:rPr lang="zh-TW" altLang="en-US" dirty="0">
                <a:solidFill>
                  <a:srgbClr val="FF0000"/>
                </a:solidFill>
              </a:rPr>
              <a:t>科技產業供應鏈成熟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sz="900" dirty="0"/>
          </a:p>
          <a:p>
            <a:r>
              <a:rPr lang="zh-TW" altLang="en-US" dirty="0"/>
              <a:t>提高</a:t>
            </a:r>
            <a:r>
              <a:rPr lang="zh-TW" altLang="en-US" dirty="0">
                <a:solidFill>
                  <a:srgbClr val="FF0000"/>
                </a:solidFill>
              </a:rPr>
              <a:t>經濟自由度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擴大對外資、陸資的開放程度。</a:t>
            </a:r>
            <a:endParaRPr lang="en-US" altLang="zh-TW" dirty="0"/>
          </a:p>
          <a:p>
            <a:pPr lvl="1"/>
            <a:r>
              <a:rPr lang="zh-TW" altLang="en-US" dirty="0"/>
              <a:t>鬆綁對物流、人流、金流、資訊流的限制。</a:t>
            </a:r>
            <a:endParaRPr lang="en-US" altLang="zh-TW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本章節學習結束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/>
              <a:t>請準備參加隨堂測驗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83</a:t>
            </a:fld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1.2 </a:t>
            </a:r>
            <a:r>
              <a:rPr lang="zh-TW" altLang="en-US" b="1" dirty="0">
                <a:solidFill>
                  <a:srgbClr val="FF0000"/>
                </a:solidFill>
              </a:rPr>
              <a:t>關稅之意義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對通過國境貨物，</a:t>
            </a:r>
            <a:endParaRPr lang="en-US" altLang="zh-TW" dirty="0"/>
          </a:p>
          <a:p>
            <a:r>
              <a:rPr lang="zh-TW" altLang="en-US" dirty="0"/>
              <a:t>不論是由</a:t>
            </a:r>
            <a:r>
              <a:rPr lang="zh-TW" altLang="en-US" b="1" dirty="0">
                <a:solidFill>
                  <a:srgbClr val="C00000"/>
                </a:solidFill>
              </a:rPr>
              <a:t>陸地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C00000"/>
                </a:solidFill>
              </a:rPr>
              <a:t>海港</a:t>
            </a:r>
            <a:r>
              <a:rPr lang="zh-TW" altLang="en-US" dirty="0"/>
              <a:t>、或</a:t>
            </a:r>
            <a:r>
              <a:rPr lang="zh-TW" altLang="en-US" b="1" dirty="0">
                <a:solidFill>
                  <a:srgbClr val="C00000"/>
                </a:solidFill>
              </a:rPr>
              <a:t>空中，</a:t>
            </a:r>
            <a:endParaRPr lang="en-US" altLang="zh-TW" b="1" dirty="0">
              <a:solidFill>
                <a:srgbClr val="C00000"/>
              </a:solidFill>
            </a:endParaRPr>
          </a:p>
          <a:p>
            <a:r>
              <a:rPr lang="zh-TW" altLang="en-US" dirty="0"/>
              <a:t>為達到</a:t>
            </a:r>
            <a:r>
              <a:rPr lang="zh-TW" altLang="en-US" b="1" dirty="0">
                <a:solidFill>
                  <a:srgbClr val="C00000"/>
                </a:solidFill>
              </a:rPr>
              <a:t>財政目的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C00000"/>
                </a:solidFill>
              </a:rPr>
              <a:t>經濟目的</a:t>
            </a:r>
            <a:r>
              <a:rPr lang="zh-TW" altLang="en-US" dirty="0"/>
              <a:t>、</a:t>
            </a:r>
            <a:r>
              <a:rPr lang="zh-TW" altLang="en-US" b="1" dirty="0">
                <a:solidFill>
                  <a:srgbClr val="C00000"/>
                </a:solidFill>
              </a:rPr>
              <a:t>社會目的                           </a:t>
            </a:r>
            <a:r>
              <a:rPr lang="zh-TW" altLang="en-US" dirty="0"/>
              <a:t>所課徵的稅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246de4bf7993a1e22cfde95c1d656fd41c28"/>
</p:tagLst>
</file>

<file path=ppt/theme/theme1.xml><?xml version="1.0" encoding="utf-8"?>
<a:theme xmlns:a="http://schemas.openxmlformats.org/drawingml/2006/main" name="GLC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GLCT2</Template>
  <TotalTime>3081</TotalTime>
  <Words>3065</Words>
  <Application>Microsoft Office PowerPoint</Application>
  <PresentationFormat>如螢幕大小 (4:3)</PresentationFormat>
  <Paragraphs>544</Paragraphs>
  <Slides>83</Slides>
  <Notes>80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83</vt:i4>
      </vt:variant>
    </vt:vector>
  </HeadingPairs>
  <TitlesOfParts>
    <vt:vector size="84" baseType="lpstr">
      <vt:lpstr>GLCT2</vt:lpstr>
      <vt:lpstr>第10章 關務與承攬</vt:lpstr>
      <vt:lpstr>PowerPoint 簡報</vt:lpstr>
      <vt:lpstr>本章學習目標</vt:lpstr>
      <vt:lpstr>PowerPoint 簡報</vt:lpstr>
      <vt:lpstr>PowerPoint 簡報</vt:lpstr>
      <vt:lpstr>1. 關稅介紹</vt:lpstr>
      <vt:lpstr>1.1 關稅法</vt:lpstr>
      <vt:lpstr>1.1 關稅法</vt:lpstr>
      <vt:lpstr>1.2 關稅之意義</vt:lpstr>
      <vt:lpstr>1.3 關稅之特性</vt:lpstr>
      <vt:lpstr>間接稅</vt:lpstr>
      <vt:lpstr>1.4 關稅之分類</vt:lpstr>
      <vt:lpstr>外國貨物進口 需課徵進口稅</vt:lpstr>
      <vt:lpstr>1.5 關稅課稅之方法</vt:lpstr>
      <vt:lpstr>一般關稅</vt:lpstr>
      <vt:lpstr>特殊關稅</vt:lpstr>
      <vt:lpstr>自由貿易協定 （Free Trade Agreement；FTA）</vt:lpstr>
      <vt:lpstr>彈性關稅</vt:lpstr>
      <vt:lpstr>2. 關稅沿革</vt:lpstr>
      <vt:lpstr>2.1 關稅起源</vt:lpstr>
      <vt:lpstr>關稅是國家主權的展現</vt:lpstr>
      <vt:lpstr>2.2 我國關稅起源</vt:lpstr>
      <vt:lpstr>臺灣基隆港</vt:lpstr>
      <vt:lpstr>2.3 現行海關組織</vt:lpstr>
      <vt:lpstr>財政部關稅總局(現改為關務署)</vt:lpstr>
      <vt:lpstr>關務署</vt:lpstr>
      <vt:lpstr>2.4 關稅保護與經濟成長之關聯</vt:lpstr>
      <vt:lpstr>2.4 關稅保護與經濟成長之關聯</vt:lpstr>
      <vt:lpstr>關稅保護與經濟成長息息相關</vt:lpstr>
      <vt:lpstr>3. 我國現行關稅制度</vt:lpstr>
      <vt:lpstr>3.1 海關主要業務範圍</vt:lpstr>
      <vt:lpstr>3.1 海關主要業務範圍</vt:lpstr>
      <vt:lpstr>3.1 海關主要業務範圍</vt:lpstr>
      <vt:lpstr>海關儀檢中心運用 機動式貨櫃檢查儀查緝走私</vt:lpstr>
      <vt:lpstr>海關運用機動式貨櫃檢查儀 查輯走私</vt:lpstr>
      <vt:lpstr>我國100年海關關稅總收入</vt:lpstr>
      <vt:lpstr>我國103年海關各關關稅收入</vt:lpstr>
      <vt:lpstr>3.2 通關作業</vt:lpstr>
      <vt:lpstr>3.2 通關作業</vt:lpstr>
      <vt:lpstr>3.2 通關作業</vt:lpstr>
      <vt:lpstr>3.2 通關作業</vt:lpstr>
      <vt:lpstr>臺灣關區的分佈</vt:lpstr>
      <vt:lpstr>關務署臺中關服務區域</vt:lpstr>
      <vt:lpstr>3.2 通關作業</vt:lpstr>
      <vt:lpstr>PowerPoint 簡報</vt:lpstr>
      <vt:lpstr>4. 稅則分類</vt:lpstr>
      <vt:lpstr>稅則</vt:lpstr>
      <vt:lpstr>稅則(第一類)</vt:lpstr>
      <vt:lpstr>5. 關稅估價制度</vt:lpstr>
      <vt:lpstr>交易價格制度</vt:lpstr>
      <vt:lpstr>6. 保稅制度介紹</vt:lpstr>
      <vt:lpstr>PowerPoint 簡報</vt:lpstr>
      <vt:lpstr>三角貿易（Triangle Trade）</vt:lpstr>
      <vt:lpstr>4.1 保稅制度的功能</vt:lpstr>
      <vt:lpstr>4.2 保稅制度的種類</vt:lpstr>
      <vt:lpstr>4.2 保稅制度的種類</vt:lpstr>
      <vt:lpstr>4.2 保稅制度的種類</vt:lpstr>
      <vt:lpstr>4.2 保稅制度的種類</vt:lpstr>
      <vt:lpstr>7. 事後稽核制度</vt:lpstr>
      <vt:lpstr>法令依據</vt:lpstr>
      <vt:lpstr>8. 國際運輸之承攬</vt:lpstr>
      <vt:lpstr>承攬介紹</vt:lpstr>
      <vt:lpstr>承攬介紹</vt:lpstr>
      <vt:lpstr>承攬資訊程度</vt:lpstr>
      <vt:lpstr>承攬資訊程度</vt:lpstr>
      <vt:lpstr>貨物承攬業者透過內陸貨運業者 將貨櫃送入各港口</vt:lpstr>
      <vt:lpstr>8.1 海運承攬業</vt:lpstr>
      <vt:lpstr>整櫃貨為海運承攬業者 所承攬的貨物型態之一</vt:lpstr>
      <vt:lpstr>海運承攬的貨物型態</vt:lpstr>
      <vt:lpstr>利潤來源</vt:lpstr>
      <vt:lpstr>海運提單(Bill of Lading)</vt:lpstr>
      <vt:lpstr>海運提單用途</vt:lpstr>
      <vt:lpstr>8.2  承攬業未來的展望</vt:lpstr>
      <vt:lpstr>臺灣貨運承攬業要發展差異化服務</vt:lpstr>
      <vt:lpstr>9. 臺灣國際物流績效指標</vt:lpstr>
      <vt:lpstr>國際物流績效指標</vt:lpstr>
      <vt:lpstr>臺灣國際物流績效指標</vt:lpstr>
      <vt:lpstr>臺灣國際物流績效指標</vt:lpstr>
      <vt:lpstr>2012年東亞LPI排名</vt:lpstr>
      <vt:lpstr>2014年東亞LPI排名</vt:lpstr>
      <vt:lpstr>臺灣國際物流</vt:lpstr>
      <vt:lpstr>臺灣國際物流未來展望</vt:lpstr>
      <vt:lpstr>本章節學習結束 請準備參加隨堂測驗</vt:lpstr>
    </vt:vector>
  </TitlesOfParts>
  <Company>Cunice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第8章 關務與承攬</dc:title>
  <dc:creator>Cunice</dc:creator>
  <cp:lastModifiedBy>NO.43</cp:lastModifiedBy>
  <cp:revision>302</cp:revision>
  <dcterms:created xsi:type="dcterms:W3CDTF">2013-05-16T07:55:29Z</dcterms:created>
  <dcterms:modified xsi:type="dcterms:W3CDTF">2017-01-10T08:13:24Z</dcterms:modified>
</cp:coreProperties>
</file>