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325" r:id="rId3"/>
    <p:sldId id="257" r:id="rId4"/>
    <p:sldId id="259" r:id="rId5"/>
    <p:sldId id="258" r:id="rId6"/>
    <p:sldId id="267" r:id="rId7"/>
    <p:sldId id="268" r:id="rId8"/>
    <p:sldId id="271" r:id="rId9"/>
    <p:sldId id="279" r:id="rId10"/>
    <p:sldId id="270" r:id="rId11"/>
    <p:sldId id="280" r:id="rId12"/>
    <p:sldId id="272" r:id="rId13"/>
    <p:sldId id="322" r:id="rId14"/>
    <p:sldId id="273" r:id="rId15"/>
    <p:sldId id="281" r:id="rId16"/>
    <p:sldId id="323" r:id="rId17"/>
    <p:sldId id="274" r:id="rId18"/>
    <p:sldId id="282" r:id="rId19"/>
    <p:sldId id="275" r:id="rId20"/>
    <p:sldId id="283" r:id="rId21"/>
    <p:sldId id="276" r:id="rId22"/>
    <p:sldId id="277" r:id="rId23"/>
    <p:sldId id="286" r:id="rId24"/>
    <p:sldId id="285" r:id="rId25"/>
    <p:sldId id="278" r:id="rId26"/>
    <p:sldId id="287" r:id="rId27"/>
    <p:sldId id="288" r:id="rId28"/>
    <p:sldId id="290" r:id="rId29"/>
    <p:sldId id="291" r:id="rId30"/>
    <p:sldId id="292" r:id="rId31"/>
    <p:sldId id="260" r:id="rId32"/>
    <p:sldId id="261" r:id="rId33"/>
    <p:sldId id="302" r:id="rId34"/>
    <p:sldId id="295" r:id="rId35"/>
    <p:sldId id="303" r:id="rId36"/>
    <p:sldId id="297" r:id="rId37"/>
    <p:sldId id="298" r:id="rId38"/>
    <p:sldId id="299" r:id="rId39"/>
    <p:sldId id="300" r:id="rId40"/>
    <p:sldId id="293" r:id="rId41"/>
    <p:sldId id="262" r:id="rId42"/>
    <p:sldId id="304" r:id="rId43"/>
    <p:sldId id="305" r:id="rId44"/>
    <p:sldId id="311" r:id="rId45"/>
    <p:sldId id="315" r:id="rId46"/>
    <p:sldId id="316" r:id="rId47"/>
    <p:sldId id="308" r:id="rId48"/>
    <p:sldId id="309" r:id="rId49"/>
    <p:sldId id="264" r:id="rId50"/>
    <p:sldId id="317" r:id="rId51"/>
    <p:sldId id="265" r:id="rId52"/>
    <p:sldId id="310" r:id="rId53"/>
    <p:sldId id="312" r:id="rId54"/>
    <p:sldId id="318" r:id="rId55"/>
    <p:sldId id="313" r:id="rId56"/>
    <p:sldId id="314" r:id="rId57"/>
    <p:sldId id="319" r:id="rId58"/>
    <p:sldId id="321" r:id="rId59"/>
  </p:sldIdLst>
  <p:sldSz cx="9144000" cy="6858000" type="screen4x3"/>
  <p:notesSz cx="6858000" cy="9144000"/>
  <p:custDataLst>
    <p:tags r:id="rId61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00"/>
    <a:srgbClr val="FFFFFF"/>
    <a:srgbClr val="C64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22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737AE1-331B-4661-BD37-7B77C2380FC4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zh-TW" altLang="en-US"/>
        </a:p>
      </dgm:t>
    </dgm:pt>
    <dgm:pt modelId="{84B87F73-EBBF-4B93-B7AF-7C7AE07BB2A5}">
      <dgm:prSet/>
      <dgm:spPr/>
      <dgm:t>
        <a:bodyPr/>
        <a:lstStyle/>
        <a:p>
          <a:pPr rtl="0"/>
          <a:r>
            <a:rPr lang="zh-TW" dirty="0"/>
            <a:t>權限建立</a:t>
          </a:r>
          <a:endParaRPr lang="en-US" dirty="0"/>
        </a:p>
      </dgm:t>
    </dgm:pt>
    <dgm:pt modelId="{F684EEA3-E0CE-4B49-AC92-A55DDB855CDB}" type="parTrans" cxnId="{8B454081-05A2-41AF-93BD-8F237BFA7DFC}">
      <dgm:prSet/>
      <dgm:spPr/>
      <dgm:t>
        <a:bodyPr/>
        <a:lstStyle/>
        <a:p>
          <a:endParaRPr lang="zh-TW" altLang="en-US"/>
        </a:p>
      </dgm:t>
    </dgm:pt>
    <dgm:pt modelId="{2B646210-8F4B-4479-B3E7-969AA27E2823}" type="sibTrans" cxnId="{8B454081-05A2-41AF-93BD-8F237BFA7DFC}">
      <dgm:prSet/>
      <dgm:spPr/>
      <dgm:t>
        <a:bodyPr/>
        <a:lstStyle/>
        <a:p>
          <a:endParaRPr lang="zh-TW" altLang="en-US"/>
        </a:p>
      </dgm:t>
    </dgm:pt>
    <dgm:pt modelId="{BD2DC080-E4E0-4660-A49D-B82E0D20B904}">
      <dgm:prSet/>
      <dgm:spPr/>
      <dgm:t>
        <a:bodyPr/>
        <a:lstStyle/>
        <a:p>
          <a:pPr rtl="0"/>
          <a:r>
            <a:rPr lang="zh-TW" dirty="0"/>
            <a:t>建立系統使用者的使用權限</a:t>
          </a:r>
          <a:endParaRPr lang="en-US" dirty="0"/>
        </a:p>
      </dgm:t>
    </dgm:pt>
    <dgm:pt modelId="{77522292-8D5F-4F6E-9CFC-290DE896130B}" type="parTrans" cxnId="{2C315C10-A713-4C4E-ABF1-EFF748739D39}">
      <dgm:prSet/>
      <dgm:spPr/>
      <dgm:t>
        <a:bodyPr/>
        <a:lstStyle/>
        <a:p>
          <a:endParaRPr lang="zh-TW" altLang="en-US"/>
        </a:p>
      </dgm:t>
    </dgm:pt>
    <dgm:pt modelId="{0F1DA9BF-19B8-4B5B-B3C7-E9DE542A3FF9}" type="sibTrans" cxnId="{2C315C10-A713-4C4E-ABF1-EFF748739D39}">
      <dgm:prSet/>
      <dgm:spPr/>
      <dgm:t>
        <a:bodyPr/>
        <a:lstStyle/>
        <a:p>
          <a:endParaRPr lang="zh-TW" altLang="en-US"/>
        </a:p>
      </dgm:t>
    </dgm:pt>
    <dgm:pt modelId="{0911DF14-10D3-4F96-A784-659F22A33EEB}">
      <dgm:prSet/>
      <dgm:spPr/>
      <dgm:t>
        <a:bodyPr/>
        <a:lstStyle/>
        <a:p>
          <a:pPr rtl="0"/>
          <a:r>
            <a:rPr lang="zh-TW" dirty="0"/>
            <a:t>廠商別建立</a:t>
          </a:r>
          <a:endParaRPr lang="en-US" dirty="0"/>
        </a:p>
      </dgm:t>
    </dgm:pt>
    <dgm:pt modelId="{BFC8A31F-DC35-4E0B-9867-3E8D98DD6A0F}" type="parTrans" cxnId="{C0ED1E81-2499-4430-A625-DCED50466847}">
      <dgm:prSet/>
      <dgm:spPr/>
      <dgm:t>
        <a:bodyPr/>
        <a:lstStyle/>
        <a:p>
          <a:endParaRPr lang="zh-TW" altLang="en-US"/>
        </a:p>
      </dgm:t>
    </dgm:pt>
    <dgm:pt modelId="{E67CDC5D-5D73-4C56-B8A3-6956282FADE6}" type="sibTrans" cxnId="{C0ED1E81-2499-4430-A625-DCED50466847}">
      <dgm:prSet/>
      <dgm:spPr/>
      <dgm:t>
        <a:bodyPr/>
        <a:lstStyle/>
        <a:p>
          <a:endParaRPr lang="zh-TW" altLang="en-US"/>
        </a:p>
      </dgm:t>
    </dgm:pt>
    <dgm:pt modelId="{D9A6D9BE-DC25-45D5-8C4B-AB48BC3019A3}">
      <dgm:prSet/>
      <dgm:spPr/>
      <dgm:t>
        <a:bodyPr/>
        <a:lstStyle/>
        <a:p>
          <a:pPr rtl="0"/>
          <a:r>
            <a:rPr lang="zh-TW" dirty="0"/>
            <a:t>建立廠商的基本資料</a:t>
          </a:r>
          <a:endParaRPr lang="en-US" dirty="0"/>
        </a:p>
      </dgm:t>
    </dgm:pt>
    <dgm:pt modelId="{C30316E6-F75D-4805-B784-9B042EDA608F}" type="parTrans" cxnId="{87B97CE3-5F87-4E2C-9851-CDCD579558EF}">
      <dgm:prSet/>
      <dgm:spPr/>
      <dgm:t>
        <a:bodyPr/>
        <a:lstStyle/>
        <a:p>
          <a:endParaRPr lang="zh-TW" altLang="en-US"/>
        </a:p>
      </dgm:t>
    </dgm:pt>
    <dgm:pt modelId="{D975FF0C-FDC3-4C88-AEBA-AFED81A7CE61}" type="sibTrans" cxnId="{87B97CE3-5F87-4E2C-9851-CDCD579558EF}">
      <dgm:prSet/>
      <dgm:spPr/>
      <dgm:t>
        <a:bodyPr/>
        <a:lstStyle/>
        <a:p>
          <a:endParaRPr lang="zh-TW" altLang="en-US"/>
        </a:p>
      </dgm:t>
    </dgm:pt>
    <dgm:pt modelId="{717B7979-772D-4621-B79F-B1013F48530B}">
      <dgm:prSet/>
      <dgm:spPr/>
      <dgm:t>
        <a:bodyPr/>
        <a:lstStyle/>
        <a:p>
          <a:pPr rtl="0"/>
          <a:r>
            <a:rPr lang="zh-TW" dirty="0"/>
            <a:t>商品別</a:t>
          </a:r>
          <a:endParaRPr lang="en-US" dirty="0"/>
        </a:p>
      </dgm:t>
    </dgm:pt>
    <dgm:pt modelId="{CF2C7BC7-60F0-4E0D-BE91-B64D411E53B2}" type="parTrans" cxnId="{3ACC637B-7F0A-4701-AA18-8A82BD842BA0}">
      <dgm:prSet/>
      <dgm:spPr/>
      <dgm:t>
        <a:bodyPr/>
        <a:lstStyle/>
        <a:p>
          <a:endParaRPr lang="zh-TW" altLang="en-US"/>
        </a:p>
      </dgm:t>
    </dgm:pt>
    <dgm:pt modelId="{00E908DA-1D48-491D-84CB-8AD3702807DE}" type="sibTrans" cxnId="{3ACC637B-7F0A-4701-AA18-8A82BD842BA0}">
      <dgm:prSet/>
      <dgm:spPr/>
      <dgm:t>
        <a:bodyPr/>
        <a:lstStyle/>
        <a:p>
          <a:endParaRPr lang="zh-TW" altLang="en-US"/>
        </a:p>
      </dgm:t>
    </dgm:pt>
    <dgm:pt modelId="{B201D354-ED4F-4226-B5CD-EE39273B11D1}">
      <dgm:prSet/>
      <dgm:spPr/>
      <dgm:t>
        <a:bodyPr/>
        <a:lstStyle/>
        <a:p>
          <a:pPr rtl="0"/>
          <a:r>
            <a:rPr lang="zh-TW" dirty="0"/>
            <a:t>建立商品的基本資料</a:t>
          </a:r>
          <a:endParaRPr lang="en-US" dirty="0"/>
        </a:p>
      </dgm:t>
    </dgm:pt>
    <dgm:pt modelId="{4286AA83-BDC7-4F1D-A366-F7A36AF77735}" type="parTrans" cxnId="{8A688EF6-EC51-45F3-ABED-10D4DD4E974E}">
      <dgm:prSet/>
      <dgm:spPr/>
      <dgm:t>
        <a:bodyPr/>
        <a:lstStyle/>
        <a:p>
          <a:endParaRPr lang="zh-TW" altLang="en-US"/>
        </a:p>
      </dgm:t>
    </dgm:pt>
    <dgm:pt modelId="{F5488411-D484-4921-8E49-8BDCA0B8F86F}" type="sibTrans" cxnId="{8A688EF6-EC51-45F3-ABED-10D4DD4E974E}">
      <dgm:prSet/>
      <dgm:spPr/>
      <dgm:t>
        <a:bodyPr/>
        <a:lstStyle/>
        <a:p>
          <a:endParaRPr lang="zh-TW" altLang="en-US"/>
        </a:p>
      </dgm:t>
    </dgm:pt>
    <dgm:pt modelId="{1EEBE408-9872-4951-B969-E0512F1E33A0}">
      <dgm:prSet/>
      <dgm:spPr/>
      <dgm:t>
        <a:bodyPr/>
        <a:lstStyle/>
        <a:p>
          <a:pPr rtl="0"/>
          <a:r>
            <a:rPr lang="zh-TW" dirty="0"/>
            <a:t>庫位／儲位別</a:t>
          </a:r>
          <a:endParaRPr lang="en-US" dirty="0"/>
        </a:p>
      </dgm:t>
    </dgm:pt>
    <dgm:pt modelId="{DCA7A0EA-9D83-4BF6-8BA7-43882B1131E9}" type="parTrans" cxnId="{99D4EB59-E535-427B-89B0-25AA9E8F7D0E}">
      <dgm:prSet/>
      <dgm:spPr/>
      <dgm:t>
        <a:bodyPr/>
        <a:lstStyle/>
        <a:p>
          <a:endParaRPr lang="zh-TW" altLang="en-US"/>
        </a:p>
      </dgm:t>
    </dgm:pt>
    <dgm:pt modelId="{D053BBD3-354D-497A-8150-BE8234D6AE8E}" type="sibTrans" cxnId="{99D4EB59-E535-427B-89B0-25AA9E8F7D0E}">
      <dgm:prSet/>
      <dgm:spPr/>
      <dgm:t>
        <a:bodyPr/>
        <a:lstStyle/>
        <a:p>
          <a:endParaRPr lang="zh-TW" altLang="en-US"/>
        </a:p>
      </dgm:t>
    </dgm:pt>
    <dgm:pt modelId="{276AE722-9D86-44B8-B411-3DD002CB307E}">
      <dgm:prSet/>
      <dgm:spPr/>
      <dgm:t>
        <a:bodyPr/>
        <a:lstStyle/>
        <a:p>
          <a:pPr rtl="0"/>
          <a:r>
            <a:rPr lang="zh-TW" dirty="0"/>
            <a:t>依商品特性安排儲存方式</a:t>
          </a:r>
          <a:endParaRPr lang="en-US" dirty="0"/>
        </a:p>
      </dgm:t>
    </dgm:pt>
    <dgm:pt modelId="{3F5BA091-89CE-4C75-AB7E-DFFD05C7D8E2}" type="parTrans" cxnId="{CFF192DF-DD1E-4AD9-8E6A-77BA30579B9A}">
      <dgm:prSet/>
      <dgm:spPr/>
      <dgm:t>
        <a:bodyPr/>
        <a:lstStyle/>
        <a:p>
          <a:endParaRPr lang="zh-TW" altLang="en-US"/>
        </a:p>
      </dgm:t>
    </dgm:pt>
    <dgm:pt modelId="{F94AC3F5-E3AE-4005-B1BF-F5F38C8BCE77}" type="sibTrans" cxnId="{CFF192DF-DD1E-4AD9-8E6A-77BA30579B9A}">
      <dgm:prSet/>
      <dgm:spPr/>
      <dgm:t>
        <a:bodyPr/>
        <a:lstStyle/>
        <a:p>
          <a:endParaRPr lang="zh-TW" altLang="en-US"/>
        </a:p>
      </dgm:t>
    </dgm:pt>
    <dgm:pt modelId="{EEDD37E2-927F-46F3-BB19-09DAF58562CD}">
      <dgm:prSet/>
      <dgm:spPr/>
      <dgm:t>
        <a:bodyPr/>
        <a:lstStyle/>
        <a:p>
          <a:pPr rtl="0"/>
          <a:r>
            <a:rPr lang="zh-TW" dirty="0"/>
            <a:t>配送別</a:t>
          </a:r>
          <a:endParaRPr lang="en-US" dirty="0"/>
        </a:p>
      </dgm:t>
    </dgm:pt>
    <dgm:pt modelId="{3D4CFF31-EFF1-4214-9082-1140E021DC43}" type="parTrans" cxnId="{73F34DD5-2568-43EA-80B3-6AC482DF339C}">
      <dgm:prSet/>
      <dgm:spPr/>
      <dgm:t>
        <a:bodyPr/>
        <a:lstStyle/>
        <a:p>
          <a:endParaRPr lang="zh-TW" altLang="en-US"/>
        </a:p>
      </dgm:t>
    </dgm:pt>
    <dgm:pt modelId="{FF5081B8-96F0-4183-8024-01B6488C83D7}" type="sibTrans" cxnId="{73F34DD5-2568-43EA-80B3-6AC482DF339C}">
      <dgm:prSet/>
      <dgm:spPr/>
      <dgm:t>
        <a:bodyPr/>
        <a:lstStyle/>
        <a:p>
          <a:endParaRPr lang="zh-TW" altLang="en-US"/>
        </a:p>
      </dgm:t>
    </dgm:pt>
    <dgm:pt modelId="{8787A765-267F-473C-84F3-C293C293BA63}">
      <dgm:prSet/>
      <dgm:spPr/>
      <dgm:t>
        <a:bodyPr/>
        <a:lstStyle/>
        <a:p>
          <a:pPr rtl="0"/>
          <a:r>
            <a:rPr lang="zh-TW" dirty="0"/>
            <a:t>考量各種因素，採取相應的配送模式</a:t>
          </a:r>
        </a:p>
      </dgm:t>
    </dgm:pt>
    <dgm:pt modelId="{564B92AD-5749-4E69-8A25-92CD78D74B12}" type="parTrans" cxnId="{BB581ACC-AD4F-411E-9A09-EBCE35D17DFD}">
      <dgm:prSet/>
      <dgm:spPr/>
      <dgm:t>
        <a:bodyPr/>
        <a:lstStyle/>
        <a:p>
          <a:endParaRPr lang="zh-TW" altLang="en-US"/>
        </a:p>
      </dgm:t>
    </dgm:pt>
    <dgm:pt modelId="{5ED84477-B448-421E-95BE-00635BA54CA0}" type="sibTrans" cxnId="{BB581ACC-AD4F-411E-9A09-EBCE35D17DFD}">
      <dgm:prSet/>
      <dgm:spPr/>
      <dgm:t>
        <a:bodyPr/>
        <a:lstStyle/>
        <a:p>
          <a:endParaRPr lang="zh-TW" altLang="en-US"/>
        </a:p>
      </dgm:t>
    </dgm:pt>
    <dgm:pt modelId="{E23E563C-7393-4D6E-8611-A27E25570721}" type="pres">
      <dgm:prSet presAssocID="{E8737AE1-331B-4661-BD37-7B77C2380F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C335DC-4096-406B-B268-84A2276AE778}" type="pres">
      <dgm:prSet presAssocID="{84B87F73-EBBF-4B93-B7AF-7C7AE07BB2A5}" presName="linNode" presStyleCnt="0"/>
      <dgm:spPr/>
    </dgm:pt>
    <dgm:pt modelId="{BB066F9A-B781-4A79-9174-6D7762160EF6}" type="pres">
      <dgm:prSet presAssocID="{84B87F73-EBBF-4B93-B7AF-7C7AE07BB2A5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3F2868-7F68-487E-AEDD-9E34A71F190C}" type="pres">
      <dgm:prSet presAssocID="{84B87F73-EBBF-4B93-B7AF-7C7AE07BB2A5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FB8010-8CAE-41F3-AF84-ADEB61018AA0}" type="pres">
      <dgm:prSet presAssocID="{2B646210-8F4B-4479-B3E7-969AA27E2823}" presName="sp" presStyleCnt="0"/>
      <dgm:spPr/>
    </dgm:pt>
    <dgm:pt modelId="{6039AA3B-6A09-44A4-BFCF-BD96DB8460A2}" type="pres">
      <dgm:prSet presAssocID="{0911DF14-10D3-4F96-A784-659F22A33EEB}" presName="linNode" presStyleCnt="0"/>
      <dgm:spPr/>
    </dgm:pt>
    <dgm:pt modelId="{F98BEA71-D3CA-4A78-8185-35C57370D489}" type="pres">
      <dgm:prSet presAssocID="{0911DF14-10D3-4F96-A784-659F22A33EEB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1E057A-F6E7-4CB4-AA1D-10D7EA73D962}" type="pres">
      <dgm:prSet presAssocID="{0911DF14-10D3-4F96-A784-659F22A33EEB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D99622-224D-4200-AD13-3098FE2A0EE9}" type="pres">
      <dgm:prSet presAssocID="{E67CDC5D-5D73-4C56-B8A3-6956282FADE6}" presName="sp" presStyleCnt="0"/>
      <dgm:spPr/>
    </dgm:pt>
    <dgm:pt modelId="{383217FD-57E1-4508-97AF-A5177EFBFD51}" type="pres">
      <dgm:prSet presAssocID="{717B7979-772D-4621-B79F-B1013F48530B}" presName="linNode" presStyleCnt="0"/>
      <dgm:spPr/>
    </dgm:pt>
    <dgm:pt modelId="{822682CB-F985-4C79-AEAC-C62CDD5054DA}" type="pres">
      <dgm:prSet presAssocID="{717B7979-772D-4621-B79F-B1013F48530B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C9BDD5-5F93-46EC-BA2B-77B7B9E12726}" type="pres">
      <dgm:prSet presAssocID="{717B7979-772D-4621-B79F-B1013F48530B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54B14C-B07F-400F-AE96-78691F5F11EE}" type="pres">
      <dgm:prSet presAssocID="{00E908DA-1D48-491D-84CB-8AD3702807DE}" presName="sp" presStyleCnt="0"/>
      <dgm:spPr/>
    </dgm:pt>
    <dgm:pt modelId="{61AC1ED0-9ACC-4C63-9CBD-50DD64B4D1C2}" type="pres">
      <dgm:prSet presAssocID="{1EEBE408-9872-4951-B969-E0512F1E33A0}" presName="linNode" presStyleCnt="0"/>
      <dgm:spPr/>
    </dgm:pt>
    <dgm:pt modelId="{C452B82A-DA80-4356-8A37-6EFB67443065}" type="pres">
      <dgm:prSet presAssocID="{1EEBE408-9872-4951-B969-E0512F1E33A0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016AA5-586D-4111-8F5A-0AB7186B1301}" type="pres">
      <dgm:prSet presAssocID="{1EEBE408-9872-4951-B969-E0512F1E33A0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A9EBE9-EECB-49F7-97B0-311629880D5D}" type="pres">
      <dgm:prSet presAssocID="{D053BBD3-354D-497A-8150-BE8234D6AE8E}" presName="sp" presStyleCnt="0"/>
      <dgm:spPr/>
    </dgm:pt>
    <dgm:pt modelId="{24ECF560-C003-4513-B59E-7E73E3DBFDC7}" type="pres">
      <dgm:prSet presAssocID="{EEDD37E2-927F-46F3-BB19-09DAF58562CD}" presName="linNode" presStyleCnt="0"/>
      <dgm:spPr/>
    </dgm:pt>
    <dgm:pt modelId="{41233439-5F4A-4726-9A17-6D2A5BA8C292}" type="pres">
      <dgm:prSet presAssocID="{EEDD37E2-927F-46F3-BB19-09DAF58562CD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F62F0A-C060-4EAC-B277-3FBC509104E9}" type="pres">
      <dgm:prSet presAssocID="{EEDD37E2-927F-46F3-BB19-09DAF58562CD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902110C-0FCD-4B89-B5B6-FCFFF91B0F0C}" type="presOf" srcId="{717B7979-772D-4621-B79F-B1013F48530B}" destId="{822682CB-F985-4C79-AEAC-C62CDD5054DA}" srcOrd="0" destOrd="0" presId="urn:microsoft.com/office/officeart/2005/8/layout/vList5"/>
    <dgm:cxn modelId="{94B793EA-CC89-4CCB-A5AB-DAD3C084C2B4}" type="presOf" srcId="{0911DF14-10D3-4F96-A784-659F22A33EEB}" destId="{F98BEA71-D3CA-4A78-8185-35C57370D489}" srcOrd="0" destOrd="0" presId="urn:microsoft.com/office/officeart/2005/8/layout/vList5"/>
    <dgm:cxn modelId="{8A688EF6-EC51-45F3-ABED-10D4DD4E974E}" srcId="{717B7979-772D-4621-B79F-B1013F48530B}" destId="{B201D354-ED4F-4226-B5CD-EE39273B11D1}" srcOrd="0" destOrd="0" parTransId="{4286AA83-BDC7-4F1D-A366-F7A36AF77735}" sibTransId="{F5488411-D484-4921-8E49-8BDCA0B8F86F}"/>
    <dgm:cxn modelId="{D91801BB-2738-48A3-AFC2-D3ACB42A4BAA}" type="presOf" srcId="{84B87F73-EBBF-4B93-B7AF-7C7AE07BB2A5}" destId="{BB066F9A-B781-4A79-9174-6D7762160EF6}" srcOrd="0" destOrd="0" presId="urn:microsoft.com/office/officeart/2005/8/layout/vList5"/>
    <dgm:cxn modelId="{96EF36E7-8A3E-4E04-A8C8-CB1967B331EB}" type="presOf" srcId="{B201D354-ED4F-4226-B5CD-EE39273B11D1}" destId="{21C9BDD5-5F93-46EC-BA2B-77B7B9E12726}" srcOrd="0" destOrd="0" presId="urn:microsoft.com/office/officeart/2005/8/layout/vList5"/>
    <dgm:cxn modelId="{DD3BEEFE-4D6D-451C-A239-54F8DAE0A986}" type="presOf" srcId="{BD2DC080-E4E0-4660-A49D-B82E0D20B904}" destId="{723F2868-7F68-487E-AEDD-9E34A71F190C}" srcOrd="0" destOrd="0" presId="urn:microsoft.com/office/officeart/2005/8/layout/vList5"/>
    <dgm:cxn modelId="{CFF192DF-DD1E-4AD9-8E6A-77BA30579B9A}" srcId="{1EEBE408-9872-4951-B969-E0512F1E33A0}" destId="{276AE722-9D86-44B8-B411-3DD002CB307E}" srcOrd="0" destOrd="0" parTransId="{3F5BA091-89CE-4C75-AB7E-DFFD05C7D8E2}" sibTransId="{F94AC3F5-E3AE-4005-B1BF-F5F38C8BCE77}"/>
    <dgm:cxn modelId="{B971B9A5-728E-4CF9-97A3-55FE5E1FD71A}" type="presOf" srcId="{EEDD37E2-927F-46F3-BB19-09DAF58562CD}" destId="{41233439-5F4A-4726-9A17-6D2A5BA8C292}" srcOrd="0" destOrd="0" presId="urn:microsoft.com/office/officeart/2005/8/layout/vList5"/>
    <dgm:cxn modelId="{BC5CDFB3-C077-48D1-9193-80D449322F81}" type="presOf" srcId="{276AE722-9D86-44B8-B411-3DD002CB307E}" destId="{C7016AA5-586D-4111-8F5A-0AB7186B1301}" srcOrd="0" destOrd="0" presId="urn:microsoft.com/office/officeart/2005/8/layout/vList5"/>
    <dgm:cxn modelId="{99D4EB59-E535-427B-89B0-25AA9E8F7D0E}" srcId="{E8737AE1-331B-4661-BD37-7B77C2380FC4}" destId="{1EEBE408-9872-4951-B969-E0512F1E33A0}" srcOrd="3" destOrd="0" parTransId="{DCA7A0EA-9D83-4BF6-8BA7-43882B1131E9}" sibTransId="{D053BBD3-354D-497A-8150-BE8234D6AE8E}"/>
    <dgm:cxn modelId="{3ACC637B-7F0A-4701-AA18-8A82BD842BA0}" srcId="{E8737AE1-331B-4661-BD37-7B77C2380FC4}" destId="{717B7979-772D-4621-B79F-B1013F48530B}" srcOrd="2" destOrd="0" parTransId="{CF2C7BC7-60F0-4E0D-BE91-B64D411E53B2}" sibTransId="{00E908DA-1D48-491D-84CB-8AD3702807DE}"/>
    <dgm:cxn modelId="{2C315C10-A713-4C4E-ABF1-EFF748739D39}" srcId="{84B87F73-EBBF-4B93-B7AF-7C7AE07BB2A5}" destId="{BD2DC080-E4E0-4660-A49D-B82E0D20B904}" srcOrd="0" destOrd="0" parTransId="{77522292-8D5F-4F6E-9CFC-290DE896130B}" sibTransId="{0F1DA9BF-19B8-4B5B-B3C7-E9DE542A3FF9}"/>
    <dgm:cxn modelId="{53F1CCAF-4A8F-4647-BCE2-9E0494A2058E}" type="presOf" srcId="{1EEBE408-9872-4951-B969-E0512F1E33A0}" destId="{C452B82A-DA80-4356-8A37-6EFB67443065}" srcOrd="0" destOrd="0" presId="urn:microsoft.com/office/officeart/2005/8/layout/vList5"/>
    <dgm:cxn modelId="{8B454081-05A2-41AF-93BD-8F237BFA7DFC}" srcId="{E8737AE1-331B-4661-BD37-7B77C2380FC4}" destId="{84B87F73-EBBF-4B93-B7AF-7C7AE07BB2A5}" srcOrd="0" destOrd="0" parTransId="{F684EEA3-E0CE-4B49-AC92-A55DDB855CDB}" sibTransId="{2B646210-8F4B-4479-B3E7-969AA27E2823}"/>
    <dgm:cxn modelId="{73F34DD5-2568-43EA-80B3-6AC482DF339C}" srcId="{E8737AE1-331B-4661-BD37-7B77C2380FC4}" destId="{EEDD37E2-927F-46F3-BB19-09DAF58562CD}" srcOrd="4" destOrd="0" parTransId="{3D4CFF31-EFF1-4214-9082-1140E021DC43}" sibTransId="{FF5081B8-96F0-4183-8024-01B6488C83D7}"/>
    <dgm:cxn modelId="{87B97CE3-5F87-4E2C-9851-CDCD579558EF}" srcId="{0911DF14-10D3-4F96-A784-659F22A33EEB}" destId="{D9A6D9BE-DC25-45D5-8C4B-AB48BC3019A3}" srcOrd="0" destOrd="0" parTransId="{C30316E6-F75D-4805-B784-9B042EDA608F}" sibTransId="{D975FF0C-FDC3-4C88-AEBA-AFED81A7CE61}"/>
    <dgm:cxn modelId="{A8F5CC9B-CF9B-4B01-9F2C-CFB66F3E4C5F}" type="presOf" srcId="{D9A6D9BE-DC25-45D5-8C4B-AB48BC3019A3}" destId="{D71E057A-F6E7-4CB4-AA1D-10D7EA73D962}" srcOrd="0" destOrd="0" presId="urn:microsoft.com/office/officeart/2005/8/layout/vList5"/>
    <dgm:cxn modelId="{B713E4C4-4E77-4EE7-886A-DFA22D61BA9B}" type="presOf" srcId="{E8737AE1-331B-4661-BD37-7B77C2380FC4}" destId="{E23E563C-7393-4D6E-8611-A27E25570721}" srcOrd="0" destOrd="0" presId="urn:microsoft.com/office/officeart/2005/8/layout/vList5"/>
    <dgm:cxn modelId="{C0ED1E81-2499-4430-A625-DCED50466847}" srcId="{E8737AE1-331B-4661-BD37-7B77C2380FC4}" destId="{0911DF14-10D3-4F96-A784-659F22A33EEB}" srcOrd="1" destOrd="0" parTransId="{BFC8A31F-DC35-4E0B-9867-3E8D98DD6A0F}" sibTransId="{E67CDC5D-5D73-4C56-B8A3-6956282FADE6}"/>
    <dgm:cxn modelId="{BB581ACC-AD4F-411E-9A09-EBCE35D17DFD}" srcId="{EEDD37E2-927F-46F3-BB19-09DAF58562CD}" destId="{8787A765-267F-473C-84F3-C293C293BA63}" srcOrd="0" destOrd="0" parTransId="{564B92AD-5749-4E69-8A25-92CD78D74B12}" sibTransId="{5ED84477-B448-421E-95BE-00635BA54CA0}"/>
    <dgm:cxn modelId="{7CA18ABF-6D0F-47E6-8E45-FD771A88BBFF}" type="presOf" srcId="{8787A765-267F-473C-84F3-C293C293BA63}" destId="{2EF62F0A-C060-4EAC-B277-3FBC509104E9}" srcOrd="0" destOrd="0" presId="urn:microsoft.com/office/officeart/2005/8/layout/vList5"/>
    <dgm:cxn modelId="{79FEFF75-6788-45BE-9B89-7638278919AF}" type="presParOf" srcId="{E23E563C-7393-4D6E-8611-A27E25570721}" destId="{78C335DC-4096-406B-B268-84A2276AE778}" srcOrd="0" destOrd="0" presId="urn:microsoft.com/office/officeart/2005/8/layout/vList5"/>
    <dgm:cxn modelId="{16FD2C2F-410E-4D01-8D63-9E3A107B97AF}" type="presParOf" srcId="{78C335DC-4096-406B-B268-84A2276AE778}" destId="{BB066F9A-B781-4A79-9174-6D7762160EF6}" srcOrd="0" destOrd="0" presId="urn:microsoft.com/office/officeart/2005/8/layout/vList5"/>
    <dgm:cxn modelId="{8BFAC7A8-D135-4A01-9179-60318CBA7EF1}" type="presParOf" srcId="{78C335DC-4096-406B-B268-84A2276AE778}" destId="{723F2868-7F68-487E-AEDD-9E34A71F190C}" srcOrd="1" destOrd="0" presId="urn:microsoft.com/office/officeart/2005/8/layout/vList5"/>
    <dgm:cxn modelId="{3E90B43F-5EE9-4522-95E1-D8DB73D1170A}" type="presParOf" srcId="{E23E563C-7393-4D6E-8611-A27E25570721}" destId="{3AFB8010-8CAE-41F3-AF84-ADEB61018AA0}" srcOrd="1" destOrd="0" presId="urn:microsoft.com/office/officeart/2005/8/layout/vList5"/>
    <dgm:cxn modelId="{69D16BDB-5CEA-488D-ADE4-29D46618B58C}" type="presParOf" srcId="{E23E563C-7393-4D6E-8611-A27E25570721}" destId="{6039AA3B-6A09-44A4-BFCF-BD96DB8460A2}" srcOrd="2" destOrd="0" presId="urn:microsoft.com/office/officeart/2005/8/layout/vList5"/>
    <dgm:cxn modelId="{44536425-A092-4D48-9988-9E0141CC3F95}" type="presParOf" srcId="{6039AA3B-6A09-44A4-BFCF-BD96DB8460A2}" destId="{F98BEA71-D3CA-4A78-8185-35C57370D489}" srcOrd="0" destOrd="0" presId="urn:microsoft.com/office/officeart/2005/8/layout/vList5"/>
    <dgm:cxn modelId="{1B9AD356-DD7E-4C63-AAA2-D76685A69920}" type="presParOf" srcId="{6039AA3B-6A09-44A4-BFCF-BD96DB8460A2}" destId="{D71E057A-F6E7-4CB4-AA1D-10D7EA73D962}" srcOrd="1" destOrd="0" presId="urn:microsoft.com/office/officeart/2005/8/layout/vList5"/>
    <dgm:cxn modelId="{BADB7C71-77AB-4DB3-A524-0015B17D45C4}" type="presParOf" srcId="{E23E563C-7393-4D6E-8611-A27E25570721}" destId="{F7D99622-224D-4200-AD13-3098FE2A0EE9}" srcOrd="3" destOrd="0" presId="urn:microsoft.com/office/officeart/2005/8/layout/vList5"/>
    <dgm:cxn modelId="{A03991C1-8318-4CBB-8A4D-4EA2257762EC}" type="presParOf" srcId="{E23E563C-7393-4D6E-8611-A27E25570721}" destId="{383217FD-57E1-4508-97AF-A5177EFBFD51}" srcOrd="4" destOrd="0" presId="urn:microsoft.com/office/officeart/2005/8/layout/vList5"/>
    <dgm:cxn modelId="{743EABBD-228C-4B3A-8C2F-6148B5458AF8}" type="presParOf" srcId="{383217FD-57E1-4508-97AF-A5177EFBFD51}" destId="{822682CB-F985-4C79-AEAC-C62CDD5054DA}" srcOrd="0" destOrd="0" presId="urn:microsoft.com/office/officeart/2005/8/layout/vList5"/>
    <dgm:cxn modelId="{3069529A-4930-44D7-BFA7-B83AE5B743C2}" type="presParOf" srcId="{383217FD-57E1-4508-97AF-A5177EFBFD51}" destId="{21C9BDD5-5F93-46EC-BA2B-77B7B9E12726}" srcOrd="1" destOrd="0" presId="urn:microsoft.com/office/officeart/2005/8/layout/vList5"/>
    <dgm:cxn modelId="{757390AA-1F94-405F-A92C-77CD233C590D}" type="presParOf" srcId="{E23E563C-7393-4D6E-8611-A27E25570721}" destId="{8054B14C-B07F-400F-AE96-78691F5F11EE}" srcOrd="5" destOrd="0" presId="urn:microsoft.com/office/officeart/2005/8/layout/vList5"/>
    <dgm:cxn modelId="{038925E8-2F6F-47A5-83FF-6A295C3772D0}" type="presParOf" srcId="{E23E563C-7393-4D6E-8611-A27E25570721}" destId="{61AC1ED0-9ACC-4C63-9CBD-50DD64B4D1C2}" srcOrd="6" destOrd="0" presId="urn:microsoft.com/office/officeart/2005/8/layout/vList5"/>
    <dgm:cxn modelId="{8F82FCC8-CAA7-4E61-887E-35B581E72B2D}" type="presParOf" srcId="{61AC1ED0-9ACC-4C63-9CBD-50DD64B4D1C2}" destId="{C452B82A-DA80-4356-8A37-6EFB67443065}" srcOrd="0" destOrd="0" presId="urn:microsoft.com/office/officeart/2005/8/layout/vList5"/>
    <dgm:cxn modelId="{F3330EA1-A334-4627-9CFC-A6FB91F66504}" type="presParOf" srcId="{61AC1ED0-9ACC-4C63-9CBD-50DD64B4D1C2}" destId="{C7016AA5-586D-4111-8F5A-0AB7186B1301}" srcOrd="1" destOrd="0" presId="urn:microsoft.com/office/officeart/2005/8/layout/vList5"/>
    <dgm:cxn modelId="{923F8E3C-DED0-47B5-9F4C-4421617695FA}" type="presParOf" srcId="{E23E563C-7393-4D6E-8611-A27E25570721}" destId="{77A9EBE9-EECB-49F7-97B0-311629880D5D}" srcOrd="7" destOrd="0" presId="urn:microsoft.com/office/officeart/2005/8/layout/vList5"/>
    <dgm:cxn modelId="{4B290F8B-E968-4890-95A0-E2929C2BDF13}" type="presParOf" srcId="{E23E563C-7393-4D6E-8611-A27E25570721}" destId="{24ECF560-C003-4513-B59E-7E73E3DBFDC7}" srcOrd="8" destOrd="0" presId="urn:microsoft.com/office/officeart/2005/8/layout/vList5"/>
    <dgm:cxn modelId="{00713AD1-672E-46A4-97D1-5639D15DEBBA}" type="presParOf" srcId="{24ECF560-C003-4513-B59E-7E73E3DBFDC7}" destId="{41233439-5F4A-4726-9A17-6D2A5BA8C292}" srcOrd="0" destOrd="0" presId="urn:microsoft.com/office/officeart/2005/8/layout/vList5"/>
    <dgm:cxn modelId="{A832E209-FA7B-4460-A971-E2F702B80A83}" type="presParOf" srcId="{24ECF560-C003-4513-B59E-7E73E3DBFDC7}" destId="{2EF62F0A-C060-4EAC-B277-3FBC509104E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BD7CAF-56B9-4EE9-A0FD-E4B4B0D8511E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F473D3F-377B-4877-8CAA-67B628044E2B}">
      <dgm:prSet phldrT="[文字]" custT="1"/>
      <dgm:spPr/>
      <dgm:t>
        <a:bodyPr/>
        <a:lstStyle/>
        <a:p>
          <a:r>
            <a:rPr lang="zh-TW" altLang="en-US" sz="2400" dirty="0"/>
            <a:t>進倉通知</a:t>
          </a:r>
        </a:p>
      </dgm:t>
    </dgm:pt>
    <dgm:pt modelId="{AE8AB07D-D3F0-4E88-AC86-D25E0F5E0DB4}" type="parTrans" cxnId="{F38B0CB2-768B-4D53-9D2C-2AE51F56F97A}">
      <dgm:prSet/>
      <dgm:spPr/>
      <dgm:t>
        <a:bodyPr/>
        <a:lstStyle/>
        <a:p>
          <a:endParaRPr lang="zh-TW" altLang="en-US"/>
        </a:p>
      </dgm:t>
    </dgm:pt>
    <dgm:pt modelId="{43724189-C273-4FC0-A78B-DFFDF4CC5D9C}" type="sibTrans" cxnId="{F38B0CB2-768B-4D53-9D2C-2AE51F56F97A}">
      <dgm:prSet/>
      <dgm:spPr/>
      <dgm:t>
        <a:bodyPr/>
        <a:lstStyle/>
        <a:p>
          <a:endParaRPr lang="zh-TW" altLang="en-US"/>
        </a:p>
      </dgm:t>
    </dgm:pt>
    <dgm:pt modelId="{C980E257-C25E-4E8F-8CE2-9C4D22A61219}">
      <dgm:prSet phldrT="[文字]"/>
      <dgm:spPr/>
      <dgm:t>
        <a:bodyPr/>
        <a:lstStyle/>
        <a:p>
          <a:r>
            <a:rPr lang="zh-TW" altLang="en-US" dirty="0"/>
            <a:t>儲放時事先通知，以利作業運行。</a:t>
          </a:r>
        </a:p>
      </dgm:t>
    </dgm:pt>
    <dgm:pt modelId="{3548944D-5C73-42D7-9A28-B572756F69FB}" type="parTrans" cxnId="{2342D4EA-C94A-42D1-9D52-6A77692C87DE}">
      <dgm:prSet/>
      <dgm:spPr/>
      <dgm:t>
        <a:bodyPr/>
        <a:lstStyle/>
        <a:p>
          <a:endParaRPr lang="zh-TW" altLang="en-US"/>
        </a:p>
      </dgm:t>
    </dgm:pt>
    <dgm:pt modelId="{7651317C-8F7F-4AE3-92CD-691695496641}" type="sibTrans" cxnId="{2342D4EA-C94A-42D1-9D52-6A77692C87DE}">
      <dgm:prSet/>
      <dgm:spPr/>
      <dgm:t>
        <a:bodyPr/>
        <a:lstStyle/>
        <a:p>
          <a:endParaRPr lang="zh-TW" altLang="en-US"/>
        </a:p>
      </dgm:t>
    </dgm:pt>
    <dgm:pt modelId="{AD921525-3761-4D66-A3D6-BCB36D8F6E5D}">
      <dgm:prSet phldrT="[文字]" custT="1"/>
      <dgm:spPr/>
      <dgm:t>
        <a:bodyPr/>
        <a:lstStyle/>
        <a:p>
          <a:r>
            <a:rPr lang="zh-TW" altLang="en-US" sz="2400" dirty="0"/>
            <a:t>進倉確認</a:t>
          </a:r>
        </a:p>
      </dgm:t>
    </dgm:pt>
    <dgm:pt modelId="{E6B850F5-7A3D-43E8-9A3B-FDB2F02C3566}" type="parTrans" cxnId="{450BC3CE-E95B-44E6-8F62-B6A26E056B4A}">
      <dgm:prSet/>
      <dgm:spPr/>
      <dgm:t>
        <a:bodyPr/>
        <a:lstStyle/>
        <a:p>
          <a:endParaRPr lang="zh-TW" altLang="en-US"/>
        </a:p>
      </dgm:t>
    </dgm:pt>
    <dgm:pt modelId="{CA10AC75-DFB1-4889-99F3-04506C9DF603}" type="sibTrans" cxnId="{450BC3CE-E95B-44E6-8F62-B6A26E056B4A}">
      <dgm:prSet/>
      <dgm:spPr/>
      <dgm:t>
        <a:bodyPr/>
        <a:lstStyle/>
        <a:p>
          <a:endParaRPr lang="zh-TW" altLang="en-US"/>
        </a:p>
      </dgm:t>
    </dgm:pt>
    <dgm:pt modelId="{70328DF3-18C4-471D-8479-6218746DFDA9}">
      <dgm:prSet phldrT="[文字]"/>
      <dgm:spPr/>
      <dgm:t>
        <a:bodyPr/>
        <a:lstStyle/>
        <a:p>
          <a:r>
            <a:rPr lang="zh-TW" altLang="en-US" dirty="0"/>
            <a:t>對進貨商品依合約進行檢查。</a:t>
          </a:r>
        </a:p>
      </dgm:t>
    </dgm:pt>
    <dgm:pt modelId="{894213C5-BB9D-4DC6-BBFB-A97CC36EFD93}" type="parTrans" cxnId="{161C43D9-AC6B-4533-A1B0-B9F0BA854FE9}">
      <dgm:prSet/>
      <dgm:spPr/>
      <dgm:t>
        <a:bodyPr/>
        <a:lstStyle/>
        <a:p>
          <a:endParaRPr lang="zh-TW" altLang="en-US"/>
        </a:p>
      </dgm:t>
    </dgm:pt>
    <dgm:pt modelId="{D2814AE6-88C7-4607-BB77-2C62EAB72F3B}" type="sibTrans" cxnId="{161C43D9-AC6B-4533-A1B0-B9F0BA854FE9}">
      <dgm:prSet/>
      <dgm:spPr/>
      <dgm:t>
        <a:bodyPr/>
        <a:lstStyle/>
        <a:p>
          <a:endParaRPr lang="zh-TW" altLang="en-US"/>
        </a:p>
      </dgm:t>
    </dgm:pt>
    <dgm:pt modelId="{BEB44803-0202-4AB9-99A8-B60BDC023739}">
      <dgm:prSet phldrT="[文字]"/>
      <dgm:spPr/>
      <dgm:t>
        <a:bodyPr/>
        <a:lstStyle/>
        <a:p>
          <a:r>
            <a:rPr lang="zh-TW" altLang="en-US" dirty="0"/>
            <a:t>紀錄在資訊系統中。</a:t>
          </a:r>
        </a:p>
      </dgm:t>
    </dgm:pt>
    <dgm:pt modelId="{D001F93B-FA79-4B44-9C99-2D638C672157}" type="parTrans" cxnId="{BF74DCC3-82DA-428C-A527-06CACB7D2195}">
      <dgm:prSet/>
      <dgm:spPr/>
      <dgm:t>
        <a:bodyPr/>
        <a:lstStyle/>
        <a:p>
          <a:endParaRPr lang="zh-TW" altLang="en-US"/>
        </a:p>
      </dgm:t>
    </dgm:pt>
    <dgm:pt modelId="{26B6BCE4-9035-48F8-AF77-BB5C40799082}" type="sibTrans" cxnId="{BF74DCC3-82DA-428C-A527-06CACB7D2195}">
      <dgm:prSet/>
      <dgm:spPr/>
      <dgm:t>
        <a:bodyPr/>
        <a:lstStyle/>
        <a:p>
          <a:endParaRPr lang="zh-TW" altLang="en-US"/>
        </a:p>
      </dgm:t>
    </dgm:pt>
    <dgm:pt modelId="{0F017C6F-851F-46DE-B806-338B08365979}">
      <dgm:prSet phldrT="[文字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zh-TW" altLang="en-US" sz="2200" dirty="0"/>
            <a:t>進倉日期管理</a:t>
          </a:r>
        </a:p>
      </dgm:t>
    </dgm:pt>
    <dgm:pt modelId="{C7BCFE4E-3D0B-48DC-AFD9-CED9ECFD492A}" type="parTrans" cxnId="{46B85D4A-3F22-4C56-BBD2-88821D045A03}">
      <dgm:prSet/>
      <dgm:spPr/>
      <dgm:t>
        <a:bodyPr/>
        <a:lstStyle/>
        <a:p>
          <a:endParaRPr lang="zh-TW" altLang="en-US"/>
        </a:p>
      </dgm:t>
    </dgm:pt>
    <dgm:pt modelId="{755452A6-92AA-4E36-AFCB-CD0D1F7B447F}" type="sibTrans" cxnId="{46B85D4A-3F22-4C56-BBD2-88821D045A03}">
      <dgm:prSet/>
      <dgm:spPr/>
      <dgm:t>
        <a:bodyPr/>
        <a:lstStyle/>
        <a:p>
          <a:endParaRPr lang="zh-TW" altLang="en-US"/>
        </a:p>
      </dgm:t>
    </dgm:pt>
    <dgm:pt modelId="{1839DC5F-5F86-4936-ABC4-3DCA80947526}">
      <dgm:prSet phldrT="[文字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zh-TW" altLang="en-US" dirty="0"/>
            <a:t>紀錄進倉日期與數量，以便商品管理。</a:t>
          </a:r>
        </a:p>
      </dgm:t>
    </dgm:pt>
    <dgm:pt modelId="{165A557A-C01A-4870-87E5-A3AAE7851999}" type="parTrans" cxnId="{E18AA2EF-DAF3-4814-B736-2791EE8E70DB}">
      <dgm:prSet/>
      <dgm:spPr/>
      <dgm:t>
        <a:bodyPr/>
        <a:lstStyle/>
        <a:p>
          <a:endParaRPr lang="zh-TW" altLang="en-US"/>
        </a:p>
      </dgm:t>
    </dgm:pt>
    <dgm:pt modelId="{69D25A01-4890-45F7-8FDF-2A627058C2E6}" type="sibTrans" cxnId="{E18AA2EF-DAF3-4814-B736-2791EE8E70DB}">
      <dgm:prSet/>
      <dgm:spPr/>
      <dgm:t>
        <a:bodyPr/>
        <a:lstStyle/>
        <a:p>
          <a:endParaRPr lang="zh-TW" altLang="en-US"/>
        </a:p>
      </dgm:t>
    </dgm:pt>
    <dgm:pt modelId="{8FB3B057-796C-4F44-A114-6DB8DD868131}">
      <dgm:prSet phldrT="[文字]" custT="1"/>
      <dgm:spPr/>
      <dgm:t>
        <a:bodyPr/>
        <a:lstStyle/>
        <a:p>
          <a:r>
            <a:rPr lang="zh-TW" altLang="en-US" sz="2200" dirty="0"/>
            <a:t>進倉異常處理</a:t>
          </a:r>
        </a:p>
      </dgm:t>
    </dgm:pt>
    <dgm:pt modelId="{38B1137F-5287-4692-945D-F1DBD1E8B295}" type="parTrans" cxnId="{D77AF068-DE83-4234-8586-1C90282E1F78}">
      <dgm:prSet/>
      <dgm:spPr/>
      <dgm:t>
        <a:bodyPr/>
        <a:lstStyle/>
        <a:p>
          <a:endParaRPr lang="zh-TW" altLang="en-US"/>
        </a:p>
      </dgm:t>
    </dgm:pt>
    <dgm:pt modelId="{F22E1CD8-614E-4DAC-A482-9E4EE8519409}" type="sibTrans" cxnId="{D77AF068-DE83-4234-8586-1C90282E1F78}">
      <dgm:prSet/>
      <dgm:spPr/>
      <dgm:t>
        <a:bodyPr/>
        <a:lstStyle/>
        <a:p>
          <a:endParaRPr lang="zh-TW" altLang="en-US"/>
        </a:p>
      </dgm:t>
    </dgm:pt>
    <dgm:pt modelId="{8C6DC355-ACB8-4E57-9FA4-4094BE49669C}">
      <dgm:prSet phldrT="[文字]"/>
      <dgm:spPr/>
      <dgm:t>
        <a:bodyPr/>
        <a:lstStyle/>
        <a:p>
          <a:r>
            <a:rPr lang="zh-TW" altLang="en-US" dirty="0"/>
            <a:t>第一時間處理商品的短缺與破損。</a:t>
          </a:r>
        </a:p>
      </dgm:t>
    </dgm:pt>
    <dgm:pt modelId="{A67CEC2C-5174-4C2B-9F3D-8FFC44B592BA}" type="parTrans" cxnId="{B8EDAC5B-1231-492B-96FC-0AFDE0B78064}">
      <dgm:prSet/>
      <dgm:spPr/>
      <dgm:t>
        <a:bodyPr/>
        <a:lstStyle/>
        <a:p>
          <a:endParaRPr lang="zh-TW" altLang="en-US"/>
        </a:p>
      </dgm:t>
    </dgm:pt>
    <dgm:pt modelId="{79430D0A-32FF-4BE2-ADB5-6B8EAA712823}" type="sibTrans" cxnId="{B8EDAC5B-1231-492B-96FC-0AFDE0B78064}">
      <dgm:prSet/>
      <dgm:spPr/>
      <dgm:t>
        <a:bodyPr/>
        <a:lstStyle/>
        <a:p>
          <a:endParaRPr lang="zh-TW" altLang="en-US"/>
        </a:p>
      </dgm:t>
    </dgm:pt>
    <dgm:pt modelId="{253BCD52-31CE-4723-8829-EF1125630D58}">
      <dgm:prSet phldrT="[文字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zh-TW" altLang="en-US" dirty="0"/>
            <a:t>計算存貨週轉率。</a:t>
          </a:r>
        </a:p>
      </dgm:t>
    </dgm:pt>
    <dgm:pt modelId="{2AEA7A8D-B07F-4A06-A158-6FDDAA6E69AF}" type="parTrans" cxnId="{7FF0DD18-304E-4A66-96DD-5655B01A2CD4}">
      <dgm:prSet/>
      <dgm:spPr/>
      <dgm:t>
        <a:bodyPr/>
        <a:lstStyle/>
        <a:p>
          <a:endParaRPr lang="zh-TW" altLang="en-US"/>
        </a:p>
      </dgm:t>
    </dgm:pt>
    <dgm:pt modelId="{C42450E1-10BB-4AED-844D-7321AEAC2B24}" type="sibTrans" cxnId="{7FF0DD18-304E-4A66-96DD-5655B01A2CD4}">
      <dgm:prSet/>
      <dgm:spPr/>
      <dgm:t>
        <a:bodyPr/>
        <a:lstStyle/>
        <a:p>
          <a:endParaRPr lang="zh-TW" altLang="en-US"/>
        </a:p>
      </dgm:t>
    </dgm:pt>
    <dgm:pt modelId="{B6A19403-38E5-4406-BF40-1C220EFA8C7B}">
      <dgm:prSet phldrT="[文字]"/>
      <dgm:spPr/>
      <dgm:t>
        <a:bodyPr/>
        <a:lstStyle/>
        <a:p>
          <a:r>
            <a:rPr lang="zh-TW" altLang="en-US" dirty="0"/>
            <a:t>立即向管理階層與供應商反應。</a:t>
          </a:r>
        </a:p>
      </dgm:t>
    </dgm:pt>
    <dgm:pt modelId="{901CA6F5-C6FF-470D-BA7C-9FADCDD1CBDB}" type="parTrans" cxnId="{96532263-81B2-4DC2-A180-9D50ABDAE86E}">
      <dgm:prSet/>
      <dgm:spPr/>
      <dgm:t>
        <a:bodyPr/>
        <a:lstStyle/>
        <a:p>
          <a:endParaRPr lang="zh-TW" altLang="en-US"/>
        </a:p>
      </dgm:t>
    </dgm:pt>
    <dgm:pt modelId="{F09DCE45-E0FE-4FEB-9DDB-AD4FF2F52E36}" type="sibTrans" cxnId="{96532263-81B2-4DC2-A180-9D50ABDAE86E}">
      <dgm:prSet/>
      <dgm:spPr/>
      <dgm:t>
        <a:bodyPr/>
        <a:lstStyle/>
        <a:p>
          <a:endParaRPr lang="zh-TW" altLang="en-US"/>
        </a:p>
      </dgm:t>
    </dgm:pt>
    <dgm:pt modelId="{C32212EF-3A68-4E39-A660-60AD8C7C409F}">
      <dgm:prSet phldrT="[文字]"/>
      <dgm:spPr/>
      <dgm:t>
        <a:bodyPr/>
        <a:lstStyle/>
        <a:p>
          <a:r>
            <a:rPr lang="zh-TW" altLang="en-US" dirty="0"/>
            <a:t>可做為進出貨依據。</a:t>
          </a:r>
        </a:p>
      </dgm:t>
    </dgm:pt>
    <dgm:pt modelId="{43A745B6-F3E3-4CF7-B49A-99A0A8515ED0}" type="parTrans" cxnId="{880B7AEA-9B7F-47F8-8F5D-2BCFEC58B6E4}">
      <dgm:prSet/>
      <dgm:spPr/>
      <dgm:t>
        <a:bodyPr/>
        <a:lstStyle/>
        <a:p>
          <a:endParaRPr lang="zh-TW" altLang="en-US"/>
        </a:p>
      </dgm:t>
    </dgm:pt>
    <dgm:pt modelId="{078ACCCF-6615-4B94-A4FE-CB247758F73F}" type="sibTrans" cxnId="{880B7AEA-9B7F-47F8-8F5D-2BCFEC58B6E4}">
      <dgm:prSet/>
      <dgm:spPr/>
      <dgm:t>
        <a:bodyPr/>
        <a:lstStyle/>
        <a:p>
          <a:endParaRPr lang="zh-TW" altLang="en-US"/>
        </a:p>
      </dgm:t>
    </dgm:pt>
    <dgm:pt modelId="{7E7391F3-16F5-4772-AF5E-D9C233D7B4A6}" type="pres">
      <dgm:prSet presAssocID="{9CBD7CAF-56B9-4EE9-A0FD-E4B4B0D851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9531FC1-5EBA-448E-8930-79855B2E2E7E}" type="pres">
      <dgm:prSet presAssocID="{FF473D3F-377B-4877-8CAA-67B628044E2B}" presName="composite" presStyleCnt="0"/>
      <dgm:spPr/>
    </dgm:pt>
    <dgm:pt modelId="{D4CACE34-BF9A-4A4A-81DB-EE6B4D989DEB}" type="pres">
      <dgm:prSet presAssocID="{FF473D3F-377B-4877-8CAA-67B628044E2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28F751-8B15-44C9-B7F6-AAFC2F2354B3}" type="pres">
      <dgm:prSet presAssocID="{FF473D3F-377B-4877-8CAA-67B628044E2B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9984E9-F06F-4001-A5EA-F91DA0CAD84B}" type="pres">
      <dgm:prSet presAssocID="{43724189-C273-4FC0-A78B-DFFDF4CC5D9C}" presName="space" presStyleCnt="0"/>
      <dgm:spPr/>
    </dgm:pt>
    <dgm:pt modelId="{212EE0EA-A23A-40AE-BC3A-B6BEA0F326E6}" type="pres">
      <dgm:prSet presAssocID="{AD921525-3761-4D66-A3D6-BCB36D8F6E5D}" presName="composite" presStyleCnt="0"/>
      <dgm:spPr/>
    </dgm:pt>
    <dgm:pt modelId="{1F4E9911-E442-4CD3-BD00-E139FD0063B4}" type="pres">
      <dgm:prSet presAssocID="{AD921525-3761-4D66-A3D6-BCB36D8F6E5D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144FEE-1192-447A-81D2-5DE6EA00A28B}" type="pres">
      <dgm:prSet presAssocID="{AD921525-3761-4D66-A3D6-BCB36D8F6E5D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D240D7-9F13-46BD-BD68-9F3AD6754AF3}" type="pres">
      <dgm:prSet presAssocID="{CA10AC75-DFB1-4889-99F3-04506C9DF603}" presName="space" presStyleCnt="0"/>
      <dgm:spPr/>
    </dgm:pt>
    <dgm:pt modelId="{3A6FD52C-A361-4F2F-9F54-476460659DA0}" type="pres">
      <dgm:prSet presAssocID="{0F017C6F-851F-46DE-B806-338B08365979}" presName="composite" presStyleCnt="0"/>
      <dgm:spPr/>
    </dgm:pt>
    <dgm:pt modelId="{DF2379AE-F74D-47E5-9A45-8E5968F44B4D}" type="pres">
      <dgm:prSet presAssocID="{0F017C6F-851F-46DE-B806-338B0836597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1EC6DD-9F58-4BD6-A8B4-0CCD4AB9AE3B}" type="pres">
      <dgm:prSet presAssocID="{0F017C6F-851F-46DE-B806-338B08365979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41C1D8-00BC-47E3-BB45-4E5149682FA0}" type="pres">
      <dgm:prSet presAssocID="{755452A6-92AA-4E36-AFCB-CD0D1F7B447F}" presName="space" presStyleCnt="0"/>
      <dgm:spPr/>
    </dgm:pt>
    <dgm:pt modelId="{D209185A-EB93-4779-A497-8B0965C4E5FC}" type="pres">
      <dgm:prSet presAssocID="{8FB3B057-796C-4F44-A114-6DB8DD868131}" presName="composite" presStyleCnt="0"/>
      <dgm:spPr/>
    </dgm:pt>
    <dgm:pt modelId="{E1C1B6DA-3FDA-4ABC-8D89-FF20400EC035}" type="pres">
      <dgm:prSet presAssocID="{8FB3B057-796C-4F44-A114-6DB8DD86813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3C35EB-880D-4755-8E06-71CC6E3E60BC}" type="pres">
      <dgm:prSet presAssocID="{8FB3B057-796C-4F44-A114-6DB8DD868131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6532263-81B2-4DC2-A180-9D50ABDAE86E}" srcId="{8FB3B057-796C-4F44-A114-6DB8DD868131}" destId="{B6A19403-38E5-4406-BF40-1C220EFA8C7B}" srcOrd="1" destOrd="0" parTransId="{901CA6F5-C6FF-470D-BA7C-9FADCDD1CBDB}" sibTransId="{F09DCE45-E0FE-4FEB-9DDB-AD4FF2F52E36}"/>
    <dgm:cxn modelId="{2342D4EA-C94A-42D1-9D52-6A77692C87DE}" srcId="{FF473D3F-377B-4877-8CAA-67B628044E2B}" destId="{C980E257-C25E-4E8F-8CE2-9C4D22A61219}" srcOrd="0" destOrd="0" parTransId="{3548944D-5C73-42D7-9A28-B572756F69FB}" sibTransId="{7651317C-8F7F-4AE3-92CD-691695496641}"/>
    <dgm:cxn modelId="{7FF0DD18-304E-4A66-96DD-5655B01A2CD4}" srcId="{0F017C6F-851F-46DE-B806-338B08365979}" destId="{253BCD52-31CE-4723-8829-EF1125630D58}" srcOrd="1" destOrd="0" parTransId="{2AEA7A8D-B07F-4A06-A158-6FDDAA6E69AF}" sibTransId="{C42450E1-10BB-4AED-844D-7321AEAC2B24}"/>
    <dgm:cxn modelId="{E54813F7-A540-41B7-B8C2-AD9DDF962514}" type="presOf" srcId="{FF473D3F-377B-4877-8CAA-67B628044E2B}" destId="{D4CACE34-BF9A-4A4A-81DB-EE6B4D989DEB}" srcOrd="0" destOrd="0" presId="urn:microsoft.com/office/officeart/2005/8/layout/hList1"/>
    <dgm:cxn modelId="{E18AA2EF-DAF3-4814-B736-2791EE8E70DB}" srcId="{0F017C6F-851F-46DE-B806-338B08365979}" destId="{1839DC5F-5F86-4936-ABC4-3DCA80947526}" srcOrd="0" destOrd="0" parTransId="{165A557A-C01A-4870-87E5-A3AAE7851999}" sibTransId="{69D25A01-4890-45F7-8FDF-2A627058C2E6}"/>
    <dgm:cxn modelId="{F38B0CB2-768B-4D53-9D2C-2AE51F56F97A}" srcId="{9CBD7CAF-56B9-4EE9-A0FD-E4B4B0D8511E}" destId="{FF473D3F-377B-4877-8CAA-67B628044E2B}" srcOrd="0" destOrd="0" parTransId="{AE8AB07D-D3F0-4E88-AC86-D25E0F5E0DB4}" sibTransId="{43724189-C273-4FC0-A78B-DFFDF4CC5D9C}"/>
    <dgm:cxn modelId="{2DD15740-CC19-49A6-9236-F67AC616CB1E}" type="presOf" srcId="{B6A19403-38E5-4406-BF40-1C220EFA8C7B}" destId="{AC3C35EB-880D-4755-8E06-71CC6E3E60BC}" srcOrd="0" destOrd="1" presId="urn:microsoft.com/office/officeart/2005/8/layout/hList1"/>
    <dgm:cxn modelId="{B5C25653-ABAA-47B9-A0B6-B24107A6D33C}" type="presOf" srcId="{C32212EF-3A68-4E39-A660-60AD8C7C409F}" destId="{E028F751-8B15-44C9-B7F6-AAFC2F2354B3}" srcOrd="0" destOrd="1" presId="urn:microsoft.com/office/officeart/2005/8/layout/hList1"/>
    <dgm:cxn modelId="{46B85D4A-3F22-4C56-BBD2-88821D045A03}" srcId="{9CBD7CAF-56B9-4EE9-A0FD-E4B4B0D8511E}" destId="{0F017C6F-851F-46DE-B806-338B08365979}" srcOrd="2" destOrd="0" parTransId="{C7BCFE4E-3D0B-48DC-AFD9-CED9ECFD492A}" sibTransId="{755452A6-92AA-4E36-AFCB-CD0D1F7B447F}"/>
    <dgm:cxn modelId="{7D8BF9BC-5CE0-4D2B-92B6-DEB0F08754D1}" type="presOf" srcId="{C980E257-C25E-4E8F-8CE2-9C4D22A61219}" destId="{E028F751-8B15-44C9-B7F6-AAFC2F2354B3}" srcOrd="0" destOrd="0" presId="urn:microsoft.com/office/officeart/2005/8/layout/hList1"/>
    <dgm:cxn modelId="{B74CFD27-1CC9-4EE2-8EC9-808444D39FF4}" type="presOf" srcId="{9CBD7CAF-56B9-4EE9-A0FD-E4B4B0D8511E}" destId="{7E7391F3-16F5-4772-AF5E-D9C233D7B4A6}" srcOrd="0" destOrd="0" presId="urn:microsoft.com/office/officeart/2005/8/layout/hList1"/>
    <dgm:cxn modelId="{FCD58EC0-F549-4AE9-9EC7-6C90CAB36CC7}" type="presOf" srcId="{70328DF3-18C4-471D-8479-6218746DFDA9}" destId="{FD144FEE-1192-447A-81D2-5DE6EA00A28B}" srcOrd="0" destOrd="0" presId="urn:microsoft.com/office/officeart/2005/8/layout/hList1"/>
    <dgm:cxn modelId="{84ED4661-054A-4B00-B347-E99187F151FF}" type="presOf" srcId="{253BCD52-31CE-4723-8829-EF1125630D58}" destId="{331EC6DD-9F58-4BD6-A8B4-0CCD4AB9AE3B}" srcOrd="0" destOrd="1" presId="urn:microsoft.com/office/officeart/2005/8/layout/hList1"/>
    <dgm:cxn modelId="{D77AF068-DE83-4234-8586-1C90282E1F78}" srcId="{9CBD7CAF-56B9-4EE9-A0FD-E4B4B0D8511E}" destId="{8FB3B057-796C-4F44-A114-6DB8DD868131}" srcOrd="3" destOrd="0" parTransId="{38B1137F-5287-4692-945D-F1DBD1E8B295}" sibTransId="{F22E1CD8-614E-4DAC-A482-9E4EE8519409}"/>
    <dgm:cxn modelId="{97130904-6B22-4457-849F-C85CAEF549CE}" type="presOf" srcId="{1839DC5F-5F86-4936-ABC4-3DCA80947526}" destId="{331EC6DD-9F58-4BD6-A8B4-0CCD4AB9AE3B}" srcOrd="0" destOrd="0" presId="urn:microsoft.com/office/officeart/2005/8/layout/hList1"/>
    <dgm:cxn modelId="{3A87C20C-BFA6-43A4-BBE5-AC5070B02D41}" type="presOf" srcId="{8C6DC355-ACB8-4E57-9FA4-4094BE49669C}" destId="{AC3C35EB-880D-4755-8E06-71CC6E3E60BC}" srcOrd="0" destOrd="0" presId="urn:microsoft.com/office/officeart/2005/8/layout/hList1"/>
    <dgm:cxn modelId="{880B7AEA-9B7F-47F8-8F5D-2BCFEC58B6E4}" srcId="{FF473D3F-377B-4877-8CAA-67B628044E2B}" destId="{C32212EF-3A68-4E39-A660-60AD8C7C409F}" srcOrd="1" destOrd="0" parTransId="{43A745B6-F3E3-4CF7-B49A-99A0A8515ED0}" sibTransId="{078ACCCF-6615-4B94-A4FE-CB247758F73F}"/>
    <dgm:cxn modelId="{B8EDAC5B-1231-492B-96FC-0AFDE0B78064}" srcId="{8FB3B057-796C-4F44-A114-6DB8DD868131}" destId="{8C6DC355-ACB8-4E57-9FA4-4094BE49669C}" srcOrd="0" destOrd="0" parTransId="{A67CEC2C-5174-4C2B-9F3D-8FFC44B592BA}" sibTransId="{79430D0A-32FF-4BE2-ADB5-6B8EAA712823}"/>
    <dgm:cxn modelId="{161C43D9-AC6B-4533-A1B0-B9F0BA854FE9}" srcId="{AD921525-3761-4D66-A3D6-BCB36D8F6E5D}" destId="{70328DF3-18C4-471D-8479-6218746DFDA9}" srcOrd="0" destOrd="0" parTransId="{894213C5-BB9D-4DC6-BBFB-A97CC36EFD93}" sibTransId="{D2814AE6-88C7-4607-BB77-2C62EAB72F3B}"/>
    <dgm:cxn modelId="{CE37A630-C414-4311-BDE3-BF9AA3F923BB}" type="presOf" srcId="{BEB44803-0202-4AB9-99A8-B60BDC023739}" destId="{FD144FEE-1192-447A-81D2-5DE6EA00A28B}" srcOrd="0" destOrd="1" presId="urn:microsoft.com/office/officeart/2005/8/layout/hList1"/>
    <dgm:cxn modelId="{450BC3CE-E95B-44E6-8F62-B6A26E056B4A}" srcId="{9CBD7CAF-56B9-4EE9-A0FD-E4B4B0D8511E}" destId="{AD921525-3761-4D66-A3D6-BCB36D8F6E5D}" srcOrd="1" destOrd="0" parTransId="{E6B850F5-7A3D-43E8-9A3B-FDB2F02C3566}" sibTransId="{CA10AC75-DFB1-4889-99F3-04506C9DF603}"/>
    <dgm:cxn modelId="{57DCD44D-5051-41AB-93EB-567F34FBAA62}" type="presOf" srcId="{0F017C6F-851F-46DE-B806-338B08365979}" destId="{DF2379AE-F74D-47E5-9A45-8E5968F44B4D}" srcOrd="0" destOrd="0" presId="urn:microsoft.com/office/officeart/2005/8/layout/hList1"/>
    <dgm:cxn modelId="{00EEA6E7-3EAC-4D13-9C4D-11CAD988DD68}" type="presOf" srcId="{8FB3B057-796C-4F44-A114-6DB8DD868131}" destId="{E1C1B6DA-3FDA-4ABC-8D89-FF20400EC035}" srcOrd="0" destOrd="0" presId="urn:microsoft.com/office/officeart/2005/8/layout/hList1"/>
    <dgm:cxn modelId="{9BDD1670-4042-4D0E-8E75-52A140EFB260}" type="presOf" srcId="{AD921525-3761-4D66-A3D6-BCB36D8F6E5D}" destId="{1F4E9911-E442-4CD3-BD00-E139FD0063B4}" srcOrd="0" destOrd="0" presId="urn:microsoft.com/office/officeart/2005/8/layout/hList1"/>
    <dgm:cxn modelId="{BF74DCC3-82DA-428C-A527-06CACB7D2195}" srcId="{AD921525-3761-4D66-A3D6-BCB36D8F6E5D}" destId="{BEB44803-0202-4AB9-99A8-B60BDC023739}" srcOrd="1" destOrd="0" parTransId="{D001F93B-FA79-4B44-9C99-2D638C672157}" sibTransId="{26B6BCE4-9035-48F8-AF77-BB5C40799082}"/>
    <dgm:cxn modelId="{8E314071-0C99-437D-9B83-57E726AA4FED}" type="presParOf" srcId="{7E7391F3-16F5-4772-AF5E-D9C233D7B4A6}" destId="{49531FC1-5EBA-448E-8930-79855B2E2E7E}" srcOrd="0" destOrd="0" presId="urn:microsoft.com/office/officeart/2005/8/layout/hList1"/>
    <dgm:cxn modelId="{5A7F2DAD-2436-4A73-B6D3-216B4073C2C6}" type="presParOf" srcId="{49531FC1-5EBA-448E-8930-79855B2E2E7E}" destId="{D4CACE34-BF9A-4A4A-81DB-EE6B4D989DEB}" srcOrd="0" destOrd="0" presId="urn:microsoft.com/office/officeart/2005/8/layout/hList1"/>
    <dgm:cxn modelId="{8D38E7F6-2285-4A0A-AA5C-564D8346E39D}" type="presParOf" srcId="{49531FC1-5EBA-448E-8930-79855B2E2E7E}" destId="{E028F751-8B15-44C9-B7F6-AAFC2F2354B3}" srcOrd="1" destOrd="0" presId="urn:microsoft.com/office/officeart/2005/8/layout/hList1"/>
    <dgm:cxn modelId="{594969DD-DF6A-4C65-950A-8B615DCC6AAD}" type="presParOf" srcId="{7E7391F3-16F5-4772-AF5E-D9C233D7B4A6}" destId="{159984E9-F06F-4001-A5EA-F91DA0CAD84B}" srcOrd="1" destOrd="0" presId="urn:microsoft.com/office/officeart/2005/8/layout/hList1"/>
    <dgm:cxn modelId="{CDB4CFE9-081E-4EC4-99D6-56FF10EFDCDD}" type="presParOf" srcId="{7E7391F3-16F5-4772-AF5E-D9C233D7B4A6}" destId="{212EE0EA-A23A-40AE-BC3A-B6BEA0F326E6}" srcOrd="2" destOrd="0" presId="urn:microsoft.com/office/officeart/2005/8/layout/hList1"/>
    <dgm:cxn modelId="{06849ECE-C412-45BF-A4C5-11B6AA14E2A3}" type="presParOf" srcId="{212EE0EA-A23A-40AE-BC3A-B6BEA0F326E6}" destId="{1F4E9911-E442-4CD3-BD00-E139FD0063B4}" srcOrd="0" destOrd="0" presId="urn:microsoft.com/office/officeart/2005/8/layout/hList1"/>
    <dgm:cxn modelId="{BBAB6D50-0853-486E-B3C7-6FFBB5AA31C7}" type="presParOf" srcId="{212EE0EA-A23A-40AE-BC3A-B6BEA0F326E6}" destId="{FD144FEE-1192-447A-81D2-5DE6EA00A28B}" srcOrd="1" destOrd="0" presId="urn:microsoft.com/office/officeart/2005/8/layout/hList1"/>
    <dgm:cxn modelId="{95C0F11E-E63C-45C0-AFAF-13E6C38D6202}" type="presParOf" srcId="{7E7391F3-16F5-4772-AF5E-D9C233D7B4A6}" destId="{69D240D7-9F13-46BD-BD68-9F3AD6754AF3}" srcOrd="3" destOrd="0" presId="urn:microsoft.com/office/officeart/2005/8/layout/hList1"/>
    <dgm:cxn modelId="{435CCB80-4515-4EAA-9BF0-3AB7F2EC6ABF}" type="presParOf" srcId="{7E7391F3-16F5-4772-AF5E-D9C233D7B4A6}" destId="{3A6FD52C-A361-4F2F-9F54-476460659DA0}" srcOrd="4" destOrd="0" presId="urn:microsoft.com/office/officeart/2005/8/layout/hList1"/>
    <dgm:cxn modelId="{8175703D-E5E6-41DF-843B-1E3A98C96F3A}" type="presParOf" srcId="{3A6FD52C-A361-4F2F-9F54-476460659DA0}" destId="{DF2379AE-F74D-47E5-9A45-8E5968F44B4D}" srcOrd="0" destOrd="0" presId="urn:microsoft.com/office/officeart/2005/8/layout/hList1"/>
    <dgm:cxn modelId="{BD090191-FABF-48CE-8DC0-1397226E81CA}" type="presParOf" srcId="{3A6FD52C-A361-4F2F-9F54-476460659DA0}" destId="{331EC6DD-9F58-4BD6-A8B4-0CCD4AB9AE3B}" srcOrd="1" destOrd="0" presId="urn:microsoft.com/office/officeart/2005/8/layout/hList1"/>
    <dgm:cxn modelId="{7FF190E8-2D04-4669-A9E2-59CCE4ECEB9A}" type="presParOf" srcId="{7E7391F3-16F5-4772-AF5E-D9C233D7B4A6}" destId="{BC41C1D8-00BC-47E3-BB45-4E5149682FA0}" srcOrd="5" destOrd="0" presId="urn:microsoft.com/office/officeart/2005/8/layout/hList1"/>
    <dgm:cxn modelId="{7B4C499D-BD84-4D74-B9EE-D4E0F3D7639E}" type="presParOf" srcId="{7E7391F3-16F5-4772-AF5E-D9C233D7B4A6}" destId="{D209185A-EB93-4779-A497-8B0965C4E5FC}" srcOrd="6" destOrd="0" presId="urn:microsoft.com/office/officeart/2005/8/layout/hList1"/>
    <dgm:cxn modelId="{ECB4F48B-E857-46CC-A32C-527DC3F93AC3}" type="presParOf" srcId="{D209185A-EB93-4779-A497-8B0965C4E5FC}" destId="{E1C1B6DA-3FDA-4ABC-8D89-FF20400EC035}" srcOrd="0" destOrd="0" presId="urn:microsoft.com/office/officeart/2005/8/layout/hList1"/>
    <dgm:cxn modelId="{AAD5D715-FADD-4622-BC2E-C332C75F1A7E}" type="presParOf" srcId="{D209185A-EB93-4779-A497-8B0965C4E5FC}" destId="{AC3C35EB-880D-4755-8E06-71CC6E3E60B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F448A4-73E7-4F4B-8DF9-FD0DEB756692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6F3FEAF5-1335-4717-971B-618F0325D1E0}">
      <dgm:prSet phldrT="[文字]"/>
      <dgm:spPr/>
      <dgm:t>
        <a:bodyPr/>
        <a:lstStyle/>
        <a:p>
          <a:r>
            <a:rPr lang="zh-TW" altLang="en-US" dirty="0"/>
            <a:t>儲位管理</a:t>
          </a:r>
        </a:p>
      </dgm:t>
    </dgm:pt>
    <dgm:pt modelId="{1A2F1982-131A-4221-8C8D-22F813C87320}" type="parTrans" cxnId="{6E10E5DD-8DE2-44E4-98B3-D2BCDC2DA535}">
      <dgm:prSet/>
      <dgm:spPr/>
      <dgm:t>
        <a:bodyPr/>
        <a:lstStyle/>
        <a:p>
          <a:endParaRPr lang="zh-TW" altLang="en-US"/>
        </a:p>
      </dgm:t>
    </dgm:pt>
    <dgm:pt modelId="{41C78C86-F3ED-49E7-A248-81EA7C3F4F65}" type="sibTrans" cxnId="{6E10E5DD-8DE2-44E4-98B3-D2BCDC2DA535}">
      <dgm:prSet/>
      <dgm:spPr/>
      <dgm:t>
        <a:bodyPr/>
        <a:lstStyle/>
        <a:p>
          <a:endParaRPr lang="zh-TW" altLang="en-US"/>
        </a:p>
      </dgm:t>
    </dgm:pt>
    <dgm:pt modelId="{E6C5C9A8-B6C7-44E4-B107-BAF63D5EA99B}">
      <dgm:prSet phldrT="[文字]" custT="1"/>
      <dgm:spPr/>
      <dgm:t>
        <a:bodyPr/>
        <a:lstStyle/>
        <a:p>
          <a:r>
            <a:rPr lang="zh-TW" altLang="en-US" sz="2400" dirty="0"/>
            <a:t>建立商品儲位資訊。</a:t>
          </a:r>
        </a:p>
      </dgm:t>
    </dgm:pt>
    <dgm:pt modelId="{D5311A44-390A-4EF6-981A-8C59D566C340}" type="parTrans" cxnId="{930B978A-A114-4079-B0FA-CF331DEEE296}">
      <dgm:prSet/>
      <dgm:spPr/>
      <dgm:t>
        <a:bodyPr/>
        <a:lstStyle/>
        <a:p>
          <a:endParaRPr lang="zh-TW" altLang="en-US"/>
        </a:p>
      </dgm:t>
    </dgm:pt>
    <dgm:pt modelId="{FBCFC20B-1DAA-459E-BE59-490C9323AB8A}" type="sibTrans" cxnId="{930B978A-A114-4079-B0FA-CF331DEEE296}">
      <dgm:prSet/>
      <dgm:spPr/>
      <dgm:t>
        <a:bodyPr/>
        <a:lstStyle/>
        <a:p>
          <a:endParaRPr lang="zh-TW" altLang="en-US"/>
        </a:p>
      </dgm:t>
    </dgm:pt>
    <dgm:pt modelId="{8308DFBA-A603-498D-976D-2F68985DFD71}">
      <dgm:prSet phldrT="[文字]"/>
      <dgm:spPr/>
      <dgm:t>
        <a:bodyPr/>
        <a:lstStyle/>
        <a:p>
          <a:r>
            <a:rPr lang="zh-TW" altLang="en-US" dirty="0"/>
            <a:t>庫存查詢</a:t>
          </a:r>
        </a:p>
      </dgm:t>
    </dgm:pt>
    <dgm:pt modelId="{FF284959-3CEE-4C11-985A-9563CD0846A2}" type="parTrans" cxnId="{B1FC0FD0-0727-4A83-99AE-BE509C82C560}">
      <dgm:prSet/>
      <dgm:spPr/>
      <dgm:t>
        <a:bodyPr/>
        <a:lstStyle/>
        <a:p>
          <a:endParaRPr lang="zh-TW" altLang="en-US"/>
        </a:p>
      </dgm:t>
    </dgm:pt>
    <dgm:pt modelId="{22CA93F5-768D-478E-9349-92408D66CD64}" type="sibTrans" cxnId="{B1FC0FD0-0727-4A83-99AE-BE509C82C560}">
      <dgm:prSet/>
      <dgm:spPr/>
      <dgm:t>
        <a:bodyPr/>
        <a:lstStyle/>
        <a:p>
          <a:endParaRPr lang="zh-TW" altLang="en-US"/>
        </a:p>
      </dgm:t>
    </dgm:pt>
    <dgm:pt modelId="{26BB0D02-FBEB-44D5-9C01-06038D65CF39}">
      <dgm:prSet phldrT="[文字]" custT="1"/>
      <dgm:spPr/>
      <dgm:t>
        <a:bodyPr/>
        <a:lstStyle/>
        <a:p>
          <a:r>
            <a:rPr lang="zh-TW" altLang="en-US" sz="2400" dirty="0"/>
            <a:t>透過實際商品庫存查詢，做為再次採購依據，並且建立自我管理機制。</a:t>
          </a:r>
        </a:p>
      </dgm:t>
    </dgm:pt>
    <dgm:pt modelId="{30C9EC23-D339-4A6B-A7F5-B78AF13E8B2F}" type="parTrans" cxnId="{49133469-4A99-4F2E-AFED-F8AD88DE2154}">
      <dgm:prSet/>
      <dgm:spPr/>
      <dgm:t>
        <a:bodyPr/>
        <a:lstStyle/>
        <a:p>
          <a:endParaRPr lang="zh-TW" altLang="en-US"/>
        </a:p>
      </dgm:t>
    </dgm:pt>
    <dgm:pt modelId="{9FDA9462-15FF-413C-853D-A82DA8C9D054}" type="sibTrans" cxnId="{49133469-4A99-4F2E-AFED-F8AD88DE2154}">
      <dgm:prSet/>
      <dgm:spPr/>
      <dgm:t>
        <a:bodyPr/>
        <a:lstStyle/>
        <a:p>
          <a:endParaRPr lang="zh-TW" altLang="en-US"/>
        </a:p>
      </dgm:t>
    </dgm:pt>
    <dgm:pt modelId="{E4DA2439-1AF4-4C31-B168-BAA640ECFEA0}">
      <dgm:prSet phldrT="[文字]"/>
      <dgm:spPr/>
      <dgm:t>
        <a:bodyPr/>
        <a:lstStyle/>
        <a:p>
          <a:r>
            <a:rPr lang="zh-TW" altLang="en-US" dirty="0"/>
            <a:t>商品異動</a:t>
          </a:r>
        </a:p>
      </dgm:t>
    </dgm:pt>
    <dgm:pt modelId="{12E6703E-BBC3-4848-807B-F64D7172D7C1}" type="parTrans" cxnId="{9B36C2C7-279A-4AC3-87BE-AE4784C5EE70}">
      <dgm:prSet/>
      <dgm:spPr/>
      <dgm:t>
        <a:bodyPr/>
        <a:lstStyle/>
        <a:p>
          <a:endParaRPr lang="zh-TW" altLang="en-US"/>
        </a:p>
      </dgm:t>
    </dgm:pt>
    <dgm:pt modelId="{5B39F21F-5A0F-4DD6-B968-97133758D854}" type="sibTrans" cxnId="{9B36C2C7-279A-4AC3-87BE-AE4784C5EE70}">
      <dgm:prSet/>
      <dgm:spPr/>
      <dgm:t>
        <a:bodyPr/>
        <a:lstStyle/>
        <a:p>
          <a:endParaRPr lang="zh-TW" altLang="en-US"/>
        </a:p>
      </dgm:t>
    </dgm:pt>
    <dgm:pt modelId="{FA8004BF-F9EF-4EB0-962B-DE51E40A0CC5}">
      <dgm:prSet phldrT="[文字]" custT="1"/>
      <dgm:spPr/>
      <dgm:t>
        <a:bodyPr/>
        <a:lstStyle/>
        <a:p>
          <a:r>
            <a:rPr lang="zh-TW" altLang="en-US" sz="2400" dirty="0"/>
            <a:t>即時更新相關商品異動資料，以便查詢追蹤。</a:t>
          </a:r>
        </a:p>
      </dgm:t>
    </dgm:pt>
    <dgm:pt modelId="{B58C76DF-A250-4558-BB88-ED7240D6D278}" type="parTrans" cxnId="{A6DCFD5F-7660-48AA-933D-B6BD650DC277}">
      <dgm:prSet/>
      <dgm:spPr/>
      <dgm:t>
        <a:bodyPr/>
        <a:lstStyle/>
        <a:p>
          <a:endParaRPr lang="zh-TW" altLang="en-US"/>
        </a:p>
      </dgm:t>
    </dgm:pt>
    <dgm:pt modelId="{F185E58B-E16C-403B-9B41-4604E6CDEFD2}" type="sibTrans" cxnId="{A6DCFD5F-7660-48AA-933D-B6BD650DC277}">
      <dgm:prSet/>
      <dgm:spPr/>
      <dgm:t>
        <a:bodyPr/>
        <a:lstStyle/>
        <a:p>
          <a:endParaRPr lang="zh-TW" altLang="en-US"/>
        </a:p>
      </dgm:t>
    </dgm:pt>
    <dgm:pt modelId="{1C67F693-F580-4658-95CE-FC1AEA53DD25}">
      <dgm:prSet phldrT="[文字]"/>
      <dgm:spPr/>
      <dgm:t>
        <a:bodyPr/>
        <a:lstStyle/>
        <a:p>
          <a:r>
            <a:rPr lang="zh-TW" altLang="en-US" dirty="0"/>
            <a:t>儲存保管期限</a:t>
          </a:r>
        </a:p>
      </dgm:t>
    </dgm:pt>
    <dgm:pt modelId="{4A655B13-8E5B-4298-97BC-0A4ED7DAF9DF}" type="parTrans" cxnId="{3FA5FAE2-9E1F-46C6-AFE5-F06BE975A281}">
      <dgm:prSet/>
      <dgm:spPr/>
      <dgm:t>
        <a:bodyPr/>
        <a:lstStyle/>
        <a:p>
          <a:endParaRPr lang="zh-TW" altLang="en-US"/>
        </a:p>
      </dgm:t>
    </dgm:pt>
    <dgm:pt modelId="{992CEABF-FDAB-43EB-B912-9AE130220027}" type="sibTrans" cxnId="{3FA5FAE2-9E1F-46C6-AFE5-F06BE975A281}">
      <dgm:prSet/>
      <dgm:spPr/>
      <dgm:t>
        <a:bodyPr/>
        <a:lstStyle/>
        <a:p>
          <a:endParaRPr lang="zh-TW" altLang="en-US"/>
        </a:p>
      </dgm:t>
    </dgm:pt>
    <dgm:pt modelId="{373D7751-DE2A-4B80-B34B-B3B768E65F9B}">
      <dgm:prSet phldrT="[文字]" custT="1"/>
      <dgm:spPr/>
      <dgm:t>
        <a:bodyPr/>
        <a:lstStyle/>
        <a:p>
          <a:r>
            <a:rPr lang="zh-TW" altLang="en-US" sz="2400" dirty="0"/>
            <a:t>顯示商品有效保存期限。</a:t>
          </a:r>
        </a:p>
      </dgm:t>
    </dgm:pt>
    <dgm:pt modelId="{CB0C1C22-8A14-40C5-A652-4222FDF82AB6}" type="parTrans" cxnId="{F396FD29-A9AA-424F-8F1F-D384E19DF766}">
      <dgm:prSet/>
      <dgm:spPr/>
      <dgm:t>
        <a:bodyPr/>
        <a:lstStyle/>
        <a:p>
          <a:endParaRPr lang="zh-TW" altLang="en-US"/>
        </a:p>
      </dgm:t>
    </dgm:pt>
    <dgm:pt modelId="{9AAFD942-35D5-44A5-A35A-549083AF8211}" type="sibTrans" cxnId="{F396FD29-A9AA-424F-8F1F-D384E19DF766}">
      <dgm:prSet/>
      <dgm:spPr/>
      <dgm:t>
        <a:bodyPr/>
        <a:lstStyle/>
        <a:p>
          <a:endParaRPr lang="zh-TW" altLang="en-US"/>
        </a:p>
      </dgm:t>
    </dgm:pt>
    <dgm:pt modelId="{B10C13B0-3A24-4C06-AC52-D499DA8B9332}" type="pres">
      <dgm:prSet presAssocID="{72F448A4-73E7-4F4B-8DF9-FD0DEB7566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01ED09A-B0D5-4BAE-BDDB-F56DA9AEE6C4}" type="pres">
      <dgm:prSet presAssocID="{6F3FEAF5-1335-4717-971B-618F0325D1E0}" presName="linNode" presStyleCnt="0"/>
      <dgm:spPr/>
    </dgm:pt>
    <dgm:pt modelId="{4829146D-067F-4CFA-8776-2BC512C50698}" type="pres">
      <dgm:prSet presAssocID="{6F3FEAF5-1335-4717-971B-618F0325D1E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594403-94DB-4A6F-914E-2EAF06A53F94}" type="pres">
      <dgm:prSet presAssocID="{6F3FEAF5-1335-4717-971B-618F0325D1E0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6BB381-7481-4CF3-88CE-27558E4FE6F3}" type="pres">
      <dgm:prSet presAssocID="{41C78C86-F3ED-49E7-A248-81EA7C3F4F65}" presName="sp" presStyleCnt="0"/>
      <dgm:spPr/>
    </dgm:pt>
    <dgm:pt modelId="{56CB7B86-7BB1-4EC9-9756-BA214D0FF157}" type="pres">
      <dgm:prSet presAssocID="{8308DFBA-A603-498D-976D-2F68985DFD71}" presName="linNode" presStyleCnt="0"/>
      <dgm:spPr/>
    </dgm:pt>
    <dgm:pt modelId="{3CBAF847-A4E5-4BB6-9CE7-0C897383417D}" type="pres">
      <dgm:prSet presAssocID="{8308DFBA-A603-498D-976D-2F68985DFD7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F72C61-0E0F-4F98-86B5-709CEFDECA0D}" type="pres">
      <dgm:prSet presAssocID="{8308DFBA-A603-498D-976D-2F68985DFD7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C6534B-0911-4D65-9A1E-3B27C4EE55B8}" type="pres">
      <dgm:prSet presAssocID="{22CA93F5-768D-478E-9349-92408D66CD64}" presName="sp" presStyleCnt="0"/>
      <dgm:spPr/>
    </dgm:pt>
    <dgm:pt modelId="{8ED2E041-BC8A-4D37-A213-B61F85A66E4F}" type="pres">
      <dgm:prSet presAssocID="{E4DA2439-1AF4-4C31-B168-BAA640ECFEA0}" presName="linNode" presStyleCnt="0"/>
      <dgm:spPr/>
    </dgm:pt>
    <dgm:pt modelId="{3B0D1626-B922-4B88-8C2D-50B50DCF5C78}" type="pres">
      <dgm:prSet presAssocID="{E4DA2439-1AF4-4C31-B168-BAA640ECFEA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0AA243-1550-4201-BC9A-37C99269251B}" type="pres">
      <dgm:prSet presAssocID="{E4DA2439-1AF4-4C31-B168-BAA640ECFEA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1F3BF3-7A4F-4E46-BD80-CB6FEEFA0430}" type="pres">
      <dgm:prSet presAssocID="{5B39F21F-5A0F-4DD6-B968-97133758D854}" presName="sp" presStyleCnt="0"/>
      <dgm:spPr/>
    </dgm:pt>
    <dgm:pt modelId="{F789CA31-9B0D-49EB-ACE1-7A672F61FEE7}" type="pres">
      <dgm:prSet presAssocID="{1C67F693-F580-4658-95CE-FC1AEA53DD25}" presName="linNode" presStyleCnt="0"/>
      <dgm:spPr/>
    </dgm:pt>
    <dgm:pt modelId="{8B123A60-480F-4B5B-B788-B1AF5DCF34B8}" type="pres">
      <dgm:prSet presAssocID="{1C67F693-F580-4658-95CE-FC1AEA53DD2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03B0AE-7E50-44A4-A53B-220B81DDE6A1}" type="pres">
      <dgm:prSet presAssocID="{1C67F693-F580-4658-95CE-FC1AEA53DD2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6DCFD5F-7660-48AA-933D-B6BD650DC277}" srcId="{E4DA2439-1AF4-4C31-B168-BAA640ECFEA0}" destId="{FA8004BF-F9EF-4EB0-962B-DE51E40A0CC5}" srcOrd="0" destOrd="0" parTransId="{B58C76DF-A250-4558-BB88-ED7240D6D278}" sibTransId="{F185E58B-E16C-403B-9B41-4604E6CDEFD2}"/>
    <dgm:cxn modelId="{49133469-4A99-4F2E-AFED-F8AD88DE2154}" srcId="{8308DFBA-A603-498D-976D-2F68985DFD71}" destId="{26BB0D02-FBEB-44D5-9C01-06038D65CF39}" srcOrd="0" destOrd="0" parTransId="{30C9EC23-D339-4A6B-A7F5-B78AF13E8B2F}" sibTransId="{9FDA9462-15FF-413C-853D-A82DA8C9D054}"/>
    <dgm:cxn modelId="{3FA5FAE2-9E1F-46C6-AFE5-F06BE975A281}" srcId="{72F448A4-73E7-4F4B-8DF9-FD0DEB756692}" destId="{1C67F693-F580-4658-95CE-FC1AEA53DD25}" srcOrd="3" destOrd="0" parTransId="{4A655B13-8E5B-4298-97BC-0A4ED7DAF9DF}" sibTransId="{992CEABF-FDAB-43EB-B912-9AE130220027}"/>
    <dgm:cxn modelId="{461C092F-DCF0-4C76-B817-D8B9AE9242CF}" type="presOf" srcId="{72F448A4-73E7-4F4B-8DF9-FD0DEB756692}" destId="{B10C13B0-3A24-4C06-AC52-D499DA8B9332}" srcOrd="0" destOrd="0" presId="urn:microsoft.com/office/officeart/2005/8/layout/vList5"/>
    <dgm:cxn modelId="{82AB2005-95F5-4763-B043-2A6B6BEE3FD7}" type="presOf" srcId="{6F3FEAF5-1335-4717-971B-618F0325D1E0}" destId="{4829146D-067F-4CFA-8776-2BC512C50698}" srcOrd="0" destOrd="0" presId="urn:microsoft.com/office/officeart/2005/8/layout/vList5"/>
    <dgm:cxn modelId="{3DF4F797-E8F0-4675-875B-BCEDC3D9103B}" type="presOf" srcId="{26BB0D02-FBEB-44D5-9C01-06038D65CF39}" destId="{F7F72C61-0E0F-4F98-86B5-709CEFDECA0D}" srcOrd="0" destOrd="0" presId="urn:microsoft.com/office/officeart/2005/8/layout/vList5"/>
    <dgm:cxn modelId="{77439DF3-CB03-45D0-B288-2344C31582FE}" type="presOf" srcId="{1C67F693-F580-4658-95CE-FC1AEA53DD25}" destId="{8B123A60-480F-4B5B-B788-B1AF5DCF34B8}" srcOrd="0" destOrd="0" presId="urn:microsoft.com/office/officeart/2005/8/layout/vList5"/>
    <dgm:cxn modelId="{2763DC1F-B242-46A3-AB2C-60A2E01FCBB4}" type="presOf" srcId="{373D7751-DE2A-4B80-B34B-B3B768E65F9B}" destId="{2903B0AE-7E50-44A4-A53B-220B81DDE6A1}" srcOrd="0" destOrd="0" presId="urn:microsoft.com/office/officeart/2005/8/layout/vList5"/>
    <dgm:cxn modelId="{6E10E5DD-8DE2-44E4-98B3-D2BCDC2DA535}" srcId="{72F448A4-73E7-4F4B-8DF9-FD0DEB756692}" destId="{6F3FEAF5-1335-4717-971B-618F0325D1E0}" srcOrd="0" destOrd="0" parTransId="{1A2F1982-131A-4221-8C8D-22F813C87320}" sibTransId="{41C78C86-F3ED-49E7-A248-81EA7C3F4F65}"/>
    <dgm:cxn modelId="{B1FC0FD0-0727-4A83-99AE-BE509C82C560}" srcId="{72F448A4-73E7-4F4B-8DF9-FD0DEB756692}" destId="{8308DFBA-A603-498D-976D-2F68985DFD71}" srcOrd="1" destOrd="0" parTransId="{FF284959-3CEE-4C11-985A-9563CD0846A2}" sibTransId="{22CA93F5-768D-478E-9349-92408D66CD64}"/>
    <dgm:cxn modelId="{C13508AE-C5B7-4AE6-A558-C42ECD874144}" type="presOf" srcId="{E6C5C9A8-B6C7-44E4-B107-BAF63D5EA99B}" destId="{40594403-94DB-4A6F-914E-2EAF06A53F94}" srcOrd="0" destOrd="0" presId="urn:microsoft.com/office/officeart/2005/8/layout/vList5"/>
    <dgm:cxn modelId="{63875BFB-F57A-4984-AD29-3688936C27C5}" type="presOf" srcId="{FA8004BF-F9EF-4EB0-962B-DE51E40A0CC5}" destId="{FB0AA243-1550-4201-BC9A-37C99269251B}" srcOrd="0" destOrd="0" presId="urn:microsoft.com/office/officeart/2005/8/layout/vList5"/>
    <dgm:cxn modelId="{9B36C2C7-279A-4AC3-87BE-AE4784C5EE70}" srcId="{72F448A4-73E7-4F4B-8DF9-FD0DEB756692}" destId="{E4DA2439-1AF4-4C31-B168-BAA640ECFEA0}" srcOrd="2" destOrd="0" parTransId="{12E6703E-BBC3-4848-807B-F64D7172D7C1}" sibTransId="{5B39F21F-5A0F-4DD6-B968-97133758D854}"/>
    <dgm:cxn modelId="{102A8605-0E66-438A-8340-802DBFE60B9F}" type="presOf" srcId="{8308DFBA-A603-498D-976D-2F68985DFD71}" destId="{3CBAF847-A4E5-4BB6-9CE7-0C897383417D}" srcOrd="0" destOrd="0" presId="urn:microsoft.com/office/officeart/2005/8/layout/vList5"/>
    <dgm:cxn modelId="{930B978A-A114-4079-B0FA-CF331DEEE296}" srcId="{6F3FEAF5-1335-4717-971B-618F0325D1E0}" destId="{E6C5C9A8-B6C7-44E4-B107-BAF63D5EA99B}" srcOrd="0" destOrd="0" parTransId="{D5311A44-390A-4EF6-981A-8C59D566C340}" sibTransId="{FBCFC20B-1DAA-459E-BE59-490C9323AB8A}"/>
    <dgm:cxn modelId="{C09D79C7-2D78-48AC-8C41-023D9F8CE227}" type="presOf" srcId="{E4DA2439-1AF4-4C31-B168-BAA640ECFEA0}" destId="{3B0D1626-B922-4B88-8C2D-50B50DCF5C78}" srcOrd="0" destOrd="0" presId="urn:microsoft.com/office/officeart/2005/8/layout/vList5"/>
    <dgm:cxn modelId="{F396FD29-A9AA-424F-8F1F-D384E19DF766}" srcId="{1C67F693-F580-4658-95CE-FC1AEA53DD25}" destId="{373D7751-DE2A-4B80-B34B-B3B768E65F9B}" srcOrd="0" destOrd="0" parTransId="{CB0C1C22-8A14-40C5-A652-4222FDF82AB6}" sibTransId="{9AAFD942-35D5-44A5-A35A-549083AF8211}"/>
    <dgm:cxn modelId="{5692728C-B69C-4913-8363-60AF09A91CB6}" type="presParOf" srcId="{B10C13B0-3A24-4C06-AC52-D499DA8B9332}" destId="{301ED09A-B0D5-4BAE-BDDB-F56DA9AEE6C4}" srcOrd="0" destOrd="0" presId="urn:microsoft.com/office/officeart/2005/8/layout/vList5"/>
    <dgm:cxn modelId="{5847954D-677E-41F9-BCB4-63BBD8102299}" type="presParOf" srcId="{301ED09A-B0D5-4BAE-BDDB-F56DA9AEE6C4}" destId="{4829146D-067F-4CFA-8776-2BC512C50698}" srcOrd="0" destOrd="0" presId="urn:microsoft.com/office/officeart/2005/8/layout/vList5"/>
    <dgm:cxn modelId="{7153DC90-7A33-4F10-BFFF-D0B2C75D2BFB}" type="presParOf" srcId="{301ED09A-B0D5-4BAE-BDDB-F56DA9AEE6C4}" destId="{40594403-94DB-4A6F-914E-2EAF06A53F94}" srcOrd="1" destOrd="0" presId="urn:microsoft.com/office/officeart/2005/8/layout/vList5"/>
    <dgm:cxn modelId="{579888DF-5A54-482C-8D5E-3E6B4412D84D}" type="presParOf" srcId="{B10C13B0-3A24-4C06-AC52-D499DA8B9332}" destId="{746BB381-7481-4CF3-88CE-27558E4FE6F3}" srcOrd="1" destOrd="0" presId="urn:microsoft.com/office/officeart/2005/8/layout/vList5"/>
    <dgm:cxn modelId="{EEBDE172-00E9-4974-8847-D16D5685C541}" type="presParOf" srcId="{B10C13B0-3A24-4C06-AC52-D499DA8B9332}" destId="{56CB7B86-7BB1-4EC9-9756-BA214D0FF157}" srcOrd="2" destOrd="0" presId="urn:microsoft.com/office/officeart/2005/8/layout/vList5"/>
    <dgm:cxn modelId="{0A84C90E-E077-4F74-A926-CBE27D827103}" type="presParOf" srcId="{56CB7B86-7BB1-4EC9-9756-BA214D0FF157}" destId="{3CBAF847-A4E5-4BB6-9CE7-0C897383417D}" srcOrd="0" destOrd="0" presId="urn:microsoft.com/office/officeart/2005/8/layout/vList5"/>
    <dgm:cxn modelId="{559FFBEE-F97E-4AA0-8390-DD86D8C0AFE5}" type="presParOf" srcId="{56CB7B86-7BB1-4EC9-9756-BA214D0FF157}" destId="{F7F72C61-0E0F-4F98-86B5-709CEFDECA0D}" srcOrd="1" destOrd="0" presId="urn:microsoft.com/office/officeart/2005/8/layout/vList5"/>
    <dgm:cxn modelId="{5A538554-4650-4046-9687-8738FAE34DA7}" type="presParOf" srcId="{B10C13B0-3A24-4C06-AC52-D499DA8B9332}" destId="{05C6534B-0911-4D65-9A1E-3B27C4EE55B8}" srcOrd="3" destOrd="0" presId="urn:microsoft.com/office/officeart/2005/8/layout/vList5"/>
    <dgm:cxn modelId="{F7912308-8D93-4C88-9B7E-AD12D531F552}" type="presParOf" srcId="{B10C13B0-3A24-4C06-AC52-D499DA8B9332}" destId="{8ED2E041-BC8A-4D37-A213-B61F85A66E4F}" srcOrd="4" destOrd="0" presId="urn:microsoft.com/office/officeart/2005/8/layout/vList5"/>
    <dgm:cxn modelId="{8CE8483B-B6DB-4CAB-AE0B-E15B1451DDBC}" type="presParOf" srcId="{8ED2E041-BC8A-4D37-A213-B61F85A66E4F}" destId="{3B0D1626-B922-4B88-8C2D-50B50DCF5C78}" srcOrd="0" destOrd="0" presId="urn:microsoft.com/office/officeart/2005/8/layout/vList5"/>
    <dgm:cxn modelId="{9E008053-A00C-41DC-A5F0-6E0FF3B2510B}" type="presParOf" srcId="{8ED2E041-BC8A-4D37-A213-B61F85A66E4F}" destId="{FB0AA243-1550-4201-BC9A-37C99269251B}" srcOrd="1" destOrd="0" presId="urn:microsoft.com/office/officeart/2005/8/layout/vList5"/>
    <dgm:cxn modelId="{56B42C98-0E8A-49C0-AFAF-EBDA3237AE15}" type="presParOf" srcId="{B10C13B0-3A24-4C06-AC52-D499DA8B9332}" destId="{A31F3BF3-7A4F-4E46-BD80-CB6FEEFA0430}" srcOrd="5" destOrd="0" presId="urn:microsoft.com/office/officeart/2005/8/layout/vList5"/>
    <dgm:cxn modelId="{489F1C7E-CE9B-406F-BDD4-D3DB9214B880}" type="presParOf" srcId="{B10C13B0-3A24-4C06-AC52-D499DA8B9332}" destId="{F789CA31-9B0D-49EB-ACE1-7A672F61FEE7}" srcOrd="6" destOrd="0" presId="urn:microsoft.com/office/officeart/2005/8/layout/vList5"/>
    <dgm:cxn modelId="{2CEA0A94-A411-4FFA-88DD-86E271E81CEF}" type="presParOf" srcId="{F789CA31-9B0D-49EB-ACE1-7A672F61FEE7}" destId="{8B123A60-480F-4B5B-B788-B1AF5DCF34B8}" srcOrd="0" destOrd="0" presId="urn:microsoft.com/office/officeart/2005/8/layout/vList5"/>
    <dgm:cxn modelId="{FA02F4C3-2639-4655-A27D-239E7F3607C4}" type="presParOf" srcId="{F789CA31-9B0D-49EB-ACE1-7A672F61FEE7}" destId="{2903B0AE-7E50-44A4-A53B-220B81DDE6A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066E0E-7F4E-4A5F-9B83-0301B38E86BD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BCB20DC5-F584-4E48-A19B-334A78CB7C58}">
      <dgm:prSet phldrT="[文字]"/>
      <dgm:spPr/>
      <dgm:t>
        <a:bodyPr/>
        <a:lstStyle/>
        <a:p>
          <a:r>
            <a:rPr lang="zh-TW" altLang="en-US" dirty="0"/>
            <a:t>訂單／產品組合分析</a:t>
          </a:r>
        </a:p>
      </dgm:t>
    </dgm:pt>
    <dgm:pt modelId="{56201760-077F-4509-A6EF-E53791C3A981}" type="parTrans" cxnId="{23376B6F-9384-4170-A77A-2C0F19B108F5}">
      <dgm:prSet/>
      <dgm:spPr/>
      <dgm:t>
        <a:bodyPr/>
        <a:lstStyle/>
        <a:p>
          <a:endParaRPr lang="zh-TW" altLang="en-US"/>
        </a:p>
      </dgm:t>
    </dgm:pt>
    <dgm:pt modelId="{749F2F16-CC4A-4324-ABA2-78DE26790222}" type="sibTrans" cxnId="{23376B6F-9384-4170-A77A-2C0F19B108F5}">
      <dgm:prSet/>
      <dgm:spPr/>
      <dgm:t>
        <a:bodyPr/>
        <a:lstStyle/>
        <a:p>
          <a:endParaRPr lang="zh-TW" altLang="en-US"/>
        </a:p>
      </dgm:t>
    </dgm:pt>
    <dgm:pt modelId="{40068715-3151-4CB0-908E-5BD14210B62F}">
      <dgm:prSet phldrT="[文字]" custT="1"/>
      <dgm:spPr/>
      <dgm:t>
        <a:bodyPr anchor="ctr"/>
        <a:lstStyle/>
        <a:p>
          <a:r>
            <a:rPr lang="zh-TW" altLang="en-US" sz="2600" dirty="0"/>
            <a:t>將訂單與商品組合加以分析，以利後續作業。</a:t>
          </a:r>
        </a:p>
      </dgm:t>
    </dgm:pt>
    <dgm:pt modelId="{224DBAD6-9A57-4D36-99C9-7E5CA9D60839}" type="parTrans" cxnId="{49C14C87-DCA9-428D-A7BB-D0754E1E40AE}">
      <dgm:prSet/>
      <dgm:spPr/>
      <dgm:t>
        <a:bodyPr/>
        <a:lstStyle/>
        <a:p>
          <a:endParaRPr lang="zh-TW" altLang="en-US"/>
        </a:p>
      </dgm:t>
    </dgm:pt>
    <dgm:pt modelId="{9E199033-E469-4968-A6D4-92821B50976E}" type="sibTrans" cxnId="{49C14C87-DCA9-428D-A7BB-D0754E1E40AE}">
      <dgm:prSet/>
      <dgm:spPr/>
      <dgm:t>
        <a:bodyPr/>
        <a:lstStyle/>
        <a:p>
          <a:endParaRPr lang="zh-TW" altLang="en-US"/>
        </a:p>
      </dgm:t>
    </dgm:pt>
    <dgm:pt modelId="{5397D96C-B232-481F-BD60-583134017EE4}">
      <dgm:prSet phldrT="[文字]"/>
      <dgm:spPr/>
      <dgm:t>
        <a:bodyPr/>
        <a:lstStyle/>
        <a:p>
          <a:r>
            <a:rPr lang="zh-TW" altLang="en-US" dirty="0"/>
            <a:t>揀貨單位組合分析</a:t>
          </a:r>
        </a:p>
      </dgm:t>
    </dgm:pt>
    <dgm:pt modelId="{084AA6DF-A7F3-4C92-AD56-D81019E54A73}" type="parTrans" cxnId="{E098A5D0-3478-4AB9-9E58-D5645E47A7F8}">
      <dgm:prSet/>
      <dgm:spPr/>
      <dgm:t>
        <a:bodyPr/>
        <a:lstStyle/>
        <a:p>
          <a:endParaRPr lang="zh-TW" altLang="en-US"/>
        </a:p>
      </dgm:t>
    </dgm:pt>
    <dgm:pt modelId="{7EB2795B-56C6-4A8E-A44D-F5F1DFD1ACFC}" type="sibTrans" cxnId="{E098A5D0-3478-4AB9-9E58-D5645E47A7F8}">
      <dgm:prSet/>
      <dgm:spPr/>
      <dgm:t>
        <a:bodyPr/>
        <a:lstStyle/>
        <a:p>
          <a:endParaRPr lang="zh-TW" altLang="en-US"/>
        </a:p>
      </dgm:t>
    </dgm:pt>
    <dgm:pt modelId="{34470F5E-B857-44ED-A604-B2C687835740}">
      <dgm:prSet phldrT="[文字]" custT="1"/>
      <dgm:spPr/>
      <dgm:t>
        <a:bodyPr anchor="ctr"/>
        <a:lstStyle/>
        <a:p>
          <a:r>
            <a:rPr lang="zh-TW" altLang="en-US" sz="2600" dirty="0"/>
            <a:t>顯示訂單與產品的揀貨單位，以利揀貨。</a:t>
          </a:r>
        </a:p>
      </dgm:t>
    </dgm:pt>
    <dgm:pt modelId="{1DE42EDB-0DAE-4044-8A59-FE41067E7348}" type="parTrans" cxnId="{1693BA12-C6C0-495D-B85D-FE32E6C03844}">
      <dgm:prSet/>
      <dgm:spPr/>
      <dgm:t>
        <a:bodyPr/>
        <a:lstStyle/>
        <a:p>
          <a:endParaRPr lang="zh-TW" altLang="en-US"/>
        </a:p>
      </dgm:t>
    </dgm:pt>
    <dgm:pt modelId="{341983EF-6193-41C5-9B15-D239539B73F2}" type="sibTrans" cxnId="{1693BA12-C6C0-495D-B85D-FE32E6C03844}">
      <dgm:prSet/>
      <dgm:spPr/>
      <dgm:t>
        <a:bodyPr/>
        <a:lstStyle/>
        <a:p>
          <a:endParaRPr lang="zh-TW" altLang="en-US"/>
        </a:p>
      </dgm:t>
    </dgm:pt>
    <dgm:pt modelId="{E0C54DFB-28DA-43CD-AB35-C4D0E5469AD9}">
      <dgm:prSet phldrT="[文字]"/>
      <dgm:spPr/>
      <dgm:t>
        <a:bodyPr/>
        <a:lstStyle/>
        <a:p>
          <a:r>
            <a:rPr lang="zh-TW" altLang="en-US" dirty="0"/>
            <a:t>訂單數量分析</a:t>
          </a:r>
        </a:p>
      </dgm:t>
    </dgm:pt>
    <dgm:pt modelId="{B579E7D7-9D42-410F-8ACE-B5026692DD56}" type="parTrans" cxnId="{7080FCF0-8D40-4CEC-8D65-5FB7043ABE0E}">
      <dgm:prSet/>
      <dgm:spPr/>
      <dgm:t>
        <a:bodyPr/>
        <a:lstStyle/>
        <a:p>
          <a:endParaRPr lang="zh-TW" altLang="en-US"/>
        </a:p>
      </dgm:t>
    </dgm:pt>
    <dgm:pt modelId="{2F3C7A0C-DDFE-4A7C-B429-D8BB3C9E5B64}" type="sibTrans" cxnId="{7080FCF0-8D40-4CEC-8D65-5FB7043ABE0E}">
      <dgm:prSet/>
      <dgm:spPr/>
      <dgm:t>
        <a:bodyPr/>
        <a:lstStyle/>
        <a:p>
          <a:endParaRPr lang="zh-TW" altLang="en-US"/>
        </a:p>
      </dgm:t>
    </dgm:pt>
    <dgm:pt modelId="{E61898FA-11BF-414C-8D39-4C2267AB6836}">
      <dgm:prSet phldrT="[文字]" custT="1"/>
      <dgm:spPr/>
      <dgm:t>
        <a:bodyPr anchor="ctr"/>
        <a:lstStyle/>
        <a:p>
          <a:r>
            <a:rPr lang="zh-TW" altLang="en-US" sz="2600" dirty="0"/>
            <a:t>分析訂單數目作為人力資源的調派依據及了解客戶狀況。</a:t>
          </a:r>
        </a:p>
      </dgm:t>
    </dgm:pt>
    <dgm:pt modelId="{5C30BBBE-F222-4070-BE88-235268A7E74E}" type="parTrans" cxnId="{E2CDEC41-C9AE-4115-9D9F-2DAB4CCD5CAD}">
      <dgm:prSet/>
      <dgm:spPr/>
      <dgm:t>
        <a:bodyPr/>
        <a:lstStyle/>
        <a:p>
          <a:endParaRPr lang="zh-TW" altLang="en-US"/>
        </a:p>
      </dgm:t>
    </dgm:pt>
    <dgm:pt modelId="{46CE9CC9-4C7F-4195-B3AB-60A5FD31A3FC}" type="sibTrans" cxnId="{E2CDEC41-C9AE-4115-9D9F-2DAB4CCD5CAD}">
      <dgm:prSet/>
      <dgm:spPr/>
      <dgm:t>
        <a:bodyPr/>
        <a:lstStyle/>
        <a:p>
          <a:endParaRPr lang="zh-TW" altLang="en-US"/>
        </a:p>
      </dgm:t>
    </dgm:pt>
    <dgm:pt modelId="{C07FFED8-9666-48E6-8A70-AE585604818B}">
      <dgm:prSet phldrT="[文字]"/>
      <dgm:spPr/>
      <dgm:t>
        <a:bodyPr/>
        <a:lstStyle/>
        <a:p>
          <a:r>
            <a:rPr lang="zh-TW" altLang="en-US" dirty="0"/>
            <a:t>品項／材積分析</a:t>
          </a:r>
        </a:p>
      </dgm:t>
    </dgm:pt>
    <dgm:pt modelId="{CD81A37B-02AF-46C3-B074-690A2C0789E8}" type="parTrans" cxnId="{2D0093D0-1BC8-4ACE-9C65-96C5FB2D967D}">
      <dgm:prSet/>
      <dgm:spPr/>
      <dgm:t>
        <a:bodyPr/>
        <a:lstStyle/>
        <a:p>
          <a:endParaRPr lang="zh-TW" altLang="en-US"/>
        </a:p>
      </dgm:t>
    </dgm:pt>
    <dgm:pt modelId="{F23324BB-CE39-4B99-B77B-F49B905D79AF}" type="sibTrans" cxnId="{2D0093D0-1BC8-4ACE-9C65-96C5FB2D967D}">
      <dgm:prSet/>
      <dgm:spPr/>
      <dgm:t>
        <a:bodyPr/>
        <a:lstStyle/>
        <a:p>
          <a:endParaRPr lang="zh-TW" altLang="en-US"/>
        </a:p>
      </dgm:t>
    </dgm:pt>
    <dgm:pt modelId="{4CE79BDB-7050-4539-9D3C-D88396057806}">
      <dgm:prSet phldrT="[文字]" custT="1"/>
      <dgm:spPr/>
      <dgm:t>
        <a:bodyPr anchor="ctr"/>
        <a:lstStyle/>
        <a:p>
          <a:r>
            <a:rPr lang="zh-TW" altLang="en-US" sz="2600" dirty="0"/>
            <a:t>藉由分析選擇出合適的工具或運輸工具</a:t>
          </a:r>
        </a:p>
      </dgm:t>
    </dgm:pt>
    <dgm:pt modelId="{F59BCF59-9109-4B21-8BCC-A5B7E806F4BF}" type="parTrans" cxnId="{0664B4E5-E5AB-44FC-98F1-DB2B082C4E39}">
      <dgm:prSet/>
      <dgm:spPr/>
      <dgm:t>
        <a:bodyPr/>
        <a:lstStyle/>
        <a:p>
          <a:endParaRPr lang="zh-TW" altLang="en-US"/>
        </a:p>
      </dgm:t>
    </dgm:pt>
    <dgm:pt modelId="{FC988DB6-9CE0-4E4C-96C8-09356CE29868}" type="sibTrans" cxnId="{0664B4E5-E5AB-44FC-98F1-DB2B082C4E39}">
      <dgm:prSet/>
      <dgm:spPr/>
      <dgm:t>
        <a:bodyPr/>
        <a:lstStyle/>
        <a:p>
          <a:endParaRPr lang="zh-TW" altLang="en-US"/>
        </a:p>
      </dgm:t>
    </dgm:pt>
    <dgm:pt modelId="{D782C0F0-8763-4AF5-A937-27660F9B2045}" type="pres">
      <dgm:prSet presAssocID="{5A066E0E-7F4E-4A5F-9B83-0301B38E86B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785E3CBC-285D-44D2-AE34-9AD8D50158E7}" type="pres">
      <dgm:prSet presAssocID="{BCB20DC5-F584-4E48-A19B-334A78CB7C58}" presName="linNode" presStyleCnt="0"/>
      <dgm:spPr/>
    </dgm:pt>
    <dgm:pt modelId="{FE9FB420-CB43-41D7-86F9-6BE7968CD596}" type="pres">
      <dgm:prSet presAssocID="{BCB20DC5-F584-4E48-A19B-334A78CB7C58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4ACD5D-30D6-4916-93D8-0C51010D9C4D}" type="pres">
      <dgm:prSet presAssocID="{BCB20DC5-F584-4E48-A19B-334A78CB7C58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32ABCB-F111-4D4A-81F5-B8247CBD8BFD}" type="pres">
      <dgm:prSet presAssocID="{749F2F16-CC4A-4324-ABA2-78DE26790222}" presName="spacing" presStyleCnt="0"/>
      <dgm:spPr/>
    </dgm:pt>
    <dgm:pt modelId="{E52F36C1-4FF6-4AC5-B688-FEF9479CD2AE}" type="pres">
      <dgm:prSet presAssocID="{5397D96C-B232-481F-BD60-583134017EE4}" presName="linNode" presStyleCnt="0"/>
      <dgm:spPr/>
    </dgm:pt>
    <dgm:pt modelId="{9F461B2C-786E-4D64-ADC7-CEE118DEAE53}" type="pres">
      <dgm:prSet presAssocID="{5397D96C-B232-481F-BD60-583134017EE4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4D148F-012F-4263-A778-1CEEF2604CDA}" type="pres">
      <dgm:prSet presAssocID="{5397D96C-B232-481F-BD60-583134017EE4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1713AB-1EB8-4C2A-BB55-1B69CD2F449E}" type="pres">
      <dgm:prSet presAssocID="{7EB2795B-56C6-4A8E-A44D-F5F1DFD1ACFC}" presName="spacing" presStyleCnt="0"/>
      <dgm:spPr/>
    </dgm:pt>
    <dgm:pt modelId="{1ABBD230-6BE9-475D-9F09-BBE5454E4BD6}" type="pres">
      <dgm:prSet presAssocID="{E0C54DFB-28DA-43CD-AB35-C4D0E5469AD9}" presName="linNode" presStyleCnt="0"/>
      <dgm:spPr/>
    </dgm:pt>
    <dgm:pt modelId="{18F942B0-AE5A-4F68-9ED9-711592499DEE}" type="pres">
      <dgm:prSet presAssocID="{E0C54DFB-28DA-43CD-AB35-C4D0E5469AD9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71F15B-F922-4D55-9A8D-99D08B6110D8}" type="pres">
      <dgm:prSet presAssocID="{E0C54DFB-28DA-43CD-AB35-C4D0E5469AD9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1BA18C-9893-4444-B616-81F2C12938BD}" type="pres">
      <dgm:prSet presAssocID="{2F3C7A0C-DDFE-4A7C-B429-D8BB3C9E5B64}" presName="spacing" presStyleCnt="0"/>
      <dgm:spPr/>
    </dgm:pt>
    <dgm:pt modelId="{92467F23-1B72-44A3-BF00-BDF48AACD60E}" type="pres">
      <dgm:prSet presAssocID="{C07FFED8-9666-48E6-8A70-AE585604818B}" presName="linNode" presStyleCnt="0"/>
      <dgm:spPr/>
    </dgm:pt>
    <dgm:pt modelId="{5A4D0DBD-2A14-4F67-96C6-98983385AB40}" type="pres">
      <dgm:prSet presAssocID="{C07FFED8-9666-48E6-8A70-AE585604818B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D18FCD-D12E-449E-849F-3E0312B0C19E}" type="pres">
      <dgm:prSet presAssocID="{C07FFED8-9666-48E6-8A70-AE585604818B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6F652AE-8C96-4CCF-B5B4-882E26B02EB4}" type="presOf" srcId="{BCB20DC5-F584-4E48-A19B-334A78CB7C58}" destId="{FE9FB420-CB43-41D7-86F9-6BE7968CD596}" srcOrd="0" destOrd="0" presId="urn:microsoft.com/office/officeart/2005/8/layout/vList6"/>
    <dgm:cxn modelId="{3420A871-F87A-4927-8C1F-2FC3A07AD526}" type="presOf" srcId="{C07FFED8-9666-48E6-8A70-AE585604818B}" destId="{5A4D0DBD-2A14-4F67-96C6-98983385AB40}" srcOrd="0" destOrd="0" presId="urn:microsoft.com/office/officeart/2005/8/layout/vList6"/>
    <dgm:cxn modelId="{0664B4E5-E5AB-44FC-98F1-DB2B082C4E39}" srcId="{C07FFED8-9666-48E6-8A70-AE585604818B}" destId="{4CE79BDB-7050-4539-9D3C-D88396057806}" srcOrd="0" destOrd="0" parTransId="{F59BCF59-9109-4B21-8BCC-A5B7E806F4BF}" sibTransId="{FC988DB6-9CE0-4E4C-96C8-09356CE29868}"/>
    <dgm:cxn modelId="{23376B6F-9384-4170-A77A-2C0F19B108F5}" srcId="{5A066E0E-7F4E-4A5F-9B83-0301B38E86BD}" destId="{BCB20DC5-F584-4E48-A19B-334A78CB7C58}" srcOrd="0" destOrd="0" parTransId="{56201760-077F-4509-A6EF-E53791C3A981}" sibTransId="{749F2F16-CC4A-4324-ABA2-78DE26790222}"/>
    <dgm:cxn modelId="{B04ABA78-5C4A-4FB9-BF06-598770F21C65}" type="presOf" srcId="{4CE79BDB-7050-4539-9D3C-D88396057806}" destId="{C5D18FCD-D12E-449E-849F-3E0312B0C19E}" srcOrd="0" destOrd="0" presId="urn:microsoft.com/office/officeart/2005/8/layout/vList6"/>
    <dgm:cxn modelId="{1693BA12-C6C0-495D-B85D-FE32E6C03844}" srcId="{5397D96C-B232-481F-BD60-583134017EE4}" destId="{34470F5E-B857-44ED-A604-B2C687835740}" srcOrd="0" destOrd="0" parTransId="{1DE42EDB-0DAE-4044-8A59-FE41067E7348}" sibTransId="{341983EF-6193-41C5-9B15-D239539B73F2}"/>
    <dgm:cxn modelId="{E2CDEC41-C9AE-4115-9D9F-2DAB4CCD5CAD}" srcId="{E0C54DFB-28DA-43CD-AB35-C4D0E5469AD9}" destId="{E61898FA-11BF-414C-8D39-4C2267AB6836}" srcOrd="0" destOrd="0" parTransId="{5C30BBBE-F222-4070-BE88-235268A7E74E}" sibTransId="{46CE9CC9-4C7F-4195-B3AB-60A5FD31A3FC}"/>
    <dgm:cxn modelId="{56AE37D7-4033-4EE3-8A5E-898BB2BB29F7}" type="presOf" srcId="{40068715-3151-4CB0-908E-5BD14210B62F}" destId="{0D4ACD5D-30D6-4916-93D8-0C51010D9C4D}" srcOrd="0" destOrd="0" presId="urn:microsoft.com/office/officeart/2005/8/layout/vList6"/>
    <dgm:cxn modelId="{2D0093D0-1BC8-4ACE-9C65-96C5FB2D967D}" srcId="{5A066E0E-7F4E-4A5F-9B83-0301B38E86BD}" destId="{C07FFED8-9666-48E6-8A70-AE585604818B}" srcOrd="3" destOrd="0" parTransId="{CD81A37B-02AF-46C3-B074-690A2C0789E8}" sibTransId="{F23324BB-CE39-4B99-B77B-F49B905D79AF}"/>
    <dgm:cxn modelId="{E65F7888-CE9B-47CE-B817-A7B132FF9C89}" type="presOf" srcId="{E0C54DFB-28DA-43CD-AB35-C4D0E5469AD9}" destId="{18F942B0-AE5A-4F68-9ED9-711592499DEE}" srcOrd="0" destOrd="0" presId="urn:microsoft.com/office/officeart/2005/8/layout/vList6"/>
    <dgm:cxn modelId="{E098A5D0-3478-4AB9-9E58-D5645E47A7F8}" srcId="{5A066E0E-7F4E-4A5F-9B83-0301B38E86BD}" destId="{5397D96C-B232-481F-BD60-583134017EE4}" srcOrd="1" destOrd="0" parTransId="{084AA6DF-A7F3-4C92-AD56-D81019E54A73}" sibTransId="{7EB2795B-56C6-4A8E-A44D-F5F1DFD1ACFC}"/>
    <dgm:cxn modelId="{549401C4-D7B3-40C1-A022-2E7DAFACDDD6}" type="presOf" srcId="{E61898FA-11BF-414C-8D39-4C2267AB6836}" destId="{3071F15B-F922-4D55-9A8D-99D08B6110D8}" srcOrd="0" destOrd="0" presId="urn:microsoft.com/office/officeart/2005/8/layout/vList6"/>
    <dgm:cxn modelId="{E5EE45BD-4C46-4290-8BB2-DF2DF2409529}" type="presOf" srcId="{5397D96C-B232-481F-BD60-583134017EE4}" destId="{9F461B2C-786E-4D64-ADC7-CEE118DEAE53}" srcOrd="0" destOrd="0" presId="urn:microsoft.com/office/officeart/2005/8/layout/vList6"/>
    <dgm:cxn modelId="{E8FB9F01-9EB8-4D48-8636-A26855B521A7}" type="presOf" srcId="{5A066E0E-7F4E-4A5F-9B83-0301B38E86BD}" destId="{D782C0F0-8763-4AF5-A937-27660F9B2045}" srcOrd="0" destOrd="0" presId="urn:microsoft.com/office/officeart/2005/8/layout/vList6"/>
    <dgm:cxn modelId="{E877D95B-E6DD-4C30-9178-99C736B8BC2B}" type="presOf" srcId="{34470F5E-B857-44ED-A604-B2C687835740}" destId="{034D148F-012F-4263-A778-1CEEF2604CDA}" srcOrd="0" destOrd="0" presId="urn:microsoft.com/office/officeart/2005/8/layout/vList6"/>
    <dgm:cxn modelId="{7080FCF0-8D40-4CEC-8D65-5FB7043ABE0E}" srcId="{5A066E0E-7F4E-4A5F-9B83-0301B38E86BD}" destId="{E0C54DFB-28DA-43CD-AB35-C4D0E5469AD9}" srcOrd="2" destOrd="0" parTransId="{B579E7D7-9D42-410F-8ACE-B5026692DD56}" sibTransId="{2F3C7A0C-DDFE-4A7C-B429-D8BB3C9E5B64}"/>
    <dgm:cxn modelId="{49C14C87-DCA9-428D-A7BB-D0754E1E40AE}" srcId="{BCB20DC5-F584-4E48-A19B-334A78CB7C58}" destId="{40068715-3151-4CB0-908E-5BD14210B62F}" srcOrd="0" destOrd="0" parTransId="{224DBAD6-9A57-4D36-99C9-7E5CA9D60839}" sibTransId="{9E199033-E469-4968-A6D4-92821B50976E}"/>
    <dgm:cxn modelId="{FC1D7AFD-AB24-4F00-86CE-FA590E9D84E3}" type="presParOf" srcId="{D782C0F0-8763-4AF5-A937-27660F9B2045}" destId="{785E3CBC-285D-44D2-AE34-9AD8D50158E7}" srcOrd="0" destOrd="0" presId="urn:microsoft.com/office/officeart/2005/8/layout/vList6"/>
    <dgm:cxn modelId="{FE272B39-F031-40F9-A89F-099D49FFF8CB}" type="presParOf" srcId="{785E3CBC-285D-44D2-AE34-9AD8D50158E7}" destId="{FE9FB420-CB43-41D7-86F9-6BE7968CD596}" srcOrd="0" destOrd="0" presId="urn:microsoft.com/office/officeart/2005/8/layout/vList6"/>
    <dgm:cxn modelId="{8A43AE5D-970B-4C6D-8931-AB97CC875FA1}" type="presParOf" srcId="{785E3CBC-285D-44D2-AE34-9AD8D50158E7}" destId="{0D4ACD5D-30D6-4916-93D8-0C51010D9C4D}" srcOrd="1" destOrd="0" presId="urn:microsoft.com/office/officeart/2005/8/layout/vList6"/>
    <dgm:cxn modelId="{5BF48CC5-7A85-40B2-81CA-E9F67313BA89}" type="presParOf" srcId="{D782C0F0-8763-4AF5-A937-27660F9B2045}" destId="{7732ABCB-F111-4D4A-81F5-B8247CBD8BFD}" srcOrd="1" destOrd="0" presId="urn:microsoft.com/office/officeart/2005/8/layout/vList6"/>
    <dgm:cxn modelId="{4CEBCA16-940C-4428-AADD-B03A67BD8530}" type="presParOf" srcId="{D782C0F0-8763-4AF5-A937-27660F9B2045}" destId="{E52F36C1-4FF6-4AC5-B688-FEF9479CD2AE}" srcOrd="2" destOrd="0" presId="urn:microsoft.com/office/officeart/2005/8/layout/vList6"/>
    <dgm:cxn modelId="{0A9C1358-A5FA-4370-967F-A91788CB9042}" type="presParOf" srcId="{E52F36C1-4FF6-4AC5-B688-FEF9479CD2AE}" destId="{9F461B2C-786E-4D64-ADC7-CEE118DEAE53}" srcOrd="0" destOrd="0" presId="urn:microsoft.com/office/officeart/2005/8/layout/vList6"/>
    <dgm:cxn modelId="{FC020E4D-FA1B-449B-8290-DD7B96232796}" type="presParOf" srcId="{E52F36C1-4FF6-4AC5-B688-FEF9479CD2AE}" destId="{034D148F-012F-4263-A778-1CEEF2604CDA}" srcOrd="1" destOrd="0" presId="urn:microsoft.com/office/officeart/2005/8/layout/vList6"/>
    <dgm:cxn modelId="{6403B7F5-BBD1-418A-859A-8E7F742D2A86}" type="presParOf" srcId="{D782C0F0-8763-4AF5-A937-27660F9B2045}" destId="{D11713AB-1EB8-4C2A-BB55-1B69CD2F449E}" srcOrd="3" destOrd="0" presId="urn:microsoft.com/office/officeart/2005/8/layout/vList6"/>
    <dgm:cxn modelId="{B570CF3C-DBA1-4143-B3EB-2430CA9DA69C}" type="presParOf" srcId="{D782C0F0-8763-4AF5-A937-27660F9B2045}" destId="{1ABBD230-6BE9-475D-9F09-BBE5454E4BD6}" srcOrd="4" destOrd="0" presId="urn:microsoft.com/office/officeart/2005/8/layout/vList6"/>
    <dgm:cxn modelId="{D93CBD52-CA4A-41B3-AA91-99369FA3FF8A}" type="presParOf" srcId="{1ABBD230-6BE9-475D-9F09-BBE5454E4BD6}" destId="{18F942B0-AE5A-4F68-9ED9-711592499DEE}" srcOrd="0" destOrd="0" presId="urn:microsoft.com/office/officeart/2005/8/layout/vList6"/>
    <dgm:cxn modelId="{16D414AB-0706-469D-977E-4F2513FF401F}" type="presParOf" srcId="{1ABBD230-6BE9-475D-9F09-BBE5454E4BD6}" destId="{3071F15B-F922-4D55-9A8D-99D08B6110D8}" srcOrd="1" destOrd="0" presId="urn:microsoft.com/office/officeart/2005/8/layout/vList6"/>
    <dgm:cxn modelId="{2524A35F-546E-498E-914F-3AD6440EFA7E}" type="presParOf" srcId="{D782C0F0-8763-4AF5-A937-27660F9B2045}" destId="{241BA18C-9893-4444-B616-81F2C12938BD}" srcOrd="5" destOrd="0" presId="urn:microsoft.com/office/officeart/2005/8/layout/vList6"/>
    <dgm:cxn modelId="{DE852889-352E-4880-AA57-BB62775EC130}" type="presParOf" srcId="{D782C0F0-8763-4AF5-A937-27660F9B2045}" destId="{92467F23-1B72-44A3-BF00-BDF48AACD60E}" srcOrd="6" destOrd="0" presId="urn:microsoft.com/office/officeart/2005/8/layout/vList6"/>
    <dgm:cxn modelId="{6A01F172-CE90-4E54-B04F-7C7A93192F9E}" type="presParOf" srcId="{92467F23-1B72-44A3-BF00-BDF48AACD60E}" destId="{5A4D0DBD-2A14-4F67-96C6-98983385AB40}" srcOrd="0" destOrd="0" presId="urn:microsoft.com/office/officeart/2005/8/layout/vList6"/>
    <dgm:cxn modelId="{BE33CB6C-839A-4217-B9D5-B16A7D7C5672}" type="presParOf" srcId="{92467F23-1B72-44A3-BF00-BDF48AACD60E}" destId="{C5D18FCD-D12E-449E-849F-3E0312B0C19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4A4784-5DDF-4180-9BCE-101C4B1F646C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4B539A6A-7209-4046-96F4-3BBD07D47382}">
      <dgm:prSet phldrT="[文字]" custT="1"/>
      <dgm:spPr/>
      <dgm:t>
        <a:bodyPr/>
        <a:lstStyle/>
        <a:p>
          <a:r>
            <a:rPr lang="zh-TW" altLang="en-US" sz="3600" dirty="0"/>
            <a:t>揀貨路線的規劃</a:t>
          </a:r>
        </a:p>
      </dgm:t>
    </dgm:pt>
    <dgm:pt modelId="{73BE0AAA-9EC0-49A4-B2AA-29AA4C656A1C}" type="parTrans" cxnId="{FF607CA5-0C85-44FC-BE1C-FBFF7F705F20}">
      <dgm:prSet/>
      <dgm:spPr/>
      <dgm:t>
        <a:bodyPr/>
        <a:lstStyle/>
        <a:p>
          <a:endParaRPr lang="zh-TW" altLang="en-US"/>
        </a:p>
      </dgm:t>
    </dgm:pt>
    <dgm:pt modelId="{2D578A77-5380-410A-96FF-022952F61883}" type="sibTrans" cxnId="{FF607CA5-0C85-44FC-BE1C-FBFF7F705F20}">
      <dgm:prSet/>
      <dgm:spPr/>
      <dgm:t>
        <a:bodyPr/>
        <a:lstStyle/>
        <a:p>
          <a:endParaRPr lang="zh-TW" altLang="en-US"/>
        </a:p>
      </dgm:t>
    </dgm:pt>
    <dgm:pt modelId="{004B23CD-FC39-49EF-8D3E-16BBA0F5C97B}">
      <dgm:prSet phldrT="[文字]" custT="1"/>
      <dgm:spPr/>
      <dgm:t>
        <a:bodyPr/>
        <a:lstStyle/>
        <a:p>
          <a:r>
            <a:rPr lang="zh-TW" altLang="en-US" sz="3200" dirty="0"/>
            <a:t>大型物流中心可藉由資訊系統規劃揀貨路線，以達揀貨時效。</a:t>
          </a:r>
        </a:p>
      </dgm:t>
    </dgm:pt>
    <dgm:pt modelId="{A51A1268-C40B-4AD1-A99B-2BB39A90B923}" type="parTrans" cxnId="{F137B235-2807-4936-9E5C-4E6E299C7FAB}">
      <dgm:prSet/>
      <dgm:spPr/>
      <dgm:t>
        <a:bodyPr/>
        <a:lstStyle/>
        <a:p>
          <a:endParaRPr lang="zh-TW" altLang="en-US"/>
        </a:p>
      </dgm:t>
    </dgm:pt>
    <dgm:pt modelId="{A8E18AE2-FF57-41C8-88C0-2B701AD17C40}" type="sibTrans" cxnId="{F137B235-2807-4936-9E5C-4E6E299C7FAB}">
      <dgm:prSet/>
      <dgm:spPr/>
      <dgm:t>
        <a:bodyPr/>
        <a:lstStyle/>
        <a:p>
          <a:endParaRPr lang="zh-TW" altLang="en-US"/>
        </a:p>
      </dgm:t>
    </dgm:pt>
    <dgm:pt modelId="{76C8E8B4-E7A9-424A-B95A-BBA3417F603A}">
      <dgm:prSet phldrT="[文字]" custT="1"/>
      <dgm:spPr/>
      <dgm:t>
        <a:bodyPr/>
        <a:lstStyle/>
        <a:p>
          <a:r>
            <a:rPr lang="zh-TW" altLang="en-US" sz="3600" dirty="0"/>
            <a:t>揀貨數量的統計</a:t>
          </a:r>
        </a:p>
      </dgm:t>
    </dgm:pt>
    <dgm:pt modelId="{CDAB6407-CCC8-4C37-B939-A9A1E857D8F4}" type="parTrans" cxnId="{9794E785-3F74-461E-89DC-E8D2AF4CD5EB}">
      <dgm:prSet/>
      <dgm:spPr/>
      <dgm:t>
        <a:bodyPr/>
        <a:lstStyle/>
        <a:p>
          <a:endParaRPr lang="zh-TW" altLang="en-US"/>
        </a:p>
      </dgm:t>
    </dgm:pt>
    <dgm:pt modelId="{2CA6C374-B498-4145-B1CC-733534C55128}" type="sibTrans" cxnId="{9794E785-3F74-461E-89DC-E8D2AF4CD5EB}">
      <dgm:prSet/>
      <dgm:spPr/>
      <dgm:t>
        <a:bodyPr/>
        <a:lstStyle/>
        <a:p>
          <a:endParaRPr lang="zh-TW" altLang="en-US"/>
        </a:p>
      </dgm:t>
    </dgm:pt>
    <dgm:pt modelId="{D2341EA1-B1C0-4CDF-9E1C-722BF7362048}">
      <dgm:prSet phldrT="[文字]" custT="1"/>
      <dgm:spPr/>
      <dgm:t>
        <a:bodyPr/>
        <a:lstStyle/>
        <a:p>
          <a:r>
            <a:rPr lang="zh-TW" altLang="en-US" sz="3200" dirty="0"/>
            <a:t>藉由資訊系統產生揀貨數量單據，以利揀貨作業。</a:t>
          </a:r>
        </a:p>
      </dgm:t>
    </dgm:pt>
    <dgm:pt modelId="{1AB4F8CC-BBD9-48C7-A2CC-EB9992499E87}" type="parTrans" cxnId="{B20E8D0F-6266-4801-83EB-907FEEA0A0AB}">
      <dgm:prSet/>
      <dgm:spPr/>
      <dgm:t>
        <a:bodyPr/>
        <a:lstStyle/>
        <a:p>
          <a:endParaRPr lang="zh-TW" altLang="en-US"/>
        </a:p>
      </dgm:t>
    </dgm:pt>
    <dgm:pt modelId="{F1E265A0-4D07-44FA-A3B3-C09DD7339A93}" type="sibTrans" cxnId="{B20E8D0F-6266-4801-83EB-907FEEA0A0AB}">
      <dgm:prSet/>
      <dgm:spPr/>
      <dgm:t>
        <a:bodyPr/>
        <a:lstStyle/>
        <a:p>
          <a:endParaRPr lang="zh-TW" altLang="en-US"/>
        </a:p>
      </dgm:t>
    </dgm:pt>
    <dgm:pt modelId="{BF8A7CF8-1C26-4CE9-A8A8-7645EFEF08F8}" type="pres">
      <dgm:prSet presAssocID="{BB4A4784-5DDF-4180-9BCE-101C4B1F64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F1A5C08-6B69-42DF-A658-8D9020E8141A}" type="pres">
      <dgm:prSet presAssocID="{4B539A6A-7209-4046-96F4-3BBD07D47382}" presName="composite" presStyleCnt="0"/>
      <dgm:spPr/>
    </dgm:pt>
    <dgm:pt modelId="{8ABF1010-E054-4255-80B4-D4FC57989A3E}" type="pres">
      <dgm:prSet presAssocID="{4B539A6A-7209-4046-96F4-3BBD07D4738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CC89B5-1154-4221-BF88-C4A29DA30F7B}" type="pres">
      <dgm:prSet presAssocID="{4B539A6A-7209-4046-96F4-3BBD07D4738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661F2F-D5C7-4DFF-9094-56923132B9A9}" type="pres">
      <dgm:prSet presAssocID="{2D578A77-5380-410A-96FF-022952F61883}" presName="space" presStyleCnt="0"/>
      <dgm:spPr/>
    </dgm:pt>
    <dgm:pt modelId="{3430B72A-3224-4717-8D44-8C1698BEE8C8}" type="pres">
      <dgm:prSet presAssocID="{76C8E8B4-E7A9-424A-B95A-BBA3417F603A}" presName="composite" presStyleCnt="0"/>
      <dgm:spPr/>
    </dgm:pt>
    <dgm:pt modelId="{38CDABA4-B96E-40F1-9FE3-BD4C3F4BB865}" type="pres">
      <dgm:prSet presAssocID="{76C8E8B4-E7A9-424A-B95A-BBA3417F603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B59645-A48D-4FDD-B8D4-4F310FB6D368}" type="pres">
      <dgm:prSet presAssocID="{76C8E8B4-E7A9-424A-B95A-BBA3417F603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20E8D0F-6266-4801-83EB-907FEEA0A0AB}" srcId="{76C8E8B4-E7A9-424A-B95A-BBA3417F603A}" destId="{D2341EA1-B1C0-4CDF-9E1C-722BF7362048}" srcOrd="0" destOrd="0" parTransId="{1AB4F8CC-BBD9-48C7-A2CC-EB9992499E87}" sibTransId="{F1E265A0-4D07-44FA-A3B3-C09DD7339A93}"/>
    <dgm:cxn modelId="{4845B43C-0771-4C41-BDF0-8AF4B817A6F7}" type="presOf" srcId="{D2341EA1-B1C0-4CDF-9E1C-722BF7362048}" destId="{05B59645-A48D-4FDD-B8D4-4F310FB6D368}" srcOrd="0" destOrd="0" presId="urn:microsoft.com/office/officeart/2005/8/layout/hList1"/>
    <dgm:cxn modelId="{A197044E-8400-4254-B3C5-2B5CAD7D67A4}" type="presOf" srcId="{4B539A6A-7209-4046-96F4-3BBD07D47382}" destId="{8ABF1010-E054-4255-80B4-D4FC57989A3E}" srcOrd="0" destOrd="0" presId="urn:microsoft.com/office/officeart/2005/8/layout/hList1"/>
    <dgm:cxn modelId="{459AB9C4-E941-4D3B-B0D0-D0A372D845EF}" type="presOf" srcId="{BB4A4784-5DDF-4180-9BCE-101C4B1F646C}" destId="{BF8A7CF8-1C26-4CE9-A8A8-7645EFEF08F8}" srcOrd="0" destOrd="0" presId="urn:microsoft.com/office/officeart/2005/8/layout/hList1"/>
    <dgm:cxn modelId="{7C626775-8151-4841-8987-5BCCE16879A0}" type="presOf" srcId="{76C8E8B4-E7A9-424A-B95A-BBA3417F603A}" destId="{38CDABA4-B96E-40F1-9FE3-BD4C3F4BB865}" srcOrd="0" destOrd="0" presId="urn:microsoft.com/office/officeart/2005/8/layout/hList1"/>
    <dgm:cxn modelId="{9794E785-3F74-461E-89DC-E8D2AF4CD5EB}" srcId="{BB4A4784-5DDF-4180-9BCE-101C4B1F646C}" destId="{76C8E8B4-E7A9-424A-B95A-BBA3417F603A}" srcOrd="1" destOrd="0" parTransId="{CDAB6407-CCC8-4C37-B939-A9A1E857D8F4}" sibTransId="{2CA6C374-B498-4145-B1CC-733534C55128}"/>
    <dgm:cxn modelId="{6C52E05C-049A-4724-A529-59CD9CF5E5D0}" type="presOf" srcId="{004B23CD-FC39-49EF-8D3E-16BBA0F5C97B}" destId="{E2CC89B5-1154-4221-BF88-C4A29DA30F7B}" srcOrd="0" destOrd="0" presId="urn:microsoft.com/office/officeart/2005/8/layout/hList1"/>
    <dgm:cxn modelId="{F137B235-2807-4936-9E5C-4E6E299C7FAB}" srcId="{4B539A6A-7209-4046-96F4-3BBD07D47382}" destId="{004B23CD-FC39-49EF-8D3E-16BBA0F5C97B}" srcOrd="0" destOrd="0" parTransId="{A51A1268-C40B-4AD1-A99B-2BB39A90B923}" sibTransId="{A8E18AE2-FF57-41C8-88C0-2B701AD17C40}"/>
    <dgm:cxn modelId="{FF607CA5-0C85-44FC-BE1C-FBFF7F705F20}" srcId="{BB4A4784-5DDF-4180-9BCE-101C4B1F646C}" destId="{4B539A6A-7209-4046-96F4-3BBD07D47382}" srcOrd="0" destOrd="0" parTransId="{73BE0AAA-9EC0-49A4-B2AA-29AA4C656A1C}" sibTransId="{2D578A77-5380-410A-96FF-022952F61883}"/>
    <dgm:cxn modelId="{23E23CB2-581F-4527-A662-0FD4A6C45A69}" type="presParOf" srcId="{BF8A7CF8-1C26-4CE9-A8A8-7645EFEF08F8}" destId="{4F1A5C08-6B69-42DF-A658-8D9020E8141A}" srcOrd="0" destOrd="0" presId="urn:microsoft.com/office/officeart/2005/8/layout/hList1"/>
    <dgm:cxn modelId="{C87A7684-172F-412D-AD4E-574999254F14}" type="presParOf" srcId="{4F1A5C08-6B69-42DF-A658-8D9020E8141A}" destId="{8ABF1010-E054-4255-80B4-D4FC57989A3E}" srcOrd="0" destOrd="0" presId="urn:microsoft.com/office/officeart/2005/8/layout/hList1"/>
    <dgm:cxn modelId="{23DBD840-498D-45DA-BDAE-9AA4E2584033}" type="presParOf" srcId="{4F1A5C08-6B69-42DF-A658-8D9020E8141A}" destId="{E2CC89B5-1154-4221-BF88-C4A29DA30F7B}" srcOrd="1" destOrd="0" presId="urn:microsoft.com/office/officeart/2005/8/layout/hList1"/>
    <dgm:cxn modelId="{6AF897D9-020A-41FC-8E5C-1E21392D9FD3}" type="presParOf" srcId="{BF8A7CF8-1C26-4CE9-A8A8-7645EFEF08F8}" destId="{C1661F2F-D5C7-4DFF-9094-56923132B9A9}" srcOrd="1" destOrd="0" presId="urn:microsoft.com/office/officeart/2005/8/layout/hList1"/>
    <dgm:cxn modelId="{B2621282-D38B-4F1E-97CB-E800F18CD05A}" type="presParOf" srcId="{BF8A7CF8-1C26-4CE9-A8A8-7645EFEF08F8}" destId="{3430B72A-3224-4717-8D44-8C1698BEE8C8}" srcOrd="2" destOrd="0" presId="urn:microsoft.com/office/officeart/2005/8/layout/hList1"/>
    <dgm:cxn modelId="{9FB963AD-B5D1-4A2E-BF10-3184104F148E}" type="presParOf" srcId="{3430B72A-3224-4717-8D44-8C1698BEE8C8}" destId="{38CDABA4-B96E-40F1-9FE3-BD4C3F4BB865}" srcOrd="0" destOrd="0" presId="urn:microsoft.com/office/officeart/2005/8/layout/hList1"/>
    <dgm:cxn modelId="{0F597919-DDC5-4414-9021-7333B0A96F74}" type="presParOf" srcId="{3430B72A-3224-4717-8D44-8C1698BEE8C8}" destId="{05B59645-A48D-4FDD-B8D4-4F310FB6D3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3D5C53-8928-4A28-9B6B-00F200C8D112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C3BE8BA5-62FF-45BC-A5B1-CEC45D4A7C3F}">
      <dgm:prSet/>
      <dgm:spPr/>
      <dgm:t>
        <a:bodyPr/>
        <a:lstStyle/>
        <a:p>
          <a:pPr rtl="0"/>
          <a:r>
            <a:rPr lang="zh-TW" dirty="0"/>
            <a:t>客戶資本資料</a:t>
          </a:r>
          <a:endParaRPr lang="en-US" dirty="0"/>
        </a:p>
      </dgm:t>
    </dgm:pt>
    <dgm:pt modelId="{ABEBF688-A57F-4516-91F6-67C3DA8D440A}" type="parTrans" cxnId="{59D80190-77C5-41FB-9F6B-1B5F639ECD8A}">
      <dgm:prSet/>
      <dgm:spPr/>
      <dgm:t>
        <a:bodyPr/>
        <a:lstStyle/>
        <a:p>
          <a:endParaRPr lang="zh-TW" altLang="en-US"/>
        </a:p>
      </dgm:t>
    </dgm:pt>
    <dgm:pt modelId="{F5B5763C-63A3-4C74-A648-F052C0A53C2D}" type="sibTrans" cxnId="{59D80190-77C5-41FB-9F6B-1B5F639ECD8A}">
      <dgm:prSet/>
      <dgm:spPr/>
      <dgm:t>
        <a:bodyPr/>
        <a:lstStyle/>
        <a:p>
          <a:endParaRPr lang="zh-TW" altLang="en-US"/>
        </a:p>
      </dgm:t>
    </dgm:pt>
    <dgm:pt modelId="{E3EFA889-0D12-4E03-86AB-903199479E17}">
      <dgm:prSet/>
      <dgm:spPr/>
      <dgm:t>
        <a:bodyPr/>
        <a:lstStyle/>
        <a:p>
          <a:pPr rtl="0"/>
          <a:r>
            <a:rPr lang="zh-TW" dirty="0"/>
            <a:t>收貨人資料</a:t>
          </a:r>
          <a:endParaRPr lang="en-US" dirty="0"/>
        </a:p>
      </dgm:t>
    </dgm:pt>
    <dgm:pt modelId="{80446368-BC6C-4712-8F19-661E60BB96AB}" type="parTrans" cxnId="{C07930A4-9EE0-49EE-9910-88574305003C}">
      <dgm:prSet/>
      <dgm:spPr/>
      <dgm:t>
        <a:bodyPr/>
        <a:lstStyle/>
        <a:p>
          <a:endParaRPr lang="zh-TW" altLang="en-US"/>
        </a:p>
      </dgm:t>
    </dgm:pt>
    <dgm:pt modelId="{042D2160-A78C-47D4-9259-168ABE8DDA58}" type="sibTrans" cxnId="{C07930A4-9EE0-49EE-9910-88574305003C}">
      <dgm:prSet/>
      <dgm:spPr/>
      <dgm:t>
        <a:bodyPr/>
        <a:lstStyle/>
        <a:p>
          <a:endParaRPr lang="zh-TW" altLang="en-US"/>
        </a:p>
      </dgm:t>
    </dgm:pt>
    <dgm:pt modelId="{CB51739A-064C-4048-9538-6A11CB7EAB7A}">
      <dgm:prSet/>
      <dgm:spPr/>
      <dgm:t>
        <a:bodyPr/>
        <a:lstStyle/>
        <a:p>
          <a:pPr rtl="0"/>
          <a:r>
            <a:rPr lang="zh-TW" dirty="0"/>
            <a:t>配送區路線資料</a:t>
          </a:r>
          <a:endParaRPr lang="en-US" dirty="0"/>
        </a:p>
      </dgm:t>
    </dgm:pt>
    <dgm:pt modelId="{2BF7854C-8A97-4EB0-8195-C5C0EB8EB053}" type="parTrans" cxnId="{64C179D6-3C06-4880-A7BF-221B7FC21317}">
      <dgm:prSet/>
      <dgm:spPr/>
      <dgm:t>
        <a:bodyPr/>
        <a:lstStyle/>
        <a:p>
          <a:endParaRPr lang="zh-TW" altLang="en-US"/>
        </a:p>
      </dgm:t>
    </dgm:pt>
    <dgm:pt modelId="{C2AE4897-B320-4F9B-8744-B1DFA14F9AE9}" type="sibTrans" cxnId="{64C179D6-3C06-4880-A7BF-221B7FC21317}">
      <dgm:prSet/>
      <dgm:spPr/>
      <dgm:t>
        <a:bodyPr/>
        <a:lstStyle/>
        <a:p>
          <a:endParaRPr lang="zh-TW" altLang="en-US"/>
        </a:p>
      </dgm:t>
    </dgm:pt>
    <dgm:pt modelId="{9FDA3C1C-0116-4054-832D-B461535DE978}">
      <dgm:prSet/>
      <dgm:spPr/>
      <dgm:t>
        <a:bodyPr/>
        <a:lstStyle/>
        <a:p>
          <a:pPr rtl="0"/>
          <a:r>
            <a:rPr lang="zh-TW" dirty="0"/>
            <a:t>客戶所在地或指定送貨點相關資料</a:t>
          </a:r>
          <a:endParaRPr lang="en-US" dirty="0"/>
        </a:p>
      </dgm:t>
    </dgm:pt>
    <dgm:pt modelId="{EFFD3269-E2AC-4B9C-AF5C-E27A1494B11D}" type="parTrans" cxnId="{6D87701D-7C12-4E33-B8BF-F82DFC7C6BD2}">
      <dgm:prSet/>
      <dgm:spPr/>
      <dgm:t>
        <a:bodyPr/>
        <a:lstStyle/>
        <a:p>
          <a:endParaRPr lang="zh-TW" altLang="en-US"/>
        </a:p>
      </dgm:t>
    </dgm:pt>
    <dgm:pt modelId="{C102F8C0-12C9-4DE5-9731-243313C02655}" type="sibTrans" cxnId="{6D87701D-7C12-4E33-B8BF-F82DFC7C6BD2}">
      <dgm:prSet/>
      <dgm:spPr/>
      <dgm:t>
        <a:bodyPr/>
        <a:lstStyle/>
        <a:p>
          <a:endParaRPr lang="zh-TW" altLang="en-US"/>
        </a:p>
      </dgm:t>
    </dgm:pt>
    <dgm:pt modelId="{688FE177-4E72-402C-98D3-8C6832104D63}">
      <dgm:prSet custT="1"/>
      <dgm:spPr/>
      <dgm:t>
        <a:bodyPr/>
        <a:lstStyle/>
        <a:p>
          <a:pPr rtl="0"/>
          <a:r>
            <a:rPr lang="zh-TW" sz="2800" dirty="0"/>
            <a:t>出貨憑據資料</a:t>
          </a:r>
          <a:endParaRPr lang="en-US" sz="2800" dirty="0"/>
        </a:p>
      </dgm:t>
    </dgm:pt>
    <dgm:pt modelId="{2C09F02E-D32F-4E29-9922-E7740CA8843F}" type="parTrans" cxnId="{D813CD48-5736-485C-81D2-48815D3A8BD9}">
      <dgm:prSet/>
      <dgm:spPr/>
      <dgm:t>
        <a:bodyPr/>
        <a:lstStyle/>
        <a:p>
          <a:endParaRPr lang="zh-TW" altLang="en-US"/>
        </a:p>
      </dgm:t>
    </dgm:pt>
    <dgm:pt modelId="{59B97BAE-872A-427D-85C8-2F8FEAAA1338}" type="sibTrans" cxnId="{D813CD48-5736-485C-81D2-48815D3A8BD9}">
      <dgm:prSet/>
      <dgm:spPr/>
      <dgm:t>
        <a:bodyPr/>
        <a:lstStyle/>
        <a:p>
          <a:endParaRPr lang="zh-TW" altLang="en-US"/>
        </a:p>
      </dgm:t>
    </dgm:pt>
    <dgm:pt modelId="{320E3E33-0EA9-435B-9426-DEC2EEA51E14}">
      <dgm:prSet/>
      <dgm:spPr/>
      <dgm:t>
        <a:bodyPr/>
        <a:lstStyle/>
        <a:p>
          <a:pPr rtl="0"/>
          <a:r>
            <a:rPr lang="zh-TW" dirty="0"/>
            <a:t>將資料表單化，做為出貨、客服的依據</a:t>
          </a:r>
          <a:r>
            <a:rPr lang="zh-TW" altLang="en-US" dirty="0"/>
            <a:t>。</a:t>
          </a:r>
          <a:endParaRPr lang="en-US" dirty="0"/>
        </a:p>
      </dgm:t>
    </dgm:pt>
    <dgm:pt modelId="{16EEC085-0552-496F-AD71-C33B4AB98520}" type="parTrans" cxnId="{46CDADCF-3068-4553-B364-E1C43537674D}">
      <dgm:prSet/>
      <dgm:spPr/>
      <dgm:t>
        <a:bodyPr/>
        <a:lstStyle/>
        <a:p>
          <a:endParaRPr lang="zh-TW" altLang="en-US"/>
        </a:p>
      </dgm:t>
    </dgm:pt>
    <dgm:pt modelId="{5DC78E2C-E7C0-4B78-ADD2-17072EB7FAA5}" type="sibTrans" cxnId="{46CDADCF-3068-4553-B364-E1C43537674D}">
      <dgm:prSet/>
      <dgm:spPr/>
      <dgm:t>
        <a:bodyPr/>
        <a:lstStyle/>
        <a:p>
          <a:endParaRPr lang="zh-TW" altLang="en-US"/>
        </a:p>
      </dgm:t>
    </dgm:pt>
    <dgm:pt modelId="{D30CCA7B-BB69-4F9D-B203-980FDC8634E1}">
      <dgm:prSet custT="1"/>
      <dgm:spPr/>
      <dgm:t>
        <a:bodyPr/>
        <a:lstStyle/>
        <a:p>
          <a:pPr rtl="0"/>
          <a:r>
            <a:rPr lang="zh-TW" sz="2800" dirty="0"/>
            <a:t>出貨異常 </a:t>
          </a:r>
          <a:r>
            <a:rPr lang="en-US" sz="2800" dirty="0"/>
            <a:t>/</a:t>
          </a:r>
          <a:r>
            <a:rPr lang="zh-TW" sz="2800" dirty="0"/>
            <a:t>緊急資料</a:t>
          </a:r>
          <a:endParaRPr lang="en-US" sz="2800" dirty="0"/>
        </a:p>
      </dgm:t>
    </dgm:pt>
    <dgm:pt modelId="{F9EF322E-495A-4FF2-9CED-84682A2EF453}" type="parTrans" cxnId="{5FE4129C-734F-4B95-8FF8-C0D2BBC994D0}">
      <dgm:prSet/>
      <dgm:spPr/>
      <dgm:t>
        <a:bodyPr/>
        <a:lstStyle/>
        <a:p>
          <a:endParaRPr lang="zh-TW" altLang="en-US"/>
        </a:p>
      </dgm:t>
    </dgm:pt>
    <dgm:pt modelId="{CADA5513-B921-4C52-A0CA-0DF0E5513F98}" type="sibTrans" cxnId="{5FE4129C-734F-4B95-8FF8-C0D2BBC994D0}">
      <dgm:prSet/>
      <dgm:spPr/>
      <dgm:t>
        <a:bodyPr/>
        <a:lstStyle/>
        <a:p>
          <a:endParaRPr lang="zh-TW" altLang="en-US"/>
        </a:p>
      </dgm:t>
    </dgm:pt>
    <dgm:pt modelId="{70C40B78-3305-4B93-9362-717FC59C540B}">
      <dgm:prSet/>
      <dgm:spPr/>
      <dgm:t>
        <a:bodyPr/>
        <a:lstStyle/>
        <a:p>
          <a:pPr rtl="0"/>
          <a:r>
            <a:rPr lang="zh-TW" dirty="0"/>
            <a:t>透過資訊系統來預防、解決異常</a:t>
          </a:r>
          <a:r>
            <a:rPr lang="zh-TW" altLang="en-US" dirty="0"/>
            <a:t>。</a:t>
          </a:r>
          <a:endParaRPr lang="zh-TW" dirty="0"/>
        </a:p>
      </dgm:t>
    </dgm:pt>
    <dgm:pt modelId="{5C91AAE2-8E96-49A2-BAE1-E12661726DF0}" type="parTrans" cxnId="{5D8883D4-04DC-4BA0-9985-DAB650D16AF1}">
      <dgm:prSet/>
      <dgm:spPr/>
      <dgm:t>
        <a:bodyPr/>
        <a:lstStyle/>
        <a:p>
          <a:endParaRPr lang="zh-TW" altLang="en-US"/>
        </a:p>
      </dgm:t>
    </dgm:pt>
    <dgm:pt modelId="{EFC58184-6EA3-4A1E-A337-88D3A63BADB2}" type="sibTrans" cxnId="{5D8883D4-04DC-4BA0-9985-DAB650D16AF1}">
      <dgm:prSet/>
      <dgm:spPr/>
      <dgm:t>
        <a:bodyPr/>
        <a:lstStyle/>
        <a:p>
          <a:endParaRPr lang="zh-TW" altLang="en-US"/>
        </a:p>
      </dgm:t>
    </dgm:pt>
    <dgm:pt modelId="{0EAF8D4E-9EC7-4CF6-B6BC-B3936085D27E}" type="pres">
      <dgm:prSet presAssocID="{253D5C53-8928-4A28-9B6B-00F200C8D1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0718CB7-6893-417B-99DA-27B9A030F467}" type="pres">
      <dgm:prSet presAssocID="{C3BE8BA5-62FF-45BC-A5B1-CEC45D4A7C3F}" presName="linNode" presStyleCnt="0"/>
      <dgm:spPr/>
    </dgm:pt>
    <dgm:pt modelId="{B0074788-5999-421B-9284-C28A6F8CA0B5}" type="pres">
      <dgm:prSet presAssocID="{C3BE8BA5-62FF-45BC-A5B1-CEC45D4A7C3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D07632-488D-4A52-8AD7-65CF0020D444}" type="pres">
      <dgm:prSet presAssocID="{C3BE8BA5-62FF-45BC-A5B1-CEC45D4A7C3F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C2F07F-B48A-46B9-A4FC-0BF6CFD66D3F}" type="pres">
      <dgm:prSet presAssocID="{F5B5763C-63A3-4C74-A648-F052C0A53C2D}" presName="sp" presStyleCnt="0"/>
      <dgm:spPr/>
    </dgm:pt>
    <dgm:pt modelId="{27A51FB6-EF29-4658-B84A-64DB107BBE62}" type="pres">
      <dgm:prSet presAssocID="{CB51739A-064C-4048-9538-6A11CB7EAB7A}" presName="linNode" presStyleCnt="0"/>
      <dgm:spPr/>
    </dgm:pt>
    <dgm:pt modelId="{1E232AD8-B982-4D71-BFA6-006744AF904A}" type="pres">
      <dgm:prSet presAssocID="{CB51739A-064C-4048-9538-6A11CB7EAB7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5F3C42-DFAE-46B8-9C57-B6BEEAC8AB3F}" type="pres">
      <dgm:prSet presAssocID="{CB51739A-064C-4048-9538-6A11CB7EAB7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61FC4B-9FC9-4484-B0A5-BBD743D32C73}" type="pres">
      <dgm:prSet presAssocID="{C2AE4897-B320-4F9B-8744-B1DFA14F9AE9}" presName="sp" presStyleCnt="0"/>
      <dgm:spPr/>
    </dgm:pt>
    <dgm:pt modelId="{54DC0A78-9D28-4730-A360-79D252C98AD6}" type="pres">
      <dgm:prSet presAssocID="{688FE177-4E72-402C-98D3-8C6832104D63}" presName="linNode" presStyleCnt="0"/>
      <dgm:spPr/>
    </dgm:pt>
    <dgm:pt modelId="{4E04B7E9-5BC7-49DB-9618-10D4BD507789}" type="pres">
      <dgm:prSet presAssocID="{688FE177-4E72-402C-98D3-8C6832104D6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DA6CF9-E6EE-4FE3-8B5B-314BFF657A36}" type="pres">
      <dgm:prSet presAssocID="{688FE177-4E72-402C-98D3-8C6832104D6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047291-8E8C-4CD7-8F54-E3164A43243B}" type="pres">
      <dgm:prSet presAssocID="{59B97BAE-872A-427D-85C8-2F8FEAAA1338}" presName="sp" presStyleCnt="0"/>
      <dgm:spPr/>
    </dgm:pt>
    <dgm:pt modelId="{DE15DC98-6509-42FD-A040-9E80C9F24467}" type="pres">
      <dgm:prSet presAssocID="{D30CCA7B-BB69-4F9D-B203-980FDC8634E1}" presName="linNode" presStyleCnt="0"/>
      <dgm:spPr/>
    </dgm:pt>
    <dgm:pt modelId="{1B55207B-25D4-42FD-B4C6-58CC50323E50}" type="pres">
      <dgm:prSet presAssocID="{D30CCA7B-BB69-4F9D-B203-980FDC8634E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572FD1-C004-4E3C-809A-CA0F6BC25F8B}" type="pres">
      <dgm:prSet presAssocID="{D30CCA7B-BB69-4F9D-B203-980FDC8634E1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1109F29-C9F4-4237-AF2F-6DC5382E02FE}" type="presOf" srcId="{E3EFA889-0D12-4E03-86AB-903199479E17}" destId="{30D07632-488D-4A52-8AD7-65CF0020D444}" srcOrd="0" destOrd="0" presId="urn:microsoft.com/office/officeart/2005/8/layout/vList5"/>
    <dgm:cxn modelId="{C07930A4-9EE0-49EE-9910-88574305003C}" srcId="{C3BE8BA5-62FF-45BC-A5B1-CEC45D4A7C3F}" destId="{E3EFA889-0D12-4E03-86AB-903199479E17}" srcOrd="0" destOrd="0" parTransId="{80446368-BC6C-4712-8F19-661E60BB96AB}" sibTransId="{042D2160-A78C-47D4-9259-168ABE8DDA58}"/>
    <dgm:cxn modelId="{5D8883D4-04DC-4BA0-9985-DAB650D16AF1}" srcId="{D30CCA7B-BB69-4F9D-B203-980FDC8634E1}" destId="{70C40B78-3305-4B93-9362-717FC59C540B}" srcOrd="0" destOrd="0" parTransId="{5C91AAE2-8E96-49A2-BAE1-E12661726DF0}" sibTransId="{EFC58184-6EA3-4A1E-A337-88D3A63BADB2}"/>
    <dgm:cxn modelId="{F06D5D2D-DF69-4875-9C30-EE5CE20DE998}" type="presOf" srcId="{320E3E33-0EA9-435B-9426-DEC2EEA51E14}" destId="{B7DA6CF9-E6EE-4FE3-8B5B-314BFF657A36}" srcOrd="0" destOrd="0" presId="urn:microsoft.com/office/officeart/2005/8/layout/vList5"/>
    <dgm:cxn modelId="{5FE4129C-734F-4B95-8FF8-C0D2BBC994D0}" srcId="{253D5C53-8928-4A28-9B6B-00F200C8D112}" destId="{D30CCA7B-BB69-4F9D-B203-980FDC8634E1}" srcOrd="3" destOrd="0" parTransId="{F9EF322E-495A-4FF2-9CED-84682A2EF453}" sibTransId="{CADA5513-B921-4C52-A0CA-0DF0E5513F98}"/>
    <dgm:cxn modelId="{A0CC8D1D-86F2-4828-AB2A-02DCBA9C1DCC}" type="presOf" srcId="{CB51739A-064C-4048-9538-6A11CB7EAB7A}" destId="{1E232AD8-B982-4D71-BFA6-006744AF904A}" srcOrd="0" destOrd="0" presId="urn:microsoft.com/office/officeart/2005/8/layout/vList5"/>
    <dgm:cxn modelId="{C89C15D9-342E-4795-A5DC-C95209019871}" type="presOf" srcId="{9FDA3C1C-0116-4054-832D-B461535DE978}" destId="{215F3C42-DFAE-46B8-9C57-B6BEEAC8AB3F}" srcOrd="0" destOrd="0" presId="urn:microsoft.com/office/officeart/2005/8/layout/vList5"/>
    <dgm:cxn modelId="{0993A436-88FF-4E75-A35F-F9C122621CD9}" type="presOf" srcId="{C3BE8BA5-62FF-45BC-A5B1-CEC45D4A7C3F}" destId="{B0074788-5999-421B-9284-C28A6F8CA0B5}" srcOrd="0" destOrd="0" presId="urn:microsoft.com/office/officeart/2005/8/layout/vList5"/>
    <dgm:cxn modelId="{9831E1D1-E856-4ECB-8089-2EBCB0127CEB}" type="presOf" srcId="{70C40B78-3305-4B93-9362-717FC59C540B}" destId="{16572FD1-C004-4E3C-809A-CA0F6BC25F8B}" srcOrd="0" destOrd="0" presId="urn:microsoft.com/office/officeart/2005/8/layout/vList5"/>
    <dgm:cxn modelId="{DE736A34-E79D-4604-B35E-83469E7303A1}" type="presOf" srcId="{688FE177-4E72-402C-98D3-8C6832104D63}" destId="{4E04B7E9-5BC7-49DB-9618-10D4BD507789}" srcOrd="0" destOrd="0" presId="urn:microsoft.com/office/officeart/2005/8/layout/vList5"/>
    <dgm:cxn modelId="{513B6A34-DCD1-48B8-822B-F3618CC9B819}" type="presOf" srcId="{253D5C53-8928-4A28-9B6B-00F200C8D112}" destId="{0EAF8D4E-9EC7-4CF6-B6BC-B3936085D27E}" srcOrd="0" destOrd="0" presId="urn:microsoft.com/office/officeart/2005/8/layout/vList5"/>
    <dgm:cxn modelId="{64C179D6-3C06-4880-A7BF-221B7FC21317}" srcId="{253D5C53-8928-4A28-9B6B-00F200C8D112}" destId="{CB51739A-064C-4048-9538-6A11CB7EAB7A}" srcOrd="1" destOrd="0" parTransId="{2BF7854C-8A97-4EB0-8195-C5C0EB8EB053}" sibTransId="{C2AE4897-B320-4F9B-8744-B1DFA14F9AE9}"/>
    <dgm:cxn modelId="{D813CD48-5736-485C-81D2-48815D3A8BD9}" srcId="{253D5C53-8928-4A28-9B6B-00F200C8D112}" destId="{688FE177-4E72-402C-98D3-8C6832104D63}" srcOrd="2" destOrd="0" parTransId="{2C09F02E-D32F-4E29-9922-E7740CA8843F}" sibTransId="{59B97BAE-872A-427D-85C8-2F8FEAAA1338}"/>
    <dgm:cxn modelId="{6D87701D-7C12-4E33-B8BF-F82DFC7C6BD2}" srcId="{CB51739A-064C-4048-9538-6A11CB7EAB7A}" destId="{9FDA3C1C-0116-4054-832D-B461535DE978}" srcOrd="0" destOrd="0" parTransId="{EFFD3269-E2AC-4B9C-AF5C-E27A1494B11D}" sibTransId="{C102F8C0-12C9-4DE5-9731-243313C02655}"/>
    <dgm:cxn modelId="{46CDADCF-3068-4553-B364-E1C43537674D}" srcId="{688FE177-4E72-402C-98D3-8C6832104D63}" destId="{320E3E33-0EA9-435B-9426-DEC2EEA51E14}" srcOrd="0" destOrd="0" parTransId="{16EEC085-0552-496F-AD71-C33B4AB98520}" sibTransId="{5DC78E2C-E7C0-4B78-ADD2-17072EB7FAA5}"/>
    <dgm:cxn modelId="{59D80190-77C5-41FB-9F6B-1B5F639ECD8A}" srcId="{253D5C53-8928-4A28-9B6B-00F200C8D112}" destId="{C3BE8BA5-62FF-45BC-A5B1-CEC45D4A7C3F}" srcOrd="0" destOrd="0" parTransId="{ABEBF688-A57F-4516-91F6-67C3DA8D440A}" sibTransId="{F5B5763C-63A3-4C74-A648-F052C0A53C2D}"/>
    <dgm:cxn modelId="{88913B3E-3427-44D3-A8C2-0E1B495EDAC0}" type="presOf" srcId="{D30CCA7B-BB69-4F9D-B203-980FDC8634E1}" destId="{1B55207B-25D4-42FD-B4C6-58CC50323E50}" srcOrd="0" destOrd="0" presId="urn:microsoft.com/office/officeart/2005/8/layout/vList5"/>
    <dgm:cxn modelId="{3C316A4D-0938-420F-834D-854438BA61AA}" type="presParOf" srcId="{0EAF8D4E-9EC7-4CF6-B6BC-B3936085D27E}" destId="{90718CB7-6893-417B-99DA-27B9A030F467}" srcOrd="0" destOrd="0" presId="urn:microsoft.com/office/officeart/2005/8/layout/vList5"/>
    <dgm:cxn modelId="{1FE4EB29-A72C-4ABF-ADC4-73800822E0F1}" type="presParOf" srcId="{90718CB7-6893-417B-99DA-27B9A030F467}" destId="{B0074788-5999-421B-9284-C28A6F8CA0B5}" srcOrd="0" destOrd="0" presId="urn:microsoft.com/office/officeart/2005/8/layout/vList5"/>
    <dgm:cxn modelId="{9003FE53-625E-4043-8C70-A4A19212DC1E}" type="presParOf" srcId="{90718CB7-6893-417B-99DA-27B9A030F467}" destId="{30D07632-488D-4A52-8AD7-65CF0020D444}" srcOrd="1" destOrd="0" presId="urn:microsoft.com/office/officeart/2005/8/layout/vList5"/>
    <dgm:cxn modelId="{1A7872A5-CDDD-4E2C-A418-B7151CF036ED}" type="presParOf" srcId="{0EAF8D4E-9EC7-4CF6-B6BC-B3936085D27E}" destId="{8AC2F07F-B48A-46B9-A4FC-0BF6CFD66D3F}" srcOrd="1" destOrd="0" presId="urn:microsoft.com/office/officeart/2005/8/layout/vList5"/>
    <dgm:cxn modelId="{3B3EA0D3-2E51-4425-BFF5-DCFB24FF9F68}" type="presParOf" srcId="{0EAF8D4E-9EC7-4CF6-B6BC-B3936085D27E}" destId="{27A51FB6-EF29-4658-B84A-64DB107BBE62}" srcOrd="2" destOrd="0" presId="urn:microsoft.com/office/officeart/2005/8/layout/vList5"/>
    <dgm:cxn modelId="{764324DA-23FD-4089-A9A2-5DEEC96F47A8}" type="presParOf" srcId="{27A51FB6-EF29-4658-B84A-64DB107BBE62}" destId="{1E232AD8-B982-4D71-BFA6-006744AF904A}" srcOrd="0" destOrd="0" presId="urn:microsoft.com/office/officeart/2005/8/layout/vList5"/>
    <dgm:cxn modelId="{AB33D1D1-61C6-4D0D-9000-3F0710ACED48}" type="presParOf" srcId="{27A51FB6-EF29-4658-B84A-64DB107BBE62}" destId="{215F3C42-DFAE-46B8-9C57-B6BEEAC8AB3F}" srcOrd="1" destOrd="0" presId="urn:microsoft.com/office/officeart/2005/8/layout/vList5"/>
    <dgm:cxn modelId="{74A1437A-1945-4C38-BFAF-F8A92592E46B}" type="presParOf" srcId="{0EAF8D4E-9EC7-4CF6-B6BC-B3936085D27E}" destId="{3C61FC4B-9FC9-4484-B0A5-BBD743D32C73}" srcOrd="3" destOrd="0" presId="urn:microsoft.com/office/officeart/2005/8/layout/vList5"/>
    <dgm:cxn modelId="{D2801A80-AA13-481C-AD38-718DF93AC3D0}" type="presParOf" srcId="{0EAF8D4E-9EC7-4CF6-B6BC-B3936085D27E}" destId="{54DC0A78-9D28-4730-A360-79D252C98AD6}" srcOrd="4" destOrd="0" presId="urn:microsoft.com/office/officeart/2005/8/layout/vList5"/>
    <dgm:cxn modelId="{B50CBA07-06A0-4A80-918C-F345D0FAFEBB}" type="presParOf" srcId="{54DC0A78-9D28-4730-A360-79D252C98AD6}" destId="{4E04B7E9-5BC7-49DB-9618-10D4BD507789}" srcOrd="0" destOrd="0" presId="urn:microsoft.com/office/officeart/2005/8/layout/vList5"/>
    <dgm:cxn modelId="{377B5EF5-0E62-4980-86A3-828759B64C1B}" type="presParOf" srcId="{54DC0A78-9D28-4730-A360-79D252C98AD6}" destId="{B7DA6CF9-E6EE-4FE3-8B5B-314BFF657A36}" srcOrd="1" destOrd="0" presId="urn:microsoft.com/office/officeart/2005/8/layout/vList5"/>
    <dgm:cxn modelId="{EE4326F7-E6C8-408F-944C-4E70DF26F896}" type="presParOf" srcId="{0EAF8D4E-9EC7-4CF6-B6BC-B3936085D27E}" destId="{1E047291-8E8C-4CD7-8F54-E3164A43243B}" srcOrd="5" destOrd="0" presId="urn:microsoft.com/office/officeart/2005/8/layout/vList5"/>
    <dgm:cxn modelId="{C172FB93-ECAF-460E-B3BC-F8197ACFF18F}" type="presParOf" srcId="{0EAF8D4E-9EC7-4CF6-B6BC-B3936085D27E}" destId="{DE15DC98-6509-42FD-A040-9E80C9F24467}" srcOrd="6" destOrd="0" presId="urn:microsoft.com/office/officeart/2005/8/layout/vList5"/>
    <dgm:cxn modelId="{C484A03B-DBDD-4767-A738-DE7F007B63E1}" type="presParOf" srcId="{DE15DC98-6509-42FD-A040-9E80C9F24467}" destId="{1B55207B-25D4-42FD-B4C6-58CC50323E50}" srcOrd="0" destOrd="0" presId="urn:microsoft.com/office/officeart/2005/8/layout/vList5"/>
    <dgm:cxn modelId="{52712A4D-6165-4BFA-A078-D774DD281D5E}" type="presParOf" srcId="{DE15DC98-6509-42FD-A040-9E80C9F24467}" destId="{16572FD1-C004-4E3C-809A-CA0F6BC25F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5714F0-999E-4EBD-B017-2FE0C1CD7CB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0D37C5F-2224-4A10-A33A-4768D66004CB}">
      <dgm:prSet custT="1"/>
      <dgm:spPr/>
      <dgm:t>
        <a:bodyPr/>
        <a:lstStyle/>
        <a:p>
          <a:pPr algn="ctr" rtl="0"/>
          <a:r>
            <a:rPr lang="zh-TW" sz="2800" dirty="0"/>
            <a:t>穩定且快速的取得供應資訊</a:t>
          </a:r>
          <a:endParaRPr lang="en-US" sz="2800" dirty="0"/>
        </a:p>
      </dgm:t>
    </dgm:pt>
    <dgm:pt modelId="{7702A91E-F5C1-4D86-B90E-D6CC4B6DE05D}" type="parTrans" cxnId="{4572BAC1-1A5E-4690-AAF9-7B8886872F3A}">
      <dgm:prSet/>
      <dgm:spPr/>
      <dgm:t>
        <a:bodyPr/>
        <a:lstStyle/>
        <a:p>
          <a:pPr algn="ctr"/>
          <a:endParaRPr lang="zh-TW" altLang="en-US" sz="2000"/>
        </a:p>
      </dgm:t>
    </dgm:pt>
    <dgm:pt modelId="{B9D77241-E276-44E1-B96D-63EEB337226C}" type="sibTrans" cxnId="{4572BAC1-1A5E-4690-AAF9-7B8886872F3A}">
      <dgm:prSet/>
      <dgm:spPr/>
      <dgm:t>
        <a:bodyPr/>
        <a:lstStyle/>
        <a:p>
          <a:pPr algn="ctr"/>
          <a:endParaRPr lang="zh-TW" altLang="en-US" sz="2000"/>
        </a:p>
      </dgm:t>
    </dgm:pt>
    <dgm:pt modelId="{6FE894E3-2D9A-4408-A39C-A00E42881BEE}">
      <dgm:prSet custT="1"/>
      <dgm:spPr/>
      <dgm:t>
        <a:bodyPr/>
        <a:lstStyle/>
        <a:p>
          <a:pPr algn="ctr" rtl="0"/>
          <a:r>
            <a:rPr lang="zh-TW" sz="2800" dirty="0"/>
            <a:t>資訊傳遞的準確性</a:t>
          </a:r>
          <a:endParaRPr lang="en-US" sz="2800" dirty="0"/>
        </a:p>
      </dgm:t>
    </dgm:pt>
    <dgm:pt modelId="{47EA4F9B-1D16-4C21-B46F-1B5D61266882}" type="parTrans" cxnId="{560716F1-17D7-49EA-B1D4-9265B8B50A17}">
      <dgm:prSet/>
      <dgm:spPr/>
      <dgm:t>
        <a:bodyPr/>
        <a:lstStyle/>
        <a:p>
          <a:pPr algn="ctr"/>
          <a:endParaRPr lang="zh-TW" altLang="en-US" sz="2000"/>
        </a:p>
      </dgm:t>
    </dgm:pt>
    <dgm:pt modelId="{5635155D-7046-4E93-B627-14E3CB625B33}" type="sibTrans" cxnId="{560716F1-17D7-49EA-B1D4-9265B8B50A17}">
      <dgm:prSet/>
      <dgm:spPr/>
      <dgm:t>
        <a:bodyPr/>
        <a:lstStyle/>
        <a:p>
          <a:pPr algn="ctr"/>
          <a:endParaRPr lang="zh-TW" altLang="en-US" sz="2000"/>
        </a:p>
      </dgm:t>
    </dgm:pt>
    <dgm:pt modelId="{D5D822FC-A62D-48E6-9DED-830C6346D484}">
      <dgm:prSet custT="1"/>
      <dgm:spPr/>
      <dgm:t>
        <a:bodyPr/>
        <a:lstStyle/>
        <a:p>
          <a:pPr algn="ctr" rtl="0"/>
          <a:r>
            <a:rPr lang="zh-TW" sz="2800" dirty="0"/>
            <a:t>資訊傳遞的即時性</a:t>
          </a:r>
          <a:endParaRPr lang="en-US" sz="2800" dirty="0"/>
        </a:p>
      </dgm:t>
    </dgm:pt>
    <dgm:pt modelId="{57F19061-028E-4D26-BF7E-768F915FEB78}" type="parTrans" cxnId="{5BEAF50C-BB33-4370-9F2D-D6A74CC58351}">
      <dgm:prSet/>
      <dgm:spPr/>
      <dgm:t>
        <a:bodyPr/>
        <a:lstStyle/>
        <a:p>
          <a:pPr algn="ctr"/>
          <a:endParaRPr lang="zh-TW" altLang="en-US" sz="2000"/>
        </a:p>
      </dgm:t>
    </dgm:pt>
    <dgm:pt modelId="{6D8F341E-FDF8-4806-9402-6E257CBFD854}" type="sibTrans" cxnId="{5BEAF50C-BB33-4370-9F2D-D6A74CC58351}">
      <dgm:prSet/>
      <dgm:spPr/>
      <dgm:t>
        <a:bodyPr/>
        <a:lstStyle/>
        <a:p>
          <a:pPr algn="ctr"/>
          <a:endParaRPr lang="zh-TW" altLang="en-US" sz="2000"/>
        </a:p>
      </dgm:t>
    </dgm:pt>
    <dgm:pt modelId="{03862C26-ECCF-4E3A-8C1B-3DFD7472B1C4}">
      <dgm:prSet custT="1"/>
      <dgm:spPr/>
      <dgm:t>
        <a:bodyPr/>
        <a:lstStyle/>
        <a:p>
          <a:pPr algn="ctr" rtl="0"/>
          <a:r>
            <a:rPr lang="zh-TW" sz="2800" dirty="0"/>
            <a:t>異常資訊的回報</a:t>
          </a:r>
          <a:endParaRPr lang="en-US" sz="2800" dirty="0"/>
        </a:p>
      </dgm:t>
    </dgm:pt>
    <dgm:pt modelId="{B4DD3E6A-5AD0-4891-BBE2-55BA58C56DE1}" type="parTrans" cxnId="{00BBC4C8-08F0-4831-8934-A8517F8F0B62}">
      <dgm:prSet/>
      <dgm:spPr/>
      <dgm:t>
        <a:bodyPr/>
        <a:lstStyle/>
        <a:p>
          <a:pPr algn="ctr"/>
          <a:endParaRPr lang="zh-TW" altLang="en-US" sz="2000"/>
        </a:p>
      </dgm:t>
    </dgm:pt>
    <dgm:pt modelId="{3A8DCD8B-FB76-47CD-B9ED-21CEE0C7C598}" type="sibTrans" cxnId="{00BBC4C8-08F0-4831-8934-A8517F8F0B62}">
      <dgm:prSet/>
      <dgm:spPr/>
      <dgm:t>
        <a:bodyPr/>
        <a:lstStyle/>
        <a:p>
          <a:pPr algn="ctr"/>
          <a:endParaRPr lang="zh-TW" altLang="en-US" sz="2000"/>
        </a:p>
      </dgm:t>
    </dgm:pt>
    <dgm:pt modelId="{020E479B-201A-45C9-BFE2-ED8522DD14F3}">
      <dgm:prSet custT="1"/>
      <dgm:spPr>
        <a:solidFill>
          <a:srgbClr val="FFC000"/>
        </a:solidFill>
      </dgm:spPr>
      <dgm:t>
        <a:bodyPr/>
        <a:lstStyle/>
        <a:p>
          <a:pPr algn="ctr" rtl="0"/>
          <a:r>
            <a:rPr lang="zh-TW" sz="2800" dirty="0"/>
            <a:t>資訊系統必須保有彈性</a:t>
          </a:r>
          <a:endParaRPr lang="en-US" sz="2800" dirty="0"/>
        </a:p>
      </dgm:t>
    </dgm:pt>
    <dgm:pt modelId="{A0AD249B-E411-4ADC-9206-1288A9280A93}" type="parTrans" cxnId="{03DED8B8-D4AB-4D12-9FDC-6ACFECBBAD41}">
      <dgm:prSet/>
      <dgm:spPr/>
      <dgm:t>
        <a:bodyPr/>
        <a:lstStyle/>
        <a:p>
          <a:pPr algn="ctr"/>
          <a:endParaRPr lang="zh-TW" altLang="en-US" sz="2000"/>
        </a:p>
      </dgm:t>
    </dgm:pt>
    <dgm:pt modelId="{35BA2CDD-82C1-40E0-94FC-C47F8CF3B9AD}" type="sibTrans" cxnId="{03DED8B8-D4AB-4D12-9FDC-6ACFECBBAD41}">
      <dgm:prSet/>
      <dgm:spPr/>
      <dgm:t>
        <a:bodyPr/>
        <a:lstStyle/>
        <a:p>
          <a:pPr algn="ctr"/>
          <a:endParaRPr lang="zh-TW" altLang="en-US" sz="2000"/>
        </a:p>
      </dgm:t>
    </dgm:pt>
    <dgm:pt modelId="{104BEC73-06DF-4B8F-BA06-64EE4B08924C}">
      <dgm:prSet custT="1"/>
      <dgm:spPr/>
      <dgm:t>
        <a:bodyPr/>
        <a:lstStyle/>
        <a:p>
          <a:pPr algn="ctr" rtl="0"/>
          <a:r>
            <a:rPr lang="zh-TW" sz="2800" dirty="0"/>
            <a:t>適當的格式</a:t>
          </a:r>
          <a:r>
            <a:rPr lang="en-US" sz="2800" dirty="0"/>
            <a:t>(</a:t>
          </a:r>
          <a:r>
            <a:rPr lang="zh-TW" sz="2800" dirty="0"/>
            <a:t>報表</a:t>
          </a:r>
          <a:r>
            <a:rPr lang="en-US" sz="2800" dirty="0"/>
            <a:t>)</a:t>
          </a:r>
          <a:r>
            <a:rPr lang="zh-TW" sz="2800" dirty="0"/>
            <a:t>呈現</a:t>
          </a:r>
        </a:p>
      </dgm:t>
    </dgm:pt>
    <dgm:pt modelId="{82F9EDDA-D49C-4018-AF7B-1739A769CD21}" type="parTrans" cxnId="{46CFBD1B-1DA2-43BD-9197-2AB3A9E8EECC}">
      <dgm:prSet/>
      <dgm:spPr/>
      <dgm:t>
        <a:bodyPr/>
        <a:lstStyle/>
        <a:p>
          <a:pPr algn="ctr"/>
          <a:endParaRPr lang="zh-TW" altLang="en-US" sz="2000"/>
        </a:p>
      </dgm:t>
    </dgm:pt>
    <dgm:pt modelId="{B6CFBED3-A40D-41D5-9CC7-3F1F4BA0C1AF}" type="sibTrans" cxnId="{46CFBD1B-1DA2-43BD-9197-2AB3A9E8EECC}">
      <dgm:prSet/>
      <dgm:spPr/>
      <dgm:t>
        <a:bodyPr/>
        <a:lstStyle/>
        <a:p>
          <a:pPr algn="ctr"/>
          <a:endParaRPr lang="zh-TW" altLang="en-US" sz="2000"/>
        </a:p>
      </dgm:t>
    </dgm:pt>
    <dgm:pt modelId="{9E6B5F8B-697F-40F9-BF38-734534109C5B}" type="pres">
      <dgm:prSet presAssocID="{B15714F0-999E-4EBD-B017-2FE0C1CD7C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92B59D7-95E6-4983-A27E-A7117F9A52F6}" type="pres">
      <dgm:prSet presAssocID="{70D37C5F-2224-4A10-A33A-4768D66004C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5E1EE4-4BEB-434C-A24D-EC12E34478B1}" type="pres">
      <dgm:prSet presAssocID="{B9D77241-E276-44E1-B96D-63EEB337226C}" presName="spacer" presStyleCnt="0"/>
      <dgm:spPr/>
    </dgm:pt>
    <dgm:pt modelId="{D259E861-AB1E-4867-92D9-F458D8C2A0BB}" type="pres">
      <dgm:prSet presAssocID="{6FE894E3-2D9A-4408-A39C-A00E42881BE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24E4B9-887B-4494-A3F7-AF87881C52FF}" type="pres">
      <dgm:prSet presAssocID="{5635155D-7046-4E93-B627-14E3CB625B33}" presName="spacer" presStyleCnt="0"/>
      <dgm:spPr/>
    </dgm:pt>
    <dgm:pt modelId="{3E7100B2-3222-4EF6-B69E-2EB79126581E}" type="pres">
      <dgm:prSet presAssocID="{D5D822FC-A62D-48E6-9DED-830C6346D48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C5A5DF-9CCC-4742-8199-D601AEDB8114}" type="pres">
      <dgm:prSet presAssocID="{6D8F341E-FDF8-4806-9402-6E257CBFD854}" presName="spacer" presStyleCnt="0"/>
      <dgm:spPr/>
    </dgm:pt>
    <dgm:pt modelId="{A566A9BF-4168-4969-8EB8-0AAD8B4D5976}" type="pres">
      <dgm:prSet presAssocID="{03862C26-ECCF-4E3A-8C1B-3DFD7472B1C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D88466-B9A0-405A-AC51-9E7A5780AD14}" type="pres">
      <dgm:prSet presAssocID="{3A8DCD8B-FB76-47CD-B9ED-21CEE0C7C598}" presName="spacer" presStyleCnt="0"/>
      <dgm:spPr/>
    </dgm:pt>
    <dgm:pt modelId="{15F4F1F9-E382-40D5-B404-4494542BE68E}" type="pres">
      <dgm:prSet presAssocID="{020E479B-201A-45C9-BFE2-ED8522DD14F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5B8F55-B065-4277-9AF9-4AAD663ABA91}" type="pres">
      <dgm:prSet presAssocID="{35BA2CDD-82C1-40E0-94FC-C47F8CF3B9AD}" presName="spacer" presStyleCnt="0"/>
      <dgm:spPr/>
    </dgm:pt>
    <dgm:pt modelId="{EF649EBF-9486-46BB-938B-2DFB6A09D40D}" type="pres">
      <dgm:prSet presAssocID="{104BEC73-06DF-4B8F-BA06-64EE4B08924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6CFBD1B-1DA2-43BD-9197-2AB3A9E8EECC}" srcId="{B15714F0-999E-4EBD-B017-2FE0C1CD7CB8}" destId="{104BEC73-06DF-4B8F-BA06-64EE4B08924C}" srcOrd="5" destOrd="0" parTransId="{82F9EDDA-D49C-4018-AF7B-1739A769CD21}" sibTransId="{B6CFBED3-A40D-41D5-9CC7-3F1F4BA0C1AF}"/>
    <dgm:cxn modelId="{560716F1-17D7-49EA-B1D4-9265B8B50A17}" srcId="{B15714F0-999E-4EBD-B017-2FE0C1CD7CB8}" destId="{6FE894E3-2D9A-4408-A39C-A00E42881BEE}" srcOrd="1" destOrd="0" parTransId="{47EA4F9B-1D16-4C21-B46F-1B5D61266882}" sibTransId="{5635155D-7046-4E93-B627-14E3CB625B33}"/>
    <dgm:cxn modelId="{03DED8B8-D4AB-4D12-9FDC-6ACFECBBAD41}" srcId="{B15714F0-999E-4EBD-B017-2FE0C1CD7CB8}" destId="{020E479B-201A-45C9-BFE2-ED8522DD14F3}" srcOrd="4" destOrd="0" parTransId="{A0AD249B-E411-4ADC-9206-1288A9280A93}" sibTransId="{35BA2CDD-82C1-40E0-94FC-C47F8CF3B9AD}"/>
    <dgm:cxn modelId="{E27233E0-B398-4342-8D5A-4ACB58CF31DC}" type="presOf" srcId="{104BEC73-06DF-4B8F-BA06-64EE4B08924C}" destId="{EF649EBF-9486-46BB-938B-2DFB6A09D40D}" srcOrd="0" destOrd="0" presId="urn:microsoft.com/office/officeart/2005/8/layout/vList2"/>
    <dgm:cxn modelId="{BD3F9E2D-9637-4120-8949-82E753894C67}" type="presOf" srcId="{70D37C5F-2224-4A10-A33A-4768D66004CB}" destId="{E92B59D7-95E6-4983-A27E-A7117F9A52F6}" srcOrd="0" destOrd="0" presId="urn:microsoft.com/office/officeart/2005/8/layout/vList2"/>
    <dgm:cxn modelId="{4572BAC1-1A5E-4690-AAF9-7B8886872F3A}" srcId="{B15714F0-999E-4EBD-B017-2FE0C1CD7CB8}" destId="{70D37C5F-2224-4A10-A33A-4768D66004CB}" srcOrd="0" destOrd="0" parTransId="{7702A91E-F5C1-4D86-B90E-D6CC4B6DE05D}" sibTransId="{B9D77241-E276-44E1-B96D-63EEB337226C}"/>
    <dgm:cxn modelId="{5BEAF50C-BB33-4370-9F2D-D6A74CC58351}" srcId="{B15714F0-999E-4EBD-B017-2FE0C1CD7CB8}" destId="{D5D822FC-A62D-48E6-9DED-830C6346D484}" srcOrd="2" destOrd="0" parTransId="{57F19061-028E-4D26-BF7E-768F915FEB78}" sibTransId="{6D8F341E-FDF8-4806-9402-6E257CBFD854}"/>
    <dgm:cxn modelId="{17622F5B-62BC-4689-9955-2CC364858C2D}" type="presOf" srcId="{020E479B-201A-45C9-BFE2-ED8522DD14F3}" destId="{15F4F1F9-E382-40D5-B404-4494542BE68E}" srcOrd="0" destOrd="0" presId="urn:microsoft.com/office/officeart/2005/8/layout/vList2"/>
    <dgm:cxn modelId="{9A148270-DB60-4F37-A2DF-61323C351A78}" type="presOf" srcId="{6FE894E3-2D9A-4408-A39C-A00E42881BEE}" destId="{D259E861-AB1E-4867-92D9-F458D8C2A0BB}" srcOrd="0" destOrd="0" presId="urn:microsoft.com/office/officeart/2005/8/layout/vList2"/>
    <dgm:cxn modelId="{E779F7DC-141F-4889-8D61-712A53587DA3}" type="presOf" srcId="{D5D822FC-A62D-48E6-9DED-830C6346D484}" destId="{3E7100B2-3222-4EF6-B69E-2EB79126581E}" srcOrd="0" destOrd="0" presId="urn:microsoft.com/office/officeart/2005/8/layout/vList2"/>
    <dgm:cxn modelId="{ED74DE6D-76A4-440A-AF0E-09555CDD8516}" type="presOf" srcId="{B15714F0-999E-4EBD-B017-2FE0C1CD7CB8}" destId="{9E6B5F8B-697F-40F9-BF38-734534109C5B}" srcOrd="0" destOrd="0" presId="urn:microsoft.com/office/officeart/2005/8/layout/vList2"/>
    <dgm:cxn modelId="{00BBC4C8-08F0-4831-8934-A8517F8F0B62}" srcId="{B15714F0-999E-4EBD-B017-2FE0C1CD7CB8}" destId="{03862C26-ECCF-4E3A-8C1B-3DFD7472B1C4}" srcOrd="3" destOrd="0" parTransId="{B4DD3E6A-5AD0-4891-BBE2-55BA58C56DE1}" sibTransId="{3A8DCD8B-FB76-47CD-B9ED-21CEE0C7C598}"/>
    <dgm:cxn modelId="{EBB66FFD-7E6F-42CB-BA2C-3EDA19DA1150}" type="presOf" srcId="{03862C26-ECCF-4E3A-8C1B-3DFD7472B1C4}" destId="{A566A9BF-4168-4969-8EB8-0AAD8B4D5976}" srcOrd="0" destOrd="0" presId="urn:microsoft.com/office/officeart/2005/8/layout/vList2"/>
    <dgm:cxn modelId="{98335EE0-769B-4E42-86BF-C63350597D9B}" type="presParOf" srcId="{9E6B5F8B-697F-40F9-BF38-734534109C5B}" destId="{E92B59D7-95E6-4983-A27E-A7117F9A52F6}" srcOrd="0" destOrd="0" presId="urn:microsoft.com/office/officeart/2005/8/layout/vList2"/>
    <dgm:cxn modelId="{8BDF62A8-074B-4CF2-8595-53B7BD4FDA65}" type="presParOf" srcId="{9E6B5F8B-697F-40F9-BF38-734534109C5B}" destId="{095E1EE4-4BEB-434C-A24D-EC12E34478B1}" srcOrd="1" destOrd="0" presId="urn:microsoft.com/office/officeart/2005/8/layout/vList2"/>
    <dgm:cxn modelId="{1FC1FA86-BA24-4B9B-8AFC-22CC915F509A}" type="presParOf" srcId="{9E6B5F8B-697F-40F9-BF38-734534109C5B}" destId="{D259E861-AB1E-4867-92D9-F458D8C2A0BB}" srcOrd="2" destOrd="0" presId="urn:microsoft.com/office/officeart/2005/8/layout/vList2"/>
    <dgm:cxn modelId="{42A30205-6DFF-43F5-A66A-234EB0205933}" type="presParOf" srcId="{9E6B5F8B-697F-40F9-BF38-734534109C5B}" destId="{3124E4B9-887B-4494-A3F7-AF87881C52FF}" srcOrd="3" destOrd="0" presId="urn:microsoft.com/office/officeart/2005/8/layout/vList2"/>
    <dgm:cxn modelId="{DE34C3F1-F6A5-42F9-9D79-4FA34DB4B1D7}" type="presParOf" srcId="{9E6B5F8B-697F-40F9-BF38-734534109C5B}" destId="{3E7100B2-3222-4EF6-B69E-2EB79126581E}" srcOrd="4" destOrd="0" presId="urn:microsoft.com/office/officeart/2005/8/layout/vList2"/>
    <dgm:cxn modelId="{B17AE6DC-0A74-40C5-9EC1-204BB4D3775A}" type="presParOf" srcId="{9E6B5F8B-697F-40F9-BF38-734534109C5B}" destId="{21C5A5DF-9CCC-4742-8199-D601AEDB8114}" srcOrd="5" destOrd="0" presId="urn:microsoft.com/office/officeart/2005/8/layout/vList2"/>
    <dgm:cxn modelId="{DA84C26C-973D-47B7-BB75-F7E6D66A122A}" type="presParOf" srcId="{9E6B5F8B-697F-40F9-BF38-734534109C5B}" destId="{A566A9BF-4168-4969-8EB8-0AAD8B4D5976}" srcOrd="6" destOrd="0" presId="urn:microsoft.com/office/officeart/2005/8/layout/vList2"/>
    <dgm:cxn modelId="{635E7484-80A6-4B89-B00D-F368DE4F1B99}" type="presParOf" srcId="{9E6B5F8B-697F-40F9-BF38-734534109C5B}" destId="{F2D88466-B9A0-405A-AC51-9E7A5780AD14}" srcOrd="7" destOrd="0" presId="urn:microsoft.com/office/officeart/2005/8/layout/vList2"/>
    <dgm:cxn modelId="{36D989E5-6D7B-4569-9E97-27071B206136}" type="presParOf" srcId="{9E6B5F8B-697F-40F9-BF38-734534109C5B}" destId="{15F4F1F9-E382-40D5-B404-4494542BE68E}" srcOrd="8" destOrd="0" presId="urn:microsoft.com/office/officeart/2005/8/layout/vList2"/>
    <dgm:cxn modelId="{5A169159-4576-4E5D-9096-2FC7F877AE44}" type="presParOf" srcId="{9E6B5F8B-697F-40F9-BF38-734534109C5B}" destId="{655B8F55-B065-4277-9AF9-4AAD663ABA91}" srcOrd="9" destOrd="0" presId="urn:microsoft.com/office/officeart/2005/8/layout/vList2"/>
    <dgm:cxn modelId="{69BCB889-607A-43A2-A7EF-7383C17C0A5E}" type="presParOf" srcId="{9E6B5F8B-697F-40F9-BF38-734534109C5B}" destId="{EF649EBF-9486-46BB-938B-2DFB6A09D40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12B8B-1E21-4F5C-9790-73356FB9E06F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A485A-BF08-46FA-8D3E-E9DD6E1845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9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A485A-BF08-46FA-8D3E-E9DD6E184531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altLang="zh-TW" dirty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>
          <a:xfrm>
            <a:off x="1979613" y="6356350"/>
            <a:ext cx="4679950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3ABF4C-8A3F-444F-8345-D9F35E821A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A979A0-CE15-4D69-A1C9-A7A68B47AFBF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ABF4C-8A3F-444F-8345-D9F35E821A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A979A0-CE15-4D69-A1C9-A7A68B47AFBF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ABF4C-8A3F-444F-8345-D9F35E821A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A979A0-CE15-4D69-A1C9-A7A68B47AFBF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ABF4C-8A3F-444F-8345-D9F35E821A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A979A0-CE15-4D69-A1C9-A7A68B47AFBF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ABF4C-8A3F-444F-8345-D9F35E821A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A979A0-CE15-4D69-A1C9-A7A68B47AFBF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ABF4C-8A3F-444F-8345-D9F35E821A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A979A0-CE15-4D69-A1C9-A7A68B47AFBF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ABF4C-8A3F-444F-8345-D9F35E821A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A979A0-CE15-4D69-A1C9-A7A68B47AFBF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ABF4C-8A3F-444F-8345-D9F35E821A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A979A0-CE15-4D69-A1C9-A7A68B47AFBF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ABF4C-8A3F-444F-8345-D9F35E821A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A979A0-CE15-4D69-A1C9-A7A68B47AFBF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ABF4C-8A3F-444F-8345-D9F35E821A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A979A0-CE15-4D69-A1C9-A7A68B47AFBF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ABF4C-8A3F-444F-8345-D9F35E821A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41277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4736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55A979A0-CE15-4D69-A1C9-A7A68B47AFBF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660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28916" y="64736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5B3ABF4C-8A3F-444F-8345-D9F35E821A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itchFamily="18" charset="0"/>
              </a:rPr>
              <a:t>第</a:t>
            </a:r>
            <a:r>
              <a:rPr lang="en-US" altLang="zh-TW" dirty="0">
                <a:latin typeface="Times New Roman" pitchFamily="18" charset="0"/>
              </a:rPr>
              <a:t>11</a:t>
            </a:r>
            <a:r>
              <a:rPr lang="zh-TW" altLang="en-US" dirty="0">
                <a:latin typeface="Times New Roman" pitchFamily="18" charset="0"/>
              </a:rPr>
              <a:t>章</a:t>
            </a:r>
            <a:r>
              <a:rPr lang="en-US" altLang="zh-TW" dirty="0">
                <a:latin typeface="Times New Roman" pitchFamily="18" charset="0"/>
              </a:rPr>
              <a:t/>
            </a:r>
            <a:br>
              <a:rPr lang="en-US" altLang="zh-TW" dirty="0">
                <a:latin typeface="Times New Roman" pitchFamily="18" charset="0"/>
              </a:rPr>
            </a:br>
            <a:r>
              <a:rPr lang="zh-TW" altLang="en-US" dirty="0">
                <a:latin typeface="Times New Roman" pitchFamily="18" charset="0"/>
              </a:rPr>
              <a:t>物流資訊系統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1.2 </a:t>
            </a:r>
            <a:r>
              <a:rPr lang="zh-TW" altLang="en-US" b="1" dirty="0">
                <a:solidFill>
                  <a:srgbClr val="FF0000"/>
                </a:solidFill>
              </a:rPr>
              <a:t>進貨作業管理系統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525963"/>
          </a:xfrm>
        </p:spPr>
        <p:txBody>
          <a:bodyPr/>
          <a:lstStyle/>
          <a:p>
            <a:r>
              <a:rPr lang="zh-TW" altLang="en-US" dirty="0"/>
              <a:t>進貨是物流中心的起點作業，影響物流中心的後續作業。</a:t>
            </a:r>
            <a:endParaRPr lang="en-US" altLang="zh-TW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0" y="2101304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物流中心商品品項眾多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70C0"/>
                </a:solidFill>
              </a:rPr>
              <a:t>必須藉助資訊系統</a:t>
            </a:r>
          </a:p>
        </p:txBody>
      </p:sp>
      <p:pic>
        <p:nvPicPr>
          <p:cNvPr id="4" name="內容版面配置區 3" descr="圖10-3  物流中心商品品項眾多必須藉助資訊系統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12875"/>
            <a:ext cx="8352927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存貨週轉率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存貨週轉率 </a:t>
            </a:r>
            <a:r>
              <a:rPr lang="en-US" altLang="zh-TW" b="1" dirty="0">
                <a:solidFill>
                  <a:srgbClr val="FF0000"/>
                </a:solidFill>
              </a:rPr>
              <a:t>= </a:t>
            </a:r>
            <a:r>
              <a:rPr lang="zh-TW" altLang="en-US" b="1" dirty="0">
                <a:solidFill>
                  <a:srgbClr val="FF0000"/>
                </a:solidFill>
              </a:rPr>
              <a:t>銷貨成本／平均存貨</a:t>
            </a:r>
            <a:endParaRPr lang="en-US" altLang="zh-TW" b="1" dirty="0">
              <a:solidFill>
                <a:srgbClr val="FF0000"/>
              </a:solidFill>
            </a:endParaRPr>
          </a:p>
          <a:p>
            <a:endParaRPr lang="en-US" altLang="zh-TW" sz="1400" dirty="0"/>
          </a:p>
          <a:p>
            <a:r>
              <a:rPr lang="zh-TW" altLang="en-US" dirty="0"/>
              <a:t>衡量企業</a:t>
            </a:r>
            <a:r>
              <a:rPr lang="zh-TW" altLang="en-US" dirty="0">
                <a:solidFill>
                  <a:srgbClr val="7030A0"/>
                </a:solidFill>
              </a:rPr>
              <a:t>存貨的週轉速度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意指企業</a:t>
            </a:r>
            <a:r>
              <a:rPr lang="zh-TW" altLang="en-US" dirty="0">
                <a:solidFill>
                  <a:srgbClr val="008000"/>
                </a:solidFill>
              </a:rPr>
              <a:t>推銷商品的能力與經營績效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sp>
        <p:nvSpPr>
          <p:cNvPr id="13" name="圓角矩形 12"/>
          <p:cNvSpPr/>
          <p:nvPr/>
        </p:nvSpPr>
        <p:spPr>
          <a:xfrm>
            <a:off x="5364088" y="5184499"/>
            <a:ext cx="3024336" cy="61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dirty="0"/>
              <a:t>資本運用效率高</a:t>
            </a:r>
          </a:p>
        </p:txBody>
      </p:sp>
      <p:sp>
        <p:nvSpPr>
          <p:cNvPr id="16" name="圓形箭號 15"/>
          <p:cNvSpPr/>
          <p:nvPr/>
        </p:nvSpPr>
        <p:spPr>
          <a:xfrm rot="1559722" flipV="1">
            <a:off x="1163374" y="3404229"/>
            <a:ext cx="2711656" cy="234888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549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539552" y="3600323"/>
            <a:ext cx="3024336" cy="61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dirty="0"/>
              <a:t>存貨周轉率高</a:t>
            </a:r>
          </a:p>
        </p:txBody>
      </p:sp>
      <p:sp>
        <p:nvSpPr>
          <p:cNvPr id="17" name="圓形箭號 16"/>
          <p:cNvSpPr/>
          <p:nvPr/>
        </p:nvSpPr>
        <p:spPr>
          <a:xfrm rot="1485375">
            <a:off x="4698311" y="3469337"/>
            <a:ext cx="2820807" cy="249413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168138"/>
              <a:gd name="adj5" fmla="val 136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2915816" y="4392411"/>
            <a:ext cx="3024336" cy="61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dirty="0"/>
              <a:t>存貨低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1" grpId="0" animBg="1"/>
      <p:bldP spid="17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896544"/>
          </a:xfrm>
        </p:spPr>
        <p:txBody>
          <a:bodyPr/>
          <a:lstStyle/>
          <a:p>
            <a:r>
              <a:rPr lang="zh-TW" altLang="en-US" dirty="0"/>
              <a:t>計算案例：</a:t>
            </a:r>
            <a:endParaRPr lang="en-US" altLang="zh-TW" dirty="0"/>
          </a:p>
          <a:p>
            <a:pPr>
              <a:lnSpc>
                <a:spcPct val="114000"/>
              </a:lnSpc>
              <a:buNone/>
            </a:pPr>
            <a:r>
              <a:rPr lang="zh-TW" altLang="en-US" dirty="0"/>
              <a:t>    例如某物流中心在</a:t>
            </a:r>
            <a:r>
              <a:rPr lang="en-US" altLang="zh-TW" dirty="0"/>
              <a:t>2013</a:t>
            </a:r>
            <a:r>
              <a:rPr lang="zh-TW" altLang="en-US" dirty="0"/>
              <a:t>年商品的銷貨成本為</a:t>
            </a:r>
            <a:r>
              <a:rPr lang="en-US" altLang="zh-TW" dirty="0"/>
              <a:t>8000</a:t>
            </a:r>
            <a:r>
              <a:rPr lang="zh-TW" altLang="en-US" dirty="0"/>
              <a:t>萬元，</a:t>
            </a:r>
            <a:r>
              <a:rPr lang="en-US" altLang="zh-TW" dirty="0"/>
              <a:t>2013</a:t>
            </a:r>
            <a:r>
              <a:rPr lang="zh-TW" altLang="en-US" dirty="0"/>
              <a:t>年初的商品庫存價值為</a:t>
            </a:r>
            <a:r>
              <a:rPr lang="en-US" altLang="zh-TW" dirty="0"/>
              <a:t>500</a:t>
            </a:r>
            <a:r>
              <a:rPr lang="zh-TW" altLang="en-US" dirty="0"/>
              <a:t>萬元，</a:t>
            </a:r>
            <a:r>
              <a:rPr lang="en-US" altLang="zh-TW" dirty="0"/>
              <a:t>2013</a:t>
            </a:r>
            <a:r>
              <a:rPr lang="zh-TW" altLang="en-US" dirty="0"/>
              <a:t>年末的商品庫存價值為</a:t>
            </a:r>
            <a:r>
              <a:rPr lang="en-US" altLang="zh-TW" dirty="0"/>
              <a:t>300</a:t>
            </a:r>
            <a:r>
              <a:rPr lang="zh-TW" altLang="en-US" dirty="0"/>
              <a:t>萬元，那麼其存貨周轉率為？</a:t>
            </a:r>
            <a:endParaRPr lang="en-US" altLang="zh-TW" dirty="0"/>
          </a:p>
          <a:p>
            <a:pPr>
              <a:lnSpc>
                <a:spcPct val="114000"/>
              </a:lnSpc>
              <a:buNone/>
            </a:pPr>
            <a:r>
              <a:rPr lang="zh-TW" altLang="en-US" b="1" dirty="0">
                <a:solidFill>
                  <a:srgbClr val="008000"/>
                </a:solidFill>
              </a:rPr>
              <a:t>    </a:t>
            </a:r>
            <a:r>
              <a:rPr lang="en-US" altLang="zh-TW" b="1" dirty="0">
                <a:solidFill>
                  <a:srgbClr val="008000"/>
                </a:solidFill>
              </a:rPr>
              <a:t>8000/[</a:t>
            </a:r>
            <a:r>
              <a:rPr lang="zh-TW" altLang="en-US" b="1" dirty="0">
                <a:solidFill>
                  <a:srgbClr val="008000"/>
                </a:solidFill>
              </a:rPr>
              <a:t>（</a:t>
            </a:r>
            <a:r>
              <a:rPr lang="en-US" altLang="zh-TW" b="1" dirty="0">
                <a:solidFill>
                  <a:srgbClr val="008000"/>
                </a:solidFill>
              </a:rPr>
              <a:t>500+300</a:t>
            </a:r>
            <a:r>
              <a:rPr lang="zh-TW" altLang="en-US" b="1" dirty="0">
                <a:solidFill>
                  <a:srgbClr val="008000"/>
                </a:solidFill>
              </a:rPr>
              <a:t>）</a:t>
            </a:r>
            <a:r>
              <a:rPr lang="en-US" altLang="zh-TW" b="1" dirty="0">
                <a:solidFill>
                  <a:srgbClr val="008000"/>
                </a:solidFill>
              </a:rPr>
              <a:t>/2]=20</a:t>
            </a:r>
            <a:r>
              <a:rPr lang="zh-TW" altLang="en-US" b="1" dirty="0">
                <a:solidFill>
                  <a:srgbClr val="008000"/>
                </a:solidFill>
              </a:rPr>
              <a:t>次。                                  相當於用平均</a:t>
            </a:r>
            <a:r>
              <a:rPr lang="en-US" altLang="zh-TW" b="1" dirty="0">
                <a:solidFill>
                  <a:srgbClr val="008000"/>
                </a:solidFill>
              </a:rPr>
              <a:t>400</a:t>
            </a:r>
            <a:r>
              <a:rPr lang="zh-TW" altLang="en-US" b="1" dirty="0">
                <a:solidFill>
                  <a:srgbClr val="008000"/>
                </a:solidFill>
              </a:rPr>
              <a:t>萬的現金，                                            在一年裡面周轉了</a:t>
            </a:r>
            <a:r>
              <a:rPr lang="en-US" altLang="zh-TW" b="1" dirty="0">
                <a:solidFill>
                  <a:srgbClr val="008000"/>
                </a:solidFill>
              </a:rPr>
              <a:t>20</a:t>
            </a:r>
            <a:r>
              <a:rPr lang="zh-TW" altLang="en-US" b="1" dirty="0">
                <a:solidFill>
                  <a:srgbClr val="008000"/>
                </a:solidFill>
              </a:rPr>
              <a:t>次，賺了</a:t>
            </a:r>
            <a:r>
              <a:rPr lang="en-US" altLang="zh-TW" b="1" dirty="0">
                <a:solidFill>
                  <a:srgbClr val="008000"/>
                </a:solidFill>
              </a:rPr>
              <a:t>20</a:t>
            </a:r>
            <a:r>
              <a:rPr lang="zh-TW" altLang="en-US" b="1" dirty="0">
                <a:solidFill>
                  <a:srgbClr val="008000"/>
                </a:solidFill>
              </a:rPr>
              <a:t>次利潤。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1.3 </a:t>
            </a:r>
            <a:r>
              <a:rPr lang="zh-TW" altLang="en-US" b="1" dirty="0">
                <a:solidFill>
                  <a:srgbClr val="FF0000"/>
                </a:solidFill>
              </a:rPr>
              <a:t>庫存作業管理系統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商品入庫的系統規劃</a:t>
            </a:r>
            <a:endParaRPr lang="en-US" altLang="zh-TW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179512" y="1957288"/>
          <a:ext cx="8784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庫存查詢的目的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70C0"/>
                </a:solidFill>
              </a:rPr>
              <a:t>便於再次採購或建立自我管理機制</a:t>
            </a:r>
          </a:p>
        </p:txBody>
      </p:sp>
      <p:pic>
        <p:nvPicPr>
          <p:cNvPr id="4" name="內容版面配置區 3" descr="圖10-4  庫存查詢的目的便於再次採購或建立自我管理機制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12875"/>
            <a:ext cx="8424935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庫存與訂單的關聯性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525963"/>
          </a:xfrm>
        </p:spPr>
        <p:txBody>
          <a:bodyPr/>
          <a:lstStyle/>
          <a:p>
            <a:r>
              <a:rPr lang="zh-TW" altLang="en-US" dirty="0"/>
              <a:t>下列簡單公式，可以說明庫存與訂單的關聯性。</a:t>
            </a:r>
            <a:endParaRPr lang="en-US" altLang="zh-TW" dirty="0"/>
          </a:p>
          <a:p>
            <a:endParaRPr lang="en-US" altLang="zh-TW" b="1" dirty="0"/>
          </a:p>
          <a:p>
            <a:pPr>
              <a:buNone/>
            </a:pPr>
            <a:r>
              <a:rPr lang="zh-TW" altLang="en-US" sz="2600" b="1" dirty="0"/>
              <a:t>總庫存數量＝</a:t>
            </a:r>
            <a:r>
              <a:rPr lang="zh-TW" altLang="en-US" sz="2600" b="1" dirty="0">
                <a:solidFill>
                  <a:srgbClr val="008000"/>
                </a:solidFill>
              </a:rPr>
              <a:t>現有庫存數量</a:t>
            </a:r>
            <a:r>
              <a:rPr lang="zh-TW" altLang="en-US" sz="2600" b="1" dirty="0"/>
              <a:t>＋上游在途的進貨數量</a:t>
            </a:r>
            <a:endParaRPr lang="en-US" altLang="zh-TW" sz="2600" b="1" dirty="0"/>
          </a:p>
          <a:p>
            <a:pPr>
              <a:buNone/>
            </a:pPr>
            <a:r>
              <a:rPr lang="zh-TW" altLang="en-US" sz="2600" b="1" dirty="0"/>
              <a:t>                        </a:t>
            </a:r>
            <a:r>
              <a:rPr lang="zh-TW" altLang="en-US" sz="2600" b="1" dirty="0">
                <a:solidFill>
                  <a:srgbClr val="008000"/>
                </a:solidFill>
              </a:rPr>
              <a:t>現有庫存數量</a:t>
            </a:r>
            <a:r>
              <a:rPr lang="zh-TW" altLang="en-US" sz="2600" b="1" dirty="0"/>
              <a:t>＝可供出貨數量－訂單出貨數量</a:t>
            </a:r>
            <a:r>
              <a:rPr lang="zh-TW" altLang="en-US" sz="2600" dirty="0"/>
              <a:t>　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1.4 </a:t>
            </a:r>
            <a:r>
              <a:rPr lang="zh-TW" altLang="en-US" b="1" dirty="0">
                <a:solidFill>
                  <a:srgbClr val="FF0000"/>
                </a:solidFill>
              </a:rPr>
              <a:t>訂單作業管理系統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整合商品資訊，使前端到後端的作業流暢。</a:t>
            </a:r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179512" y="1988840"/>
          <a:ext cx="878497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揀貨單位組合分析關係到所使用的揀貨工具或是揀貨工作的分派</a:t>
            </a:r>
          </a:p>
        </p:txBody>
      </p:sp>
      <p:pic>
        <p:nvPicPr>
          <p:cNvPr id="4" name="內容版面配置區 3" descr="圖10-5  揀貨單位組合分析關係到所使用的揀貨工具或是揀貨工作的分派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12875"/>
            <a:ext cx="8352927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1.5 </a:t>
            </a:r>
            <a:r>
              <a:rPr lang="zh-TW" altLang="en-US" b="1" dirty="0">
                <a:solidFill>
                  <a:srgbClr val="FF0000"/>
                </a:solidFill>
              </a:rPr>
              <a:t>揀貨作業管理系統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節省揀貨的時間及揀貨的程序</a:t>
            </a:r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89756" y="2132856"/>
          <a:ext cx="896448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083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資訊系統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70C0"/>
                </a:solidFill>
              </a:rPr>
              <a:t>可規劃揀貨路線以達揀貨時效</a:t>
            </a:r>
          </a:p>
        </p:txBody>
      </p:sp>
      <p:pic>
        <p:nvPicPr>
          <p:cNvPr id="4" name="內容版面配置區 3" descr="圖10-6  資訊系統可規劃揀貨路線以達揀貨時效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12776"/>
            <a:ext cx="8496944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1.6 </a:t>
            </a:r>
            <a:r>
              <a:rPr lang="zh-TW" altLang="en-US" b="1" dirty="0">
                <a:solidFill>
                  <a:srgbClr val="FF0000"/>
                </a:solidFill>
              </a:rPr>
              <a:t>出貨作業管理系統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物流中心內部作業的最後一道程序，決定物流作業的好壞。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/>
        </p:nvGraphicFramePr>
        <p:xfrm>
          <a:off x="457200" y="2492896"/>
          <a:ext cx="82296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18864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配送人員需將客戶簽收單據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70C0"/>
                </a:solidFill>
              </a:rPr>
              <a:t>送回物流中心作為後續帳務處理依據</a:t>
            </a:r>
          </a:p>
        </p:txBody>
      </p:sp>
      <p:pic>
        <p:nvPicPr>
          <p:cNvPr id="4" name="內容版面配置區 3" descr="圖10-7  配送人員需將客戶簽收單據送回物流中心作為後續帳務處理依據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12875"/>
            <a:ext cx="8496943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1.7 </a:t>
            </a:r>
            <a:r>
              <a:rPr lang="zh-TW" altLang="en-US" b="1" dirty="0">
                <a:solidFill>
                  <a:srgbClr val="FF0000"/>
                </a:solidFill>
              </a:rPr>
              <a:t>退貨作業管理系統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客戶將不要的商品退回供應商</a:t>
            </a:r>
            <a:endParaRPr lang="en-US" altLang="zh-TW" dirty="0"/>
          </a:p>
          <a:p>
            <a:r>
              <a:rPr lang="zh-TW" altLang="en-US" dirty="0"/>
              <a:t>又稱為「</a:t>
            </a:r>
            <a:r>
              <a:rPr lang="zh-TW" altLang="en-US" dirty="0">
                <a:solidFill>
                  <a:srgbClr val="008000"/>
                </a:solidFill>
              </a:rPr>
              <a:t>逆物流</a:t>
            </a:r>
            <a:r>
              <a:rPr lang="zh-TW" altLang="en-US" dirty="0"/>
              <a:t>」作業</a:t>
            </a:r>
            <a:endParaRPr lang="en-US" altLang="zh-TW" dirty="0"/>
          </a:p>
          <a:p>
            <a:pPr lvl="1"/>
            <a:r>
              <a:rPr lang="zh-TW" altLang="en-US" dirty="0"/>
              <a:t>出貨作業的逆向流程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59" y="2924944"/>
            <a:ext cx="784887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退貨作業就是出貨作業的逆向流程又稱為逆物流作業</a:t>
            </a:r>
          </a:p>
        </p:txBody>
      </p:sp>
      <p:pic>
        <p:nvPicPr>
          <p:cNvPr id="5" name="內容版面配置區 4" descr="圖10-8  退貨作業就是出貨作業的逆向流程又稱為逆物流作業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12875"/>
            <a:ext cx="8424935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1.8 </a:t>
            </a:r>
            <a:r>
              <a:rPr lang="zh-TW" altLang="en-US" b="1" dirty="0">
                <a:solidFill>
                  <a:srgbClr val="FF0000"/>
                </a:solidFill>
              </a:rPr>
              <a:t>盤點作業管理系統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對商品的品項、數量與資訊系統資料進行核對，為經常性的管理工作。</a:t>
            </a:r>
            <a:endParaRPr lang="en-US" altLang="zh-TW" dirty="0"/>
          </a:p>
        </p:txBody>
      </p:sp>
      <p:sp>
        <p:nvSpPr>
          <p:cNvPr id="8" name="手繪多邊形 7"/>
          <p:cNvSpPr/>
          <p:nvPr/>
        </p:nvSpPr>
        <p:spPr>
          <a:xfrm>
            <a:off x="1191736" y="2571154"/>
            <a:ext cx="3159124" cy="789781"/>
          </a:xfrm>
          <a:custGeom>
            <a:avLst/>
            <a:gdLst>
              <a:gd name="connsiteX0" fmla="*/ 0 w 3159124"/>
              <a:gd name="connsiteY0" fmla="*/ 78978 h 789781"/>
              <a:gd name="connsiteX1" fmla="*/ 23132 w 3159124"/>
              <a:gd name="connsiteY1" fmla="*/ 23132 h 789781"/>
              <a:gd name="connsiteX2" fmla="*/ 78978 w 3159124"/>
              <a:gd name="connsiteY2" fmla="*/ 0 h 789781"/>
              <a:gd name="connsiteX3" fmla="*/ 3080146 w 3159124"/>
              <a:gd name="connsiteY3" fmla="*/ 0 h 789781"/>
              <a:gd name="connsiteX4" fmla="*/ 3135992 w 3159124"/>
              <a:gd name="connsiteY4" fmla="*/ 23132 h 789781"/>
              <a:gd name="connsiteX5" fmla="*/ 3159124 w 3159124"/>
              <a:gd name="connsiteY5" fmla="*/ 78978 h 789781"/>
              <a:gd name="connsiteX6" fmla="*/ 3159124 w 3159124"/>
              <a:gd name="connsiteY6" fmla="*/ 710803 h 789781"/>
              <a:gd name="connsiteX7" fmla="*/ 3135992 w 3159124"/>
              <a:gd name="connsiteY7" fmla="*/ 766649 h 789781"/>
              <a:gd name="connsiteX8" fmla="*/ 3080146 w 3159124"/>
              <a:gd name="connsiteY8" fmla="*/ 789781 h 789781"/>
              <a:gd name="connsiteX9" fmla="*/ 78978 w 3159124"/>
              <a:gd name="connsiteY9" fmla="*/ 789781 h 789781"/>
              <a:gd name="connsiteX10" fmla="*/ 23132 w 3159124"/>
              <a:gd name="connsiteY10" fmla="*/ 766649 h 789781"/>
              <a:gd name="connsiteX11" fmla="*/ 0 w 3159124"/>
              <a:gd name="connsiteY11" fmla="*/ 710803 h 789781"/>
              <a:gd name="connsiteX12" fmla="*/ 0 w 3159124"/>
              <a:gd name="connsiteY12" fmla="*/ 78978 h 78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9124" h="789781">
                <a:moveTo>
                  <a:pt x="0" y="78978"/>
                </a:moveTo>
                <a:cubicBezTo>
                  <a:pt x="0" y="58032"/>
                  <a:pt x="8321" y="37943"/>
                  <a:pt x="23132" y="23132"/>
                </a:cubicBezTo>
                <a:cubicBezTo>
                  <a:pt x="37943" y="8321"/>
                  <a:pt x="58032" y="0"/>
                  <a:pt x="78978" y="0"/>
                </a:cubicBezTo>
                <a:lnTo>
                  <a:pt x="3080146" y="0"/>
                </a:lnTo>
                <a:cubicBezTo>
                  <a:pt x="3101092" y="0"/>
                  <a:pt x="3121181" y="8321"/>
                  <a:pt x="3135992" y="23132"/>
                </a:cubicBezTo>
                <a:cubicBezTo>
                  <a:pt x="3150803" y="37943"/>
                  <a:pt x="3159124" y="58032"/>
                  <a:pt x="3159124" y="78978"/>
                </a:cubicBezTo>
                <a:lnTo>
                  <a:pt x="3159124" y="710803"/>
                </a:lnTo>
                <a:cubicBezTo>
                  <a:pt x="3159124" y="731749"/>
                  <a:pt x="3150803" y="751838"/>
                  <a:pt x="3135992" y="766649"/>
                </a:cubicBezTo>
                <a:cubicBezTo>
                  <a:pt x="3121181" y="781460"/>
                  <a:pt x="3101092" y="789781"/>
                  <a:pt x="3080146" y="789781"/>
                </a:cubicBezTo>
                <a:lnTo>
                  <a:pt x="78978" y="789781"/>
                </a:lnTo>
                <a:cubicBezTo>
                  <a:pt x="58032" y="789781"/>
                  <a:pt x="37943" y="781460"/>
                  <a:pt x="23132" y="766649"/>
                </a:cubicBezTo>
                <a:cubicBezTo>
                  <a:pt x="8321" y="751838"/>
                  <a:pt x="0" y="731749"/>
                  <a:pt x="0" y="710803"/>
                </a:cubicBezTo>
                <a:lnTo>
                  <a:pt x="0" y="789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392" tIns="71392" rIns="71392" bIns="71392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800" kern="1200" dirty="0"/>
              <a:t>定期盤點</a:t>
            </a:r>
          </a:p>
        </p:txBody>
      </p:sp>
      <p:sp>
        <p:nvSpPr>
          <p:cNvPr id="9" name="向右箭號 8"/>
          <p:cNvSpPr/>
          <p:nvPr/>
        </p:nvSpPr>
        <p:spPr>
          <a:xfrm rot="5400000">
            <a:off x="2702192" y="3430041"/>
            <a:ext cx="138211" cy="138211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手繪多邊形 9"/>
          <p:cNvSpPr/>
          <p:nvPr/>
        </p:nvSpPr>
        <p:spPr>
          <a:xfrm>
            <a:off x="1191736" y="3637359"/>
            <a:ext cx="3159124" cy="789781"/>
          </a:xfrm>
          <a:custGeom>
            <a:avLst/>
            <a:gdLst>
              <a:gd name="connsiteX0" fmla="*/ 0 w 3159124"/>
              <a:gd name="connsiteY0" fmla="*/ 78978 h 789781"/>
              <a:gd name="connsiteX1" fmla="*/ 23132 w 3159124"/>
              <a:gd name="connsiteY1" fmla="*/ 23132 h 789781"/>
              <a:gd name="connsiteX2" fmla="*/ 78978 w 3159124"/>
              <a:gd name="connsiteY2" fmla="*/ 0 h 789781"/>
              <a:gd name="connsiteX3" fmla="*/ 3080146 w 3159124"/>
              <a:gd name="connsiteY3" fmla="*/ 0 h 789781"/>
              <a:gd name="connsiteX4" fmla="*/ 3135992 w 3159124"/>
              <a:gd name="connsiteY4" fmla="*/ 23132 h 789781"/>
              <a:gd name="connsiteX5" fmla="*/ 3159124 w 3159124"/>
              <a:gd name="connsiteY5" fmla="*/ 78978 h 789781"/>
              <a:gd name="connsiteX6" fmla="*/ 3159124 w 3159124"/>
              <a:gd name="connsiteY6" fmla="*/ 710803 h 789781"/>
              <a:gd name="connsiteX7" fmla="*/ 3135992 w 3159124"/>
              <a:gd name="connsiteY7" fmla="*/ 766649 h 789781"/>
              <a:gd name="connsiteX8" fmla="*/ 3080146 w 3159124"/>
              <a:gd name="connsiteY8" fmla="*/ 789781 h 789781"/>
              <a:gd name="connsiteX9" fmla="*/ 78978 w 3159124"/>
              <a:gd name="connsiteY9" fmla="*/ 789781 h 789781"/>
              <a:gd name="connsiteX10" fmla="*/ 23132 w 3159124"/>
              <a:gd name="connsiteY10" fmla="*/ 766649 h 789781"/>
              <a:gd name="connsiteX11" fmla="*/ 0 w 3159124"/>
              <a:gd name="connsiteY11" fmla="*/ 710803 h 789781"/>
              <a:gd name="connsiteX12" fmla="*/ 0 w 3159124"/>
              <a:gd name="connsiteY12" fmla="*/ 78978 h 78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9124" h="789781">
                <a:moveTo>
                  <a:pt x="0" y="78978"/>
                </a:moveTo>
                <a:cubicBezTo>
                  <a:pt x="0" y="58032"/>
                  <a:pt x="8321" y="37943"/>
                  <a:pt x="23132" y="23132"/>
                </a:cubicBezTo>
                <a:cubicBezTo>
                  <a:pt x="37943" y="8321"/>
                  <a:pt x="58032" y="0"/>
                  <a:pt x="78978" y="0"/>
                </a:cubicBezTo>
                <a:lnTo>
                  <a:pt x="3080146" y="0"/>
                </a:lnTo>
                <a:cubicBezTo>
                  <a:pt x="3101092" y="0"/>
                  <a:pt x="3121181" y="8321"/>
                  <a:pt x="3135992" y="23132"/>
                </a:cubicBezTo>
                <a:cubicBezTo>
                  <a:pt x="3150803" y="37943"/>
                  <a:pt x="3159124" y="58032"/>
                  <a:pt x="3159124" y="78978"/>
                </a:cubicBezTo>
                <a:lnTo>
                  <a:pt x="3159124" y="710803"/>
                </a:lnTo>
                <a:cubicBezTo>
                  <a:pt x="3159124" y="731749"/>
                  <a:pt x="3150803" y="751838"/>
                  <a:pt x="3135992" y="766649"/>
                </a:cubicBezTo>
                <a:cubicBezTo>
                  <a:pt x="3121181" y="781460"/>
                  <a:pt x="3101092" y="789781"/>
                  <a:pt x="3080146" y="789781"/>
                </a:cubicBezTo>
                <a:lnTo>
                  <a:pt x="78978" y="789781"/>
                </a:lnTo>
                <a:cubicBezTo>
                  <a:pt x="58032" y="789781"/>
                  <a:pt x="37943" y="781460"/>
                  <a:pt x="23132" y="766649"/>
                </a:cubicBezTo>
                <a:cubicBezTo>
                  <a:pt x="8321" y="751838"/>
                  <a:pt x="0" y="731749"/>
                  <a:pt x="0" y="710803"/>
                </a:cubicBezTo>
                <a:lnTo>
                  <a:pt x="0" y="78978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92" tIns="58692" rIns="58692" bIns="5869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/>
              <a:t>週期性的</a:t>
            </a:r>
          </a:p>
        </p:txBody>
      </p:sp>
      <p:sp>
        <p:nvSpPr>
          <p:cNvPr id="11" name="向右箭號 10"/>
          <p:cNvSpPr/>
          <p:nvPr/>
        </p:nvSpPr>
        <p:spPr>
          <a:xfrm rot="5400000">
            <a:off x="2702192" y="4496246"/>
            <a:ext cx="138211" cy="138211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986775"/>
              <a:satOff val="7962"/>
              <a:lumOff val="1726"/>
              <a:alphaOff val="0"/>
            </a:schemeClr>
          </a:fillRef>
          <a:effectRef idx="0">
            <a:schemeClr val="accent5">
              <a:hueOff val="-1986775"/>
              <a:satOff val="7962"/>
              <a:lumOff val="1726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手繪多邊形 11"/>
          <p:cNvSpPr/>
          <p:nvPr/>
        </p:nvSpPr>
        <p:spPr>
          <a:xfrm>
            <a:off x="1191736" y="4703563"/>
            <a:ext cx="3159124" cy="789781"/>
          </a:xfrm>
          <a:custGeom>
            <a:avLst/>
            <a:gdLst>
              <a:gd name="connsiteX0" fmla="*/ 0 w 3159124"/>
              <a:gd name="connsiteY0" fmla="*/ 78978 h 789781"/>
              <a:gd name="connsiteX1" fmla="*/ 23132 w 3159124"/>
              <a:gd name="connsiteY1" fmla="*/ 23132 h 789781"/>
              <a:gd name="connsiteX2" fmla="*/ 78978 w 3159124"/>
              <a:gd name="connsiteY2" fmla="*/ 0 h 789781"/>
              <a:gd name="connsiteX3" fmla="*/ 3080146 w 3159124"/>
              <a:gd name="connsiteY3" fmla="*/ 0 h 789781"/>
              <a:gd name="connsiteX4" fmla="*/ 3135992 w 3159124"/>
              <a:gd name="connsiteY4" fmla="*/ 23132 h 789781"/>
              <a:gd name="connsiteX5" fmla="*/ 3159124 w 3159124"/>
              <a:gd name="connsiteY5" fmla="*/ 78978 h 789781"/>
              <a:gd name="connsiteX6" fmla="*/ 3159124 w 3159124"/>
              <a:gd name="connsiteY6" fmla="*/ 710803 h 789781"/>
              <a:gd name="connsiteX7" fmla="*/ 3135992 w 3159124"/>
              <a:gd name="connsiteY7" fmla="*/ 766649 h 789781"/>
              <a:gd name="connsiteX8" fmla="*/ 3080146 w 3159124"/>
              <a:gd name="connsiteY8" fmla="*/ 789781 h 789781"/>
              <a:gd name="connsiteX9" fmla="*/ 78978 w 3159124"/>
              <a:gd name="connsiteY9" fmla="*/ 789781 h 789781"/>
              <a:gd name="connsiteX10" fmla="*/ 23132 w 3159124"/>
              <a:gd name="connsiteY10" fmla="*/ 766649 h 789781"/>
              <a:gd name="connsiteX11" fmla="*/ 0 w 3159124"/>
              <a:gd name="connsiteY11" fmla="*/ 710803 h 789781"/>
              <a:gd name="connsiteX12" fmla="*/ 0 w 3159124"/>
              <a:gd name="connsiteY12" fmla="*/ 78978 h 78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9124" h="789781">
                <a:moveTo>
                  <a:pt x="0" y="78978"/>
                </a:moveTo>
                <a:cubicBezTo>
                  <a:pt x="0" y="58032"/>
                  <a:pt x="8321" y="37943"/>
                  <a:pt x="23132" y="23132"/>
                </a:cubicBezTo>
                <a:cubicBezTo>
                  <a:pt x="37943" y="8321"/>
                  <a:pt x="58032" y="0"/>
                  <a:pt x="78978" y="0"/>
                </a:cubicBezTo>
                <a:lnTo>
                  <a:pt x="3080146" y="0"/>
                </a:lnTo>
                <a:cubicBezTo>
                  <a:pt x="3101092" y="0"/>
                  <a:pt x="3121181" y="8321"/>
                  <a:pt x="3135992" y="23132"/>
                </a:cubicBezTo>
                <a:cubicBezTo>
                  <a:pt x="3150803" y="37943"/>
                  <a:pt x="3159124" y="58032"/>
                  <a:pt x="3159124" y="78978"/>
                </a:cubicBezTo>
                <a:lnTo>
                  <a:pt x="3159124" y="710803"/>
                </a:lnTo>
                <a:cubicBezTo>
                  <a:pt x="3159124" y="731749"/>
                  <a:pt x="3150803" y="751838"/>
                  <a:pt x="3135992" y="766649"/>
                </a:cubicBezTo>
                <a:cubicBezTo>
                  <a:pt x="3121181" y="781460"/>
                  <a:pt x="3101092" y="789781"/>
                  <a:pt x="3080146" y="789781"/>
                </a:cubicBezTo>
                <a:lnTo>
                  <a:pt x="78978" y="789781"/>
                </a:lnTo>
                <a:cubicBezTo>
                  <a:pt x="58032" y="789781"/>
                  <a:pt x="37943" y="781460"/>
                  <a:pt x="23132" y="766649"/>
                </a:cubicBezTo>
                <a:cubicBezTo>
                  <a:pt x="8321" y="751838"/>
                  <a:pt x="0" y="731749"/>
                  <a:pt x="0" y="710803"/>
                </a:cubicBezTo>
                <a:lnTo>
                  <a:pt x="0" y="78978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-2148096"/>
              <a:satOff val="9651"/>
              <a:lumOff val="663"/>
              <a:alphaOff val="0"/>
            </a:schemeClr>
          </a:lnRef>
          <a:fillRef idx="1">
            <a:schemeClr val="accent5">
              <a:tint val="40000"/>
              <a:alpha val="90000"/>
              <a:hueOff val="-2148096"/>
              <a:satOff val="9651"/>
              <a:lumOff val="663"/>
              <a:alphaOff val="0"/>
            </a:schemeClr>
          </a:fillRef>
          <a:effectRef idx="0">
            <a:schemeClr val="accent5">
              <a:tint val="40000"/>
              <a:alpha val="90000"/>
              <a:hueOff val="-2148096"/>
              <a:satOff val="9651"/>
              <a:lumOff val="66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92" tIns="58692" rIns="58692" bIns="5869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/>
              <a:t>全面性的清查</a:t>
            </a:r>
          </a:p>
        </p:txBody>
      </p:sp>
      <p:sp>
        <p:nvSpPr>
          <p:cNvPr id="13" name="向右箭號 12"/>
          <p:cNvSpPr/>
          <p:nvPr/>
        </p:nvSpPr>
        <p:spPr>
          <a:xfrm rot="5400000">
            <a:off x="2702192" y="5562450"/>
            <a:ext cx="138211" cy="138211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973551"/>
              <a:satOff val="15924"/>
              <a:lumOff val="3451"/>
              <a:alphaOff val="0"/>
            </a:schemeClr>
          </a:fillRef>
          <a:effectRef idx="0">
            <a:schemeClr val="accent5">
              <a:hueOff val="-3973551"/>
              <a:satOff val="15924"/>
              <a:lumOff val="3451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手繪多邊形 13"/>
          <p:cNvSpPr/>
          <p:nvPr/>
        </p:nvSpPr>
        <p:spPr>
          <a:xfrm>
            <a:off x="1191736" y="5769768"/>
            <a:ext cx="3159124" cy="789781"/>
          </a:xfrm>
          <a:custGeom>
            <a:avLst/>
            <a:gdLst>
              <a:gd name="connsiteX0" fmla="*/ 0 w 3159124"/>
              <a:gd name="connsiteY0" fmla="*/ 78978 h 789781"/>
              <a:gd name="connsiteX1" fmla="*/ 23132 w 3159124"/>
              <a:gd name="connsiteY1" fmla="*/ 23132 h 789781"/>
              <a:gd name="connsiteX2" fmla="*/ 78978 w 3159124"/>
              <a:gd name="connsiteY2" fmla="*/ 0 h 789781"/>
              <a:gd name="connsiteX3" fmla="*/ 3080146 w 3159124"/>
              <a:gd name="connsiteY3" fmla="*/ 0 h 789781"/>
              <a:gd name="connsiteX4" fmla="*/ 3135992 w 3159124"/>
              <a:gd name="connsiteY4" fmla="*/ 23132 h 789781"/>
              <a:gd name="connsiteX5" fmla="*/ 3159124 w 3159124"/>
              <a:gd name="connsiteY5" fmla="*/ 78978 h 789781"/>
              <a:gd name="connsiteX6" fmla="*/ 3159124 w 3159124"/>
              <a:gd name="connsiteY6" fmla="*/ 710803 h 789781"/>
              <a:gd name="connsiteX7" fmla="*/ 3135992 w 3159124"/>
              <a:gd name="connsiteY7" fmla="*/ 766649 h 789781"/>
              <a:gd name="connsiteX8" fmla="*/ 3080146 w 3159124"/>
              <a:gd name="connsiteY8" fmla="*/ 789781 h 789781"/>
              <a:gd name="connsiteX9" fmla="*/ 78978 w 3159124"/>
              <a:gd name="connsiteY9" fmla="*/ 789781 h 789781"/>
              <a:gd name="connsiteX10" fmla="*/ 23132 w 3159124"/>
              <a:gd name="connsiteY10" fmla="*/ 766649 h 789781"/>
              <a:gd name="connsiteX11" fmla="*/ 0 w 3159124"/>
              <a:gd name="connsiteY11" fmla="*/ 710803 h 789781"/>
              <a:gd name="connsiteX12" fmla="*/ 0 w 3159124"/>
              <a:gd name="connsiteY12" fmla="*/ 78978 h 78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9124" h="789781">
                <a:moveTo>
                  <a:pt x="0" y="78978"/>
                </a:moveTo>
                <a:cubicBezTo>
                  <a:pt x="0" y="58032"/>
                  <a:pt x="8321" y="37943"/>
                  <a:pt x="23132" y="23132"/>
                </a:cubicBezTo>
                <a:cubicBezTo>
                  <a:pt x="37943" y="8321"/>
                  <a:pt x="58032" y="0"/>
                  <a:pt x="78978" y="0"/>
                </a:cubicBezTo>
                <a:lnTo>
                  <a:pt x="3080146" y="0"/>
                </a:lnTo>
                <a:cubicBezTo>
                  <a:pt x="3101092" y="0"/>
                  <a:pt x="3121181" y="8321"/>
                  <a:pt x="3135992" y="23132"/>
                </a:cubicBezTo>
                <a:cubicBezTo>
                  <a:pt x="3150803" y="37943"/>
                  <a:pt x="3159124" y="58032"/>
                  <a:pt x="3159124" y="78978"/>
                </a:cubicBezTo>
                <a:lnTo>
                  <a:pt x="3159124" y="710803"/>
                </a:lnTo>
                <a:cubicBezTo>
                  <a:pt x="3159124" y="731749"/>
                  <a:pt x="3150803" y="751838"/>
                  <a:pt x="3135992" y="766649"/>
                </a:cubicBezTo>
                <a:cubicBezTo>
                  <a:pt x="3121181" y="781460"/>
                  <a:pt x="3101092" y="789781"/>
                  <a:pt x="3080146" y="789781"/>
                </a:cubicBezTo>
                <a:lnTo>
                  <a:pt x="78978" y="789781"/>
                </a:lnTo>
                <a:cubicBezTo>
                  <a:pt x="58032" y="789781"/>
                  <a:pt x="37943" y="781460"/>
                  <a:pt x="23132" y="766649"/>
                </a:cubicBezTo>
                <a:cubicBezTo>
                  <a:pt x="8321" y="751838"/>
                  <a:pt x="0" y="731749"/>
                  <a:pt x="0" y="710803"/>
                </a:cubicBezTo>
                <a:lnTo>
                  <a:pt x="0" y="78978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-4296193"/>
              <a:satOff val="19301"/>
              <a:lumOff val="1327"/>
              <a:alphaOff val="0"/>
            </a:schemeClr>
          </a:lnRef>
          <a:fillRef idx="1">
            <a:schemeClr val="accent5">
              <a:tint val="40000"/>
              <a:alpha val="90000"/>
              <a:hueOff val="-4296193"/>
              <a:satOff val="19301"/>
              <a:lumOff val="1327"/>
              <a:alphaOff val="0"/>
            </a:schemeClr>
          </a:fillRef>
          <a:effectRef idx="0">
            <a:schemeClr val="accent5">
              <a:tint val="40000"/>
              <a:alpha val="90000"/>
              <a:hueOff val="-4296193"/>
              <a:satOff val="19301"/>
              <a:lumOff val="132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92" tIns="58692" rIns="58692" bIns="5869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/>
              <a:t>停止所有倉儲活動</a:t>
            </a:r>
          </a:p>
        </p:txBody>
      </p:sp>
      <p:sp>
        <p:nvSpPr>
          <p:cNvPr id="15" name="手繪多邊形 14"/>
          <p:cNvSpPr/>
          <p:nvPr/>
        </p:nvSpPr>
        <p:spPr>
          <a:xfrm>
            <a:off x="4793138" y="2571154"/>
            <a:ext cx="3159124" cy="789781"/>
          </a:xfrm>
          <a:custGeom>
            <a:avLst/>
            <a:gdLst>
              <a:gd name="connsiteX0" fmla="*/ 0 w 3159124"/>
              <a:gd name="connsiteY0" fmla="*/ 78978 h 789781"/>
              <a:gd name="connsiteX1" fmla="*/ 23132 w 3159124"/>
              <a:gd name="connsiteY1" fmla="*/ 23132 h 789781"/>
              <a:gd name="connsiteX2" fmla="*/ 78978 w 3159124"/>
              <a:gd name="connsiteY2" fmla="*/ 0 h 789781"/>
              <a:gd name="connsiteX3" fmla="*/ 3080146 w 3159124"/>
              <a:gd name="connsiteY3" fmla="*/ 0 h 789781"/>
              <a:gd name="connsiteX4" fmla="*/ 3135992 w 3159124"/>
              <a:gd name="connsiteY4" fmla="*/ 23132 h 789781"/>
              <a:gd name="connsiteX5" fmla="*/ 3159124 w 3159124"/>
              <a:gd name="connsiteY5" fmla="*/ 78978 h 789781"/>
              <a:gd name="connsiteX6" fmla="*/ 3159124 w 3159124"/>
              <a:gd name="connsiteY6" fmla="*/ 710803 h 789781"/>
              <a:gd name="connsiteX7" fmla="*/ 3135992 w 3159124"/>
              <a:gd name="connsiteY7" fmla="*/ 766649 h 789781"/>
              <a:gd name="connsiteX8" fmla="*/ 3080146 w 3159124"/>
              <a:gd name="connsiteY8" fmla="*/ 789781 h 789781"/>
              <a:gd name="connsiteX9" fmla="*/ 78978 w 3159124"/>
              <a:gd name="connsiteY9" fmla="*/ 789781 h 789781"/>
              <a:gd name="connsiteX10" fmla="*/ 23132 w 3159124"/>
              <a:gd name="connsiteY10" fmla="*/ 766649 h 789781"/>
              <a:gd name="connsiteX11" fmla="*/ 0 w 3159124"/>
              <a:gd name="connsiteY11" fmla="*/ 710803 h 789781"/>
              <a:gd name="connsiteX12" fmla="*/ 0 w 3159124"/>
              <a:gd name="connsiteY12" fmla="*/ 78978 h 78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9124" h="789781">
                <a:moveTo>
                  <a:pt x="0" y="78978"/>
                </a:moveTo>
                <a:cubicBezTo>
                  <a:pt x="0" y="58032"/>
                  <a:pt x="8321" y="37943"/>
                  <a:pt x="23132" y="23132"/>
                </a:cubicBezTo>
                <a:cubicBezTo>
                  <a:pt x="37943" y="8321"/>
                  <a:pt x="58032" y="0"/>
                  <a:pt x="78978" y="0"/>
                </a:cubicBezTo>
                <a:lnTo>
                  <a:pt x="3080146" y="0"/>
                </a:lnTo>
                <a:cubicBezTo>
                  <a:pt x="3101092" y="0"/>
                  <a:pt x="3121181" y="8321"/>
                  <a:pt x="3135992" y="23132"/>
                </a:cubicBezTo>
                <a:cubicBezTo>
                  <a:pt x="3150803" y="37943"/>
                  <a:pt x="3159124" y="58032"/>
                  <a:pt x="3159124" y="78978"/>
                </a:cubicBezTo>
                <a:lnTo>
                  <a:pt x="3159124" y="710803"/>
                </a:lnTo>
                <a:cubicBezTo>
                  <a:pt x="3159124" y="731749"/>
                  <a:pt x="3150803" y="751838"/>
                  <a:pt x="3135992" y="766649"/>
                </a:cubicBezTo>
                <a:cubicBezTo>
                  <a:pt x="3121181" y="781460"/>
                  <a:pt x="3101092" y="789781"/>
                  <a:pt x="3080146" y="789781"/>
                </a:cubicBezTo>
                <a:lnTo>
                  <a:pt x="78978" y="789781"/>
                </a:lnTo>
                <a:cubicBezTo>
                  <a:pt x="58032" y="789781"/>
                  <a:pt x="37943" y="781460"/>
                  <a:pt x="23132" y="766649"/>
                </a:cubicBezTo>
                <a:cubicBezTo>
                  <a:pt x="8321" y="751838"/>
                  <a:pt x="0" y="731749"/>
                  <a:pt x="0" y="710803"/>
                </a:cubicBezTo>
                <a:lnTo>
                  <a:pt x="0" y="789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392" tIns="71392" rIns="71392" bIns="71392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800" kern="1200" dirty="0"/>
              <a:t>不定期盤點</a:t>
            </a:r>
          </a:p>
        </p:txBody>
      </p:sp>
      <p:sp>
        <p:nvSpPr>
          <p:cNvPr id="16" name="向右箭號 15"/>
          <p:cNvSpPr/>
          <p:nvPr/>
        </p:nvSpPr>
        <p:spPr>
          <a:xfrm rot="5400000">
            <a:off x="6303595" y="3430041"/>
            <a:ext cx="138211" cy="138211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960326"/>
              <a:satOff val="23887"/>
              <a:lumOff val="5177"/>
              <a:alphaOff val="0"/>
            </a:schemeClr>
          </a:fillRef>
          <a:effectRef idx="0">
            <a:schemeClr val="accent5">
              <a:hueOff val="-5960326"/>
              <a:satOff val="23887"/>
              <a:lumOff val="5177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手繪多邊形 16"/>
          <p:cNvSpPr/>
          <p:nvPr/>
        </p:nvSpPr>
        <p:spPr>
          <a:xfrm>
            <a:off x="4793138" y="3637359"/>
            <a:ext cx="3159124" cy="789781"/>
          </a:xfrm>
          <a:custGeom>
            <a:avLst/>
            <a:gdLst>
              <a:gd name="connsiteX0" fmla="*/ 0 w 3159124"/>
              <a:gd name="connsiteY0" fmla="*/ 78978 h 789781"/>
              <a:gd name="connsiteX1" fmla="*/ 23132 w 3159124"/>
              <a:gd name="connsiteY1" fmla="*/ 23132 h 789781"/>
              <a:gd name="connsiteX2" fmla="*/ 78978 w 3159124"/>
              <a:gd name="connsiteY2" fmla="*/ 0 h 789781"/>
              <a:gd name="connsiteX3" fmla="*/ 3080146 w 3159124"/>
              <a:gd name="connsiteY3" fmla="*/ 0 h 789781"/>
              <a:gd name="connsiteX4" fmla="*/ 3135992 w 3159124"/>
              <a:gd name="connsiteY4" fmla="*/ 23132 h 789781"/>
              <a:gd name="connsiteX5" fmla="*/ 3159124 w 3159124"/>
              <a:gd name="connsiteY5" fmla="*/ 78978 h 789781"/>
              <a:gd name="connsiteX6" fmla="*/ 3159124 w 3159124"/>
              <a:gd name="connsiteY6" fmla="*/ 710803 h 789781"/>
              <a:gd name="connsiteX7" fmla="*/ 3135992 w 3159124"/>
              <a:gd name="connsiteY7" fmla="*/ 766649 h 789781"/>
              <a:gd name="connsiteX8" fmla="*/ 3080146 w 3159124"/>
              <a:gd name="connsiteY8" fmla="*/ 789781 h 789781"/>
              <a:gd name="connsiteX9" fmla="*/ 78978 w 3159124"/>
              <a:gd name="connsiteY9" fmla="*/ 789781 h 789781"/>
              <a:gd name="connsiteX10" fmla="*/ 23132 w 3159124"/>
              <a:gd name="connsiteY10" fmla="*/ 766649 h 789781"/>
              <a:gd name="connsiteX11" fmla="*/ 0 w 3159124"/>
              <a:gd name="connsiteY11" fmla="*/ 710803 h 789781"/>
              <a:gd name="connsiteX12" fmla="*/ 0 w 3159124"/>
              <a:gd name="connsiteY12" fmla="*/ 78978 h 78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9124" h="789781">
                <a:moveTo>
                  <a:pt x="0" y="78978"/>
                </a:moveTo>
                <a:cubicBezTo>
                  <a:pt x="0" y="58032"/>
                  <a:pt x="8321" y="37943"/>
                  <a:pt x="23132" y="23132"/>
                </a:cubicBezTo>
                <a:cubicBezTo>
                  <a:pt x="37943" y="8321"/>
                  <a:pt x="58032" y="0"/>
                  <a:pt x="78978" y="0"/>
                </a:cubicBezTo>
                <a:lnTo>
                  <a:pt x="3080146" y="0"/>
                </a:lnTo>
                <a:cubicBezTo>
                  <a:pt x="3101092" y="0"/>
                  <a:pt x="3121181" y="8321"/>
                  <a:pt x="3135992" y="23132"/>
                </a:cubicBezTo>
                <a:cubicBezTo>
                  <a:pt x="3150803" y="37943"/>
                  <a:pt x="3159124" y="58032"/>
                  <a:pt x="3159124" y="78978"/>
                </a:cubicBezTo>
                <a:lnTo>
                  <a:pt x="3159124" y="710803"/>
                </a:lnTo>
                <a:cubicBezTo>
                  <a:pt x="3159124" y="731749"/>
                  <a:pt x="3150803" y="751838"/>
                  <a:pt x="3135992" y="766649"/>
                </a:cubicBezTo>
                <a:cubicBezTo>
                  <a:pt x="3121181" y="781460"/>
                  <a:pt x="3101092" y="789781"/>
                  <a:pt x="3080146" y="789781"/>
                </a:cubicBezTo>
                <a:lnTo>
                  <a:pt x="78978" y="789781"/>
                </a:lnTo>
                <a:cubicBezTo>
                  <a:pt x="58032" y="789781"/>
                  <a:pt x="37943" y="781460"/>
                  <a:pt x="23132" y="766649"/>
                </a:cubicBezTo>
                <a:cubicBezTo>
                  <a:pt x="8321" y="751838"/>
                  <a:pt x="0" y="731749"/>
                  <a:pt x="0" y="710803"/>
                </a:cubicBezTo>
                <a:lnTo>
                  <a:pt x="0" y="78978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-6444289"/>
              <a:satOff val="28952"/>
              <a:lumOff val="1990"/>
              <a:alphaOff val="0"/>
            </a:schemeClr>
          </a:lnRef>
          <a:fillRef idx="1">
            <a:schemeClr val="accent5">
              <a:tint val="40000"/>
              <a:alpha val="90000"/>
              <a:hueOff val="-6444289"/>
              <a:satOff val="28952"/>
              <a:lumOff val="1990"/>
              <a:alphaOff val="0"/>
            </a:schemeClr>
          </a:fillRef>
          <a:effectRef idx="0">
            <a:schemeClr val="accent5">
              <a:tint val="40000"/>
              <a:alpha val="90000"/>
              <a:hueOff val="-6444289"/>
              <a:satOff val="28952"/>
              <a:lumOff val="199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92" tIns="58692" rIns="58692" bIns="5869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/>
              <a:t>及時性的</a:t>
            </a:r>
          </a:p>
        </p:txBody>
      </p:sp>
      <p:sp>
        <p:nvSpPr>
          <p:cNvPr id="18" name="向右箭號 17"/>
          <p:cNvSpPr/>
          <p:nvPr/>
        </p:nvSpPr>
        <p:spPr>
          <a:xfrm rot="5400000">
            <a:off x="6303595" y="4496246"/>
            <a:ext cx="138211" cy="138211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947101"/>
              <a:satOff val="31849"/>
              <a:lumOff val="6902"/>
              <a:alphaOff val="0"/>
            </a:schemeClr>
          </a:fillRef>
          <a:effectRef idx="0">
            <a:schemeClr val="accent5">
              <a:hueOff val="-7947101"/>
              <a:satOff val="31849"/>
              <a:lumOff val="6902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手繪多邊形 18"/>
          <p:cNvSpPr/>
          <p:nvPr/>
        </p:nvSpPr>
        <p:spPr>
          <a:xfrm>
            <a:off x="4793138" y="4703563"/>
            <a:ext cx="3159124" cy="789781"/>
          </a:xfrm>
          <a:custGeom>
            <a:avLst/>
            <a:gdLst>
              <a:gd name="connsiteX0" fmla="*/ 0 w 3159124"/>
              <a:gd name="connsiteY0" fmla="*/ 78978 h 789781"/>
              <a:gd name="connsiteX1" fmla="*/ 23132 w 3159124"/>
              <a:gd name="connsiteY1" fmla="*/ 23132 h 789781"/>
              <a:gd name="connsiteX2" fmla="*/ 78978 w 3159124"/>
              <a:gd name="connsiteY2" fmla="*/ 0 h 789781"/>
              <a:gd name="connsiteX3" fmla="*/ 3080146 w 3159124"/>
              <a:gd name="connsiteY3" fmla="*/ 0 h 789781"/>
              <a:gd name="connsiteX4" fmla="*/ 3135992 w 3159124"/>
              <a:gd name="connsiteY4" fmla="*/ 23132 h 789781"/>
              <a:gd name="connsiteX5" fmla="*/ 3159124 w 3159124"/>
              <a:gd name="connsiteY5" fmla="*/ 78978 h 789781"/>
              <a:gd name="connsiteX6" fmla="*/ 3159124 w 3159124"/>
              <a:gd name="connsiteY6" fmla="*/ 710803 h 789781"/>
              <a:gd name="connsiteX7" fmla="*/ 3135992 w 3159124"/>
              <a:gd name="connsiteY7" fmla="*/ 766649 h 789781"/>
              <a:gd name="connsiteX8" fmla="*/ 3080146 w 3159124"/>
              <a:gd name="connsiteY8" fmla="*/ 789781 h 789781"/>
              <a:gd name="connsiteX9" fmla="*/ 78978 w 3159124"/>
              <a:gd name="connsiteY9" fmla="*/ 789781 h 789781"/>
              <a:gd name="connsiteX10" fmla="*/ 23132 w 3159124"/>
              <a:gd name="connsiteY10" fmla="*/ 766649 h 789781"/>
              <a:gd name="connsiteX11" fmla="*/ 0 w 3159124"/>
              <a:gd name="connsiteY11" fmla="*/ 710803 h 789781"/>
              <a:gd name="connsiteX12" fmla="*/ 0 w 3159124"/>
              <a:gd name="connsiteY12" fmla="*/ 78978 h 78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9124" h="789781">
                <a:moveTo>
                  <a:pt x="0" y="78978"/>
                </a:moveTo>
                <a:cubicBezTo>
                  <a:pt x="0" y="58032"/>
                  <a:pt x="8321" y="37943"/>
                  <a:pt x="23132" y="23132"/>
                </a:cubicBezTo>
                <a:cubicBezTo>
                  <a:pt x="37943" y="8321"/>
                  <a:pt x="58032" y="0"/>
                  <a:pt x="78978" y="0"/>
                </a:cubicBezTo>
                <a:lnTo>
                  <a:pt x="3080146" y="0"/>
                </a:lnTo>
                <a:cubicBezTo>
                  <a:pt x="3101092" y="0"/>
                  <a:pt x="3121181" y="8321"/>
                  <a:pt x="3135992" y="23132"/>
                </a:cubicBezTo>
                <a:cubicBezTo>
                  <a:pt x="3150803" y="37943"/>
                  <a:pt x="3159124" y="58032"/>
                  <a:pt x="3159124" y="78978"/>
                </a:cubicBezTo>
                <a:lnTo>
                  <a:pt x="3159124" y="710803"/>
                </a:lnTo>
                <a:cubicBezTo>
                  <a:pt x="3159124" y="731749"/>
                  <a:pt x="3150803" y="751838"/>
                  <a:pt x="3135992" y="766649"/>
                </a:cubicBezTo>
                <a:cubicBezTo>
                  <a:pt x="3121181" y="781460"/>
                  <a:pt x="3101092" y="789781"/>
                  <a:pt x="3080146" y="789781"/>
                </a:cubicBezTo>
                <a:lnTo>
                  <a:pt x="78978" y="789781"/>
                </a:lnTo>
                <a:cubicBezTo>
                  <a:pt x="58032" y="789781"/>
                  <a:pt x="37943" y="781460"/>
                  <a:pt x="23132" y="766649"/>
                </a:cubicBezTo>
                <a:cubicBezTo>
                  <a:pt x="8321" y="751838"/>
                  <a:pt x="0" y="731749"/>
                  <a:pt x="0" y="710803"/>
                </a:cubicBezTo>
                <a:lnTo>
                  <a:pt x="0" y="78978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-8592385"/>
              <a:satOff val="38602"/>
              <a:lumOff val="2654"/>
              <a:alphaOff val="0"/>
            </a:schemeClr>
          </a:lnRef>
          <a:fillRef idx="1">
            <a:schemeClr val="accent5">
              <a:tint val="40000"/>
              <a:alpha val="90000"/>
              <a:hueOff val="-8592385"/>
              <a:satOff val="38602"/>
              <a:lumOff val="2654"/>
              <a:alphaOff val="0"/>
            </a:schemeClr>
          </a:fillRef>
          <a:effectRef idx="0">
            <a:schemeClr val="accent5">
              <a:tint val="40000"/>
              <a:alpha val="90000"/>
              <a:hueOff val="-8592385"/>
              <a:satOff val="38602"/>
              <a:lumOff val="265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92" tIns="58692" rIns="58692" bIns="5869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/>
              <a:t>對部分商品盤點</a:t>
            </a:r>
          </a:p>
        </p:txBody>
      </p:sp>
      <p:sp>
        <p:nvSpPr>
          <p:cNvPr id="20" name="向右箭號 19"/>
          <p:cNvSpPr/>
          <p:nvPr/>
        </p:nvSpPr>
        <p:spPr>
          <a:xfrm rot="5400000">
            <a:off x="6303595" y="5562450"/>
            <a:ext cx="138211" cy="138211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手繪多邊形 20"/>
          <p:cNvSpPr/>
          <p:nvPr/>
        </p:nvSpPr>
        <p:spPr>
          <a:xfrm>
            <a:off x="4793138" y="5769768"/>
            <a:ext cx="3159124" cy="789781"/>
          </a:xfrm>
          <a:custGeom>
            <a:avLst/>
            <a:gdLst>
              <a:gd name="connsiteX0" fmla="*/ 0 w 3159124"/>
              <a:gd name="connsiteY0" fmla="*/ 78978 h 789781"/>
              <a:gd name="connsiteX1" fmla="*/ 23132 w 3159124"/>
              <a:gd name="connsiteY1" fmla="*/ 23132 h 789781"/>
              <a:gd name="connsiteX2" fmla="*/ 78978 w 3159124"/>
              <a:gd name="connsiteY2" fmla="*/ 0 h 789781"/>
              <a:gd name="connsiteX3" fmla="*/ 3080146 w 3159124"/>
              <a:gd name="connsiteY3" fmla="*/ 0 h 789781"/>
              <a:gd name="connsiteX4" fmla="*/ 3135992 w 3159124"/>
              <a:gd name="connsiteY4" fmla="*/ 23132 h 789781"/>
              <a:gd name="connsiteX5" fmla="*/ 3159124 w 3159124"/>
              <a:gd name="connsiteY5" fmla="*/ 78978 h 789781"/>
              <a:gd name="connsiteX6" fmla="*/ 3159124 w 3159124"/>
              <a:gd name="connsiteY6" fmla="*/ 710803 h 789781"/>
              <a:gd name="connsiteX7" fmla="*/ 3135992 w 3159124"/>
              <a:gd name="connsiteY7" fmla="*/ 766649 h 789781"/>
              <a:gd name="connsiteX8" fmla="*/ 3080146 w 3159124"/>
              <a:gd name="connsiteY8" fmla="*/ 789781 h 789781"/>
              <a:gd name="connsiteX9" fmla="*/ 78978 w 3159124"/>
              <a:gd name="connsiteY9" fmla="*/ 789781 h 789781"/>
              <a:gd name="connsiteX10" fmla="*/ 23132 w 3159124"/>
              <a:gd name="connsiteY10" fmla="*/ 766649 h 789781"/>
              <a:gd name="connsiteX11" fmla="*/ 0 w 3159124"/>
              <a:gd name="connsiteY11" fmla="*/ 710803 h 789781"/>
              <a:gd name="connsiteX12" fmla="*/ 0 w 3159124"/>
              <a:gd name="connsiteY12" fmla="*/ 78978 h 78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9124" h="789781">
                <a:moveTo>
                  <a:pt x="0" y="78978"/>
                </a:moveTo>
                <a:cubicBezTo>
                  <a:pt x="0" y="58032"/>
                  <a:pt x="8321" y="37943"/>
                  <a:pt x="23132" y="23132"/>
                </a:cubicBezTo>
                <a:cubicBezTo>
                  <a:pt x="37943" y="8321"/>
                  <a:pt x="58032" y="0"/>
                  <a:pt x="78978" y="0"/>
                </a:cubicBezTo>
                <a:lnTo>
                  <a:pt x="3080146" y="0"/>
                </a:lnTo>
                <a:cubicBezTo>
                  <a:pt x="3101092" y="0"/>
                  <a:pt x="3121181" y="8321"/>
                  <a:pt x="3135992" y="23132"/>
                </a:cubicBezTo>
                <a:cubicBezTo>
                  <a:pt x="3150803" y="37943"/>
                  <a:pt x="3159124" y="58032"/>
                  <a:pt x="3159124" y="78978"/>
                </a:cubicBezTo>
                <a:lnTo>
                  <a:pt x="3159124" y="710803"/>
                </a:lnTo>
                <a:cubicBezTo>
                  <a:pt x="3159124" y="731749"/>
                  <a:pt x="3150803" y="751838"/>
                  <a:pt x="3135992" y="766649"/>
                </a:cubicBezTo>
                <a:cubicBezTo>
                  <a:pt x="3121181" y="781460"/>
                  <a:pt x="3101092" y="789781"/>
                  <a:pt x="3080146" y="789781"/>
                </a:cubicBezTo>
                <a:lnTo>
                  <a:pt x="78978" y="789781"/>
                </a:lnTo>
                <a:cubicBezTo>
                  <a:pt x="58032" y="789781"/>
                  <a:pt x="37943" y="781460"/>
                  <a:pt x="23132" y="766649"/>
                </a:cubicBezTo>
                <a:cubicBezTo>
                  <a:pt x="8321" y="751838"/>
                  <a:pt x="0" y="731749"/>
                  <a:pt x="0" y="710803"/>
                </a:cubicBezTo>
                <a:lnTo>
                  <a:pt x="0" y="78978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lnRef>
          <a:fillRef idx="1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fillRef>
          <a:effectRef idx="0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612" tIns="53612" rIns="53612" bIns="5361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kern="1200" dirty="0"/>
              <a:t>不需停止所有倉儲活動</a:t>
            </a:r>
          </a:p>
        </p:txBody>
      </p:sp>
      <p:sp>
        <p:nvSpPr>
          <p:cNvPr id="6" name="圓角矩形圖說文字 5"/>
          <p:cNvSpPr/>
          <p:nvPr/>
        </p:nvSpPr>
        <p:spPr>
          <a:xfrm>
            <a:off x="7316090" y="4581128"/>
            <a:ext cx="1800200" cy="1044000"/>
          </a:xfrm>
          <a:prstGeom prst="wedgeRoundRectCallout">
            <a:avLst>
              <a:gd name="adj1" fmla="val -40073"/>
              <a:gd name="adj2" fmla="val 7805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節省成本、時間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5" grpId="0" animBg="1"/>
      <p:bldP spid="17" grpId="0" animBg="1"/>
      <p:bldP spid="19" grpId="0" animBg="1"/>
      <p:bldP spid="21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1.8 </a:t>
            </a:r>
            <a:r>
              <a:rPr lang="zh-TW" altLang="en-US" b="1" dirty="0"/>
              <a:t>盤點作業管理系統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資訊系統規劃設計考量因素</a:t>
            </a:r>
            <a:endParaRPr lang="en-US" altLang="zh-TW" dirty="0"/>
          </a:p>
        </p:txBody>
      </p:sp>
      <p:sp>
        <p:nvSpPr>
          <p:cNvPr id="6" name="手繪多邊形 5"/>
          <p:cNvSpPr/>
          <p:nvPr/>
        </p:nvSpPr>
        <p:spPr>
          <a:xfrm>
            <a:off x="5110887" y="5099585"/>
            <a:ext cx="2772000" cy="1497766"/>
          </a:xfrm>
          <a:custGeom>
            <a:avLst/>
            <a:gdLst>
              <a:gd name="connsiteX0" fmla="*/ 0 w 2622725"/>
              <a:gd name="connsiteY0" fmla="*/ 149777 h 1497766"/>
              <a:gd name="connsiteX1" fmla="*/ 43869 w 2622725"/>
              <a:gd name="connsiteY1" fmla="*/ 43869 h 1497766"/>
              <a:gd name="connsiteX2" fmla="*/ 149777 w 2622725"/>
              <a:gd name="connsiteY2" fmla="*/ 0 h 1497766"/>
              <a:gd name="connsiteX3" fmla="*/ 2472948 w 2622725"/>
              <a:gd name="connsiteY3" fmla="*/ 0 h 1497766"/>
              <a:gd name="connsiteX4" fmla="*/ 2578856 w 2622725"/>
              <a:gd name="connsiteY4" fmla="*/ 43869 h 1497766"/>
              <a:gd name="connsiteX5" fmla="*/ 2622725 w 2622725"/>
              <a:gd name="connsiteY5" fmla="*/ 149777 h 1497766"/>
              <a:gd name="connsiteX6" fmla="*/ 2622725 w 2622725"/>
              <a:gd name="connsiteY6" fmla="*/ 1347989 h 1497766"/>
              <a:gd name="connsiteX7" fmla="*/ 2578856 w 2622725"/>
              <a:gd name="connsiteY7" fmla="*/ 1453897 h 1497766"/>
              <a:gd name="connsiteX8" fmla="*/ 2472948 w 2622725"/>
              <a:gd name="connsiteY8" fmla="*/ 1497766 h 1497766"/>
              <a:gd name="connsiteX9" fmla="*/ 149777 w 2622725"/>
              <a:gd name="connsiteY9" fmla="*/ 1497766 h 1497766"/>
              <a:gd name="connsiteX10" fmla="*/ 43869 w 2622725"/>
              <a:gd name="connsiteY10" fmla="*/ 1453897 h 1497766"/>
              <a:gd name="connsiteX11" fmla="*/ 0 w 2622725"/>
              <a:gd name="connsiteY11" fmla="*/ 1347989 h 1497766"/>
              <a:gd name="connsiteX12" fmla="*/ 0 w 2622725"/>
              <a:gd name="connsiteY12" fmla="*/ 149777 h 14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22725" h="1497766">
                <a:moveTo>
                  <a:pt x="0" y="149777"/>
                </a:moveTo>
                <a:cubicBezTo>
                  <a:pt x="0" y="110054"/>
                  <a:pt x="15780" y="71957"/>
                  <a:pt x="43869" y="43869"/>
                </a:cubicBezTo>
                <a:cubicBezTo>
                  <a:pt x="71958" y="15780"/>
                  <a:pt x="110054" y="0"/>
                  <a:pt x="149777" y="0"/>
                </a:cubicBezTo>
                <a:lnTo>
                  <a:pt x="2472948" y="0"/>
                </a:lnTo>
                <a:cubicBezTo>
                  <a:pt x="2512671" y="0"/>
                  <a:pt x="2550768" y="15780"/>
                  <a:pt x="2578856" y="43869"/>
                </a:cubicBezTo>
                <a:cubicBezTo>
                  <a:pt x="2606945" y="71958"/>
                  <a:pt x="2622725" y="110054"/>
                  <a:pt x="2622725" y="149777"/>
                </a:cubicBezTo>
                <a:lnTo>
                  <a:pt x="2622725" y="1347989"/>
                </a:lnTo>
                <a:cubicBezTo>
                  <a:pt x="2622725" y="1387712"/>
                  <a:pt x="2606945" y="1425809"/>
                  <a:pt x="2578856" y="1453897"/>
                </a:cubicBezTo>
                <a:cubicBezTo>
                  <a:pt x="2550767" y="1481986"/>
                  <a:pt x="2512671" y="1497766"/>
                  <a:pt x="2472948" y="1497766"/>
                </a:cubicBezTo>
                <a:lnTo>
                  <a:pt x="149777" y="1497766"/>
                </a:lnTo>
                <a:cubicBezTo>
                  <a:pt x="110054" y="1497766"/>
                  <a:pt x="71957" y="1481986"/>
                  <a:pt x="43869" y="1453897"/>
                </a:cubicBezTo>
                <a:cubicBezTo>
                  <a:pt x="15780" y="1425808"/>
                  <a:pt x="0" y="1387712"/>
                  <a:pt x="0" y="1347989"/>
                </a:cubicBezTo>
                <a:lnTo>
                  <a:pt x="0" y="149777"/>
                </a:lnTo>
                <a:close/>
              </a:path>
            </a:pathLst>
          </a:custGeom>
          <a:ln>
            <a:solidFill>
              <a:srgbClr val="C647E9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3538" tIns="491162" rIns="116722" bIns="116722" numCol="1" spcCol="1270" anchor="t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200" kern="1200" dirty="0"/>
              <a:t>統一化，以便</a:t>
            </a:r>
            <a:r>
              <a:rPr lang="zh-TW" altLang="en-US" sz="2200" dirty="0"/>
              <a:t>作業。</a:t>
            </a:r>
            <a:endParaRPr lang="zh-TW" altLang="en-US" sz="2200" kern="1200" dirty="0"/>
          </a:p>
        </p:txBody>
      </p:sp>
      <p:sp>
        <p:nvSpPr>
          <p:cNvPr id="7" name="手繪多邊形 6"/>
          <p:cNvSpPr/>
          <p:nvPr/>
        </p:nvSpPr>
        <p:spPr>
          <a:xfrm>
            <a:off x="971600" y="5099585"/>
            <a:ext cx="3240000" cy="1497766"/>
          </a:xfrm>
          <a:custGeom>
            <a:avLst/>
            <a:gdLst>
              <a:gd name="connsiteX0" fmla="*/ 0 w 3383292"/>
              <a:gd name="connsiteY0" fmla="*/ 149777 h 1497766"/>
              <a:gd name="connsiteX1" fmla="*/ 43869 w 3383292"/>
              <a:gd name="connsiteY1" fmla="*/ 43869 h 1497766"/>
              <a:gd name="connsiteX2" fmla="*/ 149777 w 3383292"/>
              <a:gd name="connsiteY2" fmla="*/ 0 h 1497766"/>
              <a:gd name="connsiteX3" fmla="*/ 3233515 w 3383292"/>
              <a:gd name="connsiteY3" fmla="*/ 0 h 1497766"/>
              <a:gd name="connsiteX4" fmla="*/ 3339423 w 3383292"/>
              <a:gd name="connsiteY4" fmla="*/ 43869 h 1497766"/>
              <a:gd name="connsiteX5" fmla="*/ 3383292 w 3383292"/>
              <a:gd name="connsiteY5" fmla="*/ 149777 h 1497766"/>
              <a:gd name="connsiteX6" fmla="*/ 3383292 w 3383292"/>
              <a:gd name="connsiteY6" fmla="*/ 1347989 h 1497766"/>
              <a:gd name="connsiteX7" fmla="*/ 3339423 w 3383292"/>
              <a:gd name="connsiteY7" fmla="*/ 1453897 h 1497766"/>
              <a:gd name="connsiteX8" fmla="*/ 3233515 w 3383292"/>
              <a:gd name="connsiteY8" fmla="*/ 1497766 h 1497766"/>
              <a:gd name="connsiteX9" fmla="*/ 149777 w 3383292"/>
              <a:gd name="connsiteY9" fmla="*/ 1497766 h 1497766"/>
              <a:gd name="connsiteX10" fmla="*/ 43869 w 3383292"/>
              <a:gd name="connsiteY10" fmla="*/ 1453897 h 1497766"/>
              <a:gd name="connsiteX11" fmla="*/ 0 w 3383292"/>
              <a:gd name="connsiteY11" fmla="*/ 1347989 h 1497766"/>
              <a:gd name="connsiteX12" fmla="*/ 0 w 3383292"/>
              <a:gd name="connsiteY12" fmla="*/ 149777 h 14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83292" h="1497766">
                <a:moveTo>
                  <a:pt x="0" y="149777"/>
                </a:moveTo>
                <a:cubicBezTo>
                  <a:pt x="0" y="110054"/>
                  <a:pt x="15780" y="71957"/>
                  <a:pt x="43869" y="43869"/>
                </a:cubicBezTo>
                <a:cubicBezTo>
                  <a:pt x="71958" y="15780"/>
                  <a:pt x="110054" y="0"/>
                  <a:pt x="149777" y="0"/>
                </a:cubicBezTo>
                <a:lnTo>
                  <a:pt x="3233515" y="0"/>
                </a:lnTo>
                <a:cubicBezTo>
                  <a:pt x="3273238" y="0"/>
                  <a:pt x="3311335" y="15780"/>
                  <a:pt x="3339423" y="43869"/>
                </a:cubicBezTo>
                <a:cubicBezTo>
                  <a:pt x="3367512" y="71958"/>
                  <a:pt x="3383292" y="110054"/>
                  <a:pt x="3383292" y="149777"/>
                </a:cubicBezTo>
                <a:lnTo>
                  <a:pt x="3383292" y="1347989"/>
                </a:lnTo>
                <a:cubicBezTo>
                  <a:pt x="3383292" y="1387712"/>
                  <a:pt x="3367512" y="1425809"/>
                  <a:pt x="3339423" y="1453897"/>
                </a:cubicBezTo>
                <a:cubicBezTo>
                  <a:pt x="3311334" y="1481986"/>
                  <a:pt x="3273238" y="1497766"/>
                  <a:pt x="3233515" y="1497766"/>
                </a:cubicBezTo>
                <a:lnTo>
                  <a:pt x="149777" y="1497766"/>
                </a:lnTo>
                <a:cubicBezTo>
                  <a:pt x="110054" y="1497766"/>
                  <a:pt x="71957" y="1481986"/>
                  <a:pt x="43869" y="1453897"/>
                </a:cubicBezTo>
                <a:cubicBezTo>
                  <a:pt x="15780" y="1425808"/>
                  <a:pt x="0" y="1387712"/>
                  <a:pt x="0" y="1347989"/>
                </a:cubicBezTo>
                <a:lnTo>
                  <a:pt x="0" y="149777"/>
                </a:lnTo>
                <a:close/>
              </a:path>
            </a:pathLst>
          </a:custGeom>
        </p:spPr>
        <p:style>
          <a:lnRef idx="2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9101" tIns="483543" rIns="1124089" bIns="109101" numCol="1" spcCol="1270" anchor="t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000" kern="1200" dirty="0"/>
              <a:t>分析盤點後與                帳料上的差異，進一步改善</a:t>
            </a:r>
            <a:r>
              <a:rPr lang="zh-TW" altLang="en-US" sz="2000" dirty="0"/>
              <a:t>。</a:t>
            </a:r>
            <a:endParaRPr lang="zh-TW" altLang="en-US" sz="2000" kern="1200" dirty="0"/>
          </a:p>
        </p:txBody>
      </p:sp>
      <p:sp>
        <p:nvSpPr>
          <p:cNvPr id="8" name="手繪多邊形 7"/>
          <p:cNvSpPr/>
          <p:nvPr/>
        </p:nvSpPr>
        <p:spPr>
          <a:xfrm>
            <a:off x="5110887" y="2075250"/>
            <a:ext cx="2772000" cy="1497766"/>
          </a:xfrm>
          <a:custGeom>
            <a:avLst/>
            <a:gdLst>
              <a:gd name="connsiteX0" fmla="*/ 0 w 2780230"/>
              <a:gd name="connsiteY0" fmla="*/ 149777 h 1497766"/>
              <a:gd name="connsiteX1" fmla="*/ 43869 w 2780230"/>
              <a:gd name="connsiteY1" fmla="*/ 43869 h 1497766"/>
              <a:gd name="connsiteX2" fmla="*/ 149777 w 2780230"/>
              <a:gd name="connsiteY2" fmla="*/ 0 h 1497766"/>
              <a:gd name="connsiteX3" fmla="*/ 2630453 w 2780230"/>
              <a:gd name="connsiteY3" fmla="*/ 0 h 1497766"/>
              <a:gd name="connsiteX4" fmla="*/ 2736361 w 2780230"/>
              <a:gd name="connsiteY4" fmla="*/ 43869 h 1497766"/>
              <a:gd name="connsiteX5" fmla="*/ 2780230 w 2780230"/>
              <a:gd name="connsiteY5" fmla="*/ 149777 h 1497766"/>
              <a:gd name="connsiteX6" fmla="*/ 2780230 w 2780230"/>
              <a:gd name="connsiteY6" fmla="*/ 1347989 h 1497766"/>
              <a:gd name="connsiteX7" fmla="*/ 2736361 w 2780230"/>
              <a:gd name="connsiteY7" fmla="*/ 1453897 h 1497766"/>
              <a:gd name="connsiteX8" fmla="*/ 2630453 w 2780230"/>
              <a:gd name="connsiteY8" fmla="*/ 1497766 h 1497766"/>
              <a:gd name="connsiteX9" fmla="*/ 149777 w 2780230"/>
              <a:gd name="connsiteY9" fmla="*/ 1497766 h 1497766"/>
              <a:gd name="connsiteX10" fmla="*/ 43869 w 2780230"/>
              <a:gd name="connsiteY10" fmla="*/ 1453897 h 1497766"/>
              <a:gd name="connsiteX11" fmla="*/ 0 w 2780230"/>
              <a:gd name="connsiteY11" fmla="*/ 1347989 h 1497766"/>
              <a:gd name="connsiteX12" fmla="*/ 0 w 2780230"/>
              <a:gd name="connsiteY12" fmla="*/ 149777 h 14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80230" h="1497766">
                <a:moveTo>
                  <a:pt x="0" y="149777"/>
                </a:moveTo>
                <a:cubicBezTo>
                  <a:pt x="0" y="110054"/>
                  <a:pt x="15780" y="71957"/>
                  <a:pt x="43869" y="43869"/>
                </a:cubicBezTo>
                <a:cubicBezTo>
                  <a:pt x="71958" y="15780"/>
                  <a:pt x="110054" y="0"/>
                  <a:pt x="149777" y="0"/>
                </a:cubicBezTo>
                <a:lnTo>
                  <a:pt x="2630453" y="0"/>
                </a:lnTo>
                <a:cubicBezTo>
                  <a:pt x="2670176" y="0"/>
                  <a:pt x="2708273" y="15780"/>
                  <a:pt x="2736361" y="43869"/>
                </a:cubicBezTo>
                <a:cubicBezTo>
                  <a:pt x="2764450" y="71958"/>
                  <a:pt x="2780230" y="110054"/>
                  <a:pt x="2780230" y="149777"/>
                </a:cubicBezTo>
                <a:lnTo>
                  <a:pt x="2780230" y="1347989"/>
                </a:lnTo>
                <a:cubicBezTo>
                  <a:pt x="2780230" y="1387712"/>
                  <a:pt x="2764450" y="1425809"/>
                  <a:pt x="2736361" y="1453897"/>
                </a:cubicBezTo>
                <a:cubicBezTo>
                  <a:pt x="2708272" y="1481986"/>
                  <a:pt x="2670176" y="1497766"/>
                  <a:pt x="2630453" y="1497766"/>
                </a:cubicBezTo>
                <a:lnTo>
                  <a:pt x="149777" y="1497766"/>
                </a:lnTo>
                <a:cubicBezTo>
                  <a:pt x="110054" y="1497766"/>
                  <a:pt x="71957" y="1481986"/>
                  <a:pt x="43869" y="1453897"/>
                </a:cubicBezTo>
                <a:cubicBezTo>
                  <a:pt x="15780" y="1425808"/>
                  <a:pt x="0" y="1387712"/>
                  <a:pt x="0" y="1347989"/>
                </a:cubicBezTo>
                <a:lnTo>
                  <a:pt x="0" y="149777"/>
                </a:lnTo>
                <a:close/>
              </a:path>
            </a:pathLst>
          </a:custGeom>
        </p:spPr>
        <p:style>
          <a:lnRef idx="2">
            <a:schemeClr val="accent5">
              <a:hueOff val="-3311292"/>
              <a:satOff val="13270"/>
              <a:lumOff val="287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0790" tIns="116721" rIns="116721" bIns="491163" numCol="1" spcCol="1270" anchor="t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200" kern="1200" dirty="0"/>
              <a:t>考量物流作業影響程度</a:t>
            </a:r>
          </a:p>
        </p:txBody>
      </p:sp>
      <p:sp>
        <p:nvSpPr>
          <p:cNvPr id="9" name="手繪多邊形 8"/>
          <p:cNvSpPr/>
          <p:nvPr/>
        </p:nvSpPr>
        <p:spPr>
          <a:xfrm>
            <a:off x="971600" y="2075250"/>
            <a:ext cx="3132000" cy="1497766"/>
          </a:xfrm>
          <a:custGeom>
            <a:avLst/>
            <a:gdLst>
              <a:gd name="connsiteX0" fmla="*/ 0 w 3225764"/>
              <a:gd name="connsiteY0" fmla="*/ 149777 h 1497766"/>
              <a:gd name="connsiteX1" fmla="*/ 43869 w 3225764"/>
              <a:gd name="connsiteY1" fmla="*/ 43869 h 1497766"/>
              <a:gd name="connsiteX2" fmla="*/ 149777 w 3225764"/>
              <a:gd name="connsiteY2" fmla="*/ 0 h 1497766"/>
              <a:gd name="connsiteX3" fmla="*/ 3075987 w 3225764"/>
              <a:gd name="connsiteY3" fmla="*/ 0 h 1497766"/>
              <a:gd name="connsiteX4" fmla="*/ 3181895 w 3225764"/>
              <a:gd name="connsiteY4" fmla="*/ 43869 h 1497766"/>
              <a:gd name="connsiteX5" fmla="*/ 3225764 w 3225764"/>
              <a:gd name="connsiteY5" fmla="*/ 149777 h 1497766"/>
              <a:gd name="connsiteX6" fmla="*/ 3225764 w 3225764"/>
              <a:gd name="connsiteY6" fmla="*/ 1347989 h 1497766"/>
              <a:gd name="connsiteX7" fmla="*/ 3181895 w 3225764"/>
              <a:gd name="connsiteY7" fmla="*/ 1453897 h 1497766"/>
              <a:gd name="connsiteX8" fmla="*/ 3075987 w 3225764"/>
              <a:gd name="connsiteY8" fmla="*/ 1497766 h 1497766"/>
              <a:gd name="connsiteX9" fmla="*/ 149777 w 3225764"/>
              <a:gd name="connsiteY9" fmla="*/ 1497766 h 1497766"/>
              <a:gd name="connsiteX10" fmla="*/ 43869 w 3225764"/>
              <a:gd name="connsiteY10" fmla="*/ 1453897 h 1497766"/>
              <a:gd name="connsiteX11" fmla="*/ 0 w 3225764"/>
              <a:gd name="connsiteY11" fmla="*/ 1347989 h 1497766"/>
              <a:gd name="connsiteX12" fmla="*/ 0 w 3225764"/>
              <a:gd name="connsiteY12" fmla="*/ 149777 h 14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5764" h="1497766">
                <a:moveTo>
                  <a:pt x="0" y="149777"/>
                </a:moveTo>
                <a:cubicBezTo>
                  <a:pt x="0" y="110054"/>
                  <a:pt x="15780" y="71957"/>
                  <a:pt x="43869" y="43869"/>
                </a:cubicBezTo>
                <a:cubicBezTo>
                  <a:pt x="71958" y="15780"/>
                  <a:pt x="110054" y="0"/>
                  <a:pt x="149777" y="0"/>
                </a:cubicBezTo>
                <a:lnTo>
                  <a:pt x="3075987" y="0"/>
                </a:lnTo>
                <a:cubicBezTo>
                  <a:pt x="3115710" y="0"/>
                  <a:pt x="3153807" y="15780"/>
                  <a:pt x="3181895" y="43869"/>
                </a:cubicBezTo>
                <a:cubicBezTo>
                  <a:pt x="3209984" y="71958"/>
                  <a:pt x="3225764" y="110054"/>
                  <a:pt x="3225764" y="149777"/>
                </a:cubicBezTo>
                <a:lnTo>
                  <a:pt x="3225764" y="1347989"/>
                </a:lnTo>
                <a:cubicBezTo>
                  <a:pt x="3225764" y="1387712"/>
                  <a:pt x="3209984" y="1425809"/>
                  <a:pt x="3181895" y="1453897"/>
                </a:cubicBezTo>
                <a:cubicBezTo>
                  <a:pt x="3153806" y="1481986"/>
                  <a:pt x="3115710" y="1497766"/>
                  <a:pt x="3075987" y="1497766"/>
                </a:cubicBezTo>
                <a:lnTo>
                  <a:pt x="149777" y="1497766"/>
                </a:lnTo>
                <a:cubicBezTo>
                  <a:pt x="110054" y="1497766"/>
                  <a:pt x="71957" y="1481986"/>
                  <a:pt x="43869" y="1453897"/>
                </a:cubicBezTo>
                <a:cubicBezTo>
                  <a:pt x="15780" y="1425808"/>
                  <a:pt x="0" y="1387712"/>
                  <a:pt x="0" y="1347989"/>
                </a:cubicBezTo>
                <a:lnTo>
                  <a:pt x="0" y="149777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6721" tIns="116721" rIns="1084451" bIns="491163" numCol="1" spcCol="1270" anchor="t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200" kern="1200" dirty="0"/>
              <a:t>攸關人力規劃及廠商通知</a:t>
            </a:r>
          </a:p>
        </p:txBody>
      </p:sp>
      <p:sp>
        <p:nvSpPr>
          <p:cNvPr id="10" name="手繪多邊形 9"/>
          <p:cNvSpPr/>
          <p:nvPr/>
        </p:nvSpPr>
        <p:spPr>
          <a:xfrm>
            <a:off x="2390517" y="2183621"/>
            <a:ext cx="2026665" cy="2026665"/>
          </a:xfrm>
          <a:custGeom>
            <a:avLst/>
            <a:gdLst>
              <a:gd name="connsiteX0" fmla="*/ 0 w 2026665"/>
              <a:gd name="connsiteY0" fmla="*/ 2026665 h 2026665"/>
              <a:gd name="connsiteX1" fmla="*/ 593599 w 2026665"/>
              <a:gd name="connsiteY1" fmla="*/ 593597 h 2026665"/>
              <a:gd name="connsiteX2" fmla="*/ 2026669 w 2026665"/>
              <a:gd name="connsiteY2" fmla="*/ 3 h 2026665"/>
              <a:gd name="connsiteX3" fmla="*/ 2026665 w 2026665"/>
              <a:gd name="connsiteY3" fmla="*/ 2026665 h 2026665"/>
              <a:gd name="connsiteX4" fmla="*/ 0 w 2026665"/>
              <a:gd name="connsiteY4" fmla="*/ 2026665 h 202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665" h="2026665">
                <a:moveTo>
                  <a:pt x="0" y="2026665"/>
                </a:moveTo>
                <a:cubicBezTo>
                  <a:pt x="1" y="1489160"/>
                  <a:pt x="213524" y="973670"/>
                  <a:pt x="593599" y="593597"/>
                </a:cubicBezTo>
                <a:cubicBezTo>
                  <a:pt x="973673" y="213524"/>
                  <a:pt x="1489164" y="2"/>
                  <a:pt x="2026669" y="3"/>
                </a:cubicBezTo>
                <a:cubicBezTo>
                  <a:pt x="2026668" y="675557"/>
                  <a:pt x="2026666" y="1351111"/>
                  <a:pt x="2026665" y="2026665"/>
                </a:cubicBezTo>
                <a:lnTo>
                  <a:pt x="0" y="202666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2734" tIns="792731" rIns="199136" bIns="19913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/>
              <a:t>盤點週期</a:t>
            </a:r>
          </a:p>
        </p:txBody>
      </p:sp>
      <p:sp>
        <p:nvSpPr>
          <p:cNvPr id="11" name="手繪多邊形 10"/>
          <p:cNvSpPr/>
          <p:nvPr/>
        </p:nvSpPr>
        <p:spPr>
          <a:xfrm>
            <a:off x="4510793" y="2183621"/>
            <a:ext cx="2026665" cy="2026665"/>
          </a:xfrm>
          <a:custGeom>
            <a:avLst/>
            <a:gdLst>
              <a:gd name="connsiteX0" fmla="*/ 0 w 2026665"/>
              <a:gd name="connsiteY0" fmla="*/ 2026665 h 2026665"/>
              <a:gd name="connsiteX1" fmla="*/ 593599 w 2026665"/>
              <a:gd name="connsiteY1" fmla="*/ 593597 h 2026665"/>
              <a:gd name="connsiteX2" fmla="*/ 2026669 w 2026665"/>
              <a:gd name="connsiteY2" fmla="*/ 3 h 2026665"/>
              <a:gd name="connsiteX3" fmla="*/ 2026665 w 2026665"/>
              <a:gd name="connsiteY3" fmla="*/ 2026665 h 2026665"/>
              <a:gd name="connsiteX4" fmla="*/ 0 w 2026665"/>
              <a:gd name="connsiteY4" fmla="*/ 2026665 h 202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665" h="2026665">
                <a:moveTo>
                  <a:pt x="0" y="0"/>
                </a:moveTo>
                <a:cubicBezTo>
                  <a:pt x="537505" y="1"/>
                  <a:pt x="1052995" y="213524"/>
                  <a:pt x="1433068" y="593599"/>
                </a:cubicBezTo>
                <a:cubicBezTo>
                  <a:pt x="1813141" y="973673"/>
                  <a:pt x="2026663" y="1489164"/>
                  <a:pt x="2026662" y="2026668"/>
                </a:cubicBezTo>
                <a:cubicBezTo>
                  <a:pt x="1351108" y="2026667"/>
                  <a:pt x="675554" y="2026665"/>
                  <a:pt x="0" y="2026665"/>
                </a:cubicBez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7" tIns="792734" rIns="792730" bIns="19913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kern="1200" dirty="0"/>
              <a:t>盤點日期</a:t>
            </a:r>
          </a:p>
        </p:txBody>
      </p:sp>
      <p:sp>
        <p:nvSpPr>
          <p:cNvPr id="12" name="手繪多邊形 11"/>
          <p:cNvSpPr/>
          <p:nvPr/>
        </p:nvSpPr>
        <p:spPr>
          <a:xfrm rot="21600000">
            <a:off x="4510793" y="4303896"/>
            <a:ext cx="2026665" cy="2026666"/>
          </a:xfrm>
          <a:custGeom>
            <a:avLst/>
            <a:gdLst>
              <a:gd name="connsiteX0" fmla="*/ 0 w 2026665"/>
              <a:gd name="connsiteY0" fmla="*/ 2026665 h 2026665"/>
              <a:gd name="connsiteX1" fmla="*/ 593599 w 2026665"/>
              <a:gd name="connsiteY1" fmla="*/ 593597 h 2026665"/>
              <a:gd name="connsiteX2" fmla="*/ 2026669 w 2026665"/>
              <a:gd name="connsiteY2" fmla="*/ 3 h 2026665"/>
              <a:gd name="connsiteX3" fmla="*/ 2026665 w 2026665"/>
              <a:gd name="connsiteY3" fmla="*/ 2026665 h 2026665"/>
              <a:gd name="connsiteX4" fmla="*/ 0 w 2026665"/>
              <a:gd name="connsiteY4" fmla="*/ 2026665 h 202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665" h="2026665">
                <a:moveTo>
                  <a:pt x="2026665" y="0"/>
                </a:moveTo>
                <a:cubicBezTo>
                  <a:pt x="2026664" y="537505"/>
                  <a:pt x="1813141" y="1052995"/>
                  <a:pt x="1433066" y="1433068"/>
                </a:cubicBezTo>
                <a:cubicBezTo>
                  <a:pt x="1052992" y="1813141"/>
                  <a:pt x="537501" y="2026663"/>
                  <a:pt x="-3" y="2026662"/>
                </a:cubicBezTo>
                <a:cubicBezTo>
                  <a:pt x="-2" y="1351108"/>
                  <a:pt x="0" y="675554"/>
                  <a:pt x="0" y="0"/>
                </a:cubicBezTo>
                <a:lnTo>
                  <a:pt x="2026665" y="0"/>
                </a:lnTo>
                <a:close/>
              </a:path>
            </a:pathLst>
          </a:custGeom>
          <a:solidFill>
            <a:srgbClr val="C647E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024" tIns="192024" rIns="785622" bIns="785619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700" kern="1200" dirty="0"/>
              <a:t>盤點表</a:t>
            </a:r>
          </a:p>
        </p:txBody>
      </p:sp>
      <p:sp>
        <p:nvSpPr>
          <p:cNvPr id="13" name="手繪多邊形 12"/>
          <p:cNvSpPr/>
          <p:nvPr/>
        </p:nvSpPr>
        <p:spPr>
          <a:xfrm rot="21600000">
            <a:off x="2390517" y="4303897"/>
            <a:ext cx="2026665" cy="2026665"/>
          </a:xfrm>
          <a:custGeom>
            <a:avLst/>
            <a:gdLst>
              <a:gd name="connsiteX0" fmla="*/ 0 w 2026665"/>
              <a:gd name="connsiteY0" fmla="*/ 2026665 h 2026665"/>
              <a:gd name="connsiteX1" fmla="*/ 593599 w 2026665"/>
              <a:gd name="connsiteY1" fmla="*/ 593597 h 2026665"/>
              <a:gd name="connsiteX2" fmla="*/ 2026669 w 2026665"/>
              <a:gd name="connsiteY2" fmla="*/ 3 h 2026665"/>
              <a:gd name="connsiteX3" fmla="*/ 2026665 w 2026665"/>
              <a:gd name="connsiteY3" fmla="*/ 2026665 h 2026665"/>
              <a:gd name="connsiteX4" fmla="*/ 0 w 2026665"/>
              <a:gd name="connsiteY4" fmla="*/ 2026665 h 202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665" h="2026665">
                <a:moveTo>
                  <a:pt x="2026665" y="2026665"/>
                </a:moveTo>
                <a:cubicBezTo>
                  <a:pt x="1489160" y="2026664"/>
                  <a:pt x="973670" y="1813141"/>
                  <a:pt x="593597" y="1433066"/>
                </a:cubicBezTo>
                <a:cubicBezTo>
                  <a:pt x="213524" y="1052992"/>
                  <a:pt x="2" y="537501"/>
                  <a:pt x="3" y="-3"/>
                </a:cubicBezTo>
                <a:cubicBezTo>
                  <a:pt x="675557" y="-2"/>
                  <a:pt x="1351111" y="0"/>
                  <a:pt x="2026665" y="0"/>
                </a:cubicBezTo>
                <a:lnTo>
                  <a:pt x="2026665" y="202666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5620" tIns="192024" rIns="192023" bIns="785621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700" kern="1200" dirty="0"/>
              <a:t>盤點差異分析</a:t>
            </a:r>
          </a:p>
        </p:txBody>
      </p:sp>
      <p:sp>
        <p:nvSpPr>
          <p:cNvPr id="14" name="圓形箭號 13"/>
          <p:cNvSpPr/>
          <p:nvPr/>
        </p:nvSpPr>
        <p:spPr>
          <a:xfrm>
            <a:off x="4114119" y="3835845"/>
            <a:ext cx="699737" cy="608467"/>
          </a:xfrm>
          <a:prstGeom prst="circular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圓形箭號 14"/>
          <p:cNvSpPr/>
          <p:nvPr/>
        </p:nvSpPr>
        <p:spPr>
          <a:xfrm rot="10800000">
            <a:off x="4114119" y="4069871"/>
            <a:ext cx="699737" cy="608467"/>
          </a:xfrm>
          <a:prstGeom prst="circular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臺灣安麗物流中心採用不定期盤點</a:t>
            </a:r>
          </a:p>
        </p:txBody>
      </p:sp>
      <p:pic>
        <p:nvPicPr>
          <p:cNvPr id="4" name="內容版面配置區 3" descr="圖10-10  臺灣安麗物流中心採用不定期盤點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412875"/>
            <a:ext cx="8568951" cy="45259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1.9 </a:t>
            </a:r>
            <a:r>
              <a:rPr lang="zh-TW" altLang="en-US" b="1" dirty="0">
                <a:solidFill>
                  <a:srgbClr val="FF0000"/>
                </a:solidFill>
              </a:rPr>
              <a:t>帳務作業管理系統</a:t>
            </a:r>
          </a:p>
        </p:txBody>
      </p:sp>
      <p:sp>
        <p:nvSpPr>
          <p:cNvPr id="6" name="手繪多邊形 5"/>
          <p:cNvSpPr/>
          <p:nvPr/>
        </p:nvSpPr>
        <p:spPr>
          <a:xfrm>
            <a:off x="3419855" y="2207677"/>
            <a:ext cx="5266945" cy="1074028"/>
          </a:xfrm>
          <a:custGeom>
            <a:avLst/>
            <a:gdLst>
              <a:gd name="connsiteX0" fmla="*/ 179008 w 1074027"/>
              <a:gd name="connsiteY0" fmla="*/ 0 h 5266944"/>
              <a:gd name="connsiteX1" fmla="*/ 895019 w 1074027"/>
              <a:gd name="connsiteY1" fmla="*/ 0 h 5266944"/>
              <a:gd name="connsiteX2" fmla="*/ 1021597 w 1074027"/>
              <a:gd name="connsiteY2" fmla="*/ 52430 h 5266944"/>
              <a:gd name="connsiteX3" fmla="*/ 1074027 w 1074027"/>
              <a:gd name="connsiteY3" fmla="*/ 179008 h 5266944"/>
              <a:gd name="connsiteX4" fmla="*/ 1074027 w 1074027"/>
              <a:gd name="connsiteY4" fmla="*/ 5266944 h 5266944"/>
              <a:gd name="connsiteX5" fmla="*/ 1074027 w 1074027"/>
              <a:gd name="connsiteY5" fmla="*/ 5266944 h 5266944"/>
              <a:gd name="connsiteX6" fmla="*/ 1074027 w 1074027"/>
              <a:gd name="connsiteY6" fmla="*/ 5266944 h 5266944"/>
              <a:gd name="connsiteX7" fmla="*/ 0 w 1074027"/>
              <a:gd name="connsiteY7" fmla="*/ 5266944 h 5266944"/>
              <a:gd name="connsiteX8" fmla="*/ 0 w 1074027"/>
              <a:gd name="connsiteY8" fmla="*/ 5266944 h 5266944"/>
              <a:gd name="connsiteX9" fmla="*/ 0 w 1074027"/>
              <a:gd name="connsiteY9" fmla="*/ 5266944 h 5266944"/>
              <a:gd name="connsiteX10" fmla="*/ 0 w 1074027"/>
              <a:gd name="connsiteY10" fmla="*/ 179008 h 5266944"/>
              <a:gd name="connsiteX11" fmla="*/ 52430 w 1074027"/>
              <a:gd name="connsiteY11" fmla="*/ 52430 h 5266944"/>
              <a:gd name="connsiteX12" fmla="*/ 179008 w 1074027"/>
              <a:gd name="connsiteY12" fmla="*/ 0 h 526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4027" h="5266944">
                <a:moveTo>
                  <a:pt x="1074027" y="877843"/>
                </a:moveTo>
                <a:lnTo>
                  <a:pt x="1074027" y="4389101"/>
                </a:lnTo>
                <a:cubicBezTo>
                  <a:pt x="1074027" y="4621920"/>
                  <a:pt x="1070181" y="4845200"/>
                  <a:pt x="1063335" y="5009829"/>
                </a:cubicBezTo>
                <a:cubicBezTo>
                  <a:pt x="1056490" y="5174454"/>
                  <a:pt x="1047205" y="5266942"/>
                  <a:pt x="1037524" y="5266942"/>
                </a:cubicBezTo>
                <a:lnTo>
                  <a:pt x="0" y="5266942"/>
                </a:lnTo>
                <a:lnTo>
                  <a:pt x="0" y="5266942"/>
                </a:lnTo>
                <a:lnTo>
                  <a:pt x="0" y="526694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037524" y="2"/>
                </a:lnTo>
                <a:cubicBezTo>
                  <a:pt x="1047205" y="2"/>
                  <a:pt x="1056490" y="92490"/>
                  <a:pt x="1063335" y="257115"/>
                </a:cubicBezTo>
                <a:cubicBezTo>
                  <a:pt x="1070181" y="421744"/>
                  <a:pt x="1074027" y="645024"/>
                  <a:pt x="1074027" y="877843"/>
                </a:cubicBez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831" tIns="134345" rIns="216260" bIns="134346" numCol="1" spcCol="1270" anchor="ctr" anchorCtr="0">
            <a:noAutofit/>
          </a:bodyPr>
          <a:lstStyle/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sz="2000" kern="1200" dirty="0"/>
              <a:t>物流中心主要收入來源</a:t>
            </a:r>
            <a:endParaRPr lang="en-US" sz="2000" kern="1200" dirty="0"/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–"/>
            </a:pPr>
            <a:r>
              <a:rPr lang="zh-TW" sz="2000" kern="1200" dirty="0"/>
              <a:t>倉租、流通加工</a:t>
            </a:r>
            <a:endParaRPr lang="en-US" sz="2000" kern="1200" dirty="0"/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sz="2000" kern="1200" dirty="0"/>
              <a:t>設計</a:t>
            </a:r>
            <a:r>
              <a:rPr lang="zh-TW" altLang="en-US" sz="2000" kern="1200" dirty="0"/>
              <a:t>成本相關</a:t>
            </a:r>
            <a:r>
              <a:rPr lang="zh-TW" sz="2000" kern="1200" dirty="0"/>
              <a:t>欄位、提供報價單據</a:t>
            </a:r>
            <a:r>
              <a:rPr lang="zh-TW" altLang="en-US" sz="2000" dirty="0"/>
              <a:t>。</a:t>
            </a:r>
            <a:endParaRPr lang="en-US" sz="2000" kern="1200" dirty="0"/>
          </a:p>
        </p:txBody>
      </p:sp>
      <p:sp>
        <p:nvSpPr>
          <p:cNvPr id="7" name="手繪多邊形 6"/>
          <p:cNvSpPr/>
          <p:nvPr/>
        </p:nvSpPr>
        <p:spPr>
          <a:xfrm>
            <a:off x="457200" y="2073423"/>
            <a:ext cx="2962656" cy="1342533"/>
          </a:xfrm>
          <a:custGeom>
            <a:avLst/>
            <a:gdLst>
              <a:gd name="connsiteX0" fmla="*/ 0 w 2962656"/>
              <a:gd name="connsiteY0" fmla="*/ 223760 h 1342533"/>
              <a:gd name="connsiteX1" fmla="*/ 65538 w 2962656"/>
              <a:gd name="connsiteY1" fmla="*/ 65538 h 1342533"/>
              <a:gd name="connsiteX2" fmla="*/ 223760 w 2962656"/>
              <a:gd name="connsiteY2" fmla="*/ 0 h 1342533"/>
              <a:gd name="connsiteX3" fmla="*/ 2738896 w 2962656"/>
              <a:gd name="connsiteY3" fmla="*/ 0 h 1342533"/>
              <a:gd name="connsiteX4" fmla="*/ 2897118 w 2962656"/>
              <a:gd name="connsiteY4" fmla="*/ 65538 h 1342533"/>
              <a:gd name="connsiteX5" fmla="*/ 2962656 w 2962656"/>
              <a:gd name="connsiteY5" fmla="*/ 223760 h 1342533"/>
              <a:gd name="connsiteX6" fmla="*/ 2962656 w 2962656"/>
              <a:gd name="connsiteY6" fmla="*/ 1118773 h 1342533"/>
              <a:gd name="connsiteX7" fmla="*/ 2897118 w 2962656"/>
              <a:gd name="connsiteY7" fmla="*/ 1276995 h 1342533"/>
              <a:gd name="connsiteX8" fmla="*/ 2738896 w 2962656"/>
              <a:gd name="connsiteY8" fmla="*/ 1342533 h 1342533"/>
              <a:gd name="connsiteX9" fmla="*/ 223760 w 2962656"/>
              <a:gd name="connsiteY9" fmla="*/ 1342533 h 1342533"/>
              <a:gd name="connsiteX10" fmla="*/ 65538 w 2962656"/>
              <a:gd name="connsiteY10" fmla="*/ 1276995 h 1342533"/>
              <a:gd name="connsiteX11" fmla="*/ 0 w 2962656"/>
              <a:gd name="connsiteY11" fmla="*/ 1118773 h 1342533"/>
              <a:gd name="connsiteX12" fmla="*/ 0 w 2962656"/>
              <a:gd name="connsiteY12" fmla="*/ 223760 h 13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62656" h="1342533">
                <a:moveTo>
                  <a:pt x="0" y="223760"/>
                </a:moveTo>
                <a:cubicBezTo>
                  <a:pt x="0" y="164415"/>
                  <a:pt x="23575" y="107501"/>
                  <a:pt x="65538" y="65538"/>
                </a:cubicBezTo>
                <a:cubicBezTo>
                  <a:pt x="107501" y="23575"/>
                  <a:pt x="164416" y="0"/>
                  <a:pt x="223760" y="0"/>
                </a:cubicBezTo>
                <a:lnTo>
                  <a:pt x="2738896" y="0"/>
                </a:lnTo>
                <a:cubicBezTo>
                  <a:pt x="2798241" y="0"/>
                  <a:pt x="2855155" y="23575"/>
                  <a:pt x="2897118" y="65538"/>
                </a:cubicBezTo>
                <a:cubicBezTo>
                  <a:pt x="2939081" y="107501"/>
                  <a:pt x="2962656" y="164416"/>
                  <a:pt x="2962656" y="223760"/>
                </a:cubicBezTo>
                <a:lnTo>
                  <a:pt x="2962656" y="1118773"/>
                </a:lnTo>
                <a:cubicBezTo>
                  <a:pt x="2962656" y="1178118"/>
                  <a:pt x="2939081" y="1235032"/>
                  <a:pt x="2897118" y="1276995"/>
                </a:cubicBezTo>
                <a:cubicBezTo>
                  <a:pt x="2855155" y="1318958"/>
                  <a:pt x="2798241" y="1342533"/>
                  <a:pt x="2738896" y="1342533"/>
                </a:cubicBezTo>
                <a:lnTo>
                  <a:pt x="223760" y="1342533"/>
                </a:lnTo>
                <a:cubicBezTo>
                  <a:pt x="164415" y="1342533"/>
                  <a:pt x="107501" y="1318958"/>
                  <a:pt x="65538" y="1276995"/>
                </a:cubicBezTo>
                <a:cubicBezTo>
                  <a:pt x="23575" y="1235032"/>
                  <a:pt x="0" y="1178118"/>
                  <a:pt x="0" y="1118773"/>
                </a:cubicBezTo>
                <a:lnTo>
                  <a:pt x="0" y="22376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417" tIns="156977" rIns="248417" bIns="156977" numCol="1" spcCol="1270" anchor="ctr" anchorCtr="0">
            <a:noAutofit/>
          </a:bodyPr>
          <a:lstStyle/>
          <a:p>
            <a:pPr lvl="0" algn="ctr" defTabSz="2133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4800" kern="1200" dirty="0"/>
              <a:t>報價系統</a:t>
            </a:r>
            <a:endParaRPr lang="en-US" sz="4800" kern="1200" dirty="0"/>
          </a:p>
        </p:txBody>
      </p:sp>
      <p:sp>
        <p:nvSpPr>
          <p:cNvPr id="8" name="手繪多邊形 7"/>
          <p:cNvSpPr/>
          <p:nvPr/>
        </p:nvSpPr>
        <p:spPr>
          <a:xfrm>
            <a:off x="3419855" y="3617337"/>
            <a:ext cx="5266945" cy="1074028"/>
          </a:xfrm>
          <a:custGeom>
            <a:avLst/>
            <a:gdLst>
              <a:gd name="connsiteX0" fmla="*/ 179008 w 1074027"/>
              <a:gd name="connsiteY0" fmla="*/ 0 h 5266944"/>
              <a:gd name="connsiteX1" fmla="*/ 895019 w 1074027"/>
              <a:gd name="connsiteY1" fmla="*/ 0 h 5266944"/>
              <a:gd name="connsiteX2" fmla="*/ 1021597 w 1074027"/>
              <a:gd name="connsiteY2" fmla="*/ 52430 h 5266944"/>
              <a:gd name="connsiteX3" fmla="*/ 1074027 w 1074027"/>
              <a:gd name="connsiteY3" fmla="*/ 179008 h 5266944"/>
              <a:gd name="connsiteX4" fmla="*/ 1074027 w 1074027"/>
              <a:gd name="connsiteY4" fmla="*/ 5266944 h 5266944"/>
              <a:gd name="connsiteX5" fmla="*/ 1074027 w 1074027"/>
              <a:gd name="connsiteY5" fmla="*/ 5266944 h 5266944"/>
              <a:gd name="connsiteX6" fmla="*/ 1074027 w 1074027"/>
              <a:gd name="connsiteY6" fmla="*/ 5266944 h 5266944"/>
              <a:gd name="connsiteX7" fmla="*/ 0 w 1074027"/>
              <a:gd name="connsiteY7" fmla="*/ 5266944 h 5266944"/>
              <a:gd name="connsiteX8" fmla="*/ 0 w 1074027"/>
              <a:gd name="connsiteY8" fmla="*/ 5266944 h 5266944"/>
              <a:gd name="connsiteX9" fmla="*/ 0 w 1074027"/>
              <a:gd name="connsiteY9" fmla="*/ 5266944 h 5266944"/>
              <a:gd name="connsiteX10" fmla="*/ 0 w 1074027"/>
              <a:gd name="connsiteY10" fmla="*/ 179008 h 5266944"/>
              <a:gd name="connsiteX11" fmla="*/ 52430 w 1074027"/>
              <a:gd name="connsiteY11" fmla="*/ 52430 h 5266944"/>
              <a:gd name="connsiteX12" fmla="*/ 179008 w 1074027"/>
              <a:gd name="connsiteY12" fmla="*/ 0 h 526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4027" h="5266944">
                <a:moveTo>
                  <a:pt x="1074027" y="877843"/>
                </a:moveTo>
                <a:lnTo>
                  <a:pt x="1074027" y="4389101"/>
                </a:lnTo>
                <a:cubicBezTo>
                  <a:pt x="1074027" y="4621920"/>
                  <a:pt x="1070181" y="4845200"/>
                  <a:pt x="1063335" y="5009829"/>
                </a:cubicBezTo>
                <a:cubicBezTo>
                  <a:pt x="1056490" y="5174454"/>
                  <a:pt x="1047205" y="5266942"/>
                  <a:pt x="1037524" y="5266942"/>
                </a:cubicBezTo>
                <a:lnTo>
                  <a:pt x="0" y="5266942"/>
                </a:lnTo>
                <a:lnTo>
                  <a:pt x="0" y="5266942"/>
                </a:lnTo>
                <a:lnTo>
                  <a:pt x="0" y="526694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037524" y="2"/>
                </a:lnTo>
                <a:cubicBezTo>
                  <a:pt x="1047205" y="2"/>
                  <a:pt x="1056490" y="92490"/>
                  <a:pt x="1063335" y="257115"/>
                </a:cubicBezTo>
                <a:cubicBezTo>
                  <a:pt x="1070181" y="421744"/>
                  <a:pt x="1074027" y="645024"/>
                  <a:pt x="1074027" y="877843"/>
                </a:cubicBez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831" tIns="134345" rIns="216260" bIns="134346" numCol="1" spcCol="1270" anchor="ctr" anchorCtr="0">
            <a:noAutofit/>
          </a:bodyPr>
          <a:lstStyle/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sz="2000" kern="1200" dirty="0"/>
              <a:t>收款條件設定</a:t>
            </a:r>
            <a:r>
              <a:rPr lang="zh-TW" altLang="en-US" sz="2000" kern="1200" dirty="0"/>
              <a:t>，須與會計報表核對</a:t>
            </a:r>
            <a:endParaRPr lang="en-US" altLang="zh-TW" sz="2000" dirty="0"/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–"/>
            </a:pPr>
            <a:r>
              <a:rPr lang="zh-TW" sz="2000" kern="1200" dirty="0"/>
              <a:t>對帳單、日期、出貨明細、流通加工費、折扣條件、廠商資料</a:t>
            </a:r>
            <a:r>
              <a:rPr lang="zh-TW" altLang="en-US" sz="2000" dirty="0"/>
              <a:t>。</a:t>
            </a:r>
            <a:endParaRPr lang="en-US" sz="2000" kern="1200" dirty="0"/>
          </a:p>
        </p:txBody>
      </p:sp>
      <p:sp>
        <p:nvSpPr>
          <p:cNvPr id="9" name="手繪多邊形 8"/>
          <p:cNvSpPr/>
          <p:nvPr/>
        </p:nvSpPr>
        <p:spPr>
          <a:xfrm>
            <a:off x="457200" y="3483083"/>
            <a:ext cx="2962656" cy="1342533"/>
          </a:xfrm>
          <a:custGeom>
            <a:avLst/>
            <a:gdLst>
              <a:gd name="connsiteX0" fmla="*/ 0 w 2962656"/>
              <a:gd name="connsiteY0" fmla="*/ 223760 h 1342533"/>
              <a:gd name="connsiteX1" fmla="*/ 65538 w 2962656"/>
              <a:gd name="connsiteY1" fmla="*/ 65538 h 1342533"/>
              <a:gd name="connsiteX2" fmla="*/ 223760 w 2962656"/>
              <a:gd name="connsiteY2" fmla="*/ 0 h 1342533"/>
              <a:gd name="connsiteX3" fmla="*/ 2738896 w 2962656"/>
              <a:gd name="connsiteY3" fmla="*/ 0 h 1342533"/>
              <a:gd name="connsiteX4" fmla="*/ 2897118 w 2962656"/>
              <a:gd name="connsiteY4" fmla="*/ 65538 h 1342533"/>
              <a:gd name="connsiteX5" fmla="*/ 2962656 w 2962656"/>
              <a:gd name="connsiteY5" fmla="*/ 223760 h 1342533"/>
              <a:gd name="connsiteX6" fmla="*/ 2962656 w 2962656"/>
              <a:gd name="connsiteY6" fmla="*/ 1118773 h 1342533"/>
              <a:gd name="connsiteX7" fmla="*/ 2897118 w 2962656"/>
              <a:gd name="connsiteY7" fmla="*/ 1276995 h 1342533"/>
              <a:gd name="connsiteX8" fmla="*/ 2738896 w 2962656"/>
              <a:gd name="connsiteY8" fmla="*/ 1342533 h 1342533"/>
              <a:gd name="connsiteX9" fmla="*/ 223760 w 2962656"/>
              <a:gd name="connsiteY9" fmla="*/ 1342533 h 1342533"/>
              <a:gd name="connsiteX10" fmla="*/ 65538 w 2962656"/>
              <a:gd name="connsiteY10" fmla="*/ 1276995 h 1342533"/>
              <a:gd name="connsiteX11" fmla="*/ 0 w 2962656"/>
              <a:gd name="connsiteY11" fmla="*/ 1118773 h 1342533"/>
              <a:gd name="connsiteX12" fmla="*/ 0 w 2962656"/>
              <a:gd name="connsiteY12" fmla="*/ 223760 h 13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62656" h="1342533">
                <a:moveTo>
                  <a:pt x="0" y="223760"/>
                </a:moveTo>
                <a:cubicBezTo>
                  <a:pt x="0" y="164415"/>
                  <a:pt x="23575" y="107501"/>
                  <a:pt x="65538" y="65538"/>
                </a:cubicBezTo>
                <a:cubicBezTo>
                  <a:pt x="107501" y="23575"/>
                  <a:pt x="164416" y="0"/>
                  <a:pt x="223760" y="0"/>
                </a:cubicBezTo>
                <a:lnTo>
                  <a:pt x="2738896" y="0"/>
                </a:lnTo>
                <a:cubicBezTo>
                  <a:pt x="2798241" y="0"/>
                  <a:pt x="2855155" y="23575"/>
                  <a:pt x="2897118" y="65538"/>
                </a:cubicBezTo>
                <a:cubicBezTo>
                  <a:pt x="2939081" y="107501"/>
                  <a:pt x="2962656" y="164416"/>
                  <a:pt x="2962656" y="223760"/>
                </a:cubicBezTo>
                <a:lnTo>
                  <a:pt x="2962656" y="1118773"/>
                </a:lnTo>
                <a:cubicBezTo>
                  <a:pt x="2962656" y="1178118"/>
                  <a:pt x="2939081" y="1235032"/>
                  <a:pt x="2897118" y="1276995"/>
                </a:cubicBezTo>
                <a:cubicBezTo>
                  <a:pt x="2855155" y="1318958"/>
                  <a:pt x="2798241" y="1342533"/>
                  <a:pt x="2738896" y="1342533"/>
                </a:cubicBezTo>
                <a:lnTo>
                  <a:pt x="223760" y="1342533"/>
                </a:lnTo>
                <a:cubicBezTo>
                  <a:pt x="164415" y="1342533"/>
                  <a:pt x="107501" y="1318958"/>
                  <a:pt x="65538" y="1276995"/>
                </a:cubicBezTo>
                <a:cubicBezTo>
                  <a:pt x="23575" y="1235032"/>
                  <a:pt x="0" y="1178118"/>
                  <a:pt x="0" y="1118773"/>
                </a:cubicBezTo>
                <a:lnTo>
                  <a:pt x="0" y="22376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417" tIns="156977" rIns="248417" bIns="156977" numCol="1" spcCol="1270" anchor="ctr" anchorCtr="0">
            <a:noAutofit/>
          </a:bodyPr>
          <a:lstStyle/>
          <a:p>
            <a:pPr lvl="0" algn="ctr" defTabSz="2133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4800" kern="1200" dirty="0"/>
              <a:t>應收帳款</a:t>
            </a:r>
            <a:endParaRPr lang="en-US" sz="4800" kern="1200" dirty="0"/>
          </a:p>
        </p:txBody>
      </p:sp>
      <p:sp>
        <p:nvSpPr>
          <p:cNvPr id="10" name="手繪多邊形 9"/>
          <p:cNvSpPr/>
          <p:nvPr/>
        </p:nvSpPr>
        <p:spPr>
          <a:xfrm>
            <a:off x="3419855" y="5026996"/>
            <a:ext cx="5266945" cy="1074028"/>
          </a:xfrm>
          <a:custGeom>
            <a:avLst/>
            <a:gdLst>
              <a:gd name="connsiteX0" fmla="*/ 179008 w 1074027"/>
              <a:gd name="connsiteY0" fmla="*/ 0 h 5266944"/>
              <a:gd name="connsiteX1" fmla="*/ 895019 w 1074027"/>
              <a:gd name="connsiteY1" fmla="*/ 0 h 5266944"/>
              <a:gd name="connsiteX2" fmla="*/ 1021597 w 1074027"/>
              <a:gd name="connsiteY2" fmla="*/ 52430 h 5266944"/>
              <a:gd name="connsiteX3" fmla="*/ 1074027 w 1074027"/>
              <a:gd name="connsiteY3" fmla="*/ 179008 h 5266944"/>
              <a:gd name="connsiteX4" fmla="*/ 1074027 w 1074027"/>
              <a:gd name="connsiteY4" fmla="*/ 5266944 h 5266944"/>
              <a:gd name="connsiteX5" fmla="*/ 1074027 w 1074027"/>
              <a:gd name="connsiteY5" fmla="*/ 5266944 h 5266944"/>
              <a:gd name="connsiteX6" fmla="*/ 1074027 w 1074027"/>
              <a:gd name="connsiteY6" fmla="*/ 5266944 h 5266944"/>
              <a:gd name="connsiteX7" fmla="*/ 0 w 1074027"/>
              <a:gd name="connsiteY7" fmla="*/ 5266944 h 5266944"/>
              <a:gd name="connsiteX8" fmla="*/ 0 w 1074027"/>
              <a:gd name="connsiteY8" fmla="*/ 5266944 h 5266944"/>
              <a:gd name="connsiteX9" fmla="*/ 0 w 1074027"/>
              <a:gd name="connsiteY9" fmla="*/ 5266944 h 5266944"/>
              <a:gd name="connsiteX10" fmla="*/ 0 w 1074027"/>
              <a:gd name="connsiteY10" fmla="*/ 179008 h 5266944"/>
              <a:gd name="connsiteX11" fmla="*/ 52430 w 1074027"/>
              <a:gd name="connsiteY11" fmla="*/ 52430 h 5266944"/>
              <a:gd name="connsiteX12" fmla="*/ 179008 w 1074027"/>
              <a:gd name="connsiteY12" fmla="*/ 0 h 526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4027" h="5266944">
                <a:moveTo>
                  <a:pt x="1074027" y="877843"/>
                </a:moveTo>
                <a:lnTo>
                  <a:pt x="1074027" y="4389101"/>
                </a:lnTo>
                <a:cubicBezTo>
                  <a:pt x="1074027" y="4621920"/>
                  <a:pt x="1070181" y="4845200"/>
                  <a:pt x="1063335" y="5009829"/>
                </a:cubicBezTo>
                <a:cubicBezTo>
                  <a:pt x="1056490" y="5174454"/>
                  <a:pt x="1047205" y="5266942"/>
                  <a:pt x="1037524" y="5266942"/>
                </a:cubicBezTo>
                <a:lnTo>
                  <a:pt x="0" y="5266942"/>
                </a:lnTo>
                <a:lnTo>
                  <a:pt x="0" y="5266942"/>
                </a:lnTo>
                <a:lnTo>
                  <a:pt x="0" y="526694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037524" y="2"/>
                </a:lnTo>
                <a:cubicBezTo>
                  <a:pt x="1047205" y="2"/>
                  <a:pt x="1056490" y="92490"/>
                  <a:pt x="1063335" y="257115"/>
                </a:cubicBezTo>
                <a:cubicBezTo>
                  <a:pt x="1070181" y="421744"/>
                  <a:pt x="1074027" y="645024"/>
                  <a:pt x="1074027" y="877843"/>
                </a:cubicBez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1" tIns="94340" rIns="136250" bIns="94341" numCol="1" spcCol="1270" anchor="ctr" anchorCtr="0">
            <a:noAutofit/>
          </a:bodyPr>
          <a:lstStyle/>
          <a:p>
            <a:pPr marL="228600" lvl="1" indent="-228600" algn="l" defTabSz="9779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sz="2200" kern="1200" dirty="0"/>
              <a:t>付款條件的設定</a:t>
            </a:r>
            <a:endParaRPr lang="en-US" sz="2200" kern="1200" dirty="0"/>
          </a:p>
          <a:p>
            <a:pPr marL="914400" lvl="3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–"/>
            </a:pPr>
            <a:r>
              <a:rPr lang="zh-TW" sz="2200" kern="1200" dirty="0"/>
              <a:t>付款對象資料、付款明細、折扣條件</a:t>
            </a:r>
            <a:r>
              <a:rPr lang="zh-TW" altLang="en-US" sz="2200" dirty="0"/>
              <a:t>。</a:t>
            </a:r>
            <a:endParaRPr lang="zh-TW" sz="2200" kern="1200" dirty="0"/>
          </a:p>
        </p:txBody>
      </p:sp>
      <p:sp>
        <p:nvSpPr>
          <p:cNvPr id="11" name="手繪多邊形 10"/>
          <p:cNvSpPr/>
          <p:nvPr/>
        </p:nvSpPr>
        <p:spPr>
          <a:xfrm>
            <a:off x="457200" y="4892744"/>
            <a:ext cx="2962656" cy="1342533"/>
          </a:xfrm>
          <a:custGeom>
            <a:avLst/>
            <a:gdLst>
              <a:gd name="connsiteX0" fmla="*/ 0 w 2962656"/>
              <a:gd name="connsiteY0" fmla="*/ 223760 h 1342533"/>
              <a:gd name="connsiteX1" fmla="*/ 65538 w 2962656"/>
              <a:gd name="connsiteY1" fmla="*/ 65538 h 1342533"/>
              <a:gd name="connsiteX2" fmla="*/ 223760 w 2962656"/>
              <a:gd name="connsiteY2" fmla="*/ 0 h 1342533"/>
              <a:gd name="connsiteX3" fmla="*/ 2738896 w 2962656"/>
              <a:gd name="connsiteY3" fmla="*/ 0 h 1342533"/>
              <a:gd name="connsiteX4" fmla="*/ 2897118 w 2962656"/>
              <a:gd name="connsiteY4" fmla="*/ 65538 h 1342533"/>
              <a:gd name="connsiteX5" fmla="*/ 2962656 w 2962656"/>
              <a:gd name="connsiteY5" fmla="*/ 223760 h 1342533"/>
              <a:gd name="connsiteX6" fmla="*/ 2962656 w 2962656"/>
              <a:gd name="connsiteY6" fmla="*/ 1118773 h 1342533"/>
              <a:gd name="connsiteX7" fmla="*/ 2897118 w 2962656"/>
              <a:gd name="connsiteY7" fmla="*/ 1276995 h 1342533"/>
              <a:gd name="connsiteX8" fmla="*/ 2738896 w 2962656"/>
              <a:gd name="connsiteY8" fmla="*/ 1342533 h 1342533"/>
              <a:gd name="connsiteX9" fmla="*/ 223760 w 2962656"/>
              <a:gd name="connsiteY9" fmla="*/ 1342533 h 1342533"/>
              <a:gd name="connsiteX10" fmla="*/ 65538 w 2962656"/>
              <a:gd name="connsiteY10" fmla="*/ 1276995 h 1342533"/>
              <a:gd name="connsiteX11" fmla="*/ 0 w 2962656"/>
              <a:gd name="connsiteY11" fmla="*/ 1118773 h 1342533"/>
              <a:gd name="connsiteX12" fmla="*/ 0 w 2962656"/>
              <a:gd name="connsiteY12" fmla="*/ 223760 h 13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62656" h="1342533">
                <a:moveTo>
                  <a:pt x="0" y="223760"/>
                </a:moveTo>
                <a:cubicBezTo>
                  <a:pt x="0" y="164415"/>
                  <a:pt x="23575" y="107501"/>
                  <a:pt x="65538" y="65538"/>
                </a:cubicBezTo>
                <a:cubicBezTo>
                  <a:pt x="107501" y="23575"/>
                  <a:pt x="164416" y="0"/>
                  <a:pt x="223760" y="0"/>
                </a:cubicBezTo>
                <a:lnTo>
                  <a:pt x="2738896" y="0"/>
                </a:lnTo>
                <a:cubicBezTo>
                  <a:pt x="2798241" y="0"/>
                  <a:pt x="2855155" y="23575"/>
                  <a:pt x="2897118" y="65538"/>
                </a:cubicBezTo>
                <a:cubicBezTo>
                  <a:pt x="2939081" y="107501"/>
                  <a:pt x="2962656" y="164416"/>
                  <a:pt x="2962656" y="223760"/>
                </a:cubicBezTo>
                <a:lnTo>
                  <a:pt x="2962656" y="1118773"/>
                </a:lnTo>
                <a:cubicBezTo>
                  <a:pt x="2962656" y="1178118"/>
                  <a:pt x="2939081" y="1235032"/>
                  <a:pt x="2897118" y="1276995"/>
                </a:cubicBezTo>
                <a:cubicBezTo>
                  <a:pt x="2855155" y="1318958"/>
                  <a:pt x="2798241" y="1342533"/>
                  <a:pt x="2738896" y="1342533"/>
                </a:cubicBezTo>
                <a:lnTo>
                  <a:pt x="223760" y="1342533"/>
                </a:lnTo>
                <a:cubicBezTo>
                  <a:pt x="164415" y="1342533"/>
                  <a:pt x="107501" y="1318958"/>
                  <a:pt x="65538" y="1276995"/>
                </a:cubicBezTo>
                <a:cubicBezTo>
                  <a:pt x="23575" y="1235032"/>
                  <a:pt x="0" y="1178118"/>
                  <a:pt x="0" y="1118773"/>
                </a:cubicBezTo>
                <a:lnTo>
                  <a:pt x="0" y="22376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417" tIns="156977" rIns="248417" bIns="156977" numCol="1" spcCol="1270" anchor="ctr" anchorCtr="0">
            <a:noAutofit/>
          </a:bodyPr>
          <a:lstStyle/>
          <a:p>
            <a:pPr lvl="0" algn="ctr" defTabSz="2133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4800" kern="1200" dirty="0"/>
              <a:t>應付帳款</a:t>
            </a:r>
          </a:p>
        </p:txBody>
      </p:sp>
      <p:sp>
        <p:nvSpPr>
          <p:cNvPr id="18" name="內容版面配置區 2"/>
          <p:cNvSpPr txBox="1">
            <a:spLocks/>
          </p:cNvSpPr>
          <p:nvPr/>
        </p:nvSpPr>
        <p:spPr bwMode="auto">
          <a:xfrm>
            <a:off x="457200" y="141277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倉儲物流的最末點作業，</a:t>
            </a:r>
            <a:r>
              <a:rPr lang="zh-TW" altLang="en-US" sz="3000" dirty="0"/>
              <a:t>與帳款收支密切相關。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報價系統需設計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70C0"/>
                </a:solidFill>
              </a:rPr>
              <a:t>流通加工等相關成本的欄位</a:t>
            </a:r>
          </a:p>
        </p:txBody>
      </p:sp>
      <p:pic>
        <p:nvPicPr>
          <p:cNvPr id="4" name="內容版面配置區 3" descr="圖10-11  報價系統需設計流通加工等相關成本的欄位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412875"/>
            <a:ext cx="871296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本章學習目標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zh-TW" b="1" dirty="0"/>
              <a:t>1. </a:t>
            </a:r>
            <a:r>
              <a:rPr lang="zh-TW" altLang="en-US" b="1" dirty="0"/>
              <a:t>倉儲管理系統的架構及設計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TW" b="1" dirty="0"/>
              <a:t>2. </a:t>
            </a:r>
            <a:r>
              <a:rPr lang="zh-TW" altLang="en-US" b="1" dirty="0"/>
              <a:t>運輸管理系統的架構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TW" b="1" dirty="0"/>
              <a:t>3. </a:t>
            </a:r>
            <a:r>
              <a:rPr lang="zh-TW" altLang="en-US" b="1" dirty="0"/>
              <a:t>倉儲管理系統自行開發或委外設計的評估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TW" b="1" dirty="0"/>
              <a:t>4. </a:t>
            </a:r>
            <a:r>
              <a:rPr lang="zh-TW" altLang="en-US" b="1" dirty="0"/>
              <a:t>倉儲管理系統的其他輔助工具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1.10 </a:t>
            </a:r>
            <a:r>
              <a:rPr lang="zh-TW" altLang="en-US" b="1" dirty="0">
                <a:solidFill>
                  <a:srgbClr val="FF0000"/>
                </a:solidFill>
              </a:rPr>
              <a:t>報表管理系統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供管理者在執行、規劃、管理時參考。</a:t>
            </a:r>
            <a:endParaRPr lang="en-US" altLang="zh-TW" dirty="0"/>
          </a:p>
          <a:p>
            <a:r>
              <a:rPr lang="zh-TW" altLang="en-US" dirty="0"/>
              <a:t>資訊系統須包含報表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 flipV="1">
            <a:off x="359532" y="3514999"/>
            <a:ext cx="2808312" cy="1282153"/>
            <a:chOff x="4040862" y="4522975"/>
            <a:chExt cx="2808312" cy="1282153"/>
          </a:xfrm>
        </p:grpSpPr>
        <p:sp>
          <p:nvSpPr>
            <p:cNvPr id="6" name="五邊形 5"/>
            <p:cNvSpPr/>
            <p:nvPr/>
          </p:nvSpPr>
          <p:spPr>
            <a:xfrm rot="5400000">
              <a:off x="4833018" y="3789128"/>
              <a:ext cx="1224000" cy="2808000"/>
            </a:xfrm>
            <a:prstGeom prst="homePlate">
              <a:avLst>
                <a:gd name="adj" fmla="val 468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grpSp>
          <p:nvGrpSpPr>
            <p:cNvPr id="7" name="群組 6"/>
            <p:cNvGrpSpPr/>
            <p:nvPr/>
          </p:nvGrpSpPr>
          <p:grpSpPr>
            <a:xfrm>
              <a:off x="4040862" y="4522975"/>
              <a:ext cx="2808312" cy="1152128"/>
              <a:chOff x="5004048" y="4293096"/>
              <a:chExt cx="2808312" cy="1152128"/>
            </a:xfrm>
          </p:grpSpPr>
          <p:sp>
            <p:nvSpPr>
              <p:cNvPr id="4" name="五邊形 3"/>
              <p:cNvSpPr/>
              <p:nvPr/>
            </p:nvSpPr>
            <p:spPr>
              <a:xfrm rot="5400000">
                <a:off x="5832140" y="3465004"/>
                <a:ext cx="1152128" cy="2808312"/>
              </a:xfrm>
              <a:prstGeom prst="homePlate">
                <a:avLst>
                  <a:gd name="adj" fmla="val 4681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5" name="文字方塊 4"/>
              <p:cNvSpPr txBox="1"/>
              <p:nvPr/>
            </p:nvSpPr>
            <p:spPr>
              <a:xfrm flipV="1">
                <a:off x="5292080" y="4407495"/>
                <a:ext cx="2232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dirty="0"/>
                  <a:t>進貨分析報表</a:t>
                </a:r>
              </a:p>
            </p:txBody>
          </p:sp>
        </p:grpSp>
      </p:grpSp>
      <p:grpSp>
        <p:nvGrpSpPr>
          <p:cNvPr id="9" name="群組 8"/>
          <p:cNvGrpSpPr/>
          <p:nvPr/>
        </p:nvGrpSpPr>
        <p:grpSpPr>
          <a:xfrm flipV="1">
            <a:off x="3167844" y="3514999"/>
            <a:ext cx="2808312" cy="1282153"/>
            <a:chOff x="4040862" y="4522975"/>
            <a:chExt cx="2808312" cy="1282153"/>
          </a:xfrm>
        </p:grpSpPr>
        <p:sp>
          <p:nvSpPr>
            <p:cNvPr id="10" name="五邊形 9"/>
            <p:cNvSpPr/>
            <p:nvPr/>
          </p:nvSpPr>
          <p:spPr>
            <a:xfrm rot="5400000">
              <a:off x="4833018" y="3789128"/>
              <a:ext cx="1224000" cy="2808000"/>
            </a:xfrm>
            <a:prstGeom prst="homePlate">
              <a:avLst>
                <a:gd name="adj" fmla="val 4681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grpSp>
          <p:nvGrpSpPr>
            <p:cNvPr id="11" name="群組 6"/>
            <p:cNvGrpSpPr/>
            <p:nvPr/>
          </p:nvGrpSpPr>
          <p:grpSpPr>
            <a:xfrm>
              <a:off x="4040862" y="4522975"/>
              <a:ext cx="2808312" cy="1152128"/>
              <a:chOff x="5004048" y="4293096"/>
              <a:chExt cx="2808312" cy="1152128"/>
            </a:xfrm>
          </p:grpSpPr>
          <p:sp>
            <p:nvSpPr>
              <p:cNvPr id="12" name="五邊形 3"/>
              <p:cNvSpPr/>
              <p:nvPr/>
            </p:nvSpPr>
            <p:spPr>
              <a:xfrm rot="5400000">
                <a:off x="5832140" y="3465004"/>
                <a:ext cx="1152128" cy="2808312"/>
              </a:xfrm>
              <a:prstGeom prst="homePlate">
                <a:avLst>
                  <a:gd name="adj" fmla="val 46817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3" name="文字方塊 12"/>
              <p:cNvSpPr txBox="1"/>
              <p:nvPr/>
            </p:nvSpPr>
            <p:spPr>
              <a:xfrm flipV="1">
                <a:off x="5292080" y="4407495"/>
                <a:ext cx="2232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dirty="0"/>
                  <a:t>庫存分析報表</a:t>
                </a:r>
              </a:p>
            </p:txBody>
          </p:sp>
        </p:grpSp>
      </p:grpSp>
      <p:grpSp>
        <p:nvGrpSpPr>
          <p:cNvPr id="14" name="群組 13"/>
          <p:cNvGrpSpPr/>
          <p:nvPr/>
        </p:nvGrpSpPr>
        <p:grpSpPr>
          <a:xfrm flipV="1">
            <a:off x="5976156" y="3514999"/>
            <a:ext cx="2808312" cy="1282153"/>
            <a:chOff x="4040862" y="4522975"/>
            <a:chExt cx="2808312" cy="1282153"/>
          </a:xfrm>
        </p:grpSpPr>
        <p:sp>
          <p:nvSpPr>
            <p:cNvPr id="15" name="五邊形 14"/>
            <p:cNvSpPr/>
            <p:nvPr/>
          </p:nvSpPr>
          <p:spPr>
            <a:xfrm rot="5400000">
              <a:off x="4833018" y="3789128"/>
              <a:ext cx="1224000" cy="2808000"/>
            </a:xfrm>
            <a:prstGeom prst="homePlate">
              <a:avLst>
                <a:gd name="adj" fmla="val 46817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grpSp>
          <p:nvGrpSpPr>
            <p:cNvPr id="16" name="群組 6"/>
            <p:cNvGrpSpPr/>
            <p:nvPr/>
          </p:nvGrpSpPr>
          <p:grpSpPr>
            <a:xfrm>
              <a:off x="4040862" y="4522975"/>
              <a:ext cx="2808312" cy="1152128"/>
              <a:chOff x="5004048" y="4293096"/>
              <a:chExt cx="2808312" cy="1152128"/>
            </a:xfrm>
          </p:grpSpPr>
          <p:sp>
            <p:nvSpPr>
              <p:cNvPr id="17" name="五邊形 3"/>
              <p:cNvSpPr/>
              <p:nvPr/>
            </p:nvSpPr>
            <p:spPr>
              <a:xfrm rot="5400000">
                <a:off x="5832140" y="3465004"/>
                <a:ext cx="1152128" cy="2808312"/>
              </a:xfrm>
              <a:prstGeom prst="homePlate">
                <a:avLst>
                  <a:gd name="adj" fmla="val 46817"/>
                </a:avLst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 flipV="1">
                <a:off x="5292080" y="4407495"/>
                <a:ext cx="2232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dirty="0"/>
                  <a:t>訂單分析報表</a:t>
                </a:r>
              </a:p>
            </p:txBody>
          </p:sp>
        </p:grpSp>
      </p:grpSp>
      <p:grpSp>
        <p:nvGrpSpPr>
          <p:cNvPr id="19" name="群組 18"/>
          <p:cNvGrpSpPr/>
          <p:nvPr/>
        </p:nvGrpSpPr>
        <p:grpSpPr>
          <a:xfrm>
            <a:off x="1763688" y="2708920"/>
            <a:ext cx="2808312" cy="1282153"/>
            <a:chOff x="4040862" y="4522975"/>
            <a:chExt cx="2808312" cy="1282153"/>
          </a:xfrm>
        </p:grpSpPr>
        <p:sp>
          <p:nvSpPr>
            <p:cNvPr id="20" name="五邊形 19"/>
            <p:cNvSpPr/>
            <p:nvPr/>
          </p:nvSpPr>
          <p:spPr>
            <a:xfrm rot="5400000">
              <a:off x="4833018" y="3789128"/>
              <a:ext cx="1224000" cy="2808000"/>
            </a:xfrm>
            <a:prstGeom prst="homePlate">
              <a:avLst>
                <a:gd name="adj" fmla="val 4681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grpSp>
          <p:nvGrpSpPr>
            <p:cNvPr id="21" name="群組 6"/>
            <p:cNvGrpSpPr/>
            <p:nvPr/>
          </p:nvGrpSpPr>
          <p:grpSpPr>
            <a:xfrm>
              <a:off x="4040862" y="4522975"/>
              <a:ext cx="2808312" cy="1152128"/>
              <a:chOff x="5004048" y="4293096"/>
              <a:chExt cx="2808312" cy="1152128"/>
            </a:xfrm>
          </p:grpSpPr>
          <p:sp>
            <p:nvSpPr>
              <p:cNvPr id="22" name="五邊形 3"/>
              <p:cNvSpPr/>
              <p:nvPr/>
            </p:nvSpPr>
            <p:spPr>
              <a:xfrm rot="5400000">
                <a:off x="5832140" y="3465004"/>
                <a:ext cx="1152128" cy="2808312"/>
              </a:xfrm>
              <a:prstGeom prst="homePlate">
                <a:avLst>
                  <a:gd name="adj" fmla="val 46817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5292080" y="4407495"/>
                <a:ext cx="2232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dirty="0"/>
                  <a:t>出貨分析報表</a:t>
                </a:r>
              </a:p>
            </p:txBody>
          </p:sp>
        </p:grpSp>
      </p:grpSp>
      <p:grpSp>
        <p:nvGrpSpPr>
          <p:cNvPr id="24" name="群組 23"/>
          <p:cNvGrpSpPr/>
          <p:nvPr/>
        </p:nvGrpSpPr>
        <p:grpSpPr>
          <a:xfrm>
            <a:off x="4572000" y="2708920"/>
            <a:ext cx="2808312" cy="1282153"/>
            <a:chOff x="4040862" y="4522975"/>
            <a:chExt cx="2808312" cy="1282153"/>
          </a:xfrm>
        </p:grpSpPr>
        <p:sp>
          <p:nvSpPr>
            <p:cNvPr id="25" name="五邊形 24"/>
            <p:cNvSpPr/>
            <p:nvPr/>
          </p:nvSpPr>
          <p:spPr>
            <a:xfrm rot="5400000">
              <a:off x="4833018" y="3789128"/>
              <a:ext cx="1224000" cy="2808000"/>
            </a:xfrm>
            <a:prstGeom prst="homePlate">
              <a:avLst>
                <a:gd name="adj" fmla="val 46817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grpSp>
          <p:nvGrpSpPr>
            <p:cNvPr id="26" name="群組 6"/>
            <p:cNvGrpSpPr/>
            <p:nvPr/>
          </p:nvGrpSpPr>
          <p:grpSpPr>
            <a:xfrm>
              <a:off x="4040862" y="4522975"/>
              <a:ext cx="2808312" cy="1152128"/>
              <a:chOff x="5004048" y="4293096"/>
              <a:chExt cx="2808312" cy="1152128"/>
            </a:xfrm>
          </p:grpSpPr>
          <p:sp>
            <p:nvSpPr>
              <p:cNvPr id="27" name="五邊形 3"/>
              <p:cNvSpPr/>
              <p:nvPr/>
            </p:nvSpPr>
            <p:spPr>
              <a:xfrm rot="5400000">
                <a:off x="5832140" y="3465004"/>
                <a:ext cx="1152128" cy="2808312"/>
              </a:xfrm>
              <a:prstGeom prst="homePlate">
                <a:avLst>
                  <a:gd name="adj" fmla="val 4681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28" name="文字方塊 27"/>
              <p:cNvSpPr txBox="1"/>
              <p:nvPr/>
            </p:nvSpPr>
            <p:spPr>
              <a:xfrm>
                <a:off x="5292080" y="4407495"/>
                <a:ext cx="2232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dirty="0"/>
                  <a:t>盤點分析報表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2. </a:t>
            </a:r>
            <a:r>
              <a:rPr lang="zh-TW" altLang="en-US" dirty="0"/>
              <a:t>運輸管理系統的架構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2.</a:t>
            </a:r>
            <a:r>
              <a:rPr lang="zh-TW" altLang="en-US" b="1" dirty="0">
                <a:solidFill>
                  <a:srgbClr val="FF0000"/>
                </a:solidFill>
              </a:rPr>
              <a:t> 運輸管理系統的架構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運輸管理系統</a:t>
            </a:r>
            <a:endParaRPr lang="en-US" altLang="zh-TW" dirty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altLang="zh-TW" dirty="0">
                <a:solidFill>
                  <a:srgbClr val="FF0000"/>
                </a:solidFill>
              </a:rPr>
              <a:t>(Transport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Management System; TMS)</a:t>
            </a:r>
          </a:p>
          <a:p>
            <a:pPr lvl="1">
              <a:buNone/>
            </a:pPr>
            <a:endParaRPr lang="en-US" altLang="zh-TW" dirty="0"/>
          </a:p>
          <a:p>
            <a:r>
              <a:rPr lang="zh-TW" altLang="en-US" dirty="0"/>
              <a:t>商品移動時，可以透過運輸管理系統了解。</a:t>
            </a:r>
            <a:endParaRPr lang="en-US" altLang="zh-TW" dirty="0"/>
          </a:p>
          <a:p>
            <a:pPr lvl="1"/>
            <a:r>
              <a:rPr lang="zh-TW" altLang="en-US" dirty="0"/>
              <a:t>運輸工具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008000"/>
                </a:solidFill>
              </a:rPr>
              <a:t>貨物的追蹤</a:t>
            </a:r>
            <a:endParaRPr lang="en-US" altLang="zh-TW" dirty="0">
              <a:solidFill>
                <a:srgbClr val="008000"/>
              </a:solidFill>
            </a:endParaRPr>
          </a:p>
          <a:p>
            <a:pPr lvl="1"/>
            <a:r>
              <a:rPr lang="zh-TW" altLang="en-US" dirty="0"/>
              <a:t>人員的調派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008000"/>
                </a:solidFill>
              </a:rPr>
              <a:t>運輸過程中人員的聯繫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2.1</a:t>
            </a:r>
            <a:r>
              <a:rPr lang="zh-TW" altLang="en-US" b="1" dirty="0">
                <a:solidFill>
                  <a:srgbClr val="FF0000"/>
                </a:solidFill>
              </a:rPr>
              <a:t> 託運及預約系統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57200" y="1412875"/>
          <a:ext cx="8229600" cy="1828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2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3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535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早期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現在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作業方式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人工作業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電子化作業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表單型態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實體表單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電子表單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傳達方法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電話、傳真、親自送達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網際網路</a:t>
                      </a:r>
                      <a:r>
                        <a:rPr lang="en-US" altLang="zh-TW" sz="2400" dirty="0"/>
                        <a:t>(Internet)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457200" y="3429000"/>
            <a:ext cx="8229600" cy="25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系統所須包含資訊：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託運站、轉運站、目的站、託運人、收貨人、貨物名稱、重量、</a:t>
            </a:r>
            <a:r>
              <a:rPr lang="zh-TW" altLang="en-US" sz="2800" dirty="0"/>
              <a:t>材積。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2.2</a:t>
            </a:r>
            <a:r>
              <a:rPr lang="zh-TW" altLang="en-US" b="1" dirty="0">
                <a:solidFill>
                  <a:srgbClr val="FF0000"/>
                </a:solidFill>
              </a:rPr>
              <a:t> 車輛調度系統</a:t>
            </a:r>
          </a:p>
        </p:txBody>
      </p:sp>
      <p:sp>
        <p:nvSpPr>
          <p:cNvPr id="6" name="手繪多邊形 5"/>
          <p:cNvSpPr/>
          <p:nvPr/>
        </p:nvSpPr>
        <p:spPr>
          <a:xfrm>
            <a:off x="460237" y="1413942"/>
            <a:ext cx="8223524" cy="1343821"/>
          </a:xfrm>
          <a:custGeom>
            <a:avLst/>
            <a:gdLst>
              <a:gd name="connsiteX0" fmla="*/ 0 w 8223524"/>
              <a:gd name="connsiteY0" fmla="*/ 134382 h 1343821"/>
              <a:gd name="connsiteX1" fmla="*/ 39360 w 8223524"/>
              <a:gd name="connsiteY1" fmla="*/ 39360 h 1343821"/>
              <a:gd name="connsiteX2" fmla="*/ 134383 w 8223524"/>
              <a:gd name="connsiteY2" fmla="*/ 1 h 1343821"/>
              <a:gd name="connsiteX3" fmla="*/ 8089142 w 8223524"/>
              <a:gd name="connsiteY3" fmla="*/ 0 h 1343821"/>
              <a:gd name="connsiteX4" fmla="*/ 8184164 w 8223524"/>
              <a:gd name="connsiteY4" fmla="*/ 39360 h 1343821"/>
              <a:gd name="connsiteX5" fmla="*/ 8223523 w 8223524"/>
              <a:gd name="connsiteY5" fmla="*/ 134383 h 1343821"/>
              <a:gd name="connsiteX6" fmla="*/ 8223524 w 8223524"/>
              <a:gd name="connsiteY6" fmla="*/ 1209439 h 1343821"/>
              <a:gd name="connsiteX7" fmla="*/ 8184164 w 8223524"/>
              <a:gd name="connsiteY7" fmla="*/ 1304461 h 1343821"/>
              <a:gd name="connsiteX8" fmla="*/ 8089142 w 8223524"/>
              <a:gd name="connsiteY8" fmla="*/ 1343821 h 1343821"/>
              <a:gd name="connsiteX9" fmla="*/ 134382 w 8223524"/>
              <a:gd name="connsiteY9" fmla="*/ 1343821 h 1343821"/>
              <a:gd name="connsiteX10" fmla="*/ 39360 w 8223524"/>
              <a:gd name="connsiteY10" fmla="*/ 1304461 h 1343821"/>
              <a:gd name="connsiteX11" fmla="*/ 1 w 8223524"/>
              <a:gd name="connsiteY11" fmla="*/ 1209439 h 1343821"/>
              <a:gd name="connsiteX12" fmla="*/ 0 w 8223524"/>
              <a:gd name="connsiteY12" fmla="*/ 134382 h 134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3524" h="1343821">
                <a:moveTo>
                  <a:pt x="0" y="134382"/>
                </a:moveTo>
                <a:cubicBezTo>
                  <a:pt x="0" y="98742"/>
                  <a:pt x="14158" y="64561"/>
                  <a:pt x="39360" y="39360"/>
                </a:cubicBezTo>
                <a:cubicBezTo>
                  <a:pt x="64562" y="14159"/>
                  <a:pt x="98742" y="0"/>
                  <a:pt x="134383" y="1"/>
                </a:cubicBezTo>
                <a:lnTo>
                  <a:pt x="8089142" y="0"/>
                </a:lnTo>
                <a:cubicBezTo>
                  <a:pt x="8124782" y="0"/>
                  <a:pt x="8158963" y="14158"/>
                  <a:pt x="8184164" y="39360"/>
                </a:cubicBezTo>
                <a:cubicBezTo>
                  <a:pt x="8209365" y="64562"/>
                  <a:pt x="8223524" y="98742"/>
                  <a:pt x="8223523" y="134383"/>
                </a:cubicBezTo>
                <a:cubicBezTo>
                  <a:pt x="8223523" y="492735"/>
                  <a:pt x="8223524" y="851087"/>
                  <a:pt x="8223524" y="1209439"/>
                </a:cubicBezTo>
                <a:cubicBezTo>
                  <a:pt x="8223524" y="1245079"/>
                  <a:pt x="8209366" y="1279260"/>
                  <a:pt x="8184164" y="1304461"/>
                </a:cubicBezTo>
                <a:cubicBezTo>
                  <a:pt x="8158962" y="1329663"/>
                  <a:pt x="8124782" y="1343821"/>
                  <a:pt x="8089142" y="1343821"/>
                </a:cubicBezTo>
                <a:lnTo>
                  <a:pt x="134382" y="1343821"/>
                </a:lnTo>
                <a:cubicBezTo>
                  <a:pt x="98742" y="1343821"/>
                  <a:pt x="64561" y="1329663"/>
                  <a:pt x="39360" y="1304461"/>
                </a:cubicBezTo>
                <a:cubicBezTo>
                  <a:pt x="14158" y="1279259"/>
                  <a:pt x="0" y="1245079"/>
                  <a:pt x="1" y="1209439"/>
                </a:cubicBezTo>
                <a:cubicBezTo>
                  <a:pt x="1" y="851087"/>
                  <a:pt x="0" y="492734"/>
                  <a:pt x="0" y="13438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239" tIns="222239" rIns="222239" bIns="222239" numCol="1" spcCol="1270" anchor="ctr" anchorCtr="0">
            <a:noAutofit/>
          </a:bodyPr>
          <a:lstStyle/>
          <a:p>
            <a:pPr lvl="0" algn="ctr" defTabSz="2133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4800" kern="1200" dirty="0"/>
              <a:t>針對運輸工具的監控</a:t>
            </a:r>
            <a:endParaRPr lang="en-US" sz="4800" kern="1200" dirty="0"/>
          </a:p>
        </p:txBody>
      </p:sp>
      <p:sp>
        <p:nvSpPr>
          <p:cNvPr id="7" name="手繪多邊形 6"/>
          <p:cNvSpPr/>
          <p:nvPr/>
        </p:nvSpPr>
        <p:spPr>
          <a:xfrm>
            <a:off x="460237" y="2901106"/>
            <a:ext cx="3946028" cy="1343821"/>
          </a:xfrm>
          <a:custGeom>
            <a:avLst/>
            <a:gdLst>
              <a:gd name="connsiteX0" fmla="*/ 0 w 3946028"/>
              <a:gd name="connsiteY0" fmla="*/ 134382 h 1343821"/>
              <a:gd name="connsiteX1" fmla="*/ 39360 w 3946028"/>
              <a:gd name="connsiteY1" fmla="*/ 39360 h 1343821"/>
              <a:gd name="connsiteX2" fmla="*/ 134383 w 3946028"/>
              <a:gd name="connsiteY2" fmla="*/ 1 h 1343821"/>
              <a:gd name="connsiteX3" fmla="*/ 3811646 w 3946028"/>
              <a:gd name="connsiteY3" fmla="*/ 0 h 1343821"/>
              <a:gd name="connsiteX4" fmla="*/ 3906668 w 3946028"/>
              <a:gd name="connsiteY4" fmla="*/ 39360 h 1343821"/>
              <a:gd name="connsiteX5" fmla="*/ 3946027 w 3946028"/>
              <a:gd name="connsiteY5" fmla="*/ 134383 h 1343821"/>
              <a:gd name="connsiteX6" fmla="*/ 3946028 w 3946028"/>
              <a:gd name="connsiteY6" fmla="*/ 1209439 h 1343821"/>
              <a:gd name="connsiteX7" fmla="*/ 3906668 w 3946028"/>
              <a:gd name="connsiteY7" fmla="*/ 1304461 h 1343821"/>
              <a:gd name="connsiteX8" fmla="*/ 3811646 w 3946028"/>
              <a:gd name="connsiteY8" fmla="*/ 1343821 h 1343821"/>
              <a:gd name="connsiteX9" fmla="*/ 134382 w 3946028"/>
              <a:gd name="connsiteY9" fmla="*/ 1343821 h 1343821"/>
              <a:gd name="connsiteX10" fmla="*/ 39360 w 3946028"/>
              <a:gd name="connsiteY10" fmla="*/ 1304461 h 1343821"/>
              <a:gd name="connsiteX11" fmla="*/ 1 w 3946028"/>
              <a:gd name="connsiteY11" fmla="*/ 1209439 h 1343821"/>
              <a:gd name="connsiteX12" fmla="*/ 0 w 3946028"/>
              <a:gd name="connsiteY12" fmla="*/ 134382 h 134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46028" h="1343821">
                <a:moveTo>
                  <a:pt x="0" y="134382"/>
                </a:moveTo>
                <a:cubicBezTo>
                  <a:pt x="0" y="98742"/>
                  <a:pt x="14158" y="64561"/>
                  <a:pt x="39360" y="39360"/>
                </a:cubicBezTo>
                <a:cubicBezTo>
                  <a:pt x="64562" y="14159"/>
                  <a:pt x="98742" y="0"/>
                  <a:pt x="134383" y="1"/>
                </a:cubicBezTo>
                <a:lnTo>
                  <a:pt x="3811646" y="0"/>
                </a:lnTo>
                <a:cubicBezTo>
                  <a:pt x="3847286" y="0"/>
                  <a:pt x="3881467" y="14158"/>
                  <a:pt x="3906668" y="39360"/>
                </a:cubicBezTo>
                <a:cubicBezTo>
                  <a:pt x="3931869" y="64562"/>
                  <a:pt x="3946028" y="98742"/>
                  <a:pt x="3946027" y="134383"/>
                </a:cubicBezTo>
                <a:cubicBezTo>
                  <a:pt x="3946027" y="492735"/>
                  <a:pt x="3946028" y="851087"/>
                  <a:pt x="3946028" y="1209439"/>
                </a:cubicBezTo>
                <a:cubicBezTo>
                  <a:pt x="3946028" y="1245079"/>
                  <a:pt x="3931870" y="1279260"/>
                  <a:pt x="3906668" y="1304461"/>
                </a:cubicBezTo>
                <a:cubicBezTo>
                  <a:pt x="3881466" y="1329663"/>
                  <a:pt x="3847286" y="1343821"/>
                  <a:pt x="3811646" y="1343821"/>
                </a:cubicBezTo>
                <a:lnTo>
                  <a:pt x="134382" y="1343821"/>
                </a:lnTo>
                <a:cubicBezTo>
                  <a:pt x="98742" y="1343821"/>
                  <a:pt x="64561" y="1329663"/>
                  <a:pt x="39360" y="1304461"/>
                </a:cubicBezTo>
                <a:cubicBezTo>
                  <a:pt x="14158" y="1279259"/>
                  <a:pt x="0" y="1245079"/>
                  <a:pt x="1" y="1209439"/>
                </a:cubicBezTo>
                <a:cubicBezTo>
                  <a:pt x="1" y="851087"/>
                  <a:pt x="0" y="492734"/>
                  <a:pt x="0" y="13438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999" tIns="206999" rIns="206999" bIns="206999" numCol="1" spcCol="1270" anchor="ctr" anchorCtr="0">
            <a:noAutofit/>
          </a:bodyPr>
          <a:lstStyle/>
          <a:p>
            <a:pPr lvl="0" algn="ctr" defTabSz="1955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4400" kern="1200" dirty="0"/>
              <a:t>車輛即時動態</a:t>
            </a:r>
            <a:endParaRPr lang="en-US" sz="4400" kern="1200" dirty="0"/>
          </a:p>
        </p:txBody>
      </p:sp>
      <p:sp>
        <p:nvSpPr>
          <p:cNvPr id="8" name="手繪多邊形 7"/>
          <p:cNvSpPr/>
          <p:nvPr/>
        </p:nvSpPr>
        <p:spPr>
          <a:xfrm>
            <a:off x="460237" y="4388270"/>
            <a:ext cx="3946028" cy="1343821"/>
          </a:xfrm>
          <a:custGeom>
            <a:avLst/>
            <a:gdLst>
              <a:gd name="connsiteX0" fmla="*/ 0 w 3946028"/>
              <a:gd name="connsiteY0" fmla="*/ 134382 h 1343821"/>
              <a:gd name="connsiteX1" fmla="*/ 39360 w 3946028"/>
              <a:gd name="connsiteY1" fmla="*/ 39360 h 1343821"/>
              <a:gd name="connsiteX2" fmla="*/ 134383 w 3946028"/>
              <a:gd name="connsiteY2" fmla="*/ 1 h 1343821"/>
              <a:gd name="connsiteX3" fmla="*/ 3811646 w 3946028"/>
              <a:gd name="connsiteY3" fmla="*/ 0 h 1343821"/>
              <a:gd name="connsiteX4" fmla="*/ 3906668 w 3946028"/>
              <a:gd name="connsiteY4" fmla="*/ 39360 h 1343821"/>
              <a:gd name="connsiteX5" fmla="*/ 3946027 w 3946028"/>
              <a:gd name="connsiteY5" fmla="*/ 134383 h 1343821"/>
              <a:gd name="connsiteX6" fmla="*/ 3946028 w 3946028"/>
              <a:gd name="connsiteY6" fmla="*/ 1209439 h 1343821"/>
              <a:gd name="connsiteX7" fmla="*/ 3906668 w 3946028"/>
              <a:gd name="connsiteY7" fmla="*/ 1304461 h 1343821"/>
              <a:gd name="connsiteX8" fmla="*/ 3811646 w 3946028"/>
              <a:gd name="connsiteY8" fmla="*/ 1343821 h 1343821"/>
              <a:gd name="connsiteX9" fmla="*/ 134382 w 3946028"/>
              <a:gd name="connsiteY9" fmla="*/ 1343821 h 1343821"/>
              <a:gd name="connsiteX10" fmla="*/ 39360 w 3946028"/>
              <a:gd name="connsiteY10" fmla="*/ 1304461 h 1343821"/>
              <a:gd name="connsiteX11" fmla="*/ 1 w 3946028"/>
              <a:gd name="connsiteY11" fmla="*/ 1209439 h 1343821"/>
              <a:gd name="connsiteX12" fmla="*/ 0 w 3946028"/>
              <a:gd name="connsiteY12" fmla="*/ 134382 h 134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46028" h="1343821">
                <a:moveTo>
                  <a:pt x="0" y="134382"/>
                </a:moveTo>
                <a:cubicBezTo>
                  <a:pt x="0" y="98742"/>
                  <a:pt x="14158" y="64561"/>
                  <a:pt x="39360" y="39360"/>
                </a:cubicBezTo>
                <a:cubicBezTo>
                  <a:pt x="64562" y="14159"/>
                  <a:pt x="98742" y="0"/>
                  <a:pt x="134383" y="1"/>
                </a:cubicBezTo>
                <a:lnTo>
                  <a:pt x="3811646" y="0"/>
                </a:lnTo>
                <a:cubicBezTo>
                  <a:pt x="3847286" y="0"/>
                  <a:pt x="3881467" y="14158"/>
                  <a:pt x="3906668" y="39360"/>
                </a:cubicBezTo>
                <a:cubicBezTo>
                  <a:pt x="3931869" y="64562"/>
                  <a:pt x="3946028" y="98742"/>
                  <a:pt x="3946027" y="134383"/>
                </a:cubicBezTo>
                <a:cubicBezTo>
                  <a:pt x="3946027" y="492735"/>
                  <a:pt x="3946028" y="851087"/>
                  <a:pt x="3946028" y="1209439"/>
                </a:cubicBezTo>
                <a:cubicBezTo>
                  <a:pt x="3946028" y="1245079"/>
                  <a:pt x="3931870" y="1279260"/>
                  <a:pt x="3906668" y="1304461"/>
                </a:cubicBezTo>
                <a:cubicBezTo>
                  <a:pt x="3881466" y="1329663"/>
                  <a:pt x="3847286" y="1343821"/>
                  <a:pt x="3811646" y="1343821"/>
                </a:cubicBezTo>
                <a:lnTo>
                  <a:pt x="134382" y="1343821"/>
                </a:lnTo>
                <a:cubicBezTo>
                  <a:pt x="98742" y="1343821"/>
                  <a:pt x="64561" y="1329663"/>
                  <a:pt x="39360" y="1304461"/>
                </a:cubicBezTo>
                <a:cubicBezTo>
                  <a:pt x="14158" y="1279259"/>
                  <a:pt x="0" y="1245079"/>
                  <a:pt x="1" y="1209439"/>
                </a:cubicBezTo>
                <a:cubicBezTo>
                  <a:pt x="1" y="851087"/>
                  <a:pt x="0" y="492734"/>
                  <a:pt x="0" y="13438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419" tIns="138419" rIns="138419" bIns="138419" numCol="1" spcCol="1270" anchor="ctr" anchorCtr="0">
            <a:noAutofit/>
          </a:bodyPr>
          <a:lstStyle/>
          <a:p>
            <a:pPr lvl="0" algn="ctr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600" kern="1200" dirty="0"/>
              <a:t>提供運輸業者、廠商、</a:t>
            </a:r>
            <a:endParaRPr lang="en-US" altLang="zh-TW" sz="2600" kern="1200" dirty="0"/>
          </a:p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600" kern="1200" dirty="0"/>
              <a:t>客戶即時貨物狀態訊息</a:t>
            </a:r>
            <a:r>
              <a:rPr lang="zh-TW" altLang="en-US" sz="2600" dirty="0"/>
              <a:t>。</a:t>
            </a:r>
            <a:endParaRPr lang="en-US" sz="2600" kern="1200" dirty="0"/>
          </a:p>
        </p:txBody>
      </p:sp>
      <p:sp>
        <p:nvSpPr>
          <p:cNvPr id="9" name="手繪多邊形 8"/>
          <p:cNvSpPr/>
          <p:nvPr/>
        </p:nvSpPr>
        <p:spPr>
          <a:xfrm>
            <a:off x="4737733" y="2901106"/>
            <a:ext cx="3946028" cy="1343821"/>
          </a:xfrm>
          <a:custGeom>
            <a:avLst/>
            <a:gdLst>
              <a:gd name="connsiteX0" fmla="*/ 0 w 3946028"/>
              <a:gd name="connsiteY0" fmla="*/ 134382 h 1343821"/>
              <a:gd name="connsiteX1" fmla="*/ 39360 w 3946028"/>
              <a:gd name="connsiteY1" fmla="*/ 39360 h 1343821"/>
              <a:gd name="connsiteX2" fmla="*/ 134383 w 3946028"/>
              <a:gd name="connsiteY2" fmla="*/ 1 h 1343821"/>
              <a:gd name="connsiteX3" fmla="*/ 3811646 w 3946028"/>
              <a:gd name="connsiteY3" fmla="*/ 0 h 1343821"/>
              <a:gd name="connsiteX4" fmla="*/ 3906668 w 3946028"/>
              <a:gd name="connsiteY4" fmla="*/ 39360 h 1343821"/>
              <a:gd name="connsiteX5" fmla="*/ 3946027 w 3946028"/>
              <a:gd name="connsiteY5" fmla="*/ 134383 h 1343821"/>
              <a:gd name="connsiteX6" fmla="*/ 3946028 w 3946028"/>
              <a:gd name="connsiteY6" fmla="*/ 1209439 h 1343821"/>
              <a:gd name="connsiteX7" fmla="*/ 3906668 w 3946028"/>
              <a:gd name="connsiteY7" fmla="*/ 1304461 h 1343821"/>
              <a:gd name="connsiteX8" fmla="*/ 3811646 w 3946028"/>
              <a:gd name="connsiteY8" fmla="*/ 1343821 h 1343821"/>
              <a:gd name="connsiteX9" fmla="*/ 134382 w 3946028"/>
              <a:gd name="connsiteY9" fmla="*/ 1343821 h 1343821"/>
              <a:gd name="connsiteX10" fmla="*/ 39360 w 3946028"/>
              <a:gd name="connsiteY10" fmla="*/ 1304461 h 1343821"/>
              <a:gd name="connsiteX11" fmla="*/ 1 w 3946028"/>
              <a:gd name="connsiteY11" fmla="*/ 1209439 h 1343821"/>
              <a:gd name="connsiteX12" fmla="*/ 0 w 3946028"/>
              <a:gd name="connsiteY12" fmla="*/ 134382 h 134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46028" h="1343821">
                <a:moveTo>
                  <a:pt x="0" y="134382"/>
                </a:moveTo>
                <a:cubicBezTo>
                  <a:pt x="0" y="98742"/>
                  <a:pt x="14158" y="64561"/>
                  <a:pt x="39360" y="39360"/>
                </a:cubicBezTo>
                <a:cubicBezTo>
                  <a:pt x="64562" y="14159"/>
                  <a:pt x="98742" y="0"/>
                  <a:pt x="134383" y="1"/>
                </a:cubicBezTo>
                <a:lnTo>
                  <a:pt x="3811646" y="0"/>
                </a:lnTo>
                <a:cubicBezTo>
                  <a:pt x="3847286" y="0"/>
                  <a:pt x="3881467" y="14158"/>
                  <a:pt x="3906668" y="39360"/>
                </a:cubicBezTo>
                <a:cubicBezTo>
                  <a:pt x="3931869" y="64562"/>
                  <a:pt x="3946028" y="98742"/>
                  <a:pt x="3946027" y="134383"/>
                </a:cubicBezTo>
                <a:cubicBezTo>
                  <a:pt x="3946027" y="492735"/>
                  <a:pt x="3946028" y="851087"/>
                  <a:pt x="3946028" y="1209439"/>
                </a:cubicBezTo>
                <a:cubicBezTo>
                  <a:pt x="3946028" y="1245079"/>
                  <a:pt x="3931870" y="1279260"/>
                  <a:pt x="3906668" y="1304461"/>
                </a:cubicBezTo>
                <a:cubicBezTo>
                  <a:pt x="3881466" y="1329663"/>
                  <a:pt x="3847286" y="1343821"/>
                  <a:pt x="3811646" y="1343821"/>
                </a:cubicBezTo>
                <a:lnTo>
                  <a:pt x="134382" y="1343821"/>
                </a:lnTo>
                <a:cubicBezTo>
                  <a:pt x="98742" y="1343821"/>
                  <a:pt x="64561" y="1329663"/>
                  <a:pt x="39360" y="1304461"/>
                </a:cubicBezTo>
                <a:cubicBezTo>
                  <a:pt x="14158" y="1279259"/>
                  <a:pt x="0" y="1245079"/>
                  <a:pt x="1" y="1209439"/>
                </a:cubicBezTo>
                <a:cubicBezTo>
                  <a:pt x="1" y="851087"/>
                  <a:pt x="0" y="492734"/>
                  <a:pt x="0" y="13438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999" tIns="206999" rIns="206999" bIns="206999" numCol="1" spcCol="1270" anchor="ctr" anchorCtr="0">
            <a:noAutofit/>
          </a:bodyPr>
          <a:lstStyle/>
          <a:p>
            <a:pPr lvl="0" algn="ctr" defTabSz="1955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4400" kern="1200" dirty="0"/>
              <a:t>車輛維修狀況</a:t>
            </a:r>
            <a:endParaRPr lang="en-US" sz="4400" kern="1200" dirty="0"/>
          </a:p>
        </p:txBody>
      </p:sp>
      <p:sp>
        <p:nvSpPr>
          <p:cNvPr id="10" name="手繪多邊形 9"/>
          <p:cNvSpPr/>
          <p:nvPr/>
        </p:nvSpPr>
        <p:spPr>
          <a:xfrm>
            <a:off x="4737733" y="4388270"/>
            <a:ext cx="3946028" cy="1343821"/>
          </a:xfrm>
          <a:custGeom>
            <a:avLst/>
            <a:gdLst>
              <a:gd name="connsiteX0" fmla="*/ 0 w 3946028"/>
              <a:gd name="connsiteY0" fmla="*/ 134382 h 1343821"/>
              <a:gd name="connsiteX1" fmla="*/ 39360 w 3946028"/>
              <a:gd name="connsiteY1" fmla="*/ 39360 h 1343821"/>
              <a:gd name="connsiteX2" fmla="*/ 134383 w 3946028"/>
              <a:gd name="connsiteY2" fmla="*/ 1 h 1343821"/>
              <a:gd name="connsiteX3" fmla="*/ 3811646 w 3946028"/>
              <a:gd name="connsiteY3" fmla="*/ 0 h 1343821"/>
              <a:gd name="connsiteX4" fmla="*/ 3906668 w 3946028"/>
              <a:gd name="connsiteY4" fmla="*/ 39360 h 1343821"/>
              <a:gd name="connsiteX5" fmla="*/ 3946027 w 3946028"/>
              <a:gd name="connsiteY5" fmla="*/ 134383 h 1343821"/>
              <a:gd name="connsiteX6" fmla="*/ 3946028 w 3946028"/>
              <a:gd name="connsiteY6" fmla="*/ 1209439 h 1343821"/>
              <a:gd name="connsiteX7" fmla="*/ 3906668 w 3946028"/>
              <a:gd name="connsiteY7" fmla="*/ 1304461 h 1343821"/>
              <a:gd name="connsiteX8" fmla="*/ 3811646 w 3946028"/>
              <a:gd name="connsiteY8" fmla="*/ 1343821 h 1343821"/>
              <a:gd name="connsiteX9" fmla="*/ 134382 w 3946028"/>
              <a:gd name="connsiteY9" fmla="*/ 1343821 h 1343821"/>
              <a:gd name="connsiteX10" fmla="*/ 39360 w 3946028"/>
              <a:gd name="connsiteY10" fmla="*/ 1304461 h 1343821"/>
              <a:gd name="connsiteX11" fmla="*/ 1 w 3946028"/>
              <a:gd name="connsiteY11" fmla="*/ 1209439 h 1343821"/>
              <a:gd name="connsiteX12" fmla="*/ 0 w 3946028"/>
              <a:gd name="connsiteY12" fmla="*/ 134382 h 134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46028" h="1343821">
                <a:moveTo>
                  <a:pt x="0" y="134382"/>
                </a:moveTo>
                <a:cubicBezTo>
                  <a:pt x="0" y="98742"/>
                  <a:pt x="14158" y="64561"/>
                  <a:pt x="39360" y="39360"/>
                </a:cubicBezTo>
                <a:cubicBezTo>
                  <a:pt x="64562" y="14159"/>
                  <a:pt x="98742" y="0"/>
                  <a:pt x="134383" y="1"/>
                </a:cubicBezTo>
                <a:lnTo>
                  <a:pt x="3811646" y="0"/>
                </a:lnTo>
                <a:cubicBezTo>
                  <a:pt x="3847286" y="0"/>
                  <a:pt x="3881467" y="14158"/>
                  <a:pt x="3906668" y="39360"/>
                </a:cubicBezTo>
                <a:cubicBezTo>
                  <a:pt x="3931869" y="64562"/>
                  <a:pt x="3946028" y="98742"/>
                  <a:pt x="3946027" y="134383"/>
                </a:cubicBezTo>
                <a:cubicBezTo>
                  <a:pt x="3946027" y="492735"/>
                  <a:pt x="3946028" y="851087"/>
                  <a:pt x="3946028" y="1209439"/>
                </a:cubicBezTo>
                <a:cubicBezTo>
                  <a:pt x="3946028" y="1245079"/>
                  <a:pt x="3931870" y="1279260"/>
                  <a:pt x="3906668" y="1304461"/>
                </a:cubicBezTo>
                <a:cubicBezTo>
                  <a:pt x="3881466" y="1329663"/>
                  <a:pt x="3847286" y="1343821"/>
                  <a:pt x="3811646" y="1343821"/>
                </a:cubicBezTo>
                <a:lnTo>
                  <a:pt x="134382" y="1343821"/>
                </a:lnTo>
                <a:cubicBezTo>
                  <a:pt x="98742" y="1343821"/>
                  <a:pt x="64561" y="1329663"/>
                  <a:pt x="39360" y="1304461"/>
                </a:cubicBezTo>
                <a:cubicBezTo>
                  <a:pt x="14158" y="1279259"/>
                  <a:pt x="0" y="1245079"/>
                  <a:pt x="1" y="1209439"/>
                </a:cubicBezTo>
                <a:cubicBezTo>
                  <a:pt x="1" y="851087"/>
                  <a:pt x="0" y="492734"/>
                  <a:pt x="0" y="13438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419" tIns="138419" rIns="138419" bIns="138419" numCol="1" spcCol="1270" anchor="ctr" anchorCtr="0">
            <a:noAutofit/>
          </a:bodyPr>
          <a:lstStyle/>
          <a:p>
            <a:pPr lvl="0" algn="ctr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kern="1200" dirty="0"/>
              <a:t>車輛行駛的安全及</a:t>
            </a:r>
            <a:endParaRPr lang="en-US" altLang="zh-TW" sz="2600" kern="1200" dirty="0"/>
          </a:p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kern="1200" dirty="0"/>
              <a:t>確保人員、貨物</a:t>
            </a:r>
            <a:r>
              <a:rPr lang="zh-TW" altLang="en-US" sz="2600" dirty="0"/>
              <a:t>安全。</a:t>
            </a:r>
            <a:endParaRPr lang="zh-TW" altLang="en-US" sz="26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2.3</a:t>
            </a:r>
            <a:r>
              <a:rPr lang="zh-TW" altLang="en-US" b="1" dirty="0">
                <a:solidFill>
                  <a:srgbClr val="FF0000"/>
                </a:solidFill>
              </a:rPr>
              <a:t> 車輛排班系統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車輛與作業人員</a:t>
            </a:r>
            <a:r>
              <a:rPr lang="zh-TW" altLang="en-US" dirty="0"/>
              <a:t>是運輸業者重要資源，必需要有效率的安排。</a:t>
            </a:r>
            <a:endParaRPr lang="en-US" altLang="zh-TW" dirty="0"/>
          </a:p>
        </p:txBody>
      </p:sp>
      <p:grpSp>
        <p:nvGrpSpPr>
          <p:cNvPr id="30" name="群組 29"/>
          <p:cNvGrpSpPr/>
          <p:nvPr/>
        </p:nvGrpSpPr>
        <p:grpSpPr>
          <a:xfrm>
            <a:off x="1718922" y="2476476"/>
            <a:ext cx="6744819" cy="1512000"/>
            <a:chOff x="1157181" y="2997144"/>
            <a:chExt cx="6744819" cy="1512000"/>
          </a:xfrm>
        </p:grpSpPr>
        <p:sp>
          <p:nvSpPr>
            <p:cNvPr id="17" name="矩形 16"/>
            <p:cNvSpPr/>
            <p:nvPr/>
          </p:nvSpPr>
          <p:spPr>
            <a:xfrm>
              <a:off x="1170000" y="2997144"/>
              <a:ext cx="6732000" cy="1512000"/>
            </a:xfrm>
            <a:prstGeom prst="rect">
              <a:avLst/>
            </a:prstGeom>
            <a:ln w="28575"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向右箭號 13"/>
            <p:cNvSpPr/>
            <p:nvPr/>
          </p:nvSpPr>
          <p:spPr>
            <a:xfrm>
              <a:off x="1170000" y="3033144"/>
              <a:ext cx="2052000" cy="1440000"/>
            </a:xfrm>
            <a:prstGeom prst="rightArrow">
              <a:avLst>
                <a:gd name="adj1" fmla="val 50000"/>
                <a:gd name="adj2" fmla="val 127419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157181" y="3491534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/>
                <a:t>事前安排</a:t>
              </a: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3348152" y="3157236"/>
              <a:ext cx="1296000" cy="119181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sz="3200" dirty="0"/>
                <a:t>預約</a:t>
              </a:r>
              <a:endParaRPr lang="en-US" altLang="zh-TW" sz="3200" dirty="0"/>
            </a:p>
            <a:p>
              <a:pPr algn="ctr"/>
              <a:r>
                <a:rPr lang="zh-TW" altLang="en-US" sz="3200" dirty="0"/>
                <a:t>班表</a:t>
              </a: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4860176" y="3157236"/>
              <a:ext cx="1296000" cy="119181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sz="3200" dirty="0"/>
                <a:t>當日</a:t>
              </a:r>
              <a:endParaRPr lang="en-US" altLang="zh-TW" sz="3200" dirty="0"/>
            </a:p>
            <a:p>
              <a:pPr algn="ctr"/>
              <a:r>
                <a:rPr lang="zh-TW" altLang="en-US" sz="3200" dirty="0"/>
                <a:t>班表</a:t>
              </a: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6372344" y="3157236"/>
              <a:ext cx="1296000" cy="1191816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sz="3200" dirty="0"/>
                <a:t>當月</a:t>
              </a:r>
              <a:endParaRPr lang="en-US" altLang="zh-TW" sz="3200" dirty="0"/>
            </a:p>
            <a:p>
              <a:pPr algn="ctr"/>
              <a:r>
                <a:rPr lang="zh-TW" altLang="en-US" sz="3200" dirty="0"/>
                <a:t>班表</a:t>
              </a: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3597331" y="4132492"/>
            <a:ext cx="2988000" cy="1692000"/>
            <a:chOff x="3240184" y="3681216"/>
            <a:chExt cx="2988000" cy="1692000"/>
          </a:xfrm>
        </p:grpSpPr>
        <p:sp>
          <p:nvSpPr>
            <p:cNvPr id="23" name="矩形 22"/>
            <p:cNvSpPr/>
            <p:nvPr/>
          </p:nvSpPr>
          <p:spPr>
            <a:xfrm>
              <a:off x="3240184" y="3681216"/>
              <a:ext cx="2988000" cy="169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圓角矩形 24"/>
            <p:cNvSpPr/>
            <p:nvPr/>
          </p:nvSpPr>
          <p:spPr>
            <a:xfrm>
              <a:off x="3690068" y="4647827"/>
              <a:ext cx="2088232" cy="5760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/>
                <a:t>臨時班表</a:t>
              </a:r>
            </a:p>
          </p:txBody>
        </p:sp>
        <p:sp>
          <p:nvSpPr>
            <p:cNvPr id="28" name="向下箭號 27"/>
            <p:cNvSpPr/>
            <p:nvPr/>
          </p:nvSpPr>
          <p:spPr>
            <a:xfrm>
              <a:off x="3312184" y="3681216"/>
              <a:ext cx="2844000" cy="864000"/>
            </a:xfrm>
            <a:prstGeom prst="downArrow">
              <a:avLst>
                <a:gd name="adj1" fmla="val 50000"/>
                <a:gd name="adj2" fmla="val 7244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3583006" y="3806068"/>
              <a:ext cx="2304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/>
                <a:t>因應突發</a:t>
              </a:r>
            </a:p>
          </p:txBody>
        </p:sp>
      </p:grpSp>
      <p:sp>
        <p:nvSpPr>
          <p:cNvPr id="31" name="文字方塊 30"/>
          <p:cNvSpPr txBox="1"/>
          <p:nvPr/>
        </p:nvSpPr>
        <p:spPr>
          <a:xfrm>
            <a:off x="680259" y="3142484"/>
            <a:ext cx="738664" cy="2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square" rtlCol="0" anchor="ctr">
            <a:spAutoFit/>
          </a:bodyPr>
          <a:lstStyle/>
          <a:p>
            <a:pPr algn="ctr"/>
            <a:r>
              <a:rPr lang="zh-TW" altLang="en-US" sz="3600" dirty="0"/>
              <a:t>排班系統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2.4</a:t>
            </a:r>
            <a:r>
              <a:rPr lang="zh-TW" altLang="en-US" b="1" dirty="0">
                <a:solidFill>
                  <a:srgbClr val="FF0000"/>
                </a:solidFill>
              </a:rPr>
              <a:t> 運輸人員管理系統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運輸人員長期工作於狹小的車廂內，因此</a:t>
            </a:r>
            <a:r>
              <a:rPr lang="zh-TW" altLang="en-US" dirty="0">
                <a:solidFill>
                  <a:srgbClr val="FF0000"/>
                </a:solidFill>
              </a:rPr>
              <a:t>必須安排充分的休息時間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en-US" altLang="zh-TW" sz="1200" dirty="0"/>
          </a:p>
          <a:p>
            <a:r>
              <a:rPr lang="zh-TW" altLang="en-US" dirty="0"/>
              <a:t>系統資訊包括：</a:t>
            </a:r>
            <a:endParaRPr lang="en-US" altLang="zh-TW" dirty="0"/>
          </a:p>
          <a:p>
            <a:pPr lvl="1"/>
            <a:r>
              <a:rPr lang="zh-TW" altLang="en-US" dirty="0"/>
              <a:t>工時安排</a:t>
            </a:r>
            <a:endParaRPr lang="en-US" altLang="zh-TW" dirty="0"/>
          </a:p>
          <a:p>
            <a:pPr lvl="1"/>
            <a:r>
              <a:rPr lang="zh-TW" altLang="en-US" dirty="0"/>
              <a:t>休假方式</a:t>
            </a:r>
            <a:endParaRPr lang="en-US" altLang="zh-TW" dirty="0"/>
          </a:p>
          <a:p>
            <a:pPr lvl="1"/>
            <a:r>
              <a:rPr lang="zh-TW" altLang="en-US" dirty="0"/>
              <a:t>人員操守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2.5</a:t>
            </a:r>
            <a:r>
              <a:rPr lang="zh-TW" altLang="en-US" b="1" dirty="0">
                <a:solidFill>
                  <a:srgbClr val="FF0000"/>
                </a:solidFill>
              </a:rPr>
              <a:t> 監控系統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確保商品能依雙方的協議                                                   </a:t>
            </a:r>
            <a:r>
              <a:rPr lang="zh-TW" altLang="en-US" dirty="0">
                <a:solidFill>
                  <a:srgbClr val="FF0000"/>
                </a:solidFill>
              </a:rPr>
              <a:t>安全送達目的地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sz="1400" dirty="0"/>
          </a:p>
          <a:p>
            <a:r>
              <a:rPr lang="zh-TW" altLang="en-US" dirty="0"/>
              <a:t>系統資訊包含：</a:t>
            </a:r>
            <a:endParaRPr lang="en-US" altLang="zh-TW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定點回報、即時任務調度及指派、派車單接收及確認、貨物接收及確認。</a:t>
            </a:r>
            <a:endParaRPr lang="en-US" altLang="zh-TW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運用</a:t>
            </a:r>
            <a:r>
              <a:rPr lang="en-US" altLang="zh-TW" dirty="0"/>
              <a:t>GPS</a:t>
            </a:r>
            <a:r>
              <a:rPr lang="zh-TW" altLang="en-US" dirty="0"/>
              <a:t>，確保監控系統的完整性。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2.6</a:t>
            </a:r>
            <a:r>
              <a:rPr lang="zh-TW" altLang="en-US" b="1" dirty="0">
                <a:solidFill>
                  <a:srgbClr val="FF0000"/>
                </a:solidFill>
              </a:rPr>
              <a:t> 資費系統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525963"/>
          </a:xfrm>
        </p:spPr>
        <p:txBody>
          <a:bodyPr/>
          <a:lstStyle/>
          <a:p>
            <a:r>
              <a:rPr lang="zh-TW" altLang="en-US" dirty="0"/>
              <a:t>針對廠商或客戶，計算</a:t>
            </a:r>
            <a:r>
              <a:rPr lang="zh-TW" altLang="en-US" dirty="0">
                <a:solidFill>
                  <a:srgbClr val="FF0000"/>
                </a:solidFill>
              </a:rPr>
              <a:t>應收帳款</a:t>
            </a:r>
            <a:r>
              <a:rPr lang="zh-TW" altLang="en-US" dirty="0"/>
              <a:t>或</a:t>
            </a:r>
            <a:r>
              <a:rPr lang="zh-TW" altLang="en-US" dirty="0">
                <a:solidFill>
                  <a:srgbClr val="FF0000"/>
                </a:solidFill>
              </a:rPr>
              <a:t>應付帳款</a:t>
            </a:r>
            <a:r>
              <a:rPr lang="zh-TW" altLang="en-US" dirty="0"/>
              <a:t>的系統。</a:t>
            </a:r>
            <a:endParaRPr lang="en-US" altLang="zh-TW" dirty="0"/>
          </a:p>
          <a:p>
            <a:endParaRPr lang="en-US" altLang="zh-TW" sz="1400" dirty="0"/>
          </a:p>
          <a:p>
            <a:r>
              <a:rPr lang="zh-TW" altLang="en-US" dirty="0"/>
              <a:t>包含項目</a:t>
            </a:r>
            <a:endParaRPr lang="en-US" altLang="zh-TW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運費明細</a:t>
            </a:r>
            <a:endParaRPr lang="en-US" altLang="zh-TW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大宗貨物的折扣</a:t>
            </a:r>
            <a:endParaRPr lang="en-US" altLang="zh-TW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其他代收貨款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2.7</a:t>
            </a:r>
            <a:r>
              <a:rPr lang="zh-TW" altLang="en-US" b="1" dirty="0">
                <a:solidFill>
                  <a:srgbClr val="FF0000"/>
                </a:solidFill>
              </a:rPr>
              <a:t> 客戶服務系統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當商品發生延遲、毀損或遺失等異常情況時，在</a:t>
            </a:r>
            <a:r>
              <a:rPr lang="zh-TW" altLang="en-US" dirty="0">
                <a:solidFill>
                  <a:srgbClr val="FF0000"/>
                </a:solidFill>
              </a:rPr>
              <a:t>第一時間通知客戶，或提供客戶查詢申訴管道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en-US" altLang="zh-TW" sz="1200" dirty="0"/>
          </a:p>
          <a:p>
            <a:r>
              <a:rPr lang="zh-TW" altLang="en-US" dirty="0"/>
              <a:t>系統資訊包含：</a:t>
            </a:r>
            <a:endParaRPr lang="en-US" altLang="zh-TW" dirty="0"/>
          </a:p>
          <a:p>
            <a:pPr lvl="1"/>
            <a:r>
              <a:rPr lang="zh-TW" altLang="en-US" dirty="0"/>
              <a:t>客服對象、客服事件、客服處理過程、客服事件結案。</a:t>
            </a:r>
            <a:endParaRPr lang="en-US" altLang="zh-TW" dirty="0"/>
          </a:p>
          <a:p>
            <a:pPr lvl="1"/>
            <a:endParaRPr lang="en-US" altLang="zh-TW" sz="1200" dirty="0"/>
          </a:p>
          <a:p>
            <a:r>
              <a:rPr lang="zh-TW" altLang="en-US" dirty="0"/>
              <a:t>達到</a:t>
            </a:r>
            <a:r>
              <a:rPr lang="zh-TW" altLang="en-US" dirty="0">
                <a:solidFill>
                  <a:srgbClr val="FF0000"/>
                </a:solidFill>
              </a:rPr>
              <a:t>降低客訴事件，做好後續服務。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物流資訊系統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廣義</a:t>
            </a:r>
            <a:endParaRPr lang="en-US" altLang="zh-TW" dirty="0"/>
          </a:p>
          <a:p>
            <a:pPr lvl="1"/>
            <a:r>
              <a:rPr lang="zh-TW" altLang="en-US" dirty="0"/>
              <a:t>在供應鏈管理中，運用</a:t>
            </a:r>
            <a:r>
              <a:rPr lang="zh-TW" altLang="en-US" b="1" dirty="0">
                <a:solidFill>
                  <a:srgbClr val="FF0000"/>
                </a:solidFill>
              </a:rPr>
              <a:t>資訊技術</a:t>
            </a:r>
            <a:r>
              <a:rPr lang="zh-TW" altLang="en-US" dirty="0"/>
              <a:t>將原物料或商品的流動相互連貫串接，協助商業行為運作。</a:t>
            </a:r>
            <a:endParaRPr lang="en-US" altLang="zh-TW" dirty="0"/>
          </a:p>
          <a:p>
            <a:pPr lvl="1"/>
            <a:endParaRPr lang="en-US" altLang="zh-TW" sz="1600" dirty="0"/>
          </a:p>
          <a:p>
            <a:r>
              <a:rPr lang="zh-TW" altLang="en-US" dirty="0"/>
              <a:t>狹義</a:t>
            </a:r>
            <a:endParaRPr lang="en-US" altLang="zh-TW" dirty="0"/>
          </a:p>
          <a:p>
            <a:pPr lvl="1"/>
            <a:r>
              <a:rPr lang="zh-TW" altLang="en-US" dirty="0"/>
              <a:t>聚焦於「</a:t>
            </a:r>
            <a:r>
              <a:rPr lang="zh-TW" altLang="en-US" b="1" dirty="0">
                <a:solidFill>
                  <a:srgbClr val="FF0000"/>
                </a:solidFill>
              </a:rPr>
              <a:t>倉儲管理系統</a:t>
            </a:r>
            <a:r>
              <a:rPr lang="zh-TW" altLang="en-US" dirty="0"/>
              <a:t>」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運輸管理系統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70C0"/>
                </a:solidFill>
              </a:rPr>
              <a:t>在物流管理有不可或缺的地位</a:t>
            </a:r>
          </a:p>
        </p:txBody>
      </p:sp>
      <p:pic>
        <p:nvPicPr>
          <p:cNvPr id="4" name="內容版面配置區 3" descr="圖10-12  運輸管理系統在物流管理有不可或缺的地位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12875"/>
            <a:ext cx="8424936" cy="4525963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3. </a:t>
            </a:r>
            <a:r>
              <a:rPr lang="zh-TW" altLang="en-US" dirty="0"/>
              <a:t>倉儲管理系統                              自行開發或委外設計的評估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倉儲管理系統</a:t>
            </a:r>
          </a:p>
        </p:txBody>
      </p:sp>
      <p:sp>
        <p:nvSpPr>
          <p:cNvPr id="21" name="圓角矩形 20"/>
          <p:cNvSpPr/>
          <p:nvPr/>
        </p:nvSpPr>
        <p:spPr>
          <a:xfrm>
            <a:off x="1998000" y="5373216"/>
            <a:ext cx="5148000" cy="864096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倉儲管理規劃、執行與控制</a:t>
            </a:r>
          </a:p>
        </p:txBody>
      </p:sp>
      <p:grpSp>
        <p:nvGrpSpPr>
          <p:cNvPr id="34" name="群組 33"/>
          <p:cNvGrpSpPr/>
          <p:nvPr/>
        </p:nvGrpSpPr>
        <p:grpSpPr>
          <a:xfrm>
            <a:off x="395728" y="1182897"/>
            <a:ext cx="8352544" cy="3542247"/>
            <a:chOff x="395728" y="1340768"/>
            <a:chExt cx="8352544" cy="3542247"/>
          </a:xfrm>
        </p:grpSpPr>
        <p:grpSp>
          <p:nvGrpSpPr>
            <p:cNvPr id="20" name="群組 19"/>
            <p:cNvGrpSpPr/>
            <p:nvPr/>
          </p:nvGrpSpPr>
          <p:grpSpPr>
            <a:xfrm>
              <a:off x="2699791" y="2492896"/>
              <a:ext cx="3744418" cy="2390119"/>
              <a:chOff x="2843808" y="3212976"/>
              <a:chExt cx="3744418" cy="2390119"/>
            </a:xfrm>
          </p:grpSpPr>
          <p:sp>
            <p:nvSpPr>
              <p:cNvPr id="10" name="橢圓 9"/>
              <p:cNvSpPr/>
              <p:nvPr/>
            </p:nvSpPr>
            <p:spPr>
              <a:xfrm rot="16200000">
                <a:off x="3520957" y="2535827"/>
                <a:ext cx="2390119" cy="3744418"/>
              </a:xfrm>
              <a:prstGeom prst="ellipse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>
                <a:off x="3838959" y="3495447"/>
                <a:ext cx="1754115" cy="1512168"/>
              </a:xfrm>
              <a:prstGeom prst="triangl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3" name="群組 12"/>
              <p:cNvGrpSpPr/>
              <p:nvPr/>
            </p:nvGrpSpPr>
            <p:grpSpPr>
              <a:xfrm>
                <a:off x="3312000" y="3315427"/>
                <a:ext cx="2808032" cy="1872208"/>
                <a:chOff x="3456016" y="2276872"/>
                <a:chExt cx="2808032" cy="1872208"/>
              </a:xfrm>
            </p:grpSpPr>
            <p:sp>
              <p:nvSpPr>
                <p:cNvPr id="5" name="圓角矩形 4"/>
                <p:cNvSpPr/>
                <p:nvPr/>
              </p:nvSpPr>
              <p:spPr>
                <a:xfrm>
                  <a:off x="4230032" y="2276872"/>
                  <a:ext cx="1260000" cy="864096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800" dirty="0"/>
                    <a:t>人</a:t>
                  </a:r>
                </a:p>
              </p:txBody>
            </p:sp>
            <p:grpSp>
              <p:nvGrpSpPr>
                <p:cNvPr id="12" name="群組 11"/>
                <p:cNvGrpSpPr/>
                <p:nvPr/>
              </p:nvGrpSpPr>
              <p:grpSpPr>
                <a:xfrm>
                  <a:off x="3456016" y="3284984"/>
                  <a:ext cx="2808032" cy="864096"/>
                  <a:chOff x="3456016" y="3284984"/>
                  <a:chExt cx="2808032" cy="864096"/>
                </a:xfrm>
              </p:grpSpPr>
              <p:sp>
                <p:nvSpPr>
                  <p:cNvPr id="6" name="圓角矩形 5"/>
                  <p:cNvSpPr/>
                  <p:nvPr/>
                </p:nvSpPr>
                <p:spPr>
                  <a:xfrm>
                    <a:off x="3456016" y="3284984"/>
                    <a:ext cx="1260000" cy="864096"/>
                  </a:xfrm>
                  <a:prstGeom prst="round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2800" dirty="0"/>
                      <a:t>設備</a:t>
                    </a:r>
                  </a:p>
                </p:txBody>
              </p:sp>
              <p:sp>
                <p:nvSpPr>
                  <p:cNvPr id="7" name="圓角矩形 6"/>
                  <p:cNvSpPr/>
                  <p:nvPr/>
                </p:nvSpPr>
                <p:spPr>
                  <a:xfrm>
                    <a:off x="5004048" y="3284984"/>
                    <a:ext cx="1260000" cy="864096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2800" dirty="0"/>
                      <a:t>流程</a:t>
                    </a:r>
                  </a:p>
                </p:txBody>
              </p:sp>
            </p:grpSp>
          </p:grpSp>
        </p:grpSp>
        <p:sp>
          <p:nvSpPr>
            <p:cNvPr id="32" name="弧形 31"/>
            <p:cNvSpPr/>
            <p:nvPr/>
          </p:nvSpPr>
          <p:spPr>
            <a:xfrm>
              <a:off x="1043608" y="1700808"/>
              <a:ext cx="7056784" cy="2232248"/>
            </a:xfrm>
            <a:prstGeom prst="arc">
              <a:avLst>
                <a:gd name="adj1" fmla="val 9186914"/>
                <a:gd name="adj2" fmla="val 1607491"/>
              </a:avLst>
            </a:prstGeom>
            <a:ln w="76200">
              <a:solidFill>
                <a:schemeClr val="accent6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2603909" y="1340768"/>
              <a:ext cx="1728000" cy="900000"/>
            </a:xfrm>
            <a:prstGeom prst="roundRect">
              <a:avLst/>
            </a:prstGeom>
            <a:solidFill>
              <a:srgbClr val="FFFFFF">
                <a:alpha val="67059"/>
              </a:srgbClr>
            </a:solidFill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/>
                <a:t>上游</a:t>
              </a:r>
              <a:endParaRPr lang="en-US" altLang="zh-TW" sz="2800" dirty="0"/>
            </a:p>
            <a:p>
              <a:pPr algn="ctr"/>
              <a:r>
                <a:rPr lang="zh-TW" altLang="en-US" sz="2800" dirty="0"/>
                <a:t>供應商</a:t>
              </a:r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395728" y="1808920"/>
              <a:ext cx="1728000" cy="900000"/>
            </a:xfrm>
            <a:prstGeom prst="roundRect">
              <a:avLst/>
            </a:prstGeom>
            <a:solidFill>
              <a:srgbClr val="FFFFFF">
                <a:alpha val="67059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/>
                <a:t>倉儲保管</a:t>
              </a:r>
              <a:endParaRPr lang="en-US" altLang="zh-TW" sz="2800" dirty="0"/>
            </a:p>
            <a:p>
              <a:pPr algn="ctr"/>
              <a:r>
                <a:rPr lang="zh-TW" altLang="en-US" sz="2800" dirty="0"/>
                <a:t>作業人員</a:t>
              </a:r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4812090" y="1340768"/>
              <a:ext cx="1728000" cy="900000"/>
            </a:xfrm>
            <a:prstGeom prst="roundRect">
              <a:avLst/>
            </a:prstGeom>
            <a:solidFill>
              <a:srgbClr val="FFFFFF">
                <a:alpha val="67059"/>
              </a:srgb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/>
                <a:t>管理者</a:t>
              </a:r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7020272" y="1808920"/>
              <a:ext cx="1728000" cy="900000"/>
            </a:xfrm>
            <a:prstGeom prst="roundRect">
              <a:avLst/>
            </a:prstGeom>
            <a:solidFill>
              <a:srgbClr val="FFFFFF">
                <a:alpha val="67059"/>
              </a:srgb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/>
                <a:t>客戶</a:t>
              </a:r>
            </a:p>
          </p:txBody>
        </p:sp>
      </p:grpSp>
      <p:sp>
        <p:nvSpPr>
          <p:cNvPr id="35" name="向下箭號 34"/>
          <p:cNvSpPr/>
          <p:nvPr/>
        </p:nvSpPr>
        <p:spPr>
          <a:xfrm>
            <a:off x="4283968" y="4869208"/>
            <a:ext cx="576064" cy="432000"/>
          </a:xfrm>
          <a:prstGeom prst="downArrow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3.1</a:t>
            </a:r>
            <a:r>
              <a:rPr lang="zh-TW" altLang="en-US" b="1" dirty="0">
                <a:solidFill>
                  <a:srgbClr val="FF0000"/>
                </a:solidFill>
              </a:rPr>
              <a:t> 倉儲管理系統的基本條件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062000" y="1377272"/>
          <a:ext cx="7020000" cy="45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資訊系統整體性的設計邏輯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70C0"/>
                </a:solidFill>
              </a:rPr>
              <a:t>必須與作業流程相結合</a:t>
            </a:r>
          </a:p>
        </p:txBody>
      </p:sp>
      <p:pic>
        <p:nvPicPr>
          <p:cNvPr id="4" name="內容版面配置區 3" descr="圖10-13  資訊系統整體性的設計邏輯必須與作業流程相結合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9" y="1412875"/>
            <a:ext cx="8496944" cy="4525963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3.2</a:t>
            </a:r>
            <a:r>
              <a:rPr lang="zh-TW" altLang="en-US" b="1" dirty="0">
                <a:solidFill>
                  <a:srgbClr val="FF0000"/>
                </a:solidFill>
              </a:rPr>
              <a:t> 自行開發或委外設計的評估</a:t>
            </a:r>
          </a:p>
        </p:txBody>
      </p:sp>
      <p:sp>
        <p:nvSpPr>
          <p:cNvPr id="6" name="手繪多邊形 5"/>
          <p:cNvSpPr/>
          <p:nvPr/>
        </p:nvSpPr>
        <p:spPr>
          <a:xfrm>
            <a:off x="457200" y="1412776"/>
            <a:ext cx="6336792" cy="756000"/>
          </a:xfrm>
          <a:custGeom>
            <a:avLst/>
            <a:gdLst>
              <a:gd name="connsiteX0" fmla="*/ 0 w 6336792"/>
              <a:gd name="connsiteY0" fmla="*/ 81467 h 814673"/>
              <a:gd name="connsiteX1" fmla="*/ 23861 w 6336792"/>
              <a:gd name="connsiteY1" fmla="*/ 23861 h 814673"/>
              <a:gd name="connsiteX2" fmla="*/ 81467 w 6336792"/>
              <a:gd name="connsiteY2" fmla="*/ 0 h 814673"/>
              <a:gd name="connsiteX3" fmla="*/ 6255325 w 6336792"/>
              <a:gd name="connsiteY3" fmla="*/ 0 h 814673"/>
              <a:gd name="connsiteX4" fmla="*/ 6312931 w 6336792"/>
              <a:gd name="connsiteY4" fmla="*/ 23861 h 814673"/>
              <a:gd name="connsiteX5" fmla="*/ 6336792 w 6336792"/>
              <a:gd name="connsiteY5" fmla="*/ 81467 h 814673"/>
              <a:gd name="connsiteX6" fmla="*/ 6336792 w 6336792"/>
              <a:gd name="connsiteY6" fmla="*/ 733206 h 814673"/>
              <a:gd name="connsiteX7" fmla="*/ 6312931 w 6336792"/>
              <a:gd name="connsiteY7" fmla="*/ 790812 h 814673"/>
              <a:gd name="connsiteX8" fmla="*/ 6255325 w 6336792"/>
              <a:gd name="connsiteY8" fmla="*/ 814673 h 814673"/>
              <a:gd name="connsiteX9" fmla="*/ 81467 w 6336792"/>
              <a:gd name="connsiteY9" fmla="*/ 814673 h 814673"/>
              <a:gd name="connsiteX10" fmla="*/ 23861 w 6336792"/>
              <a:gd name="connsiteY10" fmla="*/ 790812 h 814673"/>
              <a:gd name="connsiteX11" fmla="*/ 0 w 6336792"/>
              <a:gd name="connsiteY11" fmla="*/ 733206 h 814673"/>
              <a:gd name="connsiteX12" fmla="*/ 0 w 6336792"/>
              <a:gd name="connsiteY12" fmla="*/ 81467 h 81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36792" h="814673">
                <a:moveTo>
                  <a:pt x="0" y="81467"/>
                </a:moveTo>
                <a:cubicBezTo>
                  <a:pt x="0" y="59861"/>
                  <a:pt x="8583" y="39139"/>
                  <a:pt x="23861" y="23861"/>
                </a:cubicBezTo>
                <a:cubicBezTo>
                  <a:pt x="39139" y="8583"/>
                  <a:pt x="59861" y="0"/>
                  <a:pt x="81467" y="0"/>
                </a:cubicBezTo>
                <a:lnTo>
                  <a:pt x="6255325" y="0"/>
                </a:lnTo>
                <a:cubicBezTo>
                  <a:pt x="6276931" y="0"/>
                  <a:pt x="6297653" y="8583"/>
                  <a:pt x="6312931" y="23861"/>
                </a:cubicBezTo>
                <a:cubicBezTo>
                  <a:pt x="6328209" y="39139"/>
                  <a:pt x="6336792" y="59861"/>
                  <a:pt x="6336792" y="81467"/>
                </a:cubicBezTo>
                <a:lnTo>
                  <a:pt x="6336792" y="733206"/>
                </a:lnTo>
                <a:cubicBezTo>
                  <a:pt x="6336792" y="754812"/>
                  <a:pt x="6328209" y="775534"/>
                  <a:pt x="6312931" y="790812"/>
                </a:cubicBezTo>
                <a:cubicBezTo>
                  <a:pt x="6297653" y="806090"/>
                  <a:pt x="6276932" y="814673"/>
                  <a:pt x="6255325" y="814673"/>
                </a:cubicBezTo>
                <a:lnTo>
                  <a:pt x="81467" y="814673"/>
                </a:lnTo>
                <a:cubicBezTo>
                  <a:pt x="59861" y="814673"/>
                  <a:pt x="39139" y="806090"/>
                  <a:pt x="23861" y="790812"/>
                </a:cubicBezTo>
                <a:cubicBezTo>
                  <a:pt x="8583" y="775534"/>
                  <a:pt x="0" y="754812"/>
                  <a:pt x="0" y="733206"/>
                </a:cubicBezTo>
                <a:lnTo>
                  <a:pt x="0" y="8146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541" tIns="130541" rIns="1057232" bIns="130541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2800" kern="1200" dirty="0"/>
              <a:t>1.</a:t>
            </a:r>
            <a:r>
              <a:rPr lang="zh-TW" altLang="en-US" sz="2800" kern="1200" dirty="0"/>
              <a:t>是否瞭解現有系統</a:t>
            </a:r>
            <a:r>
              <a:rPr lang="en-US" altLang="zh-TW" sz="2800" kern="1200" dirty="0"/>
              <a:t>?</a:t>
            </a:r>
            <a:endParaRPr lang="zh-TW" altLang="en-US" sz="2800" kern="1200" dirty="0"/>
          </a:p>
        </p:txBody>
      </p:sp>
      <p:sp>
        <p:nvSpPr>
          <p:cNvPr id="7" name="手繪多邊形 6"/>
          <p:cNvSpPr/>
          <p:nvPr/>
        </p:nvSpPr>
        <p:spPr>
          <a:xfrm>
            <a:off x="930402" y="2322598"/>
            <a:ext cx="6336792" cy="756000"/>
          </a:xfrm>
          <a:custGeom>
            <a:avLst/>
            <a:gdLst>
              <a:gd name="connsiteX0" fmla="*/ 0 w 6336792"/>
              <a:gd name="connsiteY0" fmla="*/ 81467 h 814673"/>
              <a:gd name="connsiteX1" fmla="*/ 23861 w 6336792"/>
              <a:gd name="connsiteY1" fmla="*/ 23861 h 814673"/>
              <a:gd name="connsiteX2" fmla="*/ 81467 w 6336792"/>
              <a:gd name="connsiteY2" fmla="*/ 0 h 814673"/>
              <a:gd name="connsiteX3" fmla="*/ 6255325 w 6336792"/>
              <a:gd name="connsiteY3" fmla="*/ 0 h 814673"/>
              <a:gd name="connsiteX4" fmla="*/ 6312931 w 6336792"/>
              <a:gd name="connsiteY4" fmla="*/ 23861 h 814673"/>
              <a:gd name="connsiteX5" fmla="*/ 6336792 w 6336792"/>
              <a:gd name="connsiteY5" fmla="*/ 81467 h 814673"/>
              <a:gd name="connsiteX6" fmla="*/ 6336792 w 6336792"/>
              <a:gd name="connsiteY6" fmla="*/ 733206 h 814673"/>
              <a:gd name="connsiteX7" fmla="*/ 6312931 w 6336792"/>
              <a:gd name="connsiteY7" fmla="*/ 790812 h 814673"/>
              <a:gd name="connsiteX8" fmla="*/ 6255325 w 6336792"/>
              <a:gd name="connsiteY8" fmla="*/ 814673 h 814673"/>
              <a:gd name="connsiteX9" fmla="*/ 81467 w 6336792"/>
              <a:gd name="connsiteY9" fmla="*/ 814673 h 814673"/>
              <a:gd name="connsiteX10" fmla="*/ 23861 w 6336792"/>
              <a:gd name="connsiteY10" fmla="*/ 790812 h 814673"/>
              <a:gd name="connsiteX11" fmla="*/ 0 w 6336792"/>
              <a:gd name="connsiteY11" fmla="*/ 733206 h 814673"/>
              <a:gd name="connsiteX12" fmla="*/ 0 w 6336792"/>
              <a:gd name="connsiteY12" fmla="*/ 81467 h 81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36792" h="814673">
                <a:moveTo>
                  <a:pt x="0" y="81467"/>
                </a:moveTo>
                <a:cubicBezTo>
                  <a:pt x="0" y="59861"/>
                  <a:pt x="8583" y="39139"/>
                  <a:pt x="23861" y="23861"/>
                </a:cubicBezTo>
                <a:cubicBezTo>
                  <a:pt x="39139" y="8583"/>
                  <a:pt x="59861" y="0"/>
                  <a:pt x="81467" y="0"/>
                </a:cubicBezTo>
                <a:lnTo>
                  <a:pt x="6255325" y="0"/>
                </a:lnTo>
                <a:cubicBezTo>
                  <a:pt x="6276931" y="0"/>
                  <a:pt x="6297653" y="8583"/>
                  <a:pt x="6312931" y="23861"/>
                </a:cubicBezTo>
                <a:cubicBezTo>
                  <a:pt x="6328209" y="39139"/>
                  <a:pt x="6336792" y="59861"/>
                  <a:pt x="6336792" y="81467"/>
                </a:cubicBezTo>
                <a:lnTo>
                  <a:pt x="6336792" y="733206"/>
                </a:lnTo>
                <a:cubicBezTo>
                  <a:pt x="6336792" y="754812"/>
                  <a:pt x="6328209" y="775534"/>
                  <a:pt x="6312931" y="790812"/>
                </a:cubicBezTo>
                <a:cubicBezTo>
                  <a:pt x="6297653" y="806090"/>
                  <a:pt x="6276932" y="814673"/>
                  <a:pt x="6255325" y="814673"/>
                </a:cubicBezTo>
                <a:lnTo>
                  <a:pt x="81467" y="814673"/>
                </a:lnTo>
                <a:cubicBezTo>
                  <a:pt x="59861" y="814673"/>
                  <a:pt x="39139" y="806090"/>
                  <a:pt x="23861" y="790812"/>
                </a:cubicBezTo>
                <a:cubicBezTo>
                  <a:pt x="8583" y="775534"/>
                  <a:pt x="0" y="754812"/>
                  <a:pt x="0" y="733206"/>
                </a:cubicBezTo>
                <a:lnTo>
                  <a:pt x="0" y="8146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541" tIns="130541" rIns="1133281" bIns="130541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2800" kern="1200" dirty="0"/>
              <a:t>2.</a:t>
            </a:r>
            <a:r>
              <a:rPr lang="zh-TW" altLang="en-US" sz="2800" kern="1200" dirty="0"/>
              <a:t>是否必須重新規劃新的系統</a:t>
            </a:r>
            <a:r>
              <a:rPr lang="en-US" altLang="zh-TW" sz="2800" kern="1200" dirty="0"/>
              <a:t>?</a:t>
            </a:r>
            <a:endParaRPr lang="zh-TW" altLang="en-US" sz="2800" kern="1200" dirty="0"/>
          </a:p>
        </p:txBody>
      </p:sp>
      <p:sp>
        <p:nvSpPr>
          <p:cNvPr id="8" name="手繪多邊形 7"/>
          <p:cNvSpPr/>
          <p:nvPr/>
        </p:nvSpPr>
        <p:spPr>
          <a:xfrm>
            <a:off x="1403604" y="3232420"/>
            <a:ext cx="6336792" cy="756000"/>
          </a:xfrm>
          <a:custGeom>
            <a:avLst/>
            <a:gdLst>
              <a:gd name="connsiteX0" fmla="*/ 0 w 6336792"/>
              <a:gd name="connsiteY0" fmla="*/ 81467 h 814673"/>
              <a:gd name="connsiteX1" fmla="*/ 23861 w 6336792"/>
              <a:gd name="connsiteY1" fmla="*/ 23861 h 814673"/>
              <a:gd name="connsiteX2" fmla="*/ 81467 w 6336792"/>
              <a:gd name="connsiteY2" fmla="*/ 0 h 814673"/>
              <a:gd name="connsiteX3" fmla="*/ 6255325 w 6336792"/>
              <a:gd name="connsiteY3" fmla="*/ 0 h 814673"/>
              <a:gd name="connsiteX4" fmla="*/ 6312931 w 6336792"/>
              <a:gd name="connsiteY4" fmla="*/ 23861 h 814673"/>
              <a:gd name="connsiteX5" fmla="*/ 6336792 w 6336792"/>
              <a:gd name="connsiteY5" fmla="*/ 81467 h 814673"/>
              <a:gd name="connsiteX6" fmla="*/ 6336792 w 6336792"/>
              <a:gd name="connsiteY6" fmla="*/ 733206 h 814673"/>
              <a:gd name="connsiteX7" fmla="*/ 6312931 w 6336792"/>
              <a:gd name="connsiteY7" fmla="*/ 790812 h 814673"/>
              <a:gd name="connsiteX8" fmla="*/ 6255325 w 6336792"/>
              <a:gd name="connsiteY8" fmla="*/ 814673 h 814673"/>
              <a:gd name="connsiteX9" fmla="*/ 81467 w 6336792"/>
              <a:gd name="connsiteY9" fmla="*/ 814673 h 814673"/>
              <a:gd name="connsiteX10" fmla="*/ 23861 w 6336792"/>
              <a:gd name="connsiteY10" fmla="*/ 790812 h 814673"/>
              <a:gd name="connsiteX11" fmla="*/ 0 w 6336792"/>
              <a:gd name="connsiteY11" fmla="*/ 733206 h 814673"/>
              <a:gd name="connsiteX12" fmla="*/ 0 w 6336792"/>
              <a:gd name="connsiteY12" fmla="*/ 81467 h 81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36792" h="814673">
                <a:moveTo>
                  <a:pt x="0" y="81467"/>
                </a:moveTo>
                <a:cubicBezTo>
                  <a:pt x="0" y="59861"/>
                  <a:pt x="8583" y="39139"/>
                  <a:pt x="23861" y="23861"/>
                </a:cubicBezTo>
                <a:cubicBezTo>
                  <a:pt x="39139" y="8583"/>
                  <a:pt x="59861" y="0"/>
                  <a:pt x="81467" y="0"/>
                </a:cubicBezTo>
                <a:lnTo>
                  <a:pt x="6255325" y="0"/>
                </a:lnTo>
                <a:cubicBezTo>
                  <a:pt x="6276931" y="0"/>
                  <a:pt x="6297653" y="8583"/>
                  <a:pt x="6312931" y="23861"/>
                </a:cubicBezTo>
                <a:cubicBezTo>
                  <a:pt x="6328209" y="39139"/>
                  <a:pt x="6336792" y="59861"/>
                  <a:pt x="6336792" y="81467"/>
                </a:cubicBezTo>
                <a:lnTo>
                  <a:pt x="6336792" y="733206"/>
                </a:lnTo>
                <a:cubicBezTo>
                  <a:pt x="6336792" y="754812"/>
                  <a:pt x="6328209" y="775534"/>
                  <a:pt x="6312931" y="790812"/>
                </a:cubicBezTo>
                <a:cubicBezTo>
                  <a:pt x="6297653" y="806090"/>
                  <a:pt x="6276932" y="814673"/>
                  <a:pt x="6255325" y="814673"/>
                </a:cubicBezTo>
                <a:lnTo>
                  <a:pt x="81467" y="814673"/>
                </a:lnTo>
                <a:cubicBezTo>
                  <a:pt x="59861" y="814673"/>
                  <a:pt x="39139" y="806090"/>
                  <a:pt x="23861" y="790812"/>
                </a:cubicBezTo>
                <a:cubicBezTo>
                  <a:pt x="8583" y="775534"/>
                  <a:pt x="0" y="754812"/>
                  <a:pt x="0" y="733206"/>
                </a:cubicBezTo>
                <a:lnTo>
                  <a:pt x="0" y="8146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541" tIns="130541" rIns="1133281" bIns="130541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2800" kern="1200" dirty="0"/>
              <a:t>3.</a:t>
            </a:r>
            <a:r>
              <a:rPr lang="zh-TW" altLang="en-US" sz="2800" kern="1200" dirty="0"/>
              <a:t>是否有不同的規劃方案</a:t>
            </a:r>
            <a:r>
              <a:rPr lang="en-US" altLang="zh-TW" sz="2800" kern="1200" dirty="0"/>
              <a:t>?</a:t>
            </a:r>
            <a:endParaRPr lang="zh-TW" altLang="en-US" sz="2800" kern="1200" dirty="0"/>
          </a:p>
        </p:txBody>
      </p:sp>
      <p:sp>
        <p:nvSpPr>
          <p:cNvPr id="9" name="手繪多邊形 8"/>
          <p:cNvSpPr/>
          <p:nvPr/>
        </p:nvSpPr>
        <p:spPr>
          <a:xfrm>
            <a:off x="1876805" y="4142242"/>
            <a:ext cx="6336792" cy="828000"/>
          </a:xfrm>
          <a:custGeom>
            <a:avLst/>
            <a:gdLst>
              <a:gd name="connsiteX0" fmla="*/ 0 w 6336792"/>
              <a:gd name="connsiteY0" fmla="*/ 81467 h 814673"/>
              <a:gd name="connsiteX1" fmla="*/ 23861 w 6336792"/>
              <a:gd name="connsiteY1" fmla="*/ 23861 h 814673"/>
              <a:gd name="connsiteX2" fmla="*/ 81467 w 6336792"/>
              <a:gd name="connsiteY2" fmla="*/ 0 h 814673"/>
              <a:gd name="connsiteX3" fmla="*/ 6255325 w 6336792"/>
              <a:gd name="connsiteY3" fmla="*/ 0 h 814673"/>
              <a:gd name="connsiteX4" fmla="*/ 6312931 w 6336792"/>
              <a:gd name="connsiteY4" fmla="*/ 23861 h 814673"/>
              <a:gd name="connsiteX5" fmla="*/ 6336792 w 6336792"/>
              <a:gd name="connsiteY5" fmla="*/ 81467 h 814673"/>
              <a:gd name="connsiteX6" fmla="*/ 6336792 w 6336792"/>
              <a:gd name="connsiteY6" fmla="*/ 733206 h 814673"/>
              <a:gd name="connsiteX7" fmla="*/ 6312931 w 6336792"/>
              <a:gd name="connsiteY7" fmla="*/ 790812 h 814673"/>
              <a:gd name="connsiteX8" fmla="*/ 6255325 w 6336792"/>
              <a:gd name="connsiteY8" fmla="*/ 814673 h 814673"/>
              <a:gd name="connsiteX9" fmla="*/ 81467 w 6336792"/>
              <a:gd name="connsiteY9" fmla="*/ 814673 h 814673"/>
              <a:gd name="connsiteX10" fmla="*/ 23861 w 6336792"/>
              <a:gd name="connsiteY10" fmla="*/ 790812 h 814673"/>
              <a:gd name="connsiteX11" fmla="*/ 0 w 6336792"/>
              <a:gd name="connsiteY11" fmla="*/ 733206 h 814673"/>
              <a:gd name="connsiteX12" fmla="*/ 0 w 6336792"/>
              <a:gd name="connsiteY12" fmla="*/ 81467 h 81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36792" h="814673">
                <a:moveTo>
                  <a:pt x="0" y="81467"/>
                </a:moveTo>
                <a:cubicBezTo>
                  <a:pt x="0" y="59861"/>
                  <a:pt x="8583" y="39139"/>
                  <a:pt x="23861" y="23861"/>
                </a:cubicBezTo>
                <a:cubicBezTo>
                  <a:pt x="39139" y="8583"/>
                  <a:pt x="59861" y="0"/>
                  <a:pt x="81467" y="0"/>
                </a:cubicBezTo>
                <a:lnTo>
                  <a:pt x="6255325" y="0"/>
                </a:lnTo>
                <a:cubicBezTo>
                  <a:pt x="6276931" y="0"/>
                  <a:pt x="6297653" y="8583"/>
                  <a:pt x="6312931" y="23861"/>
                </a:cubicBezTo>
                <a:cubicBezTo>
                  <a:pt x="6328209" y="39139"/>
                  <a:pt x="6336792" y="59861"/>
                  <a:pt x="6336792" y="81467"/>
                </a:cubicBezTo>
                <a:lnTo>
                  <a:pt x="6336792" y="733206"/>
                </a:lnTo>
                <a:cubicBezTo>
                  <a:pt x="6336792" y="754812"/>
                  <a:pt x="6328209" y="775534"/>
                  <a:pt x="6312931" y="790812"/>
                </a:cubicBezTo>
                <a:cubicBezTo>
                  <a:pt x="6297653" y="806090"/>
                  <a:pt x="6276932" y="814673"/>
                  <a:pt x="6255325" y="814673"/>
                </a:cubicBezTo>
                <a:lnTo>
                  <a:pt x="81467" y="814673"/>
                </a:lnTo>
                <a:cubicBezTo>
                  <a:pt x="59861" y="814673"/>
                  <a:pt x="39139" y="806090"/>
                  <a:pt x="23861" y="790812"/>
                </a:cubicBezTo>
                <a:cubicBezTo>
                  <a:pt x="8583" y="775534"/>
                  <a:pt x="0" y="754812"/>
                  <a:pt x="0" y="733206"/>
                </a:cubicBezTo>
                <a:lnTo>
                  <a:pt x="0" y="8146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541" tIns="130541" rIns="1133281" bIns="130541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2800" kern="1200" dirty="0"/>
              <a:t>4.</a:t>
            </a:r>
            <a:r>
              <a:rPr lang="zh-TW" altLang="en-US" sz="2800" kern="1200" dirty="0"/>
              <a:t>評估不同的規劃方案，所需成本費用及時效</a:t>
            </a:r>
            <a:r>
              <a:rPr lang="en-US" altLang="zh-TW" sz="2800" kern="1200" dirty="0"/>
              <a:t>?</a:t>
            </a:r>
            <a:endParaRPr lang="zh-TW" altLang="en-US" sz="2800" kern="1200" dirty="0"/>
          </a:p>
        </p:txBody>
      </p:sp>
      <p:sp>
        <p:nvSpPr>
          <p:cNvPr id="10" name="手繪多邊形 9"/>
          <p:cNvSpPr/>
          <p:nvPr/>
        </p:nvSpPr>
        <p:spPr>
          <a:xfrm>
            <a:off x="2350008" y="5124064"/>
            <a:ext cx="6336792" cy="828000"/>
          </a:xfrm>
          <a:custGeom>
            <a:avLst/>
            <a:gdLst>
              <a:gd name="connsiteX0" fmla="*/ 0 w 6336792"/>
              <a:gd name="connsiteY0" fmla="*/ 81467 h 814673"/>
              <a:gd name="connsiteX1" fmla="*/ 23861 w 6336792"/>
              <a:gd name="connsiteY1" fmla="*/ 23861 h 814673"/>
              <a:gd name="connsiteX2" fmla="*/ 81467 w 6336792"/>
              <a:gd name="connsiteY2" fmla="*/ 0 h 814673"/>
              <a:gd name="connsiteX3" fmla="*/ 6255325 w 6336792"/>
              <a:gd name="connsiteY3" fmla="*/ 0 h 814673"/>
              <a:gd name="connsiteX4" fmla="*/ 6312931 w 6336792"/>
              <a:gd name="connsiteY4" fmla="*/ 23861 h 814673"/>
              <a:gd name="connsiteX5" fmla="*/ 6336792 w 6336792"/>
              <a:gd name="connsiteY5" fmla="*/ 81467 h 814673"/>
              <a:gd name="connsiteX6" fmla="*/ 6336792 w 6336792"/>
              <a:gd name="connsiteY6" fmla="*/ 733206 h 814673"/>
              <a:gd name="connsiteX7" fmla="*/ 6312931 w 6336792"/>
              <a:gd name="connsiteY7" fmla="*/ 790812 h 814673"/>
              <a:gd name="connsiteX8" fmla="*/ 6255325 w 6336792"/>
              <a:gd name="connsiteY8" fmla="*/ 814673 h 814673"/>
              <a:gd name="connsiteX9" fmla="*/ 81467 w 6336792"/>
              <a:gd name="connsiteY9" fmla="*/ 814673 h 814673"/>
              <a:gd name="connsiteX10" fmla="*/ 23861 w 6336792"/>
              <a:gd name="connsiteY10" fmla="*/ 790812 h 814673"/>
              <a:gd name="connsiteX11" fmla="*/ 0 w 6336792"/>
              <a:gd name="connsiteY11" fmla="*/ 733206 h 814673"/>
              <a:gd name="connsiteX12" fmla="*/ 0 w 6336792"/>
              <a:gd name="connsiteY12" fmla="*/ 81467 h 81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36792" h="814673">
                <a:moveTo>
                  <a:pt x="0" y="81467"/>
                </a:moveTo>
                <a:cubicBezTo>
                  <a:pt x="0" y="59861"/>
                  <a:pt x="8583" y="39139"/>
                  <a:pt x="23861" y="23861"/>
                </a:cubicBezTo>
                <a:cubicBezTo>
                  <a:pt x="39139" y="8583"/>
                  <a:pt x="59861" y="0"/>
                  <a:pt x="81467" y="0"/>
                </a:cubicBezTo>
                <a:lnTo>
                  <a:pt x="6255325" y="0"/>
                </a:lnTo>
                <a:cubicBezTo>
                  <a:pt x="6276931" y="0"/>
                  <a:pt x="6297653" y="8583"/>
                  <a:pt x="6312931" y="23861"/>
                </a:cubicBezTo>
                <a:cubicBezTo>
                  <a:pt x="6328209" y="39139"/>
                  <a:pt x="6336792" y="59861"/>
                  <a:pt x="6336792" y="81467"/>
                </a:cubicBezTo>
                <a:lnTo>
                  <a:pt x="6336792" y="733206"/>
                </a:lnTo>
                <a:cubicBezTo>
                  <a:pt x="6336792" y="754812"/>
                  <a:pt x="6328209" y="775534"/>
                  <a:pt x="6312931" y="790812"/>
                </a:cubicBezTo>
                <a:cubicBezTo>
                  <a:pt x="6297653" y="806090"/>
                  <a:pt x="6276932" y="814673"/>
                  <a:pt x="6255325" y="814673"/>
                </a:cubicBezTo>
                <a:lnTo>
                  <a:pt x="81467" y="814673"/>
                </a:lnTo>
                <a:cubicBezTo>
                  <a:pt x="59861" y="814673"/>
                  <a:pt x="39139" y="806090"/>
                  <a:pt x="23861" y="790812"/>
                </a:cubicBezTo>
                <a:cubicBezTo>
                  <a:pt x="8583" y="775534"/>
                  <a:pt x="0" y="754812"/>
                  <a:pt x="0" y="733206"/>
                </a:cubicBezTo>
                <a:lnTo>
                  <a:pt x="0" y="8146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301" tIns="115301" rIns="1118041" bIns="115301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2400" kern="1200" dirty="0"/>
              <a:t>5.</a:t>
            </a:r>
            <a:r>
              <a:rPr lang="zh-TW" altLang="en-US" sz="2400" kern="1200" dirty="0"/>
              <a:t>整體性評估各種規劃方案的優劣，比較績效指標值，進而提出最佳方案</a:t>
            </a:r>
            <a:r>
              <a:rPr lang="en-US" altLang="zh-TW" sz="2400" kern="1200" dirty="0"/>
              <a:t>?</a:t>
            </a:r>
            <a:endParaRPr lang="zh-TW" altLang="en-US" sz="2400" kern="1200" dirty="0"/>
          </a:p>
        </p:txBody>
      </p:sp>
      <p:sp>
        <p:nvSpPr>
          <p:cNvPr id="11" name="手繪多邊形 10"/>
          <p:cNvSpPr/>
          <p:nvPr/>
        </p:nvSpPr>
        <p:spPr>
          <a:xfrm>
            <a:off x="6264454" y="2007940"/>
            <a:ext cx="529537" cy="529537"/>
          </a:xfrm>
          <a:custGeom>
            <a:avLst/>
            <a:gdLst>
              <a:gd name="connsiteX0" fmla="*/ 0 w 529537"/>
              <a:gd name="connsiteY0" fmla="*/ 291245 h 529537"/>
              <a:gd name="connsiteX1" fmla="*/ 119146 w 529537"/>
              <a:gd name="connsiteY1" fmla="*/ 291245 h 529537"/>
              <a:gd name="connsiteX2" fmla="*/ 119146 w 529537"/>
              <a:gd name="connsiteY2" fmla="*/ 0 h 529537"/>
              <a:gd name="connsiteX3" fmla="*/ 410391 w 529537"/>
              <a:gd name="connsiteY3" fmla="*/ 0 h 529537"/>
              <a:gd name="connsiteX4" fmla="*/ 410391 w 529537"/>
              <a:gd name="connsiteY4" fmla="*/ 291245 h 529537"/>
              <a:gd name="connsiteX5" fmla="*/ 529537 w 529537"/>
              <a:gd name="connsiteY5" fmla="*/ 291245 h 529537"/>
              <a:gd name="connsiteX6" fmla="*/ 264769 w 529537"/>
              <a:gd name="connsiteY6" fmla="*/ 529537 h 529537"/>
              <a:gd name="connsiteX7" fmla="*/ 0 w 529537"/>
              <a:gd name="connsiteY7" fmla="*/ 291245 h 52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9537" h="529537">
                <a:moveTo>
                  <a:pt x="0" y="291245"/>
                </a:moveTo>
                <a:lnTo>
                  <a:pt x="119146" y="291245"/>
                </a:lnTo>
                <a:lnTo>
                  <a:pt x="119146" y="0"/>
                </a:lnTo>
                <a:lnTo>
                  <a:pt x="410391" y="0"/>
                </a:lnTo>
                <a:lnTo>
                  <a:pt x="410391" y="291245"/>
                </a:lnTo>
                <a:lnTo>
                  <a:pt x="529537" y="291245"/>
                </a:lnTo>
                <a:lnTo>
                  <a:pt x="264769" y="529537"/>
                </a:lnTo>
                <a:lnTo>
                  <a:pt x="0" y="291245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086" tIns="27940" rIns="147086" bIns="15900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200" kern="1200"/>
          </a:p>
        </p:txBody>
      </p:sp>
      <p:sp>
        <p:nvSpPr>
          <p:cNvPr id="12" name="手繪多邊形 11"/>
          <p:cNvSpPr/>
          <p:nvPr/>
        </p:nvSpPr>
        <p:spPr>
          <a:xfrm>
            <a:off x="6737656" y="2935762"/>
            <a:ext cx="529537" cy="529537"/>
          </a:xfrm>
          <a:custGeom>
            <a:avLst/>
            <a:gdLst>
              <a:gd name="connsiteX0" fmla="*/ 0 w 529537"/>
              <a:gd name="connsiteY0" fmla="*/ 291245 h 529537"/>
              <a:gd name="connsiteX1" fmla="*/ 119146 w 529537"/>
              <a:gd name="connsiteY1" fmla="*/ 291245 h 529537"/>
              <a:gd name="connsiteX2" fmla="*/ 119146 w 529537"/>
              <a:gd name="connsiteY2" fmla="*/ 0 h 529537"/>
              <a:gd name="connsiteX3" fmla="*/ 410391 w 529537"/>
              <a:gd name="connsiteY3" fmla="*/ 0 h 529537"/>
              <a:gd name="connsiteX4" fmla="*/ 410391 w 529537"/>
              <a:gd name="connsiteY4" fmla="*/ 291245 h 529537"/>
              <a:gd name="connsiteX5" fmla="*/ 529537 w 529537"/>
              <a:gd name="connsiteY5" fmla="*/ 291245 h 529537"/>
              <a:gd name="connsiteX6" fmla="*/ 264769 w 529537"/>
              <a:gd name="connsiteY6" fmla="*/ 529537 h 529537"/>
              <a:gd name="connsiteX7" fmla="*/ 0 w 529537"/>
              <a:gd name="connsiteY7" fmla="*/ 291245 h 52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9537" h="529537">
                <a:moveTo>
                  <a:pt x="0" y="291245"/>
                </a:moveTo>
                <a:lnTo>
                  <a:pt x="119146" y="291245"/>
                </a:lnTo>
                <a:lnTo>
                  <a:pt x="119146" y="0"/>
                </a:lnTo>
                <a:lnTo>
                  <a:pt x="410391" y="0"/>
                </a:lnTo>
                <a:lnTo>
                  <a:pt x="410391" y="291245"/>
                </a:lnTo>
                <a:lnTo>
                  <a:pt x="529537" y="291245"/>
                </a:lnTo>
                <a:lnTo>
                  <a:pt x="264769" y="529537"/>
                </a:lnTo>
                <a:lnTo>
                  <a:pt x="0" y="291245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086" tIns="27940" rIns="147086" bIns="15900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200" kern="1200"/>
          </a:p>
        </p:txBody>
      </p:sp>
      <p:sp>
        <p:nvSpPr>
          <p:cNvPr id="13" name="手繪多邊形 12"/>
          <p:cNvSpPr/>
          <p:nvPr/>
        </p:nvSpPr>
        <p:spPr>
          <a:xfrm>
            <a:off x="7210858" y="3850007"/>
            <a:ext cx="529537" cy="529537"/>
          </a:xfrm>
          <a:custGeom>
            <a:avLst/>
            <a:gdLst>
              <a:gd name="connsiteX0" fmla="*/ 0 w 529537"/>
              <a:gd name="connsiteY0" fmla="*/ 291245 h 529537"/>
              <a:gd name="connsiteX1" fmla="*/ 119146 w 529537"/>
              <a:gd name="connsiteY1" fmla="*/ 291245 h 529537"/>
              <a:gd name="connsiteX2" fmla="*/ 119146 w 529537"/>
              <a:gd name="connsiteY2" fmla="*/ 0 h 529537"/>
              <a:gd name="connsiteX3" fmla="*/ 410391 w 529537"/>
              <a:gd name="connsiteY3" fmla="*/ 0 h 529537"/>
              <a:gd name="connsiteX4" fmla="*/ 410391 w 529537"/>
              <a:gd name="connsiteY4" fmla="*/ 291245 h 529537"/>
              <a:gd name="connsiteX5" fmla="*/ 529537 w 529537"/>
              <a:gd name="connsiteY5" fmla="*/ 291245 h 529537"/>
              <a:gd name="connsiteX6" fmla="*/ 264769 w 529537"/>
              <a:gd name="connsiteY6" fmla="*/ 529537 h 529537"/>
              <a:gd name="connsiteX7" fmla="*/ 0 w 529537"/>
              <a:gd name="connsiteY7" fmla="*/ 291245 h 52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9537" h="529537">
                <a:moveTo>
                  <a:pt x="0" y="291245"/>
                </a:moveTo>
                <a:lnTo>
                  <a:pt x="119146" y="291245"/>
                </a:lnTo>
                <a:lnTo>
                  <a:pt x="119146" y="0"/>
                </a:lnTo>
                <a:lnTo>
                  <a:pt x="410391" y="0"/>
                </a:lnTo>
                <a:lnTo>
                  <a:pt x="410391" y="291245"/>
                </a:lnTo>
                <a:lnTo>
                  <a:pt x="529537" y="291245"/>
                </a:lnTo>
                <a:lnTo>
                  <a:pt x="264769" y="529537"/>
                </a:lnTo>
                <a:lnTo>
                  <a:pt x="0" y="291245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086" tIns="27940" rIns="147086" bIns="15900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200" kern="1200"/>
          </a:p>
        </p:txBody>
      </p:sp>
      <p:sp>
        <p:nvSpPr>
          <p:cNvPr id="14" name="手繪多邊形 13"/>
          <p:cNvSpPr/>
          <p:nvPr/>
        </p:nvSpPr>
        <p:spPr>
          <a:xfrm>
            <a:off x="7684060" y="4786881"/>
            <a:ext cx="529537" cy="529537"/>
          </a:xfrm>
          <a:custGeom>
            <a:avLst/>
            <a:gdLst>
              <a:gd name="connsiteX0" fmla="*/ 0 w 529537"/>
              <a:gd name="connsiteY0" fmla="*/ 291245 h 529537"/>
              <a:gd name="connsiteX1" fmla="*/ 119146 w 529537"/>
              <a:gd name="connsiteY1" fmla="*/ 291245 h 529537"/>
              <a:gd name="connsiteX2" fmla="*/ 119146 w 529537"/>
              <a:gd name="connsiteY2" fmla="*/ 0 h 529537"/>
              <a:gd name="connsiteX3" fmla="*/ 410391 w 529537"/>
              <a:gd name="connsiteY3" fmla="*/ 0 h 529537"/>
              <a:gd name="connsiteX4" fmla="*/ 410391 w 529537"/>
              <a:gd name="connsiteY4" fmla="*/ 291245 h 529537"/>
              <a:gd name="connsiteX5" fmla="*/ 529537 w 529537"/>
              <a:gd name="connsiteY5" fmla="*/ 291245 h 529537"/>
              <a:gd name="connsiteX6" fmla="*/ 264769 w 529537"/>
              <a:gd name="connsiteY6" fmla="*/ 529537 h 529537"/>
              <a:gd name="connsiteX7" fmla="*/ 0 w 529537"/>
              <a:gd name="connsiteY7" fmla="*/ 291245 h 52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9537" h="529537">
                <a:moveTo>
                  <a:pt x="0" y="291245"/>
                </a:moveTo>
                <a:lnTo>
                  <a:pt x="119146" y="291245"/>
                </a:lnTo>
                <a:lnTo>
                  <a:pt x="119146" y="0"/>
                </a:lnTo>
                <a:lnTo>
                  <a:pt x="410391" y="0"/>
                </a:lnTo>
                <a:lnTo>
                  <a:pt x="410391" y="291245"/>
                </a:lnTo>
                <a:lnTo>
                  <a:pt x="529537" y="291245"/>
                </a:lnTo>
                <a:lnTo>
                  <a:pt x="264769" y="529537"/>
                </a:lnTo>
                <a:lnTo>
                  <a:pt x="0" y="291245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086" tIns="27940" rIns="147086" bIns="15900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200" kern="12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3.3</a:t>
            </a:r>
            <a:r>
              <a:rPr lang="zh-TW" altLang="en-US" b="1" dirty="0">
                <a:solidFill>
                  <a:srgbClr val="FF0000"/>
                </a:solidFill>
              </a:rPr>
              <a:t> 自行開發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125748" y="1269040"/>
            <a:ext cx="4356000" cy="684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優點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4662252" y="1269040"/>
            <a:ext cx="4356000" cy="6840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缺點</a:t>
            </a:r>
          </a:p>
        </p:txBody>
      </p:sp>
      <p:sp>
        <p:nvSpPr>
          <p:cNvPr id="6" name="矩形 5"/>
          <p:cNvSpPr/>
          <p:nvPr/>
        </p:nvSpPr>
        <p:spPr>
          <a:xfrm>
            <a:off x="125748" y="2061156"/>
            <a:ext cx="4356000" cy="25200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支援各種需求</a:t>
            </a:r>
            <a:endParaRPr lang="en-US" altLang="zh-TW" sz="2800" dirty="0"/>
          </a:p>
          <a:p>
            <a:pPr algn="ctr"/>
            <a:r>
              <a:rPr lang="zh-TW" altLang="en-US" sz="2800" dirty="0"/>
              <a:t>滿足組織變化</a:t>
            </a:r>
            <a:endParaRPr lang="en-US" altLang="zh-TW" sz="2800" dirty="0"/>
          </a:p>
          <a:p>
            <a:pPr algn="ctr"/>
            <a:r>
              <a:rPr lang="zh-TW" altLang="en-US" sz="2800" dirty="0"/>
              <a:t>提升員工參與度和滿意度</a:t>
            </a:r>
            <a:endParaRPr lang="en-US" altLang="zh-TW" sz="2800" dirty="0"/>
          </a:p>
          <a:p>
            <a:pPr algn="ctr"/>
            <a:r>
              <a:rPr lang="zh-TW" altLang="en-US" sz="2800" dirty="0"/>
              <a:t>掌握產業競爭知識</a:t>
            </a:r>
            <a:endParaRPr lang="en-US" altLang="zh-TW" sz="2800" dirty="0"/>
          </a:p>
          <a:p>
            <a:pPr algn="ctr"/>
            <a:r>
              <a:rPr lang="zh-TW" altLang="en-US" sz="2800" dirty="0"/>
              <a:t>避免開發落後與應用延遲</a:t>
            </a:r>
          </a:p>
        </p:txBody>
      </p:sp>
      <p:sp>
        <p:nvSpPr>
          <p:cNvPr id="7" name="矩形 6"/>
          <p:cNvSpPr/>
          <p:nvPr/>
        </p:nvSpPr>
        <p:spPr>
          <a:xfrm>
            <a:off x="4662252" y="2061156"/>
            <a:ext cx="4356000" cy="2520000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需要相當的人力</a:t>
            </a:r>
            <a:endParaRPr lang="en-US" altLang="zh-TW" sz="2800" dirty="0"/>
          </a:p>
          <a:p>
            <a:pPr algn="ctr"/>
            <a:r>
              <a:rPr lang="zh-TW" altLang="en-US" sz="2800" dirty="0"/>
              <a:t>人事及管理成本增加</a:t>
            </a:r>
            <a:endParaRPr lang="en-US" altLang="zh-TW" sz="2800" dirty="0"/>
          </a:p>
          <a:p>
            <a:pPr algn="ctr"/>
            <a:r>
              <a:rPr lang="zh-TW" altLang="en-US" sz="2800" dirty="0"/>
              <a:t>易造成自我封閉</a:t>
            </a:r>
            <a:endParaRPr lang="en-US" altLang="zh-TW" sz="2800" dirty="0"/>
          </a:p>
          <a:p>
            <a:pPr algn="ctr"/>
            <a:r>
              <a:rPr lang="zh-TW" altLang="en-US" sz="2800" dirty="0"/>
              <a:t>無法吸取同業經驗</a:t>
            </a:r>
            <a:endParaRPr lang="en-US" altLang="zh-TW" sz="2800" dirty="0"/>
          </a:p>
          <a:p>
            <a:pPr algn="ctr"/>
            <a:r>
              <a:rPr lang="zh-TW" altLang="en-US" sz="2800" dirty="0"/>
              <a:t>增加串接複雜性及困難度</a:t>
            </a:r>
          </a:p>
        </p:txBody>
      </p:sp>
      <p:sp>
        <p:nvSpPr>
          <p:cNvPr id="8" name="矩形 7"/>
          <p:cNvSpPr/>
          <p:nvPr/>
        </p:nvSpPr>
        <p:spPr>
          <a:xfrm>
            <a:off x="125748" y="4689272"/>
            <a:ext cx="8892000" cy="1188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適當的訓練及支援，避免多餘的運用造成系統的負擔。相互討論、吸取意見，達到資料分享、系統整合。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3.4</a:t>
            </a:r>
            <a:r>
              <a:rPr lang="zh-TW" altLang="en-US" b="1" dirty="0">
                <a:solidFill>
                  <a:srgbClr val="FF0000"/>
                </a:solidFill>
              </a:rPr>
              <a:t> 委外設計（外包）</a:t>
            </a:r>
          </a:p>
        </p:txBody>
      </p:sp>
      <p:sp>
        <p:nvSpPr>
          <p:cNvPr id="6" name="手繪多邊形 5"/>
          <p:cNvSpPr/>
          <p:nvPr/>
        </p:nvSpPr>
        <p:spPr>
          <a:xfrm>
            <a:off x="179512" y="1223123"/>
            <a:ext cx="8784976" cy="540000"/>
          </a:xfrm>
          <a:custGeom>
            <a:avLst/>
            <a:gdLst>
              <a:gd name="connsiteX0" fmla="*/ 0 w 8784976"/>
              <a:gd name="connsiteY0" fmla="*/ 116612 h 699660"/>
              <a:gd name="connsiteX1" fmla="*/ 34155 w 8784976"/>
              <a:gd name="connsiteY1" fmla="*/ 34155 h 699660"/>
              <a:gd name="connsiteX2" fmla="*/ 116612 w 8784976"/>
              <a:gd name="connsiteY2" fmla="*/ 0 h 699660"/>
              <a:gd name="connsiteX3" fmla="*/ 8668364 w 8784976"/>
              <a:gd name="connsiteY3" fmla="*/ 0 h 699660"/>
              <a:gd name="connsiteX4" fmla="*/ 8750821 w 8784976"/>
              <a:gd name="connsiteY4" fmla="*/ 34155 h 699660"/>
              <a:gd name="connsiteX5" fmla="*/ 8784976 w 8784976"/>
              <a:gd name="connsiteY5" fmla="*/ 116612 h 699660"/>
              <a:gd name="connsiteX6" fmla="*/ 8784976 w 8784976"/>
              <a:gd name="connsiteY6" fmla="*/ 583048 h 699660"/>
              <a:gd name="connsiteX7" fmla="*/ 8750821 w 8784976"/>
              <a:gd name="connsiteY7" fmla="*/ 665505 h 699660"/>
              <a:gd name="connsiteX8" fmla="*/ 8668364 w 8784976"/>
              <a:gd name="connsiteY8" fmla="*/ 699660 h 699660"/>
              <a:gd name="connsiteX9" fmla="*/ 116612 w 8784976"/>
              <a:gd name="connsiteY9" fmla="*/ 699660 h 699660"/>
              <a:gd name="connsiteX10" fmla="*/ 34155 w 8784976"/>
              <a:gd name="connsiteY10" fmla="*/ 665505 h 699660"/>
              <a:gd name="connsiteX11" fmla="*/ 0 w 8784976"/>
              <a:gd name="connsiteY11" fmla="*/ 583048 h 699660"/>
              <a:gd name="connsiteX12" fmla="*/ 0 w 8784976"/>
              <a:gd name="connsiteY12" fmla="*/ 116612 h 69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84976" h="699660">
                <a:moveTo>
                  <a:pt x="0" y="116612"/>
                </a:moveTo>
                <a:cubicBezTo>
                  <a:pt x="0" y="85685"/>
                  <a:pt x="12286" y="56024"/>
                  <a:pt x="34155" y="34155"/>
                </a:cubicBezTo>
                <a:cubicBezTo>
                  <a:pt x="56024" y="12286"/>
                  <a:pt x="85685" y="0"/>
                  <a:pt x="116612" y="0"/>
                </a:cubicBezTo>
                <a:lnTo>
                  <a:pt x="8668364" y="0"/>
                </a:lnTo>
                <a:cubicBezTo>
                  <a:pt x="8699291" y="0"/>
                  <a:pt x="8728952" y="12286"/>
                  <a:pt x="8750821" y="34155"/>
                </a:cubicBezTo>
                <a:cubicBezTo>
                  <a:pt x="8772690" y="56024"/>
                  <a:pt x="8784976" y="85685"/>
                  <a:pt x="8784976" y="116612"/>
                </a:cubicBezTo>
                <a:lnTo>
                  <a:pt x="8784976" y="583048"/>
                </a:lnTo>
                <a:cubicBezTo>
                  <a:pt x="8784976" y="613975"/>
                  <a:pt x="8772690" y="643636"/>
                  <a:pt x="8750821" y="665505"/>
                </a:cubicBezTo>
                <a:cubicBezTo>
                  <a:pt x="8728952" y="687374"/>
                  <a:pt x="8699291" y="699660"/>
                  <a:pt x="8668364" y="699660"/>
                </a:cubicBezTo>
                <a:lnTo>
                  <a:pt x="116612" y="699660"/>
                </a:lnTo>
                <a:cubicBezTo>
                  <a:pt x="85685" y="699660"/>
                  <a:pt x="56024" y="687374"/>
                  <a:pt x="34155" y="665505"/>
                </a:cubicBezTo>
                <a:cubicBezTo>
                  <a:pt x="12286" y="643636"/>
                  <a:pt x="0" y="613975"/>
                  <a:pt x="0" y="583048"/>
                </a:cubicBezTo>
                <a:lnTo>
                  <a:pt x="0" y="11661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215" tIns="133215" rIns="133215" bIns="133215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600" kern="1200" dirty="0"/>
              <a:t>共有兩種方式</a:t>
            </a:r>
            <a:endParaRPr lang="en-US" sz="2600" kern="1200" dirty="0"/>
          </a:p>
        </p:txBody>
      </p:sp>
      <p:sp>
        <p:nvSpPr>
          <p:cNvPr id="7" name="手繪多邊形 6"/>
          <p:cNvSpPr/>
          <p:nvPr/>
        </p:nvSpPr>
        <p:spPr>
          <a:xfrm>
            <a:off x="179512" y="1772816"/>
            <a:ext cx="8784976" cy="930357"/>
          </a:xfrm>
          <a:custGeom>
            <a:avLst/>
            <a:gdLst>
              <a:gd name="connsiteX0" fmla="*/ 0 w 8784976"/>
              <a:gd name="connsiteY0" fmla="*/ 0 h 780390"/>
              <a:gd name="connsiteX1" fmla="*/ 8784976 w 8784976"/>
              <a:gd name="connsiteY1" fmla="*/ 0 h 780390"/>
              <a:gd name="connsiteX2" fmla="*/ 8784976 w 8784976"/>
              <a:gd name="connsiteY2" fmla="*/ 780390 h 780390"/>
              <a:gd name="connsiteX3" fmla="*/ 0 w 8784976"/>
              <a:gd name="connsiteY3" fmla="*/ 780390 h 780390"/>
              <a:gd name="connsiteX4" fmla="*/ 0 w 8784976"/>
              <a:gd name="connsiteY4" fmla="*/ 0 h 78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4976" h="780390">
                <a:moveTo>
                  <a:pt x="0" y="0"/>
                </a:moveTo>
                <a:lnTo>
                  <a:pt x="8784976" y="0"/>
                </a:lnTo>
                <a:lnTo>
                  <a:pt x="8784976" y="780390"/>
                </a:lnTo>
                <a:lnTo>
                  <a:pt x="0" y="7803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8923" tIns="25400" rIns="142240" bIns="25400" numCol="1" spcCol="1270" anchor="t" anchorCtr="0">
            <a:noAutofit/>
          </a:bodyPr>
          <a:lstStyle/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zh-TW" sz="2400" kern="1200" dirty="0"/>
              <a:t>直接購買現成的套裝軟體</a:t>
            </a:r>
            <a:endParaRPr lang="en-US" sz="2400" kern="1200" dirty="0"/>
          </a:p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zh-TW" sz="2400" kern="1200" dirty="0"/>
              <a:t>由外部的資訊公司設計規劃</a:t>
            </a:r>
            <a:endParaRPr lang="en-US" sz="2400" kern="1200" dirty="0"/>
          </a:p>
        </p:txBody>
      </p:sp>
      <p:sp>
        <p:nvSpPr>
          <p:cNvPr id="8" name="手繪多邊形 7"/>
          <p:cNvSpPr/>
          <p:nvPr/>
        </p:nvSpPr>
        <p:spPr>
          <a:xfrm>
            <a:off x="179512" y="2564904"/>
            <a:ext cx="8784976" cy="540000"/>
          </a:xfrm>
          <a:custGeom>
            <a:avLst/>
            <a:gdLst>
              <a:gd name="connsiteX0" fmla="*/ 0 w 8784976"/>
              <a:gd name="connsiteY0" fmla="*/ 116612 h 699660"/>
              <a:gd name="connsiteX1" fmla="*/ 34155 w 8784976"/>
              <a:gd name="connsiteY1" fmla="*/ 34155 h 699660"/>
              <a:gd name="connsiteX2" fmla="*/ 116612 w 8784976"/>
              <a:gd name="connsiteY2" fmla="*/ 0 h 699660"/>
              <a:gd name="connsiteX3" fmla="*/ 8668364 w 8784976"/>
              <a:gd name="connsiteY3" fmla="*/ 0 h 699660"/>
              <a:gd name="connsiteX4" fmla="*/ 8750821 w 8784976"/>
              <a:gd name="connsiteY4" fmla="*/ 34155 h 699660"/>
              <a:gd name="connsiteX5" fmla="*/ 8784976 w 8784976"/>
              <a:gd name="connsiteY5" fmla="*/ 116612 h 699660"/>
              <a:gd name="connsiteX6" fmla="*/ 8784976 w 8784976"/>
              <a:gd name="connsiteY6" fmla="*/ 583048 h 699660"/>
              <a:gd name="connsiteX7" fmla="*/ 8750821 w 8784976"/>
              <a:gd name="connsiteY7" fmla="*/ 665505 h 699660"/>
              <a:gd name="connsiteX8" fmla="*/ 8668364 w 8784976"/>
              <a:gd name="connsiteY8" fmla="*/ 699660 h 699660"/>
              <a:gd name="connsiteX9" fmla="*/ 116612 w 8784976"/>
              <a:gd name="connsiteY9" fmla="*/ 699660 h 699660"/>
              <a:gd name="connsiteX10" fmla="*/ 34155 w 8784976"/>
              <a:gd name="connsiteY10" fmla="*/ 665505 h 699660"/>
              <a:gd name="connsiteX11" fmla="*/ 0 w 8784976"/>
              <a:gd name="connsiteY11" fmla="*/ 583048 h 699660"/>
              <a:gd name="connsiteX12" fmla="*/ 0 w 8784976"/>
              <a:gd name="connsiteY12" fmla="*/ 116612 h 69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84976" h="699660">
                <a:moveTo>
                  <a:pt x="0" y="116612"/>
                </a:moveTo>
                <a:cubicBezTo>
                  <a:pt x="0" y="85685"/>
                  <a:pt x="12286" y="56024"/>
                  <a:pt x="34155" y="34155"/>
                </a:cubicBezTo>
                <a:cubicBezTo>
                  <a:pt x="56024" y="12286"/>
                  <a:pt x="85685" y="0"/>
                  <a:pt x="116612" y="0"/>
                </a:cubicBezTo>
                <a:lnTo>
                  <a:pt x="8668364" y="0"/>
                </a:lnTo>
                <a:cubicBezTo>
                  <a:pt x="8699291" y="0"/>
                  <a:pt x="8728952" y="12286"/>
                  <a:pt x="8750821" y="34155"/>
                </a:cubicBezTo>
                <a:cubicBezTo>
                  <a:pt x="8772690" y="56024"/>
                  <a:pt x="8784976" y="85685"/>
                  <a:pt x="8784976" y="116612"/>
                </a:cubicBezTo>
                <a:lnTo>
                  <a:pt x="8784976" y="583048"/>
                </a:lnTo>
                <a:cubicBezTo>
                  <a:pt x="8784976" y="613975"/>
                  <a:pt x="8772690" y="643636"/>
                  <a:pt x="8750821" y="665505"/>
                </a:cubicBezTo>
                <a:cubicBezTo>
                  <a:pt x="8728952" y="687374"/>
                  <a:pt x="8699291" y="699660"/>
                  <a:pt x="8668364" y="699660"/>
                </a:cubicBezTo>
                <a:lnTo>
                  <a:pt x="116612" y="699660"/>
                </a:lnTo>
                <a:cubicBezTo>
                  <a:pt x="85685" y="699660"/>
                  <a:pt x="56024" y="687374"/>
                  <a:pt x="34155" y="665505"/>
                </a:cubicBezTo>
                <a:cubicBezTo>
                  <a:pt x="12286" y="643636"/>
                  <a:pt x="0" y="613975"/>
                  <a:pt x="0" y="583048"/>
                </a:cubicBezTo>
                <a:lnTo>
                  <a:pt x="0" y="11661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215" tIns="133215" rIns="133215" bIns="133215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600" kern="1200" dirty="0"/>
              <a:t>優點</a:t>
            </a:r>
            <a:endParaRPr lang="en-US" sz="2600" kern="1200" dirty="0"/>
          </a:p>
        </p:txBody>
      </p:sp>
      <p:sp>
        <p:nvSpPr>
          <p:cNvPr id="9" name="手繪多邊形 8"/>
          <p:cNvSpPr/>
          <p:nvPr/>
        </p:nvSpPr>
        <p:spPr>
          <a:xfrm>
            <a:off x="179512" y="3114597"/>
            <a:ext cx="8784976" cy="930357"/>
          </a:xfrm>
          <a:custGeom>
            <a:avLst/>
            <a:gdLst>
              <a:gd name="connsiteX0" fmla="*/ 0 w 8784976"/>
              <a:gd name="connsiteY0" fmla="*/ 0 h 780390"/>
              <a:gd name="connsiteX1" fmla="*/ 8784976 w 8784976"/>
              <a:gd name="connsiteY1" fmla="*/ 0 h 780390"/>
              <a:gd name="connsiteX2" fmla="*/ 8784976 w 8784976"/>
              <a:gd name="connsiteY2" fmla="*/ 780390 h 780390"/>
              <a:gd name="connsiteX3" fmla="*/ 0 w 8784976"/>
              <a:gd name="connsiteY3" fmla="*/ 780390 h 780390"/>
              <a:gd name="connsiteX4" fmla="*/ 0 w 8784976"/>
              <a:gd name="connsiteY4" fmla="*/ 0 h 78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4976" h="780390">
                <a:moveTo>
                  <a:pt x="0" y="0"/>
                </a:moveTo>
                <a:lnTo>
                  <a:pt x="8784976" y="0"/>
                </a:lnTo>
                <a:lnTo>
                  <a:pt x="8784976" y="780390"/>
                </a:lnTo>
                <a:lnTo>
                  <a:pt x="0" y="7803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8923" tIns="25400" rIns="142240" bIns="25400" numCol="1" spcCol="1270" anchor="t" anchorCtr="0">
            <a:noAutofit/>
          </a:bodyPr>
          <a:lstStyle/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zh-TW" sz="2400" kern="1200" dirty="0"/>
              <a:t>減少人力需求、設計、撰寫、安裝及維護等工作。</a:t>
            </a:r>
            <a:endParaRPr lang="en-US" sz="2400" kern="1200" dirty="0"/>
          </a:p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zh-TW" sz="2400" kern="1200" dirty="0"/>
              <a:t>在最短時間完成測試，系統服務公司可以提供即時不間斷的維護及支援。</a:t>
            </a:r>
            <a:endParaRPr lang="en-US" sz="2400" kern="1200" dirty="0"/>
          </a:p>
        </p:txBody>
      </p:sp>
      <p:sp>
        <p:nvSpPr>
          <p:cNvPr id="10" name="手繪多邊形 9"/>
          <p:cNvSpPr/>
          <p:nvPr/>
        </p:nvSpPr>
        <p:spPr>
          <a:xfrm>
            <a:off x="179512" y="4257152"/>
            <a:ext cx="8784976" cy="540000"/>
          </a:xfrm>
          <a:custGeom>
            <a:avLst/>
            <a:gdLst>
              <a:gd name="connsiteX0" fmla="*/ 0 w 8784976"/>
              <a:gd name="connsiteY0" fmla="*/ 116612 h 699660"/>
              <a:gd name="connsiteX1" fmla="*/ 34155 w 8784976"/>
              <a:gd name="connsiteY1" fmla="*/ 34155 h 699660"/>
              <a:gd name="connsiteX2" fmla="*/ 116612 w 8784976"/>
              <a:gd name="connsiteY2" fmla="*/ 0 h 699660"/>
              <a:gd name="connsiteX3" fmla="*/ 8668364 w 8784976"/>
              <a:gd name="connsiteY3" fmla="*/ 0 h 699660"/>
              <a:gd name="connsiteX4" fmla="*/ 8750821 w 8784976"/>
              <a:gd name="connsiteY4" fmla="*/ 34155 h 699660"/>
              <a:gd name="connsiteX5" fmla="*/ 8784976 w 8784976"/>
              <a:gd name="connsiteY5" fmla="*/ 116612 h 699660"/>
              <a:gd name="connsiteX6" fmla="*/ 8784976 w 8784976"/>
              <a:gd name="connsiteY6" fmla="*/ 583048 h 699660"/>
              <a:gd name="connsiteX7" fmla="*/ 8750821 w 8784976"/>
              <a:gd name="connsiteY7" fmla="*/ 665505 h 699660"/>
              <a:gd name="connsiteX8" fmla="*/ 8668364 w 8784976"/>
              <a:gd name="connsiteY8" fmla="*/ 699660 h 699660"/>
              <a:gd name="connsiteX9" fmla="*/ 116612 w 8784976"/>
              <a:gd name="connsiteY9" fmla="*/ 699660 h 699660"/>
              <a:gd name="connsiteX10" fmla="*/ 34155 w 8784976"/>
              <a:gd name="connsiteY10" fmla="*/ 665505 h 699660"/>
              <a:gd name="connsiteX11" fmla="*/ 0 w 8784976"/>
              <a:gd name="connsiteY11" fmla="*/ 583048 h 699660"/>
              <a:gd name="connsiteX12" fmla="*/ 0 w 8784976"/>
              <a:gd name="connsiteY12" fmla="*/ 116612 h 69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84976" h="699660">
                <a:moveTo>
                  <a:pt x="0" y="116612"/>
                </a:moveTo>
                <a:cubicBezTo>
                  <a:pt x="0" y="85685"/>
                  <a:pt x="12286" y="56024"/>
                  <a:pt x="34155" y="34155"/>
                </a:cubicBezTo>
                <a:cubicBezTo>
                  <a:pt x="56024" y="12286"/>
                  <a:pt x="85685" y="0"/>
                  <a:pt x="116612" y="0"/>
                </a:cubicBezTo>
                <a:lnTo>
                  <a:pt x="8668364" y="0"/>
                </a:lnTo>
                <a:cubicBezTo>
                  <a:pt x="8699291" y="0"/>
                  <a:pt x="8728952" y="12286"/>
                  <a:pt x="8750821" y="34155"/>
                </a:cubicBezTo>
                <a:cubicBezTo>
                  <a:pt x="8772690" y="56024"/>
                  <a:pt x="8784976" y="85685"/>
                  <a:pt x="8784976" y="116612"/>
                </a:cubicBezTo>
                <a:lnTo>
                  <a:pt x="8784976" y="583048"/>
                </a:lnTo>
                <a:cubicBezTo>
                  <a:pt x="8784976" y="613975"/>
                  <a:pt x="8772690" y="643636"/>
                  <a:pt x="8750821" y="665505"/>
                </a:cubicBezTo>
                <a:cubicBezTo>
                  <a:pt x="8728952" y="687374"/>
                  <a:pt x="8699291" y="699660"/>
                  <a:pt x="8668364" y="699660"/>
                </a:cubicBezTo>
                <a:lnTo>
                  <a:pt x="116612" y="699660"/>
                </a:lnTo>
                <a:cubicBezTo>
                  <a:pt x="85685" y="699660"/>
                  <a:pt x="56024" y="687374"/>
                  <a:pt x="34155" y="665505"/>
                </a:cubicBezTo>
                <a:cubicBezTo>
                  <a:pt x="12286" y="643636"/>
                  <a:pt x="0" y="613975"/>
                  <a:pt x="0" y="583048"/>
                </a:cubicBezTo>
                <a:lnTo>
                  <a:pt x="0" y="11661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215" tIns="133215" rIns="133215" bIns="133215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600" kern="1200" dirty="0"/>
              <a:t>缺點</a:t>
            </a:r>
            <a:endParaRPr lang="en-US" sz="2600" kern="1200" dirty="0"/>
          </a:p>
        </p:txBody>
      </p:sp>
      <p:sp>
        <p:nvSpPr>
          <p:cNvPr id="11" name="手繪多邊形 10"/>
          <p:cNvSpPr/>
          <p:nvPr/>
        </p:nvSpPr>
        <p:spPr>
          <a:xfrm>
            <a:off x="179512" y="4753728"/>
            <a:ext cx="8784976" cy="1411576"/>
          </a:xfrm>
          <a:custGeom>
            <a:avLst/>
            <a:gdLst>
              <a:gd name="connsiteX0" fmla="*/ 0 w 8784976"/>
              <a:gd name="connsiteY0" fmla="*/ 0 h 1184040"/>
              <a:gd name="connsiteX1" fmla="*/ 8784976 w 8784976"/>
              <a:gd name="connsiteY1" fmla="*/ 0 h 1184040"/>
              <a:gd name="connsiteX2" fmla="*/ 8784976 w 8784976"/>
              <a:gd name="connsiteY2" fmla="*/ 1184040 h 1184040"/>
              <a:gd name="connsiteX3" fmla="*/ 0 w 8784976"/>
              <a:gd name="connsiteY3" fmla="*/ 1184040 h 1184040"/>
              <a:gd name="connsiteX4" fmla="*/ 0 w 8784976"/>
              <a:gd name="connsiteY4" fmla="*/ 0 h 118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4976" h="1184040">
                <a:moveTo>
                  <a:pt x="0" y="0"/>
                </a:moveTo>
                <a:lnTo>
                  <a:pt x="8784976" y="0"/>
                </a:lnTo>
                <a:lnTo>
                  <a:pt x="8784976" y="1184040"/>
                </a:lnTo>
                <a:lnTo>
                  <a:pt x="0" y="11840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8923" tIns="25400" rIns="142240" bIns="25400" numCol="1" spcCol="1270" anchor="t" anchorCtr="0">
            <a:noAutofit/>
          </a:bodyPr>
          <a:lstStyle/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zh-TW" sz="2400" kern="1200" dirty="0"/>
              <a:t>為符合使用可能使產業競爭知識外流</a:t>
            </a:r>
            <a:endParaRPr lang="en-US" sz="2400" kern="1200" dirty="0"/>
          </a:p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zh-TW" sz="2400" kern="1200" dirty="0"/>
              <a:t>套裝軟體可能無法滿足獨特需求</a:t>
            </a:r>
            <a:endParaRPr lang="en-US" sz="2400" kern="1200" dirty="0"/>
          </a:p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zh-TW" altLang="en-US" sz="2400" kern="1200" dirty="0"/>
              <a:t>「客製化」可能破壞軟體整體性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系統自製／外包比較表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114744"/>
              </p:ext>
            </p:extLst>
          </p:nvPr>
        </p:nvGraphicFramePr>
        <p:xfrm>
          <a:off x="89757" y="1484784"/>
          <a:ext cx="8964487" cy="46634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218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06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020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kern="1200" baseline="0" dirty="0"/>
                        <a:t>自行開發</a:t>
                      </a:r>
                      <a:endParaRPr lang="zh-TW" altLang="en-US" sz="2400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外包設計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960">
                <a:tc rowSpan="3">
                  <a:txBody>
                    <a:bodyPr/>
                    <a:lstStyle/>
                    <a:p>
                      <a:r>
                        <a:rPr lang="zh-TW" altLang="en-US" sz="2400" kern="1200" baseline="0" dirty="0"/>
                        <a:t>優點</a:t>
                      </a:r>
                      <a:endParaRPr lang="zh-TW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kern="1200" baseline="0" dirty="0"/>
                        <a:t>1.</a:t>
                      </a:r>
                      <a:r>
                        <a:rPr lang="zh-TW" altLang="en-US" sz="2400" kern="1200" baseline="0" dirty="0"/>
                        <a:t>具彈性需求更貼近組織需要</a:t>
                      </a:r>
                      <a:endParaRPr lang="zh-TW" altLang="en-US" sz="2400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kern="1200" baseline="0" dirty="0"/>
                        <a:t>1.</a:t>
                      </a:r>
                      <a:r>
                        <a:rPr lang="zh-TW" altLang="en-US" sz="2400" kern="1200" baseline="0" dirty="0"/>
                        <a:t>減少資訊人力需求，降低成本。</a:t>
                      </a:r>
                      <a:endParaRPr lang="zh-TW" alt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kern="1200" baseline="0" dirty="0"/>
                        <a:t>2.</a:t>
                      </a:r>
                      <a:r>
                        <a:rPr lang="zh-TW" altLang="en-US" sz="2400" kern="1200" baseline="0" dirty="0"/>
                        <a:t>系統開發速度易於掌握</a:t>
                      </a:r>
                      <a:endParaRPr lang="zh-TW" altLang="en-US" sz="2400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kern="1200" baseline="0" dirty="0"/>
                        <a:t>2.</a:t>
                      </a:r>
                      <a:r>
                        <a:rPr lang="zh-TW" altLang="en-US" sz="2400" kern="1200" baseline="0" dirty="0"/>
                        <a:t>短時間上線，提高工作效率。</a:t>
                      </a:r>
                      <a:endParaRPr lang="zh-TW" alt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296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kern="1200" baseline="0" dirty="0"/>
                        <a:t>3.</a:t>
                      </a:r>
                      <a:r>
                        <a:rPr lang="zh-TW" altLang="en-US" sz="2400" kern="1200" baseline="0" dirty="0"/>
                        <a:t>可發展獨特的需求，保持產業競爭優勢。</a:t>
                      </a:r>
                      <a:endParaRPr lang="zh-TW" altLang="en-US" sz="2400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kern="1200" baseline="0" dirty="0"/>
                        <a:t>3.</a:t>
                      </a:r>
                      <a:r>
                        <a:rPr lang="zh-TW" altLang="en-US" sz="2400" kern="1200" baseline="0" dirty="0"/>
                        <a:t>提供即時的支援服務</a:t>
                      </a:r>
                      <a:endParaRPr lang="zh-TW" alt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2960">
                <a:tc rowSpan="3">
                  <a:txBody>
                    <a:bodyPr/>
                    <a:lstStyle/>
                    <a:p>
                      <a:r>
                        <a:rPr lang="zh-TW" altLang="en-US" sz="2400" kern="1200" baseline="0" dirty="0"/>
                        <a:t>缺點</a:t>
                      </a:r>
                      <a:endParaRPr lang="zh-TW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kern="1200" baseline="0" dirty="0"/>
                        <a:t>1.</a:t>
                      </a:r>
                      <a:r>
                        <a:rPr lang="zh-TW" altLang="en-US" sz="2400" kern="1200" baseline="0" dirty="0"/>
                        <a:t>資訊人力增加成本</a:t>
                      </a:r>
                      <a:endParaRPr lang="zh-TW" altLang="en-US" sz="2400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kern="1200" baseline="0" dirty="0"/>
                        <a:t>1.</a:t>
                      </a:r>
                      <a:r>
                        <a:rPr lang="zh-TW" altLang="en-US" sz="2400" kern="1200" baseline="0" dirty="0"/>
                        <a:t>大眾化的規格，無法滿足獨特需求。</a:t>
                      </a:r>
                      <a:endParaRPr lang="zh-TW" alt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296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kern="1200" baseline="0" dirty="0"/>
                        <a:t>2.</a:t>
                      </a:r>
                      <a:r>
                        <a:rPr lang="zh-TW" altLang="en-US" sz="2400" kern="1200" baseline="0" dirty="0"/>
                        <a:t>與上下游資訊連結困難度增加</a:t>
                      </a:r>
                      <a:endParaRPr lang="zh-TW" altLang="en-US" sz="2400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kern="1200" baseline="0" dirty="0"/>
                        <a:t>2.</a:t>
                      </a:r>
                      <a:r>
                        <a:rPr lang="zh-TW" altLang="en-US" sz="2400" kern="1200" baseline="0" dirty="0"/>
                        <a:t>客製化可能破壞系統整體性，造成費用時效增加。</a:t>
                      </a:r>
                      <a:endParaRPr lang="zh-TW" alt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kern="1200" baseline="0" dirty="0"/>
                        <a:t>3.</a:t>
                      </a:r>
                      <a:r>
                        <a:rPr lang="zh-TW" altLang="en-US" sz="2400" kern="1200" baseline="0" dirty="0"/>
                        <a:t>資訊整合不易</a:t>
                      </a:r>
                      <a:endParaRPr lang="zh-TW" altLang="en-US" sz="2400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kern="1200" baseline="0" dirty="0"/>
                        <a:t>3.</a:t>
                      </a:r>
                      <a:r>
                        <a:rPr lang="zh-TW" altLang="en-US" sz="2400" kern="1200" baseline="0" dirty="0"/>
                        <a:t>產業競爭知識外洩</a:t>
                      </a:r>
                      <a:endParaRPr lang="zh-TW" alt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4. </a:t>
            </a:r>
            <a:r>
              <a:rPr lang="zh-TW" altLang="en-US" dirty="0"/>
              <a:t>倉儲管理系統                               的其他輔助工具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1. </a:t>
            </a:r>
            <a:r>
              <a:rPr lang="zh-TW" altLang="en-US" dirty="0"/>
              <a:t>倉儲管理系統的架構及設計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輔助工具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協助</a:t>
            </a:r>
            <a:r>
              <a:rPr lang="en-US" altLang="zh-TW" dirty="0"/>
              <a:t>(</a:t>
            </a:r>
            <a:r>
              <a:rPr lang="zh-TW" altLang="en-US" dirty="0"/>
              <a:t>倉儲管理系統</a:t>
            </a:r>
            <a:r>
              <a:rPr lang="en-US" altLang="zh-TW" dirty="0"/>
              <a:t>)</a:t>
            </a:r>
            <a:r>
              <a:rPr lang="zh-TW" altLang="en-US" dirty="0"/>
              <a:t>完成倉儲作業</a:t>
            </a:r>
            <a:endParaRPr lang="en-US" altLang="zh-TW" dirty="0"/>
          </a:p>
          <a:p>
            <a:endParaRPr lang="en-US" altLang="zh-TW" sz="1200" dirty="0"/>
          </a:p>
          <a:p>
            <a:r>
              <a:rPr lang="zh-TW" altLang="en-US" dirty="0"/>
              <a:t>可分為兩種：</a:t>
            </a:r>
            <a:endParaRPr lang="en-US" altLang="zh-TW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直接與倉儲管理系統結合</a:t>
            </a:r>
            <a:endParaRPr lang="en-US" altLang="zh-TW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協助倉儲保管作業的方便性及管理</a:t>
            </a:r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4.1</a:t>
            </a:r>
            <a:r>
              <a:rPr lang="zh-TW" altLang="en-US" b="1" dirty="0">
                <a:solidFill>
                  <a:srgbClr val="FF0000"/>
                </a:solidFill>
              </a:rPr>
              <a:t> 直接與系統結合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b="1" dirty="0">
                <a:solidFill>
                  <a:srgbClr val="FF0000"/>
                </a:solidFill>
              </a:rPr>
              <a:t>影像處理技術</a:t>
            </a:r>
            <a:endParaRPr lang="en-US" altLang="zh-TW" sz="2800" b="1" dirty="0">
              <a:solidFill>
                <a:srgbClr val="FF0000"/>
              </a:solidFill>
            </a:endParaRPr>
          </a:p>
          <a:p>
            <a:pPr marL="914400" lvl="1" indent="-457200"/>
            <a:r>
              <a:rPr lang="zh-TW" altLang="en-US" sz="2400" dirty="0"/>
              <a:t>系統結合影像處理，降低客戶遺失或誤植重要文件的機會，提高時效，漸少紙張的整理工作。</a:t>
            </a:r>
            <a:endParaRPr lang="en-US" altLang="zh-TW" sz="24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>
                <a:solidFill>
                  <a:srgbClr val="FF0000"/>
                </a:solidFill>
              </a:rPr>
              <a:t>無線射頻辨識系統</a:t>
            </a:r>
            <a:r>
              <a:rPr lang="en-US" altLang="zh-TW" sz="2800" b="1" dirty="0">
                <a:solidFill>
                  <a:srgbClr val="FF0000"/>
                </a:solidFill>
              </a:rPr>
              <a:t>(RFID)</a:t>
            </a:r>
          </a:p>
          <a:p>
            <a:pPr marL="914400" lvl="1" indent="-457200"/>
            <a:r>
              <a:rPr lang="zh-TW" altLang="en-US" sz="2400" dirty="0"/>
              <a:t>商品上嵌有可發射無線訊號的電子標籤，能正確有效的讀取商品數量與移動狀況。</a:t>
            </a:r>
            <a:endParaRPr lang="en-US" altLang="zh-TW" sz="24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>
                <a:solidFill>
                  <a:srgbClr val="FF0000"/>
                </a:solidFill>
              </a:rPr>
              <a:t>手持終端機</a:t>
            </a:r>
            <a:r>
              <a:rPr lang="en-US" altLang="zh-TW" sz="2800" b="1" dirty="0">
                <a:solidFill>
                  <a:srgbClr val="FF0000"/>
                </a:solidFill>
              </a:rPr>
              <a:t>(Handed Terminals)</a:t>
            </a:r>
          </a:p>
          <a:p>
            <a:pPr marL="914400" lvl="1" indent="-457200"/>
            <a:r>
              <a:rPr lang="zh-TW" altLang="en-US" sz="2400" dirty="0"/>
              <a:t>具小型螢幕，可顯示資訊，為揀貨人員的操作依據</a:t>
            </a:r>
            <a:endParaRPr lang="en-US" altLang="zh-TW" sz="24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>
                <a:solidFill>
                  <a:srgbClr val="FF0000"/>
                </a:solidFill>
              </a:rPr>
              <a:t>條碼（</a:t>
            </a:r>
            <a:r>
              <a:rPr lang="en-US" altLang="zh-TW" sz="2800" b="1" dirty="0">
                <a:solidFill>
                  <a:srgbClr val="FF0000"/>
                </a:solidFill>
              </a:rPr>
              <a:t>Bar-code</a:t>
            </a:r>
            <a:r>
              <a:rPr lang="zh-TW" altLang="en-US" sz="2800" b="1" dirty="0">
                <a:solidFill>
                  <a:srgbClr val="FF0000"/>
                </a:solidFill>
              </a:rPr>
              <a:t>）</a:t>
            </a:r>
            <a:endParaRPr lang="en-US" altLang="zh-TW" sz="2800" b="1" dirty="0">
              <a:solidFill>
                <a:srgbClr val="FF0000"/>
              </a:solidFill>
            </a:endParaRPr>
          </a:p>
          <a:p>
            <a:pPr lvl="1"/>
            <a:r>
              <a:rPr lang="zh-TW" altLang="en-US" sz="2400" dirty="0"/>
              <a:t>自動化倉儲</a:t>
            </a:r>
            <a:r>
              <a:rPr lang="zh-TW" altLang="en-US" dirty="0"/>
              <a:t>管理系統的基礎，簡化倉儲程序。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18864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倉儲管理系統結合</a:t>
            </a:r>
            <a:r>
              <a:rPr lang="en-US" altLang="zh-TW" b="1" dirty="0">
                <a:solidFill>
                  <a:srgbClr val="0070C0"/>
                </a:solidFill>
              </a:rPr>
              <a:t>(</a:t>
            </a:r>
            <a:r>
              <a:rPr lang="zh-TW" altLang="en-US" b="1" dirty="0">
                <a:solidFill>
                  <a:srgbClr val="0070C0"/>
                </a:solidFill>
              </a:rPr>
              <a:t>手持終端機與條碼</a:t>
            </a:r>
            <a:r>
              <a:rPr lang="en-US" altLang="zh-TW" b="1" dirty="0">
                <a:solidFill>
                  <a:srgbClr val="0070C0"/>
                </a:solidFill>
              </a:rPr>
              <a:t>)</a:t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70C0"/>
                </a:solidFill>
              </a:rPr>
              <a:t>能有效掌握商品</a:t>
            </a:r>
          </a:p>
        </p:txBody>
      </p:sp>
      <p:pic>
        <p:nvPicPr>
          <p:cNvPr id="4" name="內容版面配置區 3" descr="圖10-14  倉儲管理系統結合手持終端機與條碼能有效掌握商品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8352928" cy="4525963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4.2</a:t>
            </a:r>
            <a:r>
              <a:rPr lang="zh-TW" altLang="en-US" b="1" dirty="0">
                <a:solidFill>
                  <a:srgbClr val="FF0000"/>
                </a:solidFill>
              </a:rPr>
              <a:t> 協助倉儲作業的工具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協助倉儲作業的工具種類繁多</a:t>
            </a:r>
            <a:endParaRPr lang="en-US" altLang="zh-TW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>
                <a:solidFill>
                  <a:srgbClr val="008000"/>
                </a:solidFill>
              </a:rPr>
              <a:t>進貨作業</a:t>
            </a:r>
            <a:endParaRPr lang="en-US" altLang="zh-TW" dirty="0">
              <a:solidFill>
                <a:srgbClr val="008000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zh-TW" altLang="en-US" dirty="0"/>
              <a:t>棧板、堆高機、拖板車</a:t>
            </a:r>
            <a:endParaRPr lang="en-US" altLang="zh-TW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>
                <a:solidFill>
                  <a:srgbClr val="008000"/>
                </a:solidFill>
              </a:rPr>
              <a:t>儲存作業</a:t>
            </a:r>
            <a:endParaRPr lang="en-US" altLang="zh-TW" dirty="0">
              <a:solidFill>
                <a:srgbClr val="008000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zh-TW" altLang="en-US" dirty="0"/>
              <a:t>料架、儲位及自動倉儲</a:t>
            </a:r>
            <a:endParaRPr lang="en-US" altLang="zh-TW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揀貨作業</a:t>
            </a:r>
            <a:endParaRPr lang="en-US" altLang="zh-TW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zh-TW" altLang="en-US" dirty="0"/>
              <a:t>置貨箱、電子揀貨機</a:t>
            </a:r>
            <a:endParaRPr lang="en-US" altLang="zh-TW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>
                <a:solidFill>
                  <a:srgbClr val="008000"/>
                </a:solidFill>
              </a:rPr>
              <a:t>出貨作業</a:t>
            </a:r>
            <a:endParaRPr lang="en-US" altLang="zh-TW" dirty="0">
              <a:solidFill>
                <a:srgbClr val="008000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zh-TW" altLang="en-US" dirty="0"/>
              <a:t>自動分貨機、物流箱、籠車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4.2</a:t>
            </a:r>
            <a:r>
              <a:rPr lang="zh-TW" altLang="en-US" b="1" dirty="0"/>
              <a:t> 協助倉儲作業的工具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協助倉儲作業的工具使用時的考量因素</a:t>
            </a:r>
            <a:r>
              <a:rPr lang="en-US" altLang="zh-TW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倉儲作業空間大小</a:t>
            </a:r>
            <a:endParaRPr lang="en-US" altLang="zh-TW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商品特性</a:t>
            </a:r>
            <a:endParaRPr lang="en-US" altLang="zh-TW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產業特色</a:t>
            </a:r>
            <a:endParaRPr lang="en-US" altLang="zh-TW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作業習慣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協助倉儲作業的工具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70C0"/>
                </a:solidFill>
              </a:rPr>
              <a:t>必須依倉儲作業不同加以考量運用</a:t>
            </a:r>
          </a:p>
        </p:txBody>
      </p:sp>
      <p:pic>
        <p:nvPicPr>
          <p:cNvPr id="4" name="內容版面配置區 3" descr="圖10-15  協助倉儲作業的工具必須依倉儲作業不同加以考量運用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12875"/>
            <a:ext cx="8424935" cy="4525963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日本生鮮物流中心利用機械手臂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70C0"/>
                </a:solidFill>
              </a:rPr>
              <a:t>來協助倉儲作業的搬運</a:t>
            </a:r>
          </a:p>
        </p:txBody>
      </p:sp>
      <p:pic>
        <p:nvPicPr>
          <p:cNvPr id="4" name="內容版面配置區 3" descr="圖10-16  利用機械手臂為工具來協助倉儲作業的搬運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12875"/>
            <a:ext cx="8352927" cy="4525963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結論</a:t>
            </a:r>
          </a:p>
        </p:txBody>
      </p:sp>
      <p:sp>
        <p:nvSpPr>
          <p:cNvPr id="4" name="矩形 3"/>
          <p:cNvSpPr/>
          <p:nvPr/>
        </p:nvSpPr>
        <p:spPr>
          <a:xfrm>
            <a:off x="755936" y="1520788"/>
            <a:ext cx="3240000" cy="7920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好的物流資訊系統 </a:t>
            </a:r>
          </a:p>
        </p:txBody>
      </p:sp>
      <p:sp>
        <p:nvSpPr>
          <p:cNvPr id="5" name="矩形 4"/>
          <p:cNvSpPr/>
          <p:nvPr/>
        </p:nvSpPr>
        <p:spPr>
          <a:xfrm>
            <a:off x="5076416" y="1520788"/>
            <a:ext cx="3240000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全面自動化系統</a:t>
            </a:r>
          </a:p>
        </p:txBody>
      </p:sp>
      <p:sp>
        <p:nvSpPr>
          <p:cNvPr id="6" name="不等於 5"/>
          <p:cNvSpPr/>
          <p:nvPr/>
        </p:nvSpPr>
        <p:spPr>
          <a:xfrm>
            <a:off x="3960112" y="1484784"/>
            <a:ext cx="1152128" cy="864096"/>
          </a:xfrm>
          <a:prstGeom prst="mathNotEqua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11560" y="2672976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物流作業並</a:t>
            </a:r>
            <a:r>
              <a:rPr lang="zh-TW" altLang="en-US" sz="2800" dirty="0">
                <a:solidFill>
                  <a:srgbClr val="FF0000"/>
                </a:solidFill>
              </a:rPr>
              <a:t>無法完全</a:t>
            </a:r>
            <a:r>
              <a:rPr lang="zh-TW" altLang="en-US" sz="2800" dirty="0"/>
              <a:t>以資訊系統</a:t>
            </a:r>
            <a:r>
              <a:rPr lang="en-US" altLang="zh-TW" sz="2800" dirty="0"/>
              <a:t>(</a:t>
            </a:r>
            <a:r>
              <a:rPr lang="zh-TW" altLang="en-US" sz="2800" b="1" dirty="0">
                <a:solidFill>
                  <a:srgbClr val="FF0000"/>
                </a:solidFill>
              </a:rPr>
              <a:t>取代人工</a:t>
            </a:r>
            <a:r>
              <a:rPr lang="en-US" altLang="zh-TW" sz="2800" dirty="0"/>
              <a:t>)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810000" y="4563125"/>
            <a:ext cx="7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對於</a:t>
            </a:r>
            <a:r>
              <a:rPr lang="zh-TW" altLang="en-US" sz="2800" b="1" dirty="0">
                <a:solidFill>
                  <a:srgbClr val="FF0000"/>
                </a:solidFill>
              </a:rPr>
              <a:t>成本 </a:t>
            </a:r>
            <a:r>
              <a:rPr lang="en-US" altLang="zh-TW" sz="2800" b="1" dirty="0">
                <a:solidFill>
                  <a:srgbClr val="FF0000"/>
                </a:solidFill>
              </a:rPr>
              <a:t>/ </a:t>
            </a:r>
            <a:r>
              <a:rPr lang="zh-TW" altLang="en-US" sz="2800" b="1" dirty="0">
                <a:solidFill>
                  <a:srgbClr val="FF0000"/>
                </a:solidFill>
              </a:rPr>
              <a:t>效益</a:t>
            </a:r>
            <a:r>
              <a:rPr lang="en-US" altLang="zh-TW" sz="2800" b="1" dirty="0">
                <a:solidFill>
                  <a:srgbClr val="FF0000"/>
                </a:solidFill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</a:rPr>
              <a:t>成本 </a:t>
            </a:r>
            <a:r>
              <a:rPr lang="en-US" altLang="zh-TW" sz="2800" b="1" dirty="0">
                <a:solidFill>
                  <a:srgbClr val="FF0000"/>
                </a:solidFill>
              </a:rPr>
              <a:t>/ </a:t>
            </a:r>
            <a:r>
              <a:rPr lang="zh-TW" altLang="en-US" sz="2800" b="1" dirty="0">
                <a:solidFill>
                  <a:srgbClr val="FF0000"/>
                </a:solidFill>
              </a:rPr>
              <a:t>服務</a:t>
            </a:r>
            <a:r>
              <a:rPr lang="en-US" altLang="zh-TW" sz="2800" b="1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zh-TW" altLang="en-US" sz="2800" dirty="0"/>
              <a:t>要保有</a:t>
            </a:r>
            <a:r>
              <a:rPr lang="zh-TW" altLang="en-US" sz="2800" b="1" dirty="0">
                <a:solidFill>
                  <a:srgbClr val="008000"/>
                </a:solidFill>
              </a:rPr>
              <a:t>權衡</a:t>
            </a:r>
            <a:r>
              <a:rPr lang="en-US" altLang="zh-TW" sz="2800" b="1" dirty="0">
                <a:solidFill>
                  <a:srgbClr val="008000"/>
                </a:solidFill>
              </a:rPr>
              <a:t>(Trade-off)</a:t>
            </a:r>
            <a:r>
              <a:rPr lang="zh-TW" altLang="en-US" sz="2800" dirty="0"/>
              <a:t>觀念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83568" y="332104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多餘的自動化並無法發揮效益，反而提高成本</a:t>
            </a:r>
          </a:p>
        </p:txBody>
      </p:sp>
      <p:sp>
        <p:nvSpPr>
          <p:cNvPr id="11" name="向下箭號 10"/>
          <p:cNvSpPr/>
          <p:nvPr/>
        </p:nvSpPr>
        <p:spPr>
          <a:xfrm>
            <a:off x="4283968" y="3933056"/>
            <a:ext cx="576064" cy="648072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/>
      <p:bldP spid="10" grpId="0"/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本章節學習結束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/>
              <a:t>請準備參加隨堂測驗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1. </a:t>
            </a:r>
            <a:r>
              <a:rPr lang="zh-TW" altLang="en-US" b="1" dirty="0">
                <a:solidFill>
                  <a:srgbClr val="FF0000"/>
                </a:solidFill>
              </a:rPr>
              <a:t>倉儲管理系統的架構及設計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FF0000"/>
                </a:solidFill>
              </a:rPr>
              <a:t>倉儲管理系統：</a:t>
            </a:r>
            <a:endParaRPr lang="en-US" altLang="zh-TW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</a:rPr>
              <a:t>Warehouse Management System; WMS</a:t>
            </a:r>
          </a:p>
          <a:p>
            <a:pPr lvl="1">
              <a:lnSpc>
                <a:spcPct val="150000"/>
              </a:lnSpc>
            </a:pPr>
            <a:r>
              <a:rPr lang="zh-TW" altLang="en-US" sz="3200" dirty="0"/>
              <a:t>解決複雜的物流產業變化或客戶需求</a:t>
            </a:r>
            <a:endParaRPr lang="en-US" altLang="zh-TW" sz="3200" dirty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倉儲管理系統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1" r="1661"/>
          <a:stretch>
            <a:fillRect/>
          </a:stretch>
        </p:blipFill>
        <p:spPr bwMode="auto">
          <a:xfrm>
            <a:off x="252000" y="1628800"/>
            <a:ext cx="86400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1.1 </a:t>
            </a:r>
            <a:r>
              <a:rPr lang="zh-TW" altLang="en-US" b="1" dirty="0">
                <a:solidFill>
                  <a:srgbClr val="FF0000"/>
                </a:solidFill>
              </a:rPr>
              <a:t>基本資料管理系統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物流中心會綜合考量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70C0"/>
                </a:solidFill>
              </a:rPr>
              <a:t>而採取不同客戶的配送模式</a:t>
            </a:r>
          </a:p>
        </p:txBody>
      </p:sp>
      <p:pic>
        <p:nvPicPr>
          <p:cNvPr id="4" name="內容版面配置區 3" descr="圖10-2  物流中心會綜合考量而採取不同客戶的配送模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12875"/>
            <a:ext cx="8496943" cy="4525963"/>
          </a:xfr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7cb55a21c97165373ca33252cab65181389cf"/>
</p:tagLst>
</file>

<file path=ppt/theme/theme1.xml><?xml version="1.0" encoding="utf-8"?>
<a:theme xmlns:a="http://schemas.openxmlformats.org/drawingml/2006/main" name="GLCT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沉穩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GLCT2</Template>
  <TotalTime>3698</TotalTime>
  <Words>2214</Words>
  <Application>Microsoft Office PowerPoint</Application>
  <PresentationFormat>如螢幕大小 (4:3)</PresentationFormat>
  <Paragraphs>391</Paragraphs>
  <Slides>58</Slides>
  <Notes>57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58</vt:i4>
      </vt:variant>
    </vt:vector>
  </HeadingPairs>
  <TitlesOfParts>
    <vt:vector size="59" baseType="lpstr">
      <vt:lpstr>GLCT2</vt:lpstr>
      <vt:lpstr>第11章 物流資訊系統</vt:lpstr>
      <vt:lpstr>PowerPoint 簡報</vt:lpstr>
      <vt:lpstr>本章學習目標</vt:lpstr>
      <vt:lpstr>物流資訊系統</vt:lpstr>
      <vt:lpstr>1. 倉儲管理系統的架構及設計</vt:lpstr>
      <vt:lpstr>1. 倉儲管理系統的架構及設計</vt:lpstr>
      <vt:lpstr>倉儲管理系統</vt:lpstr>
      <vt:lpstr>1.1 基本資料管理系統</vt:lpstr>
      <vt:lpstr>物流中心會綜合考量 而採取不同客戶的配送模式</vt:lpstr>
      <vt:lpstr>1.2 進貨作業管理系統</vt:lpstr>
      <vt:lpstr>物流中心商品品項眾多 必須藉助資訊系統</vt:lpstr>
      <vt:lpstr>存貨週轉率</vt:lpstr>
      <vt:lpstr>PowerPoint 簡報</vt:lpstr>
      <vt:lpstr>1.3 庫存作業管理系統</vt:lpstr>
      <vt:lpstr>庫存查詢的目的 便於再次採購或建立自我管理機制</vt:lpstr>
      <vt:lpstr>庫存與訂單的關聯性</vt:lpstr>
      <vt:lpstr>1.4 訂單作業管理系統</vt:lpstr>
      <vt:lpstr>揀貨單位組合分析關係到所使用的揀貨工具或是揀貨工作的分派</vt:lpstr>
      <vt:lpstr>1.5 揀貨作業管理系統</vt:lpstr>
      <vt:lpstr>資訊系統 可規劃揀貨路線以達揀貨時效</vt:lpstr>
      <vt:lpstr>1.6 出貨作業管理系統</vt:lpstr>
      <vt:lpstr>配送人員需將客戶簽收單據 送回物流中心作為後續帳務處理依據</vt:lpstr>
      <vt:lpstr>1.7 退貨作業管理系統</vt:lpstr>
      <vt:lpstr>退貨作業就是出貨作業的逆向流程又稱為逆物流作業</vt:lpstr>
      <vt:lpstr>1.8 盤點作業管理系統</vt:lpstr>
      <vt:lpstr>1.8 盤點作業管理系統</vt:lpstr>
      <vt:lpstr>臺灣安麗物流中心採用不定期盤點</vt:lpstr>
      <vt:lpstr>1.9 帳務作業管理系統</vt:lpstr>
      <vt:lpstr>報價系統需設計 流通加工等相關成本的欄位</vt:lpstr>
      <vt:lpstr>1.10 報表管理系統</vt:lpstr>
      <vt:lpstr>2. 運輸管理系統的架構</vt:lpstr>
      <vt:lpstr>2. 運輸管理系統的架構</vt:lpstr>
      <vt:lpstr>2.1 託運及預約系統</vt:lpstr>
      <vt:lpstr>2.2 車輛調度系統</vt:lpstr>
      <vt:lpstr>2.3 車輛排班系統</vt:lpstr>
      <vt:lpstr>2.4 運輸人員管理系統</vt:lpstr>
      <vt:lpstr>2.5 監控系統</vt:lpstr>
      <vt:lpstr>2.6 資費系統</vt:lpstr>
      <vt:lpstr>2.7 客戶服務系統</vt:lpstr>
      <vt:lpstr>運輸管理系統 在物流管理有不可或缺的地位</vt:lpstr>
      <vt:lpstr>3. 倉儲管理系統                              自行開發或委外設計的評估</vt:lpstr>
      <vt:lpstr>倉儲管理系統</vt:lpstr>
      <vt:lpstr>3.1 倉儲管理系統的基本條件</vt:lpstr>
      <vt:lpstr>資訊系統整體性的設計邏輯 必須與作業流程相結合</vt:lpstr>
      <vt:lpstr>3.2 自行開發或委外設計的評估</vt:lpstr>
      <vt:lpstr>3.3 自行開發</vt:lpstr>
      <vt:lpstr>3.4 委外設計（外包）</vt:lpstr>
      <vt:lpstr>系統自製／外包比較表</vt:lpstr>
      <vt:lpstr>4. 倉儲管理系統                               的其他輔助工具</vt:lpstr>
      <vt:lpstr>輔助工具</vt:lpstr>
      <vt:lpstr>4.1 直接與系統結合</vt:lpstr>
      <vt:lpstr>倉儲管理系統結合(手持終端機與條碼) 能有效掌握商品</vt:lpstr>
      <vt:lpstr>4.2 協助倉儲作業的工具</vt:lpstr>
      <vt:lpstr>4.2 協助倉儲作業的工具</vt:lpstr>
      <vt:lpstr>協助倉儲作業的工具 必須依倉儲作業不同加以考量運用</vt:lpstr>
      <vt:lpstr>日本生鮮物流中心利用機械手臂 來協助倉儲作業的搬運</vt:lpstr>
      <vt:lpstr>結論</vt:lpstr>
      <vt:lpstr>本章節學習結束 請準備參加隨堂測驗</vt:lpstr>
    </vt:vector>
  </TitlesOfParts>
  <Company>Cunice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第九章 物流資訊系統</dc:title>
  <dc:creator>Cunice</dc:creator>
  <cp:lastModifiedBy>NO.43</cp:lastModifiedBy>
  <cp:revision>279</cp:revision>
  <dcterms:created xsi:type="dcterms:W3CDTF">2013-05-29T11:36:14Z</dcterms:created>
  <dcterms:modified xsi:type="dcterms:W3CDTF">2017-01-10T08:12:49Z</dcterms:modified>
</cp:coreProperties>
</file>