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345" r:id="rId2"/>
    <p:sldId id="256" r:id="rId3"/>
    <p:sldId id="257" r:id="rId4"/>
    <p:sldId id="347" r:id="rId5"/>
    <p:sldId id="348" r:id="rId6"/>
    <p:sldId id="349" r:id="rId7"/>
    <p:sldId id="350" r:id="rId8"/>
    <p:sldId id="353" r:id="rId9"/>
    <p:sldId id="354" r:id="rId10"/>
    <p:sldId id="355" r:id="rId11"/>
    <p:sldId id="356" r:id="rId12"/>
    <p:sldId id="351" r:id="rId13"/>
    <p:sldId id="352" r:id="rId14"/>
    <p:sldId id="357" r:id="rId15"/>
    <p:sldId id="358" r:id="rId16"/>
    <p:sldId id="359" r:id="rId17"/>
    <p:sldId id="360" r:id="rId18"/>
    <p:sldId id="361" r:id="rId19"/>
    <p:sldId id="362" r:id="rId20"/>
    <p:sldId id="363" r:id="rId21"/>
    <p:sldId id="364" r:id="rId22"/>
    <p:sldId id="365" r:id="rId23"/>
    <p:sldId id="366" r:id="rId24"/>
    <p:sldId id="367" r:id="rId25"/>
    <p:sldId id="368" r:id="rId26"/>
    <p:sldId id="369" r:id="rId27"/>
  </p:sldIdLst>
  <p:sldSz cx="9145588"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55" autoAdjust="0"/>
    <p:restoredTop sz="94660"/>
  </p:normalViewPr>
  <p:slideViewPr>
    <p:cSldViewPr snapToGrid="0">
      <p:cViewPr varScale="1">
        <p:scale>
          <a:sx n="92" d="100"/>
          <a:sy n="92" d="100"/>
        </p:scale>
        <p:origin x="984" y="84"/>
      </p:cViewPr>
      <p:guideLst>
        <p:guide orient="horz" pos="2160"/>
        <p:guide pos="28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F7965B-05BC-432B-A190-D6D38E38978E}" type="datetimeFigureOut">
              <a:rPr lang="zh-TW" altLang="en-US" smtClean="0"/>
              <a:pPr/>
              <a:t>2021/1/4</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003CF3-5080-4E52-A12C-439F52A7619B}" type="slidenum">
              <a:rPr lang="zh-TW" altLang="en-US" smtClean="0"/>
              <a:pPr/>
              <a:t>‹#›</a:t>
            </a:fld>
            <a:endParaRPr lang="zh-TW" altLang="en-US"/>
          </a:p>
        </p:txBody>
      </p:sp>
    </p:spTree>
    <p:extLst>
      <p:ext uri="{BB962C8B-B14F-4D97-AF65-F5344CB8AC3E}">
        <p14:creationId xmlns:p14="http://schemas.microsoft.com/office/powerpoint/2010/main" val="366088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666023" y="138402"/>
            <a:ext cx="5364000" cy="2387600"/>
          </a:xfrm>
        </p:spPr>
        <p:txBody>
          <a:bodyPr anchor="b">
            <a:normAutofit/>
          </a:bodyPr>
          <a:lstStyle>
            <a:lvl1pPr algn="ctr">
              <a:defRPr sz="4800" b="1">
                <a:solidFill>
                  <a:schemeClr val="tx1"/>
                </a:solidFill>
                <a:latin typeface="Times New Roman" pitchFamily="18" charset="0"/>
                <a:ea typeface="+mj-ea"/>
                <a:cs typeface="Times New Roman" pitchFamily="18" charset="0"/>
              </a:defRPr>
            </a:lvl1pPr>
          </a:lstStyle>
          <a:p>
            <a:r>
              <a:rPr lang="zh-TW" altLang="en-US" dirty="0" smtClean="0"/>
              <a:t>按一下以編輯母片標題樣式</a:t>
            </a:r>
            <a:endParaRPr lang="zh-TW" altLang="en-US" dirty="0"/>
          </a:p>
        </p:txBody>
      </p:sp>
      <p:sp>
        <p:nvSpPr>
          <p:cNvPr id="7" name="文字方塊 6"/>
          <p:cNvSpPr txBox="1">
            <a:spLocks noChangeArrowheads="1"/>
          </p:cNvSpPr>
          <p:nvPr userDrawn="1"/>
        </p:nvSpPr>
        <p:spPr bwMode="auto">
          <a:xfrm>
            <a:off x="582682" y="4371838"/>
            <a:ext cx="3689350" cy="1385888"/>
          </a:xfrm>
          <a:prstGeom prst="rect">
            <a:avLst/>
          </a:prstGeom>
          <a:noFill/>
          <a:ln>
            <a:noFill/>
          </a:ln>
          <a:extLst/>
        </p:spPr>
        <p:txBody>
          <a:bodyPr>
            <a:spAutoFit/>
          </a:bodyPr>
          <a:lstStyle>
            <a:defPPr>
              <a:defRPr lang="zh-TW"/>
            </a:defPPr>
            <a:lvl1pPr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9pPr>
          </a:lstStyle>
          <a:p>
            <a:pPr eaLnBrk="1" hangingPunct="1">
              <a:defRPr/>
            </a:pPr>
            <a:r>
              <a:rPr kumimoji="0" lang="zh-TW" altLang="en-US" sz="1200" b="1" dirty="0" smtClean="0">
                <a:solidFill>
                  <a:schemeClr val="tx1"/>
                </a:solidFill>
                <a:latin typeface="標楷體" panose="03000509000000000000" pitchFamily="65" charset="-120"/>
              </a:rPr>
              <a:t>本教學投影片係屬教科書著之延伸，亦受著作權法之保護。</a:t>
            </a:r>
            <a:endParaRPr kumimoji="0" lang="en-US" altLang="zh-TW" sz="1200" b="1" dirty="0" smtClean="0">
              <a:solidFill>
                <a:schemeClr val="tx1"/>
              </a:solidFill>
              <a:latin typeface="標楷體" panose="03000509000000000000" pitchFamily="65" charset="-120"/>
            </a:endParaRPr>
          </a:p>
          <a:p>
            <a:pPr eaLnBrk="1" hangingPunct="1">
              <a:defRPr/>
            </a:pPr>
            <a:endParaRPr kumimoji="0" lang="en-US" altLang="zh-TW" sz="1200" b="1" dirty="0" smtClean="0">
              <a:solidFill>
                <a:schemeClr val="tx1"/>
              </a:solidFill>
              <a:latin typeface="標楷體" panose="03000509000000000000" pitchFamily="65" charset="-120"/>
            </a:endParaRPr>
          </a:p>
          <a:p>
            <a:pPr eaLnBrk="1" hangingPunct="1">
              <a:defRPr/>
            </a:pPr>
            <a:r>
              <a:rPr kumimoji="0" lang="zh-TW" altLang="en-US" sz="1200" b="1" dirty="0" smtClean="0">
                <a:solidFill>
                  <a:schemeClr val="tx1"/>
                </a:solidFill>
                <a:latin typeface="標楷體" panose="03000509000000000000" pitchFamily="65" charset="-120"/>
              </a:rPr>
              <a:t>請依出版社授權使用規範利用本教學資源，非經授權許可不得以影印拷貝列印等方法進行重製，亦不得改作、公開展示著作內容，亦請勿對第三人公開傳輸、散布。</a:t>
            </a:r>
          </a:p>
        </p:txBody>
      </p:sp>
      <p:sp>
        <p:nvSpPr>
          <p:cNvPr id="8" name="副標題 2"/>
          <p:cNvSpPr>
            <a:spLocks noGrp="1"/>
          </p:cNvSpPr>
          <p:nvPr>
            <p:ph type="subTitle" idx="1"/>
          </p:nvPr>
        </p:nvSpPr>
        <p:spPr>
          <a:xfrm>
            <a:off x="666023" y="2558444"/>
            <a:ext cx="5364000" cy="1655762"/>
          </a:xfrm>
        </p:spPr>
        <p:txBody>
          <a:bodyPr>
            <a:normAutofit/>
          </a:bodyPr>
          <a:lstStyle>
            <a:lvl1pPr marL="0" indent="0" algn="ctr">
              <a:buNone/>
              <a:defRPr sz="2400" b="1">
                <a:latin typeface="Times New Roman" pitchFamily="18" charset="0"/>
                <a:ea typeface="+mn-ea"/>
                <a:cs typeface="Times New Roman"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smtClean="0"/>
              <a:t>按一下以編輯母片副標題樣式</a:t>
            </a:r>
            <a:endParaRPr lang="zh-TW" altLang="en-US" dirty="0"/>
          </a:p>
        </p:txBody>
      </p:sp>
      <p:sp>
        <p:nvSpPr>
          <p:cNvPr id="14" name="Date Placeholder 3"/>
          <p:cNvSpPr>
            <a:spLocks noGrp="1"/>
          </p:cNvSpPr>
          <p:nvPr>
            <p:ph type="dt" sz="half" idx="10"/>
          </p:nvPr>
        </p:nvSpPr>
        <p:spPr>
          <a:xfrm>
            <a:off x="153988" y="6491288"/>
            <a:ext cx="3622675" cy="365125"/>
          </a:xfrm>
        </p:spPr>
        <p:txBody>
          <a:bodyPr/>
          <a:lstStyle>
            <a:lvl1pPr>
              <a:defRPr smtClean="0">
                <a:solidFill>
                  <a:schemeClr val="tx1"/>
                </a:solidFill>
              </a:defRPr>
            </a:lvl1pPr>
          </a:lstStyle>
          <a:p>
            <a:pPr>
              <a:defRPr/>
            </a:pPr>
            <a:r>
              <a:rPr lang="zh-TW" altLang="en-US" smtClean="0"/>
              <a:t>物流與運籌管理</a:t>
            </a:r>
            <a:r>
              <a:rPr lang="en-US" altLang="zh-TW" smtClean="0"/>
              <a:t>5</a:t>
            </a:r>
            <a:r>
              <a:rPr lang="zh-TW" altLang="en-US" smtClean="0"/>
              <a:t>版  </a:t>
            </a:r>
            <a:r>
              <a:rPr lang="en-US" altLang="zh-TW" smtClean="0"/>
              <a:t>ch03 </a:t>
            </a:r>
            <a:r>
              <a:rPr lang="zh-TW" altLang="en-US" smtClean="0"/>
              <a:t>物流運籌系統分析</a:t>
            </a:r>
            <a:endParaRPr lang="zh-TW" altLang="en-US" dirty="0"/>
          </a:p>
        </p:txBody>
      </p:sp>
      <p:sp>
        <p:nvSpPr>
          <p:cNvPr id="15" name="Slide Number Placeholder 5"/>
          <p:cNvSpPr>
            <a:spLocks noGrp="1"/>
          </p:cNvSpPr>
          <p:nvPr>
            <p:ph type="sldNum" sz="quarter" idx="11"/>
          </p:nvPr>
        </p:nvSpPr>
        <p:spPr>
          <a:xfrm>
            <a:off x="7078663" y="6491288"/>
            <a:ext cx="1920875" cy="365125"/>
          </a:xfrm>
        </p:spPr>
        <p:txBody>
          <a:bodyPr/>
          <a:lstStyle>
            <a:lvl1pPr>
              <a:defRPr dirty="0" smtClean="0">
                <a:solidFill>
                  <a:schemeClr val="tx1"/>
                </a:solidFill>
              </a:defRPr>
            </a:lvl1pPr>
          </a:lstStyle>
          <a:p>
            <a:pPr>
              <a:defRPr/>
            </a:pPr>
            <a:r>
              <a:rPr lang="en-US" altLang="zh-TW" dirty="0" smtClean="0"/>
              <a:t>3-</a:t>
            </a:r>
            <a:fld id="{6BC102DD-D011-4720-8565-ECD5784E7A58}" type="slidenum">
              <a:rPr lang="zh-TW" altLang="en-US" smtClean="0"/>
              <a:pPr>
                <a:defRPr/>
              </a:pPr>
              <a:t>‹#›</a:t>
            </a:fld>
            <a:endParaRPr lang="zh-TW" altLang="en-US" dirty="0"/>
          </a:p>
        </p:txBody>
      </p:sp>
      <p:sp>
        <p:nvSpPr>
          <p:cNvPr id="16" name="Footer Placeholder 4"/>
          <p:cNvSpPr>
            <a:spLocks noGrp="1"/>
          </p:cNvSpPr>
          <p:nvPr>
            <p:ph type="ftr" sz="quarter" idx="12"/>
          </p:nvPr>
        </p:nvSpPr>
        <p:spPr>
          <a:xfrm>
            <a:off x="3195638" y="6491288"/>
            <a:ext cx="2774950" cy="365125"/>
          </a:xfrm>
        </p:spPr>
        <p:txBody>
          <a:bodyPr/>
          <a:lstStyle>
            <a:lvl1pPr algn="ctr" eaLnBrk="1" fontAlgn="auto" hangingPunct="1">
              <a:spcBef>
                <a:spcPts val="0"/>
              </a:spcBef>
              <a:spcAft>
                <a:spcPts val="0"/>
              </a:spcAft>
              <a:defRPr sz="1100">
                <a:solidFill>
                  <a:schemeClr val="tx1"/>
                </a:solidFill>
                <a:latin typeface="+mn-lt"/>
                <a:ea typeface="+mn-ea"/>
              </a:defRPr>
            </a:lvl1pPr>
          </a:lstStyle>
          <a:p>
            <a:pPr>
              <a:defRPr/>
            </a:pPr>
            <a:r>
              <a:rPr lang="en-US" altLang="zh-TW"/>
              <a:t>Copyright © </a:t>
            </a:r>
            <a:r>
              <a:rPr lang="zh-TW" altLang="en-US"/>
              <a:t>華泰文化</a:t>
            </a:r>
          </a:p>
        </p:txBody>
      </p:sp>
    </p:spTree>
    <p:extLst>
      <p:ext uri="{BB962C8B-B14F-4D97-AF65-F5344CB8AC3E}">
        <p14:creationId xmlns:p14="http://schemas.microsoft.com/office/powerpoint/2010/main" val="3001951519"/>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29951" y="457200"/>
            <a:ext cx="2949690"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8066" y="987426"/>
            <a:ext cx="462995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629951" y="2057400"/>
            <a:ext cx="294969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r>
              <a:rPr lang="zh-TW" altLang="en-US" smtClean="0"/>
              <a:t>物流與運籌管理</a:t>
            </a:r>
            <a:r>
              <a:rPr lang="en-US" altLang="zh-TW" smtClean="0"/>
              <a:t>5</a:t>
            </a:r>
            <a:r>
              <a:rPr lang="zh-TW" altLang="en-US" smtClean="0"/>
              <a:t>版  </a:t>
            </a:r>
            <a:r>
              <a:rPr lang="en-US" altLang="zh-TW" smtClean="0"/>
              <a:t>ch03 </a:t>
            </a:r>
            <a:r>
              <a:rPr lang="zh-TW" altLang="en-US" smtClean="0"/>
              <a:t>物流運籌系統分析</a:t>
            </a:r>
            <a:endParaRPr lang="zh-TW" altLang="en-US"/>
          </a:p>
        </p:txBody>
      </p:sp>
      <p:sp>
        <p:nvSpPr>
          <p:cNvPr id="6" name="頁尾版面配置區 5"/>
          <p:cNvSpPr>
            <a:spLocks noGrp="1"/>
          </p:cNvSpPr>
          <p:nvPr>
            <p:ph type="ftr" sz="quarter" idx="11"/>
          </p:nvPr>
        </p:nvSpPr>
        <p:spPr/>
        <p:txBody>
          <a:bodyPr/>
          <a:lstStyle/>
          <a:p>
            <a:r>
              <a:rPr lang="en-US" altLang="zh-TW" smtClean="0"/>
              <a:t>Copyright © </a:t>
            </a:r>
            <a:r>
              <a:rPr lang="zh-TW" altLang="en-US" smtClean="0"/>
              <a:t>華泰文化</a:t>
            </a:r>
            <a:endParaRPr lang="zh-TW" altLang="en-US"/>
          </a:p>
        </p:txBody>
      </p:sp>
      <p:sp>
        <p:nvSpPr>
          <p:cNvPr id="7" name="投影片編號版面配置區 6"/>
          <p:cNvSpPr>
            <a:spLocks noGrp="1"/>
          </p:cNvSpPr>
          <p:nvPr>
            <p:ph type="sldNum" sz="quarter" idx="12"/>
          </p:nvPr>
        </p:nvSpPr>
        <p:spPr/>
        <p:txBody>
          <a:bodyPr/>
          <a:lstStyle/>
          <a:p>
            <a:fld id="{3BBCD095-C2C7-4FEB-8CBB-D79E65A36336}" type="slidenum">
              <a:rPr lang="zh-TW" altLang="en-US" smtClean="0"/>
              <a:pPr/>
              <a:t>‹#›</a:t>
            </a:fld>
            <a:endParaRPr lang="zh-TW" altLang="en-US"/>
          </a:p>
        </p:txBody>
      </p:sp>
    </p:spTree>
    <p:extLst>
      <p:ext uri="{BB962C8B-B14F-4D97-AF65-F5344CB8AC3E}">
        <p14:creationId xmlns:p14="http://schemas.microsoft.com/office/powerpoint/2010/main" val="328614949"/>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r>
              <a:rPr lang="zh-TW" altLang="en-US" smtClean="0"/>
              <a:t>物流與運籌管理</a:t>
            </a:r>
            <a:r>
              <a:rPr lang="en-US" altLang="zh-TW" smtClean="0"/>
              <a:t>5</a:t>
            </a:r>
            <a:r>
              <a:rPr lang="zh-TW" altLang="en-US" smtClean="0"/>
              <a:t>版  </a:t>
            </a:r>
            <a:r>
              <a:rPr lang="en-US" altLang="zh-TW" smtClean="0"/>
              <a:t>ch03 </a:t>
            </a:r>
            <a:r>
              <a:rPr lang="zh-TW" altLang="en-US" smtClean="0"/>
              <a:t>物流運籌系統分析</a:t>
            </a:r>
            <a:endParaRPr lang="zh-TW" altLang="en-US"/>
          </a:p>
        </p:txBody>
      </p:sp>
      <p:sp>
        <p:nvSpPr>
          <p:cNvPr id="5" name="頁尾版面配置區 4"/>
          <p:cNvSpPr>
            <a:spLocks noGrp="1"/>
          </p:cNvSpPr>
          <p:nvPr>
            <p:ph type="ftr" sz="quarter" idx="11"/>
          </p:nvPr>
        </p:nvSpPr>
        <p:spPr/>
        <p:txBody>
          <a:bodyPr/>
          <a:lstStyle/>
          <a:p>
            <a:r>
              <a:rPr lang="en-US" altLang="zh-TW" smtClean="0"/>
              <a:t>Copyright © </a:t>
            </a:r>
            <a:r>
              <a:rPr lang="zh-TW" altLang="en-US" smtClean="0"/>
              <a:t>華泰文化</a:t>
            </a:r>
            <a:endParaRPr lang="zh-TW" altLang="en-US"/>
          </a:p>
        </p:txBody>
      </p:sp>
      <p:sp>
        <p:nvSpPr>
          <p:cNvPr id="6" name="投影片編號版面配置區 5"/>
          <p:cNvSpPr>
            <a:spLocks noGrp="1"/>
          </p:cNvSpPr>
          <p:nvPr>
            <p:ph type="sldNum" sz="quarter" idx="12"/>
          </p:nvPr>
        </p:nvSpPr>
        <p:spPr/>
        <p:txBody>
          <a:bodyPr/>
          <a:lstStyle/>
          <a:p>
            <a:fld id="{3BBCD095-C2C7-4FEB-8CBB-D79E65A36336}" type="slidenum">
              <a:rPr lang="zh-TW" altLang="en-US" smtClean="0"/>
              <a:pPr/>
              <a:t>‹#›</a:t>
            </a:fld>
            <a:endParaRPr lang="zh-TW" altLang="en-US"/>
          </a:p>
        </p:txBody>
      </p:sp>
    </p:spTree>
    <p:extLst>
      <p:ext uri="{BB962C8B-B14F-4D97-AF65-F5344CB8AC3E}">
        <p14:creationId xmlns:p14="http://schemas.microsoft.com/office/powerpoint/2010/main" val="2815323189"/>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4812" y="365125"/>
            <a:ext cx="1972017"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28759" y="365125"/>
            <a:ext cx="5801732" cy="5811838"/>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r>
              <a:rPr lang="zh-TW" altLang="en-US" smtClean="0"/>
              <a:t>物流與運籌管理</a:t>
            </a:r>
            <a:r>
              <a:rPr lang="en-US" altLang="zh-TW" smtClean="0"/>
              <a:t>5</a:t>
            </a:r>
            <a:r>
              <a:rPr lang="zh-TW" altLang="en-US" smtClean="0"/>
              <a:t>版  </a:t>
            </a:r>
            <a:r>
              <a:rPr lang="en-US" altLang="zh-TW" smtClean="0"/>
              <a:t>ch03 </a:t>
            </a:r>
            <a:r>
              <a:rPr lang="zh-TW" altLang="en-US" smtClean="0"/>
              <a:t>物流運籌系統分析</a:t>
            </a:r>
            <a:endParaRPr lang="zh-TW" altLang="en-US"/>
          </a:p>
        </p:txBody>
      </p:sp>
      <p:sp>
        <p:nvSpPr>
          <p:cNvPr id="5" name="頁尾版面配置區 4"/>
          <p:cNvSpPr>
            <a:spLocks noGrp="1"/>
          </p:cNvSpPr>
          <p:nvPr>
            <p:ph type="ftr" sz="quarter" idx="11"/>
          </p:nvPr>
        </p:nvSpPr>
        <p:spPr/>
        <p:txBody>
          <a:bodyPr/>
          <a:lstStyle/>
          <a:p>
            <a:r>
              <a:rPr lang="en-US" altLang="zh-TW" smtClean="0"/>
              <a:t>Copyright © </a:t>
            </a:r>
            <a:r>
              <a:rPr lang="zh-TW" altLang="en-US" smtClean="0"/>
              <a:t>華泰文化</a:t>
            </a:r>
            <a:endParaRPr lang="zh-TW" altLang="en-US"/>
          </a:p>
        </p:txBody>
      </p:sp>
      <p:sp>
        <p:nvSpPr>
          <p:cNvPr id="6" name="投影片編號版面配置區 5"/>
          <p:cNvSpPr>
            <a:spLocks noGrp="1"/>
          </p:cNvSpPr>
          <p:nvPr>
            <p:ph type="sldNum" sz="quarter" idx="12"/>
          </p:nvPr>
        </p:nvSpPr>
        <p:spPr/>
        <p:txBody>
          <a:bodyPr/>
          <a:lstStyle/>
          <a:p>
            <a:fld id="{3BBCD095-C2C7-4FEB-8CBB-D79E65A36336}" type="slidenum">
              <a:rPr lang="zh-TW" altLang="en-US" smtClean="0"/>
              <a:pPr/>
              <a:t>‹#›</a:t>
            </a:fld>
            <a:endParaRPr lang="zh-TW" altLang="en-US"/>
          </a:p>
        </p:txBody>
      </p:sp>
    </p:spTree>
    <p:extLst>
      <p:ext uri="{BB962C8B-B14F-4D97-AF65-F5344CB8AC3E}">
        <p14:creationId xmlns:p14="http://schemas.microsoft.com/office/powerpoint/2010/main" val="2963692849"/>
      </p:ext>
    </p:extLst>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Rectangle 4"/>
          <p:cNvSpPr/>
          <p:nvPr userDrawn="1"/>
        </p:nvSpPr>
        <p:spPr bwMode="auto">
          <a:xfrm>
            <a:off x="0" y="0"/>
            <a:ext cx="9145588" cy="3657600"/>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bg1"/>
              </a:solidFill>
              <a:effectLst/>
              <a:latin typeface="Arial" panose="020B0604020202020204" pitchFamily="34" charset="0"/>
            </a:endParaRPr>
          </a:p>
        </p:txBody>
      </p:sp>
      <p:sp>
        <p:nvSpPr>
          <p:cNvPr id="6" name="Title 1"/>
          <p:cNvSpPr>
            <a:spLocks noGrp="1"/>
          </p:cNvSpPr>
          <p:nvPr>
            <p:ph type="title"/>
          </p:nvPr>
        </p:nvSpPr>
        <p:spPr>
          <a:xfrm>
            <a:off x="0" y="0"/>
            <a:ext cx="9145588" cy="1219200"/>
          </a:xfrm>
        </p:spPr>
        <p:txBody>
          <a:bodyPr/>
          <a:lstStyle>
            <a:lvl1pPr algn="ctr">
              <a:defRPr sz="4000">
                <a:latin typeface="Rockwell" pitchFamily="18" charset="0"/>
              </a:defRPr>
            </a:lvl1pPr>
          </a:lstStyle>
          <a:p>
            <a:r>
              <a:rPr lang="en-US" dirty="0" smtClean="0"/>
              <a:t>Click to edit Master title style</a:t>
            </a:r>
            <a:endParaRPr lang="en-GB" dirty="0"/>
          </a:p>
        </p:txBody>
      </p:sp>
      <p:sp>
        <p:nvSpPr>
          <p:cNvPr id="7" name="Footer Placeholder 2"/>
          <p:cNvSpPr>
            <a:spLocks noGrp="1"/>
          </p:cNvSpPr>
          <p:nvPr>
            <p:ph type="ftr" sz="quarter" idx="10"/>
          </p:nvPr>
        </p:nvSpPr>
        <p:spPr>
          <a:xfrm>
            <a:off x="152427" y="6492877"/>
            <a:ext cx="7545110" cy="365125"/>
          </a:xfrm>
        </p:spPr>
        <p:txBody>
          <a:bodyPr/>
          <a:lstStyle>
            <a:lvl1pPr>
              <a:defRPr>
                <a:solidFill>
                  <a:schemeClr val="bg1"/>
                </a:solidFill>
              </a:defRPr>
            </a:lvl1pPr>
          </a:lstStyle>
          <a:p>
            <a:r>
              <a:rPr lang="en-US" smtClean="0"/>
              <a:t>Copyright © </a:t>
            </a:r>
            <a:r>
              <a:rPr lang="zh-TW" altLang="en-US" smtClean="0"/>
              <a:t>華泰文化</a:t>
            </a:r>
            <a:endParaRPr lang="en-US" dirty="0"/>
          </a:p>
        </p:txBody>
      </p:sp>
      <p:sp>
        <p:nvSpPr>
          <p:cNvPr id="8" name="Slide Number Placeholder 3"/>
          <p:cNvSpPr>
            <a:spLocks noGrp="1"/>
          </p:cNvSpPr>
          <p:nvPr>
            <p:ph type="sldNum" sz="quarter" idx="11"/>
          </p:nvPr>
        </p:nvSpPr>
        <p:spPr>
          <a:xfrm>
            <a:off x="7849963" y="6492877"/>
            <a:ext cx="990772" cy="365125"/>
          </a:xfrm>
        </p:spPr>
        <p:txBody>
          <a:bodyPr/>
          <a:lstStyle>
            <a:lvl1pPr>
              <a:defRPr>
                <a:solidFill>
                  <a:schemeClr val="bg1"/>
                </a:solidFill>
              </a:defRPr>
            </a:lvl1pPr>
          </a:lstStyle>
          <a:p>
            <a:fld id="{52713451-F6E1-4628-A8E3-1405590B0C33}" type="slidenum">
              <a:rPr lang="en-US" smtClean="0"/>
              <a:pPr/>
              <a:t>‹#›</a:t>
            </a:fld>
            <a:endParaRPr lang="en-US" dirty="0"/>
          </a:p>
        </p:txBody>
      </p:sp>
    </p:spTree>
    <p:extLst>
      <p:ext uri="{BB962C8B-B14F-4D97-AF65-F5344CB8AC3E}">
        <p14:creationId xmlns:p14="http://schemas.microsoft.com/office/powerpoint/2010/main" val="3636549255"/>
      </p:ext>
    </p:extLst>
  </p:cSld>
  <p:clrMapOvr>
    <a:masterClrMapping/>
  </p:clrMapOvr>
  <p:transition>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1_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996" y="1709739"/>
            <a:ext cx="788807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996" y="4589464"/>
            <a:ext cx="788807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日期版面配置區 3"/>
          <p:cNvSpPr>
            <a:spLocks noGrp="1"/>
          </p:cNvSpPr>
          <p:nvPr>
            <p:ph type="dt" sz="half" idx="10"/>
          </p:nvPr>
        </p:nvSpPr>
        <p:spPr/>
        <p:txBody>
          <a:bodyPr/>
          <a:lstStyle/>
          <a:p>
            <a:r>
              <a:rPr lang="zh-TW" altLang="en-US" smtClean="0"/>
              <a:t>物流與運籌管理</a:t>
            </a:r>
            <a:r>
              <a:rPr lang="en-US" altLang="zh-TW" smtClean="0"/>
              <a:t>5</a:t>
            </a:r>
            <a:r>
              <a:rPr lang="zh-TW" altLang="en-US" smtClean="0"/>
              <a:t>版  </a:t>
            </a:r>
            <a:r>
              <a:rPr lang="en-US" altLang="zh-TW" smtClean="0"/>
              <a:t>ch03 </a:t>
            </a:r>
            <a:r>
              <a:rPr lang="zh-TW" altLang="en-US" smtClean="0"/>
              <a:t>物流運籌系統分析</a:t>
            </a:r>
            <a:endParaRPr lang="zh-TW" altLang="en-US"/>
          </a:p>
        </p:txBody>
      </p:sp>
      <p:sp>
        <p:nvSpPr>
          <p:cNvPr id="5" name="頁尾版面配置區 4"/>
          <p:cNvSpPr>
            <a:spLocks noGrp="1"/>
          </p:cNvSpPr>
          <p:nvPr>
            <p:ph type="ftr" sz="quarter" idx="11"/>
          </p:nvPr>
        </p:nvSpPr>
        <p:spPr/>
        <p:txBody>
          <a:bodyPr/>
          <a:lstStyle/>
          <a:p>
            <a:r>
              <a:rPr lang="en-US" altLang="zh-TW" smtClean="0"/>
              <a:t>Copyright © </a:t>
            </a:r>
            <a:r>
              <a:rPr lang="zh-TW" altLang="en-US" smtClean="0"/>
              <a:t>華泰文化</a:t>
            </a:r>
            <a:endParaRPr lang="zh-TW" altLang="en-US"/>
          </a:p>
        </p:txBody>
      </p:sp>
      <p:sp>
        <p:nvSpPr>
          <p:cNvPr id="6" name="投影片編號版面配置區 5"/>
          <p:cNvSpPr>
            <a:spLocks noGrp="1"/>
          </p:cNvSpPr>
          <p:nvPr>
            <p:ph type="sldNum" sz="quarter" idx="12"/>
          </p:nvPr>
        </p:nvSpPr>
        <p:spPr/>
        <p:txBody>
          <a:bodyPr/>
          <a:lstStyle/>
          <a:p>
            <a:fld id="{3BBCD095-C2C7-4FEB-8CBB-D79E65A36336}" type="slidenum">
              <a:rPr lang="zh-TW" altLang="en-US" smtClean="0"/>
              <a:pPr/>
              <a:t>‹#›</a:t>
            </a:fld>
            <a:endParaRPr lang="zh-TW" altLang="en-US"/>
          </a:p>
        </p:txBody>
      </p:sp>
    </p:spTree>
    <p:extLst>
      <p:ext uri="{BB962C8B-B14F-4D97-AF65-F5344CB8AC3E}">
        <p14:creationId xmlns:p14="http://schemas.microsoft.com/office/powerpoint/2010/main" val="946743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訂版面配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標題 1"/>
          <p:cNvSpPr>
            <a:spLocks noGrp="1"/>
          </p:cNvSpPr>
          <p:nvPr>
            <p:ph type="title"/>
          </p:nvPr>
        </p:nvSpPr>
        <p:spPr>
          <a:xfrm>
            <a:off x="1053547" y="365126"/>
            <a:ext cx="7463281" cy="1325563"/>
          </a:xfrm>
        </p:spPr>
        <p:txBody>
          <a:bodyPr/>
          <a:lstStyle>
            <a:lvl1pPr>
              <a:defRPr b="1">
                <a:latin typeface="Times New Roman" pitchFamily="18" charset="0"/>
                <a:ea typeface="+mj-ea"/>
                <a:cs typeface="Times New Roman" pitchFamily="18" charset="0"/>
              </a:defRPr>
            </a:lvl1pPr>
          </a:lstStyle>
          <a:p>
            <a:r>
              <a:rPr lang="zh-TW" altLang="en-US" dirty="0" smtClean="0"/>
              <a:t>按一下以編輯母片標題樣式</a:t>
            </a:r>
            <a:endParaRPr lang="zh-TW" altLang="en-US" dirty="0"/>
          </a:p>
        </p:txBody>
      </p:sp>
      <p:sp>
        <p:nvSpPr>
          <p:cNvPr id="7" name="內容版面配置區 2"/>
          <p:cNvSpPr>
            <a:spLocks noGrp="1"/>
          </p:cNvSpPr>
          <p:nvPr>
            <p:ph idx="1"/>
          </p:nvPr>
        </p:nvSpPr>
        <p:spPr>
          <a:xfrm>
            <a:off x="628759" y="1825625"/>
            <a:ext cx="7888070" cy="4351338"/>
          </a:xfrm>
        </p:spPr>
        <p:txBody>
          <a:bodyPr/>
          <a:lstStyle>
            <a:lvl1pPr>
              <a:lnSpc>
                <a:spcPct val="100000"/>
              </a:lnSpc>
              <a:buClr>
                <a:schemeClr val="accent5">
                  <a:lumMod val="50000"/>
                </a:schemeClr>
              </a:buClr>
              <a:buSzPct val="60000"/>
              <a:buFont typeface="Wingdings" pitchFamily="2" charset="2"/>
              <a:buChar char="l"/>
              <a:defRPr b="1">
                <a:latin typeface="Times New Roman" pitchFamily="18" charset="0"/>
                <a:ea typeface="+mn-ea"/>
                <a:cs typeface="Times New Roman" pitchFamily="18" charset="0"/>
              </a:defRPr>
            </a:lvl1pPr>
            <a:lvl2pPr>
              <a:lnSpc>
                <a:spcPct val="100000"/>
              </a:lnSpc>
              <a:buClr>
                <a:schemeClr val="accent2">
                  <a:lumMod val="50000"/>
                </a:schemeClr>
              </a:buClr>
              <a:buSzPct val="60000"/>
              <a:buFont typeface="Wingdings" pitchFamily="2" charset="2"/>
              <a:buChar char="u"/>
              <a:defRPr b="1">
                <a:latin typeface="Times New Roman" pitchFamily="18" charset="0"/>
                <a:ea typeface="+mn-ea"/>
                <a:cs typeface="Times New Roman" pitchFamily="18" charset="0"/>
              </a:defRPr>
            </a:lvl2pPr>
            <a:lvl3pPr>
              <a:lnSpc>
                <a:spcPct val="100000"/>
              </a:lnSpc>
              <a:buClr>
                <a:schemeClr val="accent6">
                  <a:lumMod val="50000"/>
                </a:schemeClr>
              </a:buClr>
              <a:buSzPct val="80000"/>
              <a:buFont typeface="Wingdings" pitchFamily="2" charset="2"/>
              <a:buChar char="Ø"/>
              <a:defRPr b="1">
                <a:latin typeface="Times New Roman" pitchFamily="18" charset="0"/>
                <a:ea typeface="+mn-ea"/>
                <a:cs typeface="Times New Roman" pitchFamily="18" charset="0"/>
              </a:defRPr>
            </a:lvl3pPr>
            <a:lvl4pPr>
              <a:lnSpc>
                <a:spcPct val="100000"/>
              </a:lnSpc>
              <a:buClr>
                <a:schemeClr val="accent3">
                  <a:lumMod val="50000"/>
                </a:schemeClr>
              </a:buClr>
              <a:buFont typeface="Wingdings" pitchFamily="2" charset="2"/>
              <a:buChar char="ü"/>
              <a:defRPr b="1">
                <a:latin typeface="Times New Roman" pitchFamily="18" charset="0"/>
                <a:ea typeface="+mn-ea"/>
                <a:cs typeface="Times New Roman" pitchFamily="18" charset="0"/>
              </a:defRPr>
            </a:lvl4pPr>
            <a:lvl5pPr>
              <a:lnSpc>
                <a:spcPct val="100000"/>
              </a:lnSpc>
              <a:buClr>
                <a:schemeClr val="accent1">
                  <a:lumMod val="50000"/>
                </a:schemeClr>
              </a:buClr>
              <a:buSzPct val="80000"/>
              <a:buFont typeface="Wingdings" pitchFamily="2" charset="2"/>
              <a:buChar char="n"/>
              <a:defRPr b="1">
                <a:latin typeface="Times New Roman" pitchFamily="18" charset="0"/>
                <a:ea typeface="+mn-ea"/>
                <a:cs typeface="Times New Roman" pitchFamily="18" charset="0"/>
              </a:defRPr>
            </a:lvl5pPr>
          </a:lstStyle>
          <a:p>
            <a:pPr lvl="0"/>
            <a:r>
              <a:rPr lang="zh-TW" altLang="en-US" dirty="0" smtClean="0"/>
              <a:t>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pic>
        <p:nvPicPr>
          <p:cNvPr id="8" name="圖片 8"/>
          <p:cNvPicPr>
            <a:picLocks noChangeAspect="1"/>
          </p:cNvPicPr>
          <p:nvPr userDrawn="1"/>
        </p:nvPicPr>
        <p:blipFill>
          <a:blip r:embed="rId3" cstate="print"/>
          <a:srcRect/>
          <a:stretch>
            <a:fillRect/>
          </a:stretch>
        </p:blipFill>
        <p:spPr bwMode="auto">
          <a:xfrm>
            <a:off x="8532813" y="115888"/>
            <a:ext cx="531812" cy="649287"/>
          </a:xfrm>
          <a:prstGeom prst="rect">
            <a:avLst/>
          </a:prstGeom>
          <a:noFill/>
          <a:ln w="9525">
            <a:noFill/>
            <a:miter lim="800000"/>
            <a:headEnd/>
            <a:tailEnd/>
          </a:ln>
        </p:spPr>
      </p:pic>
      <p:sp>
        <p:nvSpPr>
          <p:cNvPr id="11" name="Footer Placeholder 4"/>
          <p:cNvSpPr>
            <a:spLocks noGrp="1"/>
          </p:cNvSpPr>
          <p:nvPr>
            <p:ph type="ftr" sz="quarter" idx="12"/>
          </p:nvPr>
        </p:nvSpPr>
        <p:spPr>
          <a:xfrm>
            <a:off x="3195638" y="6491288"/>
            <a:ext cx="2774950" cy="365125"/>
          </a:xfrm>
        </p:spPr>
        <p:txBody>
          <a:bodyPr/>
          <a:lstStyle>
            <a:lvl1pPr algn="ctr" eaLnBrk="1" fontAlgn="auto" hangingPunct="1">
              <a:spcBef>
                <a:spcPts val="0"/>
              </a:spcBef>
              <a:spcAft>
                <a:spcPts val="0"/>
              </a:spcAft>
              <a:defRPr sz="1100">
                <a:solidFill>
                  <a:schemeClr val="tx1"/>
                </a:solidFill>
                <a:latin typeface="+mn-lt"/>
                <a:ea typeface="+mn-ea"/>
              </a:defRPr>
            </a:lvl1pPr>
          </a:lstStyle>
          <a:p>
            <a:pPr>
              <a:defRPr/>
            </a:pPr>
            <a:r>
              <a:rPr lang="en-US" altLang="zh-TW"/>
              <a:t>Copyright © </a:t>
            </a:r>
            <a:r>
              <a:rPr lang="zh-TW" altLang="en-US"/>
              <a:t>華泰文化</a:t>
            </a:r>
          </a:p>
        </p:txBody>
      </p:sp>
      <p:sp>
        <p:nvSpPr>
          <p:cNvPr id="12" name="Date Placeholder 3"/>
          <p:cNvSpPr>
            <a:spLocks noGrp="1"/>
          </p:cNvSpPr>
          <p:nvPr>
            <p:ph type="dt" sz="half" idx="10"/>
          </p:nvPr>
        </p:nvSpPr>
        <p:spPr>
          <a:xfrm>
            <a:off x="153988" y="6491288"/>
            <a:ext cx="3622675" cy="365125"/>
          </a:xfrm>
        </p:spPr>
        <p:txBody>
          <a:bodyPr/>
          <a:lstStyle>
            <a:lvl1pPr>
              <a:defRPr smtClean="0">
                <a:solidFill>
                  <a:schemeClr val="tx1"/>
                </a:solidFill>
              </a:defRPr>
            </a:lvl1pPr>
          </a:lstStyle>
          <a:p>
            <a:pPr>
              <a:defRPr/>
            </a:pPr>
            <a:r>
              <a:rPr lang="zh-TW" altLang="en-US" smtClean="0"/>
              <a:t>物流與運籌管理</a:t>
            </a:r>
            <a:r>
              <a:rPr lang="en-US" altLang="zh-TW" smtClean="0"/>
              <a:t>5</a:t>
            </a:r>
            <a:r>
              <a:rPr lang="zh-TW" altLang="en-US" smtClean="0"/>
              <a:t>版  </a:t>
            </a:r>
            <a:r>
              <a:rPr lang="en-US" altLang="zh-TW" smtClean="0"/>
              <a:t>ch03 </a:t>
            </a:r>
            <a:r>
              <a:rPr lang="zh-TW" altLang="en-US" smtClean="0"/>
              <a:t>物流運籌系統分析</a:t>
            </a:r>
            <a:endParaRPr lang="zh-TW" altLang="en-US" dirty="0"/>
          </a:p>
        </p:txBody>
      </p:sp>
      <p:sp>
        <p:nvSpPr>
          <p:cNvPr id="13" name="Slide Number Placeholder 5"/>
          <p:cNvSpPr>
            <a:spLocks noGrp="1"/>
          </p:cNvSpPr>
          <p:nvPr>
            <p:ph type="sldNum" sz="quarter" idx="11"/>
          </p:nvPr>
        </p:nvSpPr>
        <p:spPr>
          <a:xfrm>
            <a:off x="7078663" y="6491288"/>
            <a:ext cx="1920875" cy="365125"/>
          </a:xfrm>
        </p:spPr>
        <p:txBody>
          <a:bodyPr/>
          <a:lstStyle>
            <a:lvl1pPr>
              <a:defRPr dirty="0" smtClean="0">
                <a:solidFill>
                  <a:schemeClr val="tx1"/>
                </a:solidFill>
              </a:defRPr>
            </a:lvl1pPr>
          </a:lstStyle>
          <a:p>
            <a:pPr>
              <a:defRPr/>
            </a:pPr>
            <a:r>
              <a:rPr lang="en-US" altLang="zh-TW" dirty="0" smtClean="0"/>
              <a:t>3-</a:t>
            </a:r>
            <a:fld id="{6BC102DD-D011-4720-8565-ECD5784E7A58}" type="slidenum">
              <a:rPr lang="zh-TW" altLang="en-US" smtClean="0"/>
              <a:pPr>
                <a:defRPr/>
              </a:pPr>
              <a:t>‹#›</a:t>
            </a:fld>
            <a:endParaRPr lang="zh-TW" altLang="en-US" dirty="0"/>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物件">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1">
                <a:latin typeface="Times New Roman" pitchFamily="18" charset="0"/>
                <a:ea typeface="+mj-ea"/>
                <a:cs typeface="Times New Roman" pitchFamily="18" charset="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algn="l">
              <a:lnSpc>
                <a:spcPct val="100000"/>
              </a:lnSpc>
              <a:buClr>
                <a:schemeClr val="accent5">
                  <a:lumMod val="50000"/>
                </a:schemeClr>
              </a:buClr>
              <a:buSzPct val="60000"/>
              <a:buFont typeface="Wingdings" pitchFamily="2" charset="2"/>
              <a:buChar char="l"/>
              <a:defRPr b="1">
                <a:latin typeface="Times New Roman" pitchFamily="18" charset="0"/>
                <a:ea typeface="+mn-ea"/>
                <a:cs typeface="Times New Roman" pitchFamily="18" charset="0"/>
              </a:defRPr>
            </a:lvl1pPr>
            <a:lvl2pPr algn="l">
              <a:lnSpc>
                <a:spcPct val="100000"/>
              </a:lnSpc>
              <a:buClr>
                <a:schemeClr val="accent2">
                  <a:lumMod val="50000"/>
                </a:schemeClr>
              </a:buClr>
              <a:buSzPct val="60000"/>
              <a:buFont typeface="Wingdings" pitchFamily="2" charset="2"/>
              <a:buChar char="u"/>
              <a:defRPr b="1">
                <a:latin typeface="Times New Roman" pitchFamily="18" charset="0"/>
                <a:ea typeface="+mn-ea"/>
                <a:cs typeface="Times New Roman" pitchFamily="18" charset="0"/>
              </a:defRPr>
            </a:lvl2pPr>
            <a:lvl3pPr algn="l">
              <a:lnSpc>
                <a:spcPct val="100000"/>
              </a:lnSpc>
              <a:buClr>
                <a:schemeClr val="accent6">
                  <a:lumMod val="50000"/>
                </a:schemeClr>
              </a:buClr>
              <a:buSzPct val="80000"/>
              <a:buFont typeface="Wingdings" pitchFamily="2" charset="2"/>
              <a:buChar char="Ø"/>
              <a:defRPr b="1">
                <a:latin typeface="Times New Roman" pitchFamily="18" charset="0"/>
                <a:ea typeface="+mn-ea"/>
                <a:cs typeface="Times New Roman" pitchFamily="18" charset="0"/>
              </a:defRPr>
            </a:lvl3pPr>
            <a:lvl4pPr algn="l">
              <a:lnSpc>
                <a:spcPct val="100000"/>
              </a:lnSpc>
              <a:buClr>
                <a:schemeClr val="accent3">
                  <a:lumMod val="50000"/>
                </a:schemeClr>
              </a:buClr>
              <a:buFont typeface="Wingdings" pitchFamily="2" charset="2"/>
              <a:buChar char="ü"/>
              <a:defRPr b="1">
                <a:latin typeface="Times New Roman" pitchFamily="18" charset="0"/>
                <a:ea typeface="+mn-ea"/>
                <a:cs typeface="Times New Roman" pitchFamily="18" charset="0"/>
              </a:defRPr>
            </a:lvl4pPr>
            <a:lvl5pPr algn="l">
              <a:lnSpc>
                <a:spcPct val="100000"/>
              </a:lnSpc>
              <a:buClr>
                <a:schemeClr val="accent1">
                  <a:lumMod val="50000"/>
                </a:schemeClr>
              </a:buClr>
              <a:buSzPct val="80000"/>
              <a:buFont typeface="Wingdings" pitchFamily="2" charset="2"/>
              <a:buChar char="n"/>
              <a:defRPr b="1">
                <a:latin typeface="Times New Roman" pitchFamily="18" charset="0"/>
                <a:ea typeface="+mn-ea"/>
                <a:cs typeface="Times New Roman" pitchFamily="18" charset="0"/>
              </a:defRPr>
            </a:lvl5pPr>
          </a:lstStyle>
          <a:p>
            <a:pPr lvl="0"/>
            <a:r>
              <a:rPr lang="zh-TW" altLang="en-US" dirty="0" smtClean="0"/>
              <a:t>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pic>
        <p:nvPicPr>
          <p:cNvPr id="7" name="圖片 8"/>
          <p:cNvPicPr>
            <a:picLocks noChangeAspect="1"/>
          </p:cNvPicPr>
          <p:nvPr userDrawn="1"/>
        </p:nvPicPr>
        <p:blipFill>
          <a:blip r:embed="rId3" cstate="print"/>
          <a:srcRect/>
          <a:stretch>
            <a:fillRect/>
          </a:stretch>
        </p:blipFill>
        <p:spPr bwMode="auto">
          <a:xfrm>
            <a:off x="8532813" y="115888"/>
            <a:ext cx="531812" cy="649287"/>
          </a:xfrm>
          <a:prstGeom prst="rect">
            <a:avLst/>
          </a:prstGeom>
          <a:noFill/>
          <a:ln w="9525">
            <a:noFill/>
            <a:miter lim="800000"/>
            <a:headEnd/>
            <a:tailEnd/>
          </a:ln>
        </p:spPr>
      </p:pic>
      <p:sp>
        <p:nvSpPr>
          <p:cNvPr id="10" name="Footer Placeholder 4"/>
          <p:cNvSpPr>
            <a:spLocks noGrp="1"/>
          </p:cNvSpPr>
          <p:nvPr>
            <p:ph type="ftr" sz="quarter" idx="12"/>
          </p:nvPr>
        </p:nvSpPr>
        <p:spPr>
          <a:xfrm>
            <a:off x="3195638" y="6491288"/>
            <a:ext cx="2774950" cy="365125"/>
          </a:xfrm>
        </p:spPr>
        <p:txBody>
          <a:bodyPr/>
          <a:lstStyle>
            <a:lvl1pPr algn="ctr" eaLnBrk="1" fontAlgn="auto" hangingPunct="1">
              <a:spcBef>
                <a:spcPts val="0"/>
              </a:spcBef>
              <a:spcAft>
                <a:spcPts val="0"/>
              </a:spcAft>
              <a:defRPr sz="1100">
                <a:solidFill>
                  <a:schemeClr val="tx1"/>
                </a:solidFill>
                <a:latin typeface="+mn-lt"/>
                <a:ea typeface="+mn-ea"/>
              </a:defRPr>
            </a:lvl1pPr>
          </a:lstStyle>
          <a:p>
            <a:pPr>
              <a:defRPr/>
            </a:pPr>
            <a:r>
              <a:rPr lang="en-US" altLang="zh-TW"/>
              <a:t>Copyright © </a:t>
            </a:r>
            <a:r>
              <a:rPr lang="zh-TW" altLang="en-US"/>
              <a:t>華泰文化</a:t>
            </a:r>
          </a:p>
        </p:txBody>
      </p:sp>
      <p:sp>
        <p:nvSpPr>
          <p:cNvPr id="11" name="Date Placeholder 3"/>
          <p:cNvSpPr>
            <a:spLocks noGrp="1"/>
          </p:cNvSpPr>
          <p:nvPr>
            <p:ph type="dt" sz="half" idx="10"/>
          </p:nvPr>
        </p:nvSpPr>
        <p:spPr>
          <a:xfrm>
            <a:off x="153988" y="6491288"/>
            <a:ext cx="3622675" cy="365125"/>
          </a:xfrm>
        </p:spPr>
        <p:txBody>
          <a:bodyPr/>
          <a:lstStyle>
            <a:lvl1pPr>
              <a:defRPr smtClean="0">
                <a:solidFill>
                  <a:schemeClr val="tx1"/>
                </a:solidFill>
              </a:defRPr>
            </a:lvl1pPr>
          </a:lstStyle>
          <a:p>
            <a:pPr>
              <a:defRPr/>
            </a:pPr>
            <a:r>
              <a:rPr lang="zh-TW" altLang="en-US" smtClean="0"/>
              <a:t>物流與運籌管理</a:t>
            </a:r>
            <a:r>
              <a:rPr lang="en-US" altLang="zh-TW" smtClean="0"/>
              <a:t>5</a:t>
            </a:r>
            <a:r>
              <a:rPr lang="zh-TW" altLang="en-US" smtClean="0"/>
              <a:t>版  </a:t>
            </a:r>
            <a:r>
              <a:rPr lang="en-US" altLang="zh-TW" smtClean="0"/>
              <a:t>ch03 </a:t>
            </a:r>
            <a:r>
              <a:rPr lang="zh-TW" altLang="en-US" smtClean="0"/>
              <a:t>物流運籌系統分析</a:t>
            </a:r>
            <a:endParaRPr lang="zh-TW" altLang="en-US" dirty="0"/>
          </a:p>
        </p:txBody>
      </p:sp>
      <p:sp>
        <p:nvSpPr>
          <p:cNvPr id="12" name="Slide Number Placeholder 5"/>
          <p:cNvSpPr>
            <a:spLocks noGrp="1"/>
          </p:cNvSpPr>
          <p:nvPr>
            <p:ph type="sldNum" sz="quarter" idx="11"/>
          </p:nvPr>
        </p:nvSpPr>
        <p:spPr>
          <a:xfrm>
            <a:off x="7078663" y="6491288"/>
            <a:ext cx="1920875" cy="365125"/>
          </a:xfrm>
        </p:spPr>
        <p:txBody>
          <a:bodyPr/>
          <a:lstStyle>
            <a:lvl1pPr>
              <a:defRPr dirty="0" smtClean="0">
                <a:solidFill>
                  <a:schemeClr val="tx1"/>
                </a:solidFill>
              </a:defRPr>
            </a:lvl1pPr>
          </a:lstStyle>
          <a:p>
            <a:pPr>
              <a:defRPr/>
            </a:pPr>
            <a:r>
              <a:rPr lang="en-US" altLang="zh-TW" dirty="0" smtClean="0"/>
              <a:t>3-</a:t>
            </a:r>
            <a:fld id="{6BC102DD-D011-4720-8565-ECD5784E7A58}" type="slidenum">
              <a:rPr lang="zh-TW" altLang="en-US" smtClean="0"/>
              <a:pPr>
                <a:defRPr/>
              </a:pPr>
              <a:t>‹#›</a:t>
            </a:fld>
            <a:endParaRPr lang="zh-TW" altLang="en-US" dirty="0"/>
          </a:p>
        </p:txBody>
      </p:sp>
    </p:spTree>
    <p:extLst>
      <p:ext uri="{BB962C8B-B14F-4D97-AF65-F5344CB8AC3E}">
        <p14:creationId xmlns:p14="http://schemas.microsoft.com/office/powerpoint/2010/main" val="4178825144"/>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章節標題">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862532" y="1938140"/>
            <a:ext cx="7888070" cy="1928605"/>
          </a:xfrm>
        </p:spPr>
        <p:txBody>
          <a:bodyPr anchor="b">
            <a:normAutofit/>
          </a:bodyPr>
          <a:lstStyle>
            <a:lvl1pPr>
              <a:defRPr sz="3800" b="1">
                <a:solidFill>
                  <a:srgbClr val="002060"/>
                </a:solidFill>
                <a:latin typeface="標楷體" pitchFamily="65" charset="-120"/>
                <a:ea typeface="標楷體" pitchFamily="65" charset="-120"/>
              </a:defRPr>
            </a:lvl1pPr>
          </a:lstStyle>
          <a:p>
            <a:r>
              <a:rPr lang="zh-TW" altLang="en-US" dirty="0" smtClean="0"/>
              <a:t>按一下以編輯母片標題樣式</a:t>
            </a:r>
            <a:endParaRPr lang="zh-TW" altLang="en-US" dirty="0"/>
          </a:p>
        </p:txBody>
      </p:sp>
      <p:pic>
        <p:nvPicPr>
          <p:cNvPr id="7" name="圖片 8"/>
          <p:cNvPicPr>
            <a:picLocks noChangeAspect="1"/>
          </p:cNvPicPr>
          <p:nvPr userDrawn="1"/>
        </p:nvPicPr>
        <p:blipFill>
          <a:blip r:embed="rId3" cstate="print"/>
          <a:srcRect/>
          <a:stretch>
            <a:fillRect/>
          </a:stretch>
        </p:blipFill>
        <p:spPr bwMode="auto">
          <a:xfrm>
            <a:off x="8532813" y="115888"/>
            <a:ext cx="531812" cy="649287"/>
          </a:xfrm>
          <a:prstGeom prst="rect">
            <a:avLst/>
          </a:prstGeom>
          <a:noFill/>
          <a:ln w="9525">
            <a:noFill/>
            <a:miter lim="800000"/>
            <a:headEnd/>
            <a:tailEnd/>
          </a:ln>
        </p:spPr>
      </p:pic>
      <p:sp>
        <p:nvSpPr>
          <p:cNvPr id="10" name="Footer Placeholder 4"/>
          <p:cNvSpPr>
            <a:spLocks noGrp="1"/>
          </p:cNvSpPr>
          <p:nvPr>
            <p:ph type="ftr" sz="quarter" idx="12"/>
          </p:nvPr>
        </p:nvSpPr>
        <p:spPr>
          <a:xfrm>
            <a:off x="3195638" y="6491288"/>
            <a:ext cx="2774950" cy="365125"/>
          </a:xfrm>
        </p:spPr>
        <p:txBody>
          <a:bodyPr/>
          <a:lstStyle>
            <a:lvl1pPr algn="ctr" eaLnBrk="1" fontAlgn="auto" hangingPunct="1">
              <a:spcBef>
                <a:spcPts val="0"/>
              </a:spcBef>
              <a:spcAft>
                <a:spcPts val="0"/>
              </a:spcAft>
              <a:defRPr sz="1100">
                <a:solidFill>
                  <a:schemeClr val="tx1"/>
                </a:solidFill>
                <a:latin typeface="+mn-lt"/>
                <a:ea typeface="+mn-ea"/>
              </a:defRPr>
            </a:lvl1pPr>
          </a:lstStyle>
          <a:p>
            <a:pPr>
              <a:defRPr/>
            </a:pPr>
            <a:r>
              <a:rPr lang="en-US" altLang="zh-TW"/>
              <a:t>Copyright © </a:t>
            </a:r>
            <a:r>
              <a:rPr lang="zh-TW" altLang="en-US"/>
              <a:t>華泰文化</a:t>
            </a:r>
          </a:p>
        </p:txBody>
      </p:sp>
      <p:sp>
        <p:nvSpPr>
          <p:cNvPr id="11" name="Date Placeholder 3"/>
          <p:cNvSpPr>
            <a:spLocks noGrp="1"/>
          </p:cNvSpPr>
          <p:nvPr>
            <p:ph type="dt" sz="half" idx="10"/>
          </p:nvPr>
        </p:nvSpPr>
        <p:spPr>
          <a:xfrm>
            <a:off x="153988" y="6491288"/>
            <a:ext cx="3622675" cy="365125"/>
          </a:xfrm>
        </p:spPr>
        <p:txBody>
          <a:bodyPr/>
          <a:lstStyle>
            <a:lvl1pPr>
              <a:defRPr smtClean="0">
                <a:solidFill>
                  <a:schemeClr val="tx1"/>
                </a:solidFill>
              </a:defRPr>
            </a:lvl1pPr>
          </a:lstStyle>
          <a:p>
            <a:pPr>
              <a:defRPr/>
            </a:pPr>
            <a:r>
              <a:rPr lang="zh-TW" altLang="en-US" smtClean="0"/>
              <a:t>物流與運籌管理</a:t>
            </a:r>
            <a:r>
              <a:rPr lang="en-US" altLang="zh-TW" smtClean="0"/>
              <a:t>5</a:t>
            </a:r>
            <a:r>
              <a:rPr lang="zh-TW" altLang="en-US" smtClean="0"/>
              <a:t>版  </a:t>
            </a:r>
            <a:r>
              <a:rPr lang="en-US" altLang="zh-TW" smtClean="0"/>
              <a:t>ch03 </a:t>
            </a:r>
            <a:r>
              <a:rPr lang="zh-TW" altLang="en-US" smtClean="0"/>
              <a:t>物流運籌系統分析</a:t>
            </a:r>
            <a:endParaRPr lang="zh-TW" altLang="en-US" dirty="0"/>
          </a:p>
        </p:txBody>
      </p:sp>
      <p:sp>
        <p:nvSpPr>
          <p:cNvPr id="12" name="Slide Number Placeholder 5"/>
          <p:cNvSpPr>
            <a:spLocks noGrp="1"/>
          </p:cNvSpPr>
          <p:nvPr>
            <p:ph type="sldNum" sz="quarter" idx="11"/>
          </p:nvPr>
        </p:nvSpPr>
        <p:spPr>
          <a:xfrm>
            <a:off x="7078663" y="6491288"/>
            <a:ext cx="1920875" cy="365125"/>
          </a:xfrm>
        </p:spPr>
        <p:txBody>
          <a:bodyPr/>
          <a:lstStyle>
            <a:lvl1pPr>
              <a:defRPr dirty="0" smtClean="0">
                <a:solidFill>
                  <a:schemeClr val="tx1"/>
                </a:solidFill>
              </a:defRPr>
            </a:lvl1pPr>
          </a:lstStyle>
          <a:p>
            <a:pPr>
              <a:defRPr/>
            </a:pPr>
            <a:r>
              <a:rPr lang="en-US" altLang="zh-TW" dirty="0" smtClean="0"/>
              <a:t>3-</a:t>
            </a:r>
            <a:fld id="{6BC102DD-D011-4720-8565-ECD5784E7A58}" type="slidenum">
              <a:rPr lang="zh-TW" altLang="en-US" smtClean="0"/>
              <a:pPr>
                <a:defRPr/>
              </a:pPr>
              <a:t>‹#›</a:t>
            </a:fld>
            <a:endParaRPr lang="zh-TW" altLang="en-US" dirty="0"/>
          </a:p>
        </p:txBody>
      </p:sp>
    </p:spTree>
    <p:extLst>
      <p:ext uri="{BB962C8B-B14F-4D97-AF65-F5344CB8AC3E}">
        <p14:creationId xmlns:p14="http://schemas.microsoft.com/office/powerpoint/2010/main" val="946743816"/>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28759" y="1825625"/>
            <a:ext cx="3886875"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29954" y="1825625"/>
            <a:ext cx="3886875"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pic>
        <p:nvPicPr>
          <p:cNvPr id="8" name="圖片 8"/>
          <p:cNvPicPr>
            <a:picLocks noChangeAspect="1"/>
          </p:cNvPicPr>
          <p:nvPr userDrawn="1"/>
        </p:nvPicPr>
        <p:blipFill>
          <a:blip r:embed="rId2" cstate="print"/>
          <a:srcRect/>
          <a:stretch>
            <a:fillRect/>
          </a:stretch>
        </p:blipFill>
        <p:spPr bwMode="auto">
          <a:xfrm>
            <a:off x="8532813" y="115888"/>
            <a:ext cx="531812" cy="649287"/>
          </a:xfrm>
          <a:prstGeom prst="rect">
            <a:avLst/>
          </a:prstGeom>
          <a:noFill/>
          <a:ln w="9525">
            <a:noFill/>
            <a:miter lim="800000"/>
            <a:headEnd/>
            <a:tailEnd/>
          </a:ln>
        </p:spPr>
      </p:pic>
      <p:sp>
        <p:nvSpPr>
          <p:cNvPr id="11" name="Footer Placeholder 4"/>
          <p:cNvSpPr>
            <a:spLocks noGrp="1"/>
          </p:cNvSpPr>
          <p:nvPr>
            <p:ph type="ftr" sz="quarter" idx="12"/>
          </p:nvPr>
        </p:nvSpPr>
        <p:spPr>
          <a:xfrm>
            <a:off x="3195638" y="6491288"/>
            <a:ext cx="2774950" cy="365125"/>
          </a:xfrm>
        </p:spPr>
        <p:txBody>
          <a:bodyPr/>
          <a:lstStyle>
            <a:lvl1pPr algn="ctr" eaLnBrk="1" fontAlgn="auto" hangingPunct="1">
              <a:spcBef>
                <a:spcPts val="0"/>
              </a:spcBef>
              <a:spcAft>
                <a:spcPts val="0"/>
              </a:spcAft>
              <a:defRPr sz="1100">
                <a:solidFill>
                  <a:schemeClr val="tx1"/>
                </a:solidFill>
                <a:latin typeface="+mn-lt"/>
                <a:ea typeface="+mn-ea"/>
              </a:defRPr>
            </a:lvl1pPr>
          </a:lstStyle>
          <a:p>
            <a:pPr>
              <a:defRPr/>
            </a:pPr>
            <a:r>
              <a:rPr lang="en-US" altLang="zh-TW"/>
              <a:t>Copyright © </a:t>
            </a:r>
            <a:r>
              <a:rPr lang="zh-TW" altLang="en-US"/>
              <a:t>華泰文化</a:t>
            </a:r>
          </a:p>
        </p:txBody>
      </p:sp>
      <p:sp>
        <p:nvSpPr>
          <p:cNvPr id="12" name="Date Placeholder 3"/>
          <p:cNvSpPr>
            <a:spLocks noGrp="1"/>
          </p:cNvSpPr>
          <p:nvPr>
            <p:ph type="dt" sz="half" idx="10"/>
          </p:nvPr>
        </p:nvSpPr>
        <p:spPr>
          <a:xfrm>
            <a:off x="153988" y="6491288"/>
            <a:ext cx="3622675" cy="365125"/>
          </a:xfrm>
        </p:spPr>
        <p:txBody>
          <a:bodyPr/>
          <a:lstStyle>
            <a:lvl1pPr>
              <a:defRPr smtClean="0">
                <a:solidFill>
                  <a:schemeClr val="tx1"/>
                </a:solidFill>
              </a:defRPr>
            </a:lvl1pPr>
          </a:lstStyle>
          <a:p>
            <a:pPr>
              <a:defRPr/>
            </a:pPr>
            <a:r>
              <a:rPr lang="zh-TW" altLang="en-US" smtClean="0"/>
              <a:t>物流與運籌管理</a:t>
            </a:r>
            <a:r>
              <a:rPr lang="en-US" altLang="zh-TW" smtClean="0"/>
              <a:t>5</a:t>
            </a:r>
            <a:r>
              <a:rPr lang="zh-TW" altLang="en-US" smtClean="0"/>
              <a:t>版  </a:t>
            </a:r>
            <a:r>
              <a:rPr lang="en-US" altLang="zh-TW" smtClean="0"/>
              <a:t>ch03 </a:t>
            </a:r>
            <a:r>
              <a:rPr lang="zh-TW" altLang="en-US" smtClean="0"/>
              <a:t>物流運籌系統分析</a:t>
            </a:r>
            <a:endParaRPr lang="zh-TW" altLang="en-US" dirty="0"/>
          </a:p>
        </p:txBody>
      </p:sp>
      <p:sp>
        <p:nvSpPr>
          <p:cNvPr id="13" name="Slide Number Placeholder 5"/>
          <p:cNvSpPr>
            <a:spLocks noGrp="1"/>
          </p:cNvSpPr>
          <p:nvPr>
            <p:ph type="sldNum" sz="quarter" idx="11"/>
          </p:nvPr>
        </p:nvSpPr>
        <p:spPr>
          <a:xfrm>
            <a:off x="7078663" y="6491288"/>
            <a:ext cx="1920875" cy="365125"/>
          </a:xfrm>
        </p:spPr>
        <p:txBody>
          <a:bodyPr/>
          <a:lstStyle>
            <a:lvl1pPr>
              <a:defRPr dirty="0" smtClean="0">
                <a:solidFill>
                  <a:schemeClr val="tx1"/>
                </a:solidFill>
              </a:defRPr>
            </a:lvl1pPr>
          </a:lstStyle>
          <a:p>
            <a:pPr>
              <a:defRPr/>
            </a:pPr>
            <a:r>
              <a:rPr lang="en-US" altLang="zh-TW" dirty="0" smtClean="0"/>
              <a:t>3-</a:t>
            </a:r>
            <a:fld id="{6BC102DD-D011-4720-8565-ECD5784E7A58}" type="slidenum">
              <a:rPr lang="zh-TW" altLang="en-US" smtClean="0"/>
              <a:pPr>
                <a:defRPr/>
              </a:pPr>
              <a:t>‹#›</a:t>
            </a:fld>
            <a:endParaRPr lang="zh-TW" altLang="en-US" dirty="0"/>
          </a:p>
        </p:txBody>
      </p:sp>
    </p:spTree>
    <p:extLst>
      <p:ext uri="{BB962C8B-B14F-4D97-AF65-F5344CB8AC3E}">
        <p14:creationId xmlns:p14="http://schemas.microsoft.com/office/powerpoint/2010/main" val="513580654"/>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29950" y="365126"/>
            <a:ext cx="788807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9951" y="1681163"/>
            <a:ext cx="38690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內容版面配置區 3"/>
          <p:cNvSpPr>
            <a:spLocks noGrp="1"/>
          </p:cNvSpPr>
          <p:nvPr>
            <p:ph sz="half" idx="2"/>
          </p:nvPr>
        </p:nvSpPr>
        <p:spPr>
          <a:xfrm>
            <a:off x="629951" y="2505075"/>
            <a:ext cx="3869012"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954" y="1681163"/>
            <a:ext cx="38880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內容版面配置區 5"/>
          <p:cNvSpPr>
            <a:spLocks noGrp="1"/>
          </p:cNvSpPr>
          <p:nvPr>
            <p:ph sz="quarter" idx="4"/>
          </p:nvPr>
        </p:nvSpPr>
        <p:spPr>
          <a:xfrm>
            <a:off x="4629954" y="2505075"/>
            <a:ext cx="3888066"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pic>
        <p:nvPicPr>
          <p:cNvPr id="10" name="圖片 8"/>
          <p:cNvPicPr>
            <a:picLocks noChangeAspect="1"/>
          </p:cNvPicPr>
          <p:nvPr userDrawn="1"/>
        </p:nvPicPr>
        <p:blipFill>
          <a:blip r:embed="rId2" cstate="print"/>
          <a:srcRect/>
          <a:stretch>
            <a:fillRect/>
          </a:stretch>
        </p:blipFill>
        <p:spPr bwMode="auto">
          <a:xfrm>
            <a:off x="8532813" y="115888"/>
            <a:ext cx="531812" cy="649287"/>
          </a:xfrm>
          <a:prstGeom prst="rect">
            <a:avLst/>
          </a:prstGeom>
          <a:noFill/>
          <a:ln w="9525">
            <a:noFill/>
            <a:miter lim="800000"/>
            <a:headEnd/>
            <a:tailEnd/>
          </a:ln>
        </p:spPr>
      </p:pic>
      <p:sp>
        <p:nvSpPr>
          <p:cNvPr id="13" name="Footer Placeholder 4"/>
          <p:cNvSpPr>
            <a:spLocks noGrp="1"/>
          </p:cNvSpPr>
          <p:nvPr>
            <p:ph type="ftr" sz="quarter" idx="12"/>
          </p:nvPr>
        </p:nvSpPr>
        <p:spPr>
          <a:xfrm>
            <a:off x="3195638" y="6491288"/>
            <a:ext cx="2774950" cy="365125"/>
          </a:xfrm>
        </p:spPr>
        <p:txBody>
          <a:bodyPr/>
          <a:lstStyle>
            <a:lvl1pPr algn="ctr" eaLnBrk="1" fontAlgn="auto" hangingPunct="1">
              <a:spcBef>
                <a:spcPts val="0"/>
              </a:spcBef>
              <a:spcAft>
                <a:spcPts val="0"/>
              </a:spcAft>
              <a:defRPr sz="1100">
                <a:solidFill>
                  <a:schemeClr val="tx1"/>
                </a:solidFill>
                <a:latin typeface="+mn-lt"/>
                <a:ea typeface="+mn-ea"/>
              </a:defRPr>
            </a:lvl1pPr>
          </a:lstStyle>
          <a:p>
            <a:pPr>
              <a:defRPr/>
            </a:pPr>
            <a:r>
              <a:rPr lang="en-US" altLang="zh-TW"/>
              <a:t>Copyright © </a:t>
            </a:r>
            <a:r>
              <a:rPr lang="zh-TW" altLang="en-US"/>
              <a:t>華泰文化</a:t>
            </a:r>
          </a:p>
        </p:txBody>
      </p:sp>
      <p:sp>
        <p:nvSpPr>
          <p:cNvPr id="14" name="Date Placeholder 3"/>
          <p:cNvSpPr>
            <a:spLocks noGrp="1"/>
          </p:cNvSpPr>
          <p:nvPr>
            <p:ph type="dt" sz="half" idx="10"/>
          </p:nvPr>
        </p:nvSpPr>
        <p:spPr>
          <a:xfrm>
            <a:off x="153988" y="6491288"/>
            <a:ext cx="3622675" cy="365125"/>
          </a:xfrm>
        </p:spPr>
        <p:txBody>
          <a:bodyPr/>
          <a:lstStyle>
            <a:lvl1pPr>
              <a:defRPr smtClean="0">
                <a:solidFill>
                  <a:schemeClr val="tx1"/>
                </a:solidFill>
              </a:defRPr>
            </a:lvl1pPr>
          </a:lstStyle>
          <a:p>
            <a:pPr>
              <a:defRPr/>
            </a:pPr>
            <a:r>
              <a:rPr lang="zh-TW" altLang="en-US" smtClean="0"/>
              <a:t>物流與運籌管理</a:t>
            </a:r>
            <a:r>
              <a:rPr lang="en-US" altLang="zh-TW" smtClean="0"/>
              <a:t>5</a:t>
            </a:r>
            <a:r>
              <a:rPr lang="zh-TW" altLang="en-US" smtClean="0"/>
              <a:t>版  </a:t>
            </a:r>
            <a:r>
              <a:rPr lang="en-US" altLang="zh-TW" smtClean="0"/>
              <a:t>ch03 </a:t>
            </a:r>
            <a:r>
              <a:rPr lang="zh-TW" altLang="en-US" smtClean="0"/>
              <a:t>物流運籌系統分析</a:t>
            </a:r>
            <a:endParaRPr lang="zh-TW" altLang="en-US" dirty="0"/>
          </a:p>
        </p:txBody>
      </p:sp>
      <p:sp>
        <p:nvSpPr>
          <p:cNvPr id="15" name="Slide Number Placeholder 5"/>
          <p:cNvSpPr>
            <a:spLocks noGrp="1"/>
          </p:cNvSpPr>
          <p:nvPr>
            <p:ph type="sldNum" sz="quarter" idx="11"/>
          </p:nvPr>
        </p:nvSpPr>
        <p:spPr>
          <a:xfrm>
            <a:off x="7078663" y="6491288"/>
            <a:ext cx="1920875" cy="365125"/>
          </a:xfrm>
        </p:spPr>
        <p:txBody>
          <a:bodyPr/>
          <a:lstStyle>
            <a:lvl1pPr>
              <a:defRPr dirty="0" smtClean="0">
                <a:solidFill>
                  <a:schemeClr val="tx1"/>
                </a:solidFill>
              </a:defRPr>
            </a:lvl1pPr>
          </a:lstStyle>
          <a:p>
            <a:pPr>
              <a:defRPr/>
            </a:pPr>
            <a:r>
              <a:rPr lang="en-US" altLang="zh-TW" dirty="0" smtClean="0"/>
              <a:t>3-</a:t>
            </a:r>
            <a:fld id="{6BC102DD-D011-4720-8565-ECD5784E7A58}" type="slidenum">
              <a:rPr lang="zh-TW" altLang="en-US" smtClean="0"/>
              <a:pPr>
                <a:defRPr/>
              </a:pPr>
              <a:t>‹#›</a:t>
            </a:fld>
            <a:endParaRPr lang="zh-TW" altLang="en-US" dirty="0"/>
          </a:p>
        </p:txBody>
      </p:sp>
    </p:spTree>
    <p:extLst>
      <p:ext uri="{BB962C8B-B14F-4D97-AF65-F5344CB8AC3E}">
        <p14:creationId xmlns:p14="http://schemas.microsoft.com/office/powerpoint/2010/main" val="759969524"/>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pic>
        <p:nvPicPr>
          <p:cNvPr id="6" name="圖片 8"/>
          <p:cNvPicPr>
            <a:picLocks noChangeAspect="1"/>
          </p:cNvPicPr>
          <p:nvPr userDrawn="1"/>
        </p:nvPicPr>
        <p:blipFill>
          <a:blip r:embed="rId2" cstate="print"/>
          <a:srcRect/>
          <a:stretch>
            <a:fillRect/>
          </a:stretch>
        </p:blipFill>
        <p:spPr bwMode="auto">
          <a:xfrm>
            <a:off x="8532813" y="115888"/>
            <a:ext cx="531812" cy="649287"/>
          </a:xfrm>
          <a:prstGeom prst="rect">
            <a:avLst/>
          </a:prstGeom>
          <a:noFill/>
          <a:ln w="9525">
            <a:noFill/>
            <a:miter lim="800000"/>
            <a:headEnd/>
            <a:tailEnd/>
          </a:ln>
        </p:spPr>
      </p:pic>
      <p:sp>
        <p:nvSpPr>
          <p:cNvPr id="9" name="Footer Placeholder 4"/>
          <p:cNvSpPr>
            <a:spLocks noGrp="1"/>
          </p:cNvSpPr>
          <p:nvPr>
            <p:ph type="ftr" sz="quarter" idx="12"/>
          </p:nvPr>
        </p:nvSpPr>
        <p:spPr>
          <a:xfrm>
            <a:off x="3195638" y="6491288"/>
            <a:ext cx="2774950" cy="365125"/>
          </a:xfrm>
        </p:spPr>
        <p:txBody>
          <a:bodyPr/>
          <a:lstStyle>
            <a:lvl1pPr algn="ctr" eaLnBrk="1" fontAlgn="auto" hangingPunct="1">
              <a:spcBef>
                <a:spcPts val="0"/>
              </a:spcBef>
              <a:spcAft>
                <a:spcPts val="0"/>
              </a:spcAft>
              <a:defRPr sz="1100">
                <a:solidFill>
                  <a:schemeClr val="tx1"/>
                </a:solidFill>
                <a:latin typeface="+mn-lt"/>
                <a:ea typeface="+mn-ea"/>
              </a:defRPr>
            </a:lvl1pPr>
          </a:lstStyle>
          <a:p>
            <a:pPr>
              <a:defRPr/>
            </a:pPr>
            <a:r>
              <a:rPr lang="en-US" altLang="zh-TW"/>
              <a:t>Copyright © </a:t>
            </a:r>
            <a:r>
              <a:rPr lang="zh-TW" altLang="en-US"/>
              <a:t>華泰文化</a:t>
            </a:r>
          </a:p>
        </p:txBody>
      </p:sp>
      <p:sp>
        <p:nvSpPr>
          <p:cNvPr id="10" name="Date Placeholder 3"/>
          <p:cNvSpPr>
            <a:spLocks noGrp="1"/>
          </p:cNvSpPr>
          <p:nvPr>
            <p:ph type="dt" sz="half" idx="10"/>
          </p:nvPr>
        </p:nvSpPr>
        <p:spPr>
          <a:xfrm>
            <a:off x="153988" y="6491288"/>
            <a:ext cx="3622675" cy="365125"/>
          </a:xfrm>
        </p:spPr>
        <p:txBody>
          <a:bodyPr/>
          <a:lstStyle>
            <a:lvl1pPr>
              <a:defRPr smtClean="0">
                <a:solidFill>
                  <a:schemeClr val="tx1"/>
                </a:solidFill>
              </a:defRPr>
            </a:lvl1pPr>
          </a:lstStyle>
          <a:p>
            <a:pPr>
              <a:defRPr/>
            </a:pPr>
            <a:r>
              <a:rPr lang="zh-TW" altLang="en-US" smtClean="0"/>
              <a:t>物流與運籌管理</a:t>
            </a:r>
            <a:r>
              <a:rPr lang="en-US" altLang="zh-TW" smtClean="0"/>
              <a:t>5</a:t>
            </a:r>
            <a:r>
              <a:rPr lang="zh-TW" altLang="en-US" smtClean="0"/>
              <a:t>版  </a:t>
            </a:r>
            <a:r>
              <a:rPr lang="en-US" altLang="zh-TW" smtClean="0"/>
              <a:t>ch03 </a:t>
            </a:r>
            <a:r>
              <a:rPr lang="zh-TW" altLang="en-US" smtClean="0"/>
              <a:t>物流運籌系統分析</a:t>
            </a:r>
            <a:endParaRPr lang="zh-TW" altLang="en-US" dirty="0"/>
          </a:p>
        </p:txBody>
      </p:sp>
      <p:sp>
        <p:nvSpPr>
          <p:cNvPr id="11" name="Slide Number Placeholder 5"/>
          <p:cNvSpPr>
            <a:spLocks noGrp="1"/>
          </p:cNvSpPr>
          <p:nvPr>
            <p:ph type="sldNum" sz="quarter" idx="11"/>
          </p:nvPr>
        </p:nvSpPr>
        <p:spPr>
          <a:xfrm>
            <a:off x="7078663" y="6491288"/>
            <a:ext cx="1920875" cy="365125"/>
          </a:xfrm>
        </p:spPr>
        <p:txBody>
          <a:bodyPr/>
          <a:lstStyle>
            <a:lvl1pPr>
              <a:defRPr dirty="0" smtClean="0">
                <a:solidFill>
                  <a:schemeClr val="tx1"/>
                </a:solidFill>
              </a:defRPr>
            </a:lvl1pPr>
          </a:lstStyle>
          <a:p>
            <a:pPr>
              <a:defRPr/>
            </a:pPr>
            <a:r>
              <a:rPr lang="en-US" altLang="zh-TW" dirty="0" smtClean="0"/>
              <a:t>3-</a:t>
            </a:r>
            <a:fld id="{6BC102DD-D011-4720-8565-ECD5784E7A58}" type="slidenum">
              <a:rPr lang="zh-TW" altLang="en-US" smtClean="0"/>
              <a:pPr>
                <a:defRPr/>
              </a:pPr>
              <a:t>‹#›</a:t>
            </a:fld>
            <a:endParaRPr lang="zh-TW" altLang="en-US" dirty="0"/>
          </a:p>
        </p:txBody>
      </p:sp>
    </p:spTree>
    <p:extLst>
      <p:ext uri="{BB962C8B-B14F-4D97-AF65-F5344CB8AC3E}">
        <p14:creationId xmlns:p14="http://schemas.microsoft.com/office/powerpoint/2010/main" val="984066992"/>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832127"/>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29951" y="457200"/>
            <a:ext cx="2949690"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8066" y="987426"/>
            <a:ext cx="462995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29951" y="2057400"/>
            <a:ext cx="294969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r>
              <a:rPr lang="zh-TW" altLang="en-US" smtClean="0"/>
              <a:t>物流與運籌管理</a:t>
            </a:r>
            <a:r>
              <a:rPr lang="en-US" altLang="zh-TW" smtClean="0"/>
              <a:t>5</a:t>
            </a:r>
            <a:r>
              <a:rPr lang="zh-TW" altLang="en-US" smtClean="0"/>
              <a:t>版  </a:t>
            </a:r>
            <a:r>
              <a:rPr lang="en-US" altLang="zh-TW" smtClean="0"/>
              <a:t>ch03 </a:t>
            </a:r>
            <a:r>
              <a:rPr lang="zh-TW" altLang="en-US" smtClean="0"/>
              <a:t>物流運籌系統分析</a:t>
            </a:r>
            <a:endParaRPr lang="zh-TW" altLang="en-US"/>
          </a:p>
        </p:txBody>
      </p:sp>
      <p:sp>
        <p:nvSpPr>
          <p:cNvPr id="6" name="頁尾版面配置區 5"/>
          <p:cNvSpPr>
            <a:spLocks noGrp="1"/>
          </p:cNvSpPr>
          <p:nvPr>
            <p:ph type="ftr" sz="quarter" idx="11"/>
          </p:nvPr>
        </p:nvSpPr>
        <p:spPr/>
        <p:txBody>
          <a:bodyPr/>
          <a:lstStyle/>
          <a:p>
            <a:r>
              <a:rPr lang="en-US" altLang="zh-TW" smtClean="0"/>
              <a:t>Copyright © </a:t>
            </a:r>
            <a:r>
              <a:rPr lang="zh-TW" altLang="en-US" smtClean="0"/>
              <a:t>華泰文化</a:t>
            </a:r>
            <a:endParaRPr lang="zh-TW" altLang="en-US"/>
          </a:p>
        </p:txBody>
      </p:sp>
      <p:sp>
        <p:nvSpPr>
          <p:cNvPr id="7" name="投影片編號版面配置區 6"/>
          <p:cNvSpPr>
            <a:spLocks noGrp="1"/>
          </p:cNvSpPr>
          <p:nvPr>
            <p:ph type="sldNum" sz="quarter" idx="12"/>
          </p:nvPr>
        </p:nvSpPr>
        <p:spPr/>
        <p:txBody>
          <a:bodyPr/>
          <a:lstStyle/>
          <a:p>
            <a:fld id="{3BBCD095-C2C7-4FEB-8CBB-D79E65A36336}" type="slidenum">
              <a:rPr lang="zh-TW" altLang="en-US" smtClean="0"/>
              <a:pPr/>
              <a:t>‹#›</a:t>
            </a:fld>
            <a:endParaRPr lang="zh-TW" altLang="en-US"/>
          </a:p>
        </p:txBody>
      </p:sp>
    </p:spTree>
    <p:extLst>
      <p:ext uri="{BB962C8B-B14F-4D97-AF65-F5344CB8AC3E}">
        <p14:creationId xmlns:p14="http://schemas.microsoft.com/office/powerpoint/2010/main" val="1055966390"/>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28759" y="365126"/>
            <a:ext cx="788807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8759" y="1825625"/>
            <a:ext cx="788807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628759" y="6356351"/>
            <a:ext cx="20577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zh-TW" altLang="en-US" smtClean="0"/>
              <a:t>物流與運籌管理</a:t>
            </a:r>
            <a:r>
              <a:rPr lang="en-US" altLang="zh-TW" smtClean="0"/>
              <a:t>5</a:t>
            </a:r>
            <a:r>
              <a:rPr lang="zh-TW" altLang="en-US" smtClean="0"/>
              <a:t>版  </a:t>
            </a:r>
            <a:r>
              <a:rPr lang="en-US" altLang="zh-TW" smtClean="0"/>
              <a:t>ch03 </a:t>
            </a:r>
            <a:r>
              <a:rPr lang="zh-TW" altLang="en-US" smtClean="0"/>
              <a:t>物流運籌系統分析</a:t>
            </a:r>
            <a:endParaRPr lang="zh-TW" altLang="en-US"/>
          </a:p>
        </p:txBody>
      </p:sp>
      <p:sp>
        <p:nvSpPr>
          <p:cNvPr id="5" name="頁尾版面配置區 4"/>
          <p:cNvSpPr>
            <a:spLocks noGrp="1"/>
          </p:cNvSpPr>
          <p:nvPr>
            <p:ph type="ftr" sz="quarter" idx="3"/>
          </p:nvPr>
        </p:nvSpPr>
        <p:spPr>
          <a:xfrm>
            <a:off x="3029476" y="6356351"/>
            <a:ext cx="308663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TW" smtClean="0"/>
              <a:t>Copyright © </a:t>
            </a:r>
            <a:r>
              <a:rPr lang="zh-TW" altLang="en-US" smtClean="0"/>
              <a:t>華泰文化</a:t>
            </a:r>
            <a:endParaRPr lang="zh-TW" altLang="en-US"/>
          </a:p>
        </p:txBody>
      </p:sp>
      <p:sp>
        <p:nvSpPr>
          <p:cNvPr id="6" name="投影片編號版面配置區 5"/>
          <p:cNvSpPr>
            <a:spLocks noGrp="1"/>
          </p:cNvSpPr>
          <p:nvPr>
            <p:ph type="sldNum" sz="quarter" idx="4"/>
          </p:nvPr>
        </p:nvSpPr>
        <p:spPr>
          <a:xfrm>
            <a:off x="6459072" y="6356351"/>
            <a:ext cx="20577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BCD095-C2C7-4FEB-8CBB-D79E65A36336}" type="slidenum">
              <a:rPr lang="zh-TW" altLang="en-US" smtClean="0"/>
              <a:pPr/>
              <a:t>‹#›</a:t>
            </a:fld>
            <a:endParaRPr lang="zh-TW" altLang="en-US"/>
          </a:p>
        </p:txBody>
      </p:sp>
    </p:spTree>
    <p:extLst>
      <p:ext uri="{BB962C8B-B14F-4D97-AF65-F5344CB8AC3E}">
        <p14:creationId xmlns:p14="http://schemas.microsoft.com/office/powerpoint/2010/main" val="1524311488"/>
      </p:ext>
    </p:extLst>
  </p:cSld>
  <p:clrMap bg1="lt1" tx1="dk1" bg2="lt2" tx2="dk2" accent1="accent1" accent2="accent2" accent3="accent3" accent4="accent4" accent5="accent5" accent6="accent6" hlink="hlink" folHlink="folHlink"/>
  <p:sldLayoutIdLst>
    <p:sldLayoutId id="2147483649" r:id="rId1"/>
    <p:sldLayoutId id="214748370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84" r:id="rId13"/>
    <p:sldLayoutId id="2147483710" r:id="rId14"/>
  </p:sldLayoutIdLst>
  <p:transition>
    <p:zoom/>
  </p:transition>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662940" y="2033588"/>
            <a:ext cx="7920000" cy="3654758"/>
          </a:xfrm>
          <a:prstGeom prst="rect">
            <a:avLst/>
          </a:prstGeom>
          <a:noFill/>
          <a:ln w="9525">
            <a:noFill/>
            <a:miter lim="800000"/>
            <a:headEnd/>
            <a:tailEnd/>
          </a:ln>
        </p:spPr>
      </p:pic>
      <p:sp>
        <p:nvSpPr>
          <p:cNvPr id="11" name="日期版面配置區 10"/>
          <p:cNvSpPr>
            <a:spLocks noGrp="1"/>
          </p:cNvSpPr>
          <p:nvPr>
            <p:ph type="dt" sz="half" idx="10"/>
          </p:nvPr>
        </p:nvSpPr>
        <p:spPr/>
        <p:txBody>
          <a:bodyPr/>
          <a:lstStyle/>
          <a:p>
            <a:pPr>
              <a:defRPr/>
            </a:pPr>
            <a:r>
              <a:rPr lang="zh-TW" altLang="en-US" smtClean="0"/>
              <a:t>物流與運籌管理</a:t>
            </a:r>
            <a:r>
              <a:rPr lang="en-US" altLang="zh-TW" smtClean="0"/>
              <a:t>5</a:t>
            </a:r>
            <a:r>
              <a:rPr lang="zh-TW" altLang="en-US" smtClean="0"/>
              <a:t>版  </a:t>
            </a:r>
            <a:r>
              <a:rPr lang="en-US" altLang="zh-TW" smtClean="0"/>
              <a:t>ch03 </a:t>
            </a:r>
            <a:r>
              <a:rPr lang="zh-TW" altLang="en-US" smtClean="0"/>
              <a:t>物流運籌系統分析</a:t>
            </a:r>
            <a:endParaRPr lang="zh-TW" altLang="en-US" dirty="0"/>
          </a:p>
        </p:txBody>
      </p:sp>
      <p:sp>
        <p:nvSpPr>
          <p:cNvPr id="12" name="投影片編號版面配置區 11"/>
          <p:cNvSpPr>
            <a:spLocks noGrp="1"/>
          </p:cNvSpPr>
          <p:nvPr>
            <p:ph type="sldNum" sz="quarter" idx="11"/>
          </p:nvPr>
        </p:nvSpPr>
        <p:spPr/>
        <p:txBody>
          <a:bodyPr/>
          <a:lstStyle/>
          <a:p>
            <a:pPr>
              <a:defRPr/>
            </a:pPr>
            <a:r>
              <a:rPr lang="en-US" altLang="zh-TW" smtClean="0"/>
              <a:t>3-</a:t>
            </a:r>
            <a:fld id="{6BC102DD-D011-4720-8565-ECD5784E7A58}" type="slidenum">
              <a:rPr lang="zh-TW" altLang="en-US" smtClean="0"/>
              <a:pPr>
                <a:defRPr/>
              </a:pPr>
              <a:t>10</a:t>
            </a:fld>
            <a:endParaRPr lang="zh-TW" altLang="en-US" dirty="0"/>
          </a:p>
        </p:txBody>
      </p:sp>
      <p:sp>
        <p:nvSpPr>
          <p:cNvPr id="13" name="頁尾版面配置區 12"/>
          <p:cNvSpPr>
            <a:spLocks noGrp="1"/>
          </p:cNvSpPr>
          <p:nvPr>
            <p:ph type="ftr" sz="quarter" idx="12"/>
          </p:nvPr>
        </p:nvSpPr>
        <p:spPr/>
        <p:txBody>
          <a:bodyPr/>
          <a:lstStyle/>
          <a:p>
            <a:pPr>
              <a:defRPr/>
            </a:pPr>
            <a:r>
              <a:rPr lang="en-US" altLang="zh-TW" smtClean="0"/>
              <a:t>Copyright © </a:t>
            </a:r>
            <a:r>
              <a:rPr lang="zh-TW" altLang="en-US" smtClean="0"/>
              <a:t>華泰文化</a:t>
            </a:r>
            <a:endParaRPr lang="zh-TW" altLang="en-US"/>
          </a:p>
        </p:txBody>
      </p:sp>
      <p:sp>
        <p:nvSpPr>
          <p:cNvPr id="3" name="標題 2"/>
          <p:cNvSpPr>
            <a:spLocks noGrp="1"/>
          </p:cNvSpPr>
          <p:nvPr>
            <p:ph type="title"/>
          </p:nvPr>
        </p:nvSpPr>
        <p:spPr/>
        <p:txBody>
          <a:bodyPr/>
          <a:lstStyle/>
          <a:p>
            <a:r>
              <a:rPr lang="zh-TW" altLang="en-US" dirty="0" smtClean="0"/>
              <a:t>一般系統的</a:t>
            </a:r>
            <a:r>
              <a:rPr lang="zh-TW" altLang="en-US" dirty="0" smtClean="0"/>
              <a:t>結構及組成元素</a:t>
            </a:r>
            <a:endParaRPr lang="zh-TW" altLang="en-US" dirty="0"/>
          </a:p>
        </p:txBody>
      </p:sp>
    </p:spTree>
    <p:extLst>
      <p:ext uri="{BB962C8B-B14F-4D97-AF65-F5344CB8AC3E}">
        <p14:creationId xmlns:p14="http://schemas.microsoft.com/office/powerpoint/2010/main" val="160147542"/>
      </p:ext>
    </p:extLst>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物流系統管理挑戰</a:t>
            </a:r>
            <a:endParaRPr lang="zh-TW" altLang="en-US" dirty="0"/>
          </a:p>
        </p:txBody>
      </p:sp>
      <p:sp>
        <p:nvSpPr>
          <p:cNvPr id="3" name="內容版面配置區 2"/>
          <p:cNvSpPr>
            <a:spLocks noGrp="1"/>
          </p:cNvSpPr>
          <p:nvPr>
            <p:ph idx="1"/>
          </p:nvPr>
        </p:nvSpPr>
        <p:spPr/>
        <p:txBody>
          <a:bodyPr>
            <a:normAutofit fontScale="92500" lnSpcReduction="20000"/>
          </a:bodyPr>
          <a:lstStyle/>
          <a:p>
            <a:r>
              <a:rPr lang="zh-TW" altLang="en-US" dirty="0" smtClean="0"/>
              <a:t>物流系統中的每一位經理人都被賦予一組轉鈕</a:t>
            </a:r>
            <a:r>
              <a:rPr lang="en-US" altLang="zh-TW" dirty="0" smtClean="0"/>
              <a:t>(a set of knobs)</a:t>
            </a:r>
            <a:r>
              <a:rPr lang="zh-TW" altLang="en-US" dirty="0" smtClean="0"/>
              <a:t>責任，每一個人都可以看到量表上的讀表數。每位經理人的目標是將轉鈕設定在目標水準上，追求物流系統產出的最大化。</a:t>
            </a:r>
            <a:endParaRPr lang="en-US" altLang="zh-TW" dirty="0" smtClean="0"/>
          </a:p>
          <a:p>
            <a:r>
              <a:rPr lang="zh-TW" altLang="en-US" dirty="0" smtClean="0"/>
              <a:t>供應鏈的基本運作機制非常簡單，但是整個供應鏈的行為卻是很難了解的，要予以預測與控制就更加困難了。</a:t>
            </a:r>
            <a:endParaRPr lang="en-US" altLang="zh-TW" dirty="0" smtClean="0"/>
          </a:p>
          <a:p>
            <a:r>
              <a:rPr lang="zh-TW" altLang="en-US" dirty="0" smtClean="0"/>
              <a:t>企業控制供應鏈的常用方式，例如：提供數量折扣鼓勵大量採購或執行促銷增加銷售等，經常會帶來完全意想不到甚至是非常嚴重的結果。</a:t>
            </a:r>
            <a:endParaRPr lang="en-US" altLang="zh-TW" dirty="0" smtClean="0"/>
          </a:p>
          <a:p>
            <a:r>
              <a:rPr lang="zh-TW" altLang="en-US" dirty="0" smtClean="0"/>
              <a:t>當物流經理人面對複雜的供應鏈系統時，了解系統不是一項奢侈品，而是一項必需品。</a:t>
            </a:r>
            <a:endParaRPr lang="zh-TW" altLang="en-US" dirty="0"/>
          </a:p>
        </p:txBody>
      </p:sp>
      <p:sp>
        <p:nvSpPr>
          <p:cNvPr id="8" name="日期版面配置區 7"/>
          <p:cNvSpPr>
            <a:spLocks noGrp="1"/>
          </p:cNvSpPr>
          <p:nvPr>
            <p:ph type="dt" sz="half" idx="10"/>
          </p:nvPr>
        </p:nvSpPr>
        <p:spPr/>
        <p:txBody>
          <a:bodyPr/>
          <a:lstStyle/>
          <a:p>
            <a:pPr>
              <a:defRPr/>
            </a:pPr>
            <a:r>
              <a:rPr lang="zh-TW" altLang="en-US" smtClean="0"/>
              <a:t>物流與運籌管理</a:t>
            </a:r>
            <a:r>
              <a:rPr lang="en-US" altLang="zh-TW" smtClean="0"/>
              <a:t>5</a:t>
            </a:r>
            <a:r>
              <a:rPr lang="zh-TW" altLang="en-US" smtClean="0"/>
              <a:t>版  </a:t>
            </a:r>
            <a:r>
              <a:rPr lang="en-US" altLang="zh-TW" smtClean="0"/>
              <a:t>ch03 </a:t>
            </a:r>
            <a:r>
              <a:rPr lang="zh-TW" altLang="en-US" smtClean="0"/>
              <a:t>物流運籌系統分析</a:t>
            </a:r>
            <a:endParaRPr lang="zh-TW" altLang="en-US" dirty="0"/>
          </a:p>
        </p:txBody>
      </p:sp>
      <p:sp>
        <p:nvSpPr>
          <p:cNvPr id="9" name="投影片編號版面配置區 8"/>
          <p:cNvSpPr>
            <a:spLocks noGrp="1"/>
          </p:cNvSpPr>
          <p:nvPr>
            <p:ph type="sldNum" sz="quarter" idx="11"/>
          </p:nvPr>
        </p:nvSpPr>
        <p:spPr/>
        <p:txBody>
          <a:bodyPr/>
          <a:lstStyle/>
          <a:p>
            <a:pPr>
              <a:defRPr/>
            </a:pPr>
            <a:r>
              <a:rPr lang="en-US" altLang="zh-TW" smtClean="0"/>
              <a:t>3-</a:t>
            </a:r>
            <a:fld id="{6BC102DD-D011-4720-8565-ECD5784E7A58}" type="slidenum">
              <a:rPr lang="zh-TW" altLang="en-US" smtClean="0"/>
              <a:pPr>
                <a:defRPr/>
              </a:pPr>
              <a:t>11</a:t>
            </a:fld>
            <a:endParaRPr lang="zh-TW" altLang="en-US" dirty="0"/>
          </a:p>
        </p:txBody>
      </p:sp>
      <p:sp>
        <p:nvSpPr>
          <p:cNvPr id="10" name="頁尾版面配置區 9"/>
          <p:cNvSpPr>
            <a:spLocks noGrp="1"/>
          </p:cNvSpPr>
          <p:nvPr>
            <p:ph type="ftr" sz="quarter" idx="12"/>
          </p:nvPr>
        </p:nvSpPr>
        <p:spPr/>
        <p:txBody>
          <a:bodyPr/>
          <a:lstStyle/>
          <a:p>
            <a:pPr>
              <a:defRPr/>
            </a:pPr>
            <a:r>
              <a:rPr lang="en-US" altLang="zh-TW" smtClean="0"/>
              <a:t>Copyright © </a:t>
            </a:r>
            <a:r>
              <a:rPr lang="zh-TW" altLang="en-US" smtClean="0"/>
              <a:t>華泰文化</a:t>
            </a:r>
            <a:endParaRPr lang="zh-TW" altLang="en-US"/>
          </a:p>
        </p:txBody>
      </p:sp>
    </p:spTree>
    <p:extLst>
      <p:ext uri="{BB962C8B-B14F-4D97-AF65-F5344CB8AC3E}">
        <p14:creationId xmlns:p14="http://schemas.microsoft.com/office/powerpoint/2010/main" val="1945151686"/>
      </p:ext>
    </p:extLst>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系統與回饋</a:t>
            </a:r>
            <a:endParaRPr lang="zh-TW" altLang="en-US" dirty="0"/>
          </a:p>
        </p:txBody>
      </p:sp>
      <p:pic>
        <p:nvPicPr>
          <p:cNvPr id="5122" name="Picture 2"/>
          <p:cNvPicPr>
            <a:picLocks noChangeAspect="1" noChangeArrowheads="1"/>
          </p:cNvPicPr>
          <p:nvPr/>
        </p:nvPicPr>
        <p:blipFill>
          <a:blip r:embed="rId2" cstate="print"/>
          <a:srcRect t="4805"/>
          <a:stretch>
            <a:fillRect/>
          </a:stretch>
        </p:blipFill>
        <p:spPr bwMode="auto">
          <a:xfrm>
            <a:off x="1037273" y="2720340"/>
            <a:ext cx="7229475" cy="2094548"/>
          </a:xfrm>
          <a:prstGeom prst="rect">
            <a:avLst/>
          </a:prstGeom>
          <a:noFill/>
          <a:ln w="9525">
            <a:noFill/>
            <a:miter lim="800000"/>
            <a:headEnd/>
            <a:tailEnd/>
          </a:ln>
        </p:spPr>
      </p:pic>
      <p:sp>
        <p:nvSpPr>
          <p:cNvPr id="9" name="日期版面配置區 8"/>
          <p:cNvSpPr>
            <a:spLocks noGrp="1"/>
          </p:cNvSpPr>
          <p:nvPr>
            <p:ph type="dt" sz="half" idx="10"/>
          </p:nvPr>
        </p:nvSpPr>
        <p:spPr/>
        <p:txBody>
          <a:bodyPr/>
          <a:lstStyle/>
          <a:p>
            <a:pPr>
              <a:defRPr/>
            </a:pPr>
            <a:r>
              <a:rPr lang="zh-TW" altLang="en-US" smtClean="0"/>
              <a:t>物流與運籌管理</a:t>
            </a:r>
            <a:r>
              <a:rPr lang="en-US" altLang="zh-TW" smtClean="0"/>
              <a:t>5</a:t>
            </a:r>
            <a:r>
              <a:rPr lang="zh-TW" altLang="en-US" smtClean="0"/>
              <a:t>版  </a:t>
            </a:r>
            <a:r>
              <a:rPr lang="en-US" altLang="zh-TW" smtClean="0"/>
              <a:t>ch03 </a:t>
            </a:r>
            <a:r>
              <a:rPr lang="zh-TW" altLang="en-US" smtClean="0"/>
              <a:t>物流運籌系統分析</a:t>
            </a:r>
            <a:endParaRPr lang="zh-TW" altLang="en-US" dirty="0"/>
          </a:p>
        </p:txBody>
      </p:sp>
      <p:sp>
        <p:nvSpPr>
          <p:cNvPr id="10" name="投影片編號版面配置區 9"/>
          <p:cNvSpPr>
            <a:spLocks noGrp="1"/>
          </p:cNvSpPr>
          <p:nvPr>
            <p:ph type="sldNum" sz="quarter" idx="11"/>
          </p:nvPr>
        </p:nvSpPr>
        <p:spPr/>
        <p:txBody>
          <a:bodyPr/>
          <a:lstStyle/>
          <a:p>
            <a:pPr>
              <a:defRPr/>
            </a:pPr>
            <a:r>
              <a:rPr lang="en-US" altLang="zh-TW" smtClean="0"/>
              <a:t>3-</a:t>
            </a:r>
            <a:fld id="{6BC102DD-D011-4720-8565-ECD5784E7A58}" type="slidenum">
              <a:rPr lang="zh-TW" altLang="en-US" smtClean="0"/>
              <a:pPr>
                <a:defRPr/>
              </a:pPr>
              <a:t>12</a:t>
            </a:fld>
            <a:endParaRPr lang="zh-TW" altLang="en-US" dirty="0"/>
          </a:p>
        </p:txBody>
      </p:sp>
      <p:sp>
        <p:nvSpPr>
          <p:cNvPr id="11" name="頁尾版面配置區 10"/>
          <p:cNvSpPr>
            <a:spLocks noGrp="1"/>
          </p:cNvSpPr>
          <p:nvPr>
            <p:ph type="ftr" sz="quarter" idx="12"/>
          </p:nvPr>
        </p:nvSpPr>
        <p:spPr/>
        <p:txBody>
          <a:bodyPr/>
          <a:lstStyle/>
          <a:p>
            <a:pPr>
              <a:defRPr/>
            </a:pPr>
            <a:r>
              <a:rPr lang="en-US" altLang="zh-TW" smtClean="0"/>
              <a:t>Copyright © </a:t>
            </a:r>
            <a:r>
              <a:rPr lang="zh-TW" altLang="en-US" smtClean="0"/>
              <a:t>華泰文化</a:t>
            </a:r>
            <a:endParaRPr lang="zh-TW" altLang="en-US"/>
          </a:p>
        </p:txBody>
      </p:sp>
    </p:spTree>
    <p:extLst>
      <p:ext uri="{BB962C8B-B14F-4D97-AF65-F5344CB8AC3E}">
        <p14:creationId xmlns:p14="http://schemas.microsoft.com/office/powerpoint/2010/main" val="246359667"/>
      </p:ext>
    </p:extLst>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759" y="365126"/>
            <a:ext cx="7888070" cy="1325563"/>
          </a:xfrm>
        </p:spPr>
        <p:txBody>
          <a:bodyPr/>
          <a:lstStyle/>
          <a:p>
            <a:r>
              <a:rPr lang="zh-TW" altLang="en-US" smtClean="0"/>
              <a:t>強化與弱化回饋</a:t>
            </a:r>
            <a:endParaRPr lang="zh-TW" altLang="en-US" dirty="0"/>
          </a:p>
        </p:txBody>
      </p:sp>
      <p:pic>
        <p:nvPicPr>
          <p:cNvPr id="6146" name="Picture 2"/>
          <p:cNvPicPr>
            <a:picLocks noChangeAspect="1" noChangeArrowheads="1"/>
          </p:cNvPicPr>
          <p:nvPr/>
        </p:nvPicPr>
        <p:blipFill>
          <a:blip r:embed="rId2" cstate="print"/>
          <a:srcRect/>
          <a:stretch>
            <a:fillRect/>
          </a:stretch>
        </p:blipFill>
        <p:spPr bwMode="auto">
          <a:xfrm>
            <a:off x="1488456" y="1984058"/>
            <a:ext cx="6168677" cy="4320000"/>
          </a:xfrm>
          <a:prstGeom prst="rect">
            <a:avLst/>
          </a:prstGeom>
          <a:noFill/>
          <a:ln w="9525">
            <a:noFill/>
            <a:miter lim="800000"/>
            <a:headEnd/>
            <a:tailEnd/>
          </a:ln>
        </p:spPr>
      </p:pic>
      <p:sp>
        <p:nvSpPr>
          <p:cNvPr id="9" name="日期版面配置區 8"/>
          <p:cNvSpPr>
            <a:spLocks noGrp="1"/>
          </p:cNvSpPr>
          <p:nvPr>
            <p:ph type="dt" sz="half" idx="10"/>
          </p:nvPr>
        </p:nvSpPr>
        <p:spPr/>
        <p:txBody>
          <a:bodyPr/>
          <a:lstStyle/>
          <a:p>
            <a:pPr>
              <a:defRPr/>
            </a:pPr>
            <a:r>
              <a:rPr lang="zh-TW" altLang="en-US" smtClean="0"/>
              <a:t>物流與運籌管理</a:t>
            </a:r>
            <a:r>
              <a:rPr lang="en-US" altLang="zh-TW" smtClean="0"/>
              <a:t>5</a:t>
            </a:r>
            <a:r>
              <a:rPr lang="zh-TW" altLang="en-US" smtClean="0"/>
              <a:t>版  </a:t>
            </a:r>
            <a:r>
              <a:rPr lang="en-US" altLang="zh-TW" smtClean="0"/>
              <a:t>ch03 </a:t>
            </a:r>
            <a:r>
              <a:rPr lang="zh-TW" altLang="en-US" smtClean="0"/>
              <a:t>物流運籌系統分析</a:t>
            </a:r>
            <a:endParaRPr lang="zh-TW" altLang="en-US" dirty="0"/>
          </a:p>
        </p:txBody>
      </p:sp>
      <p:sp>
        <p:nvSpPr>
          <p:cNvPr id="10" name="投影片編號版面配置區 9"/>
          <p:cNvSpPr>
            <a:spLocks noGrp="1"/>
          </p:cNvSpPr>
          <p:nvPr>
            <p:ph type="sldNum" sz="quarter" idx="11"/>
          </p:nvPr>
        </p:nvSpPr>
        <p:spPr/>
        <p:txBody>
          <a:bodyPr/>
          <a:lstStyle/>
          <a:p>
            <a:pPr>
              <a:defRPr/>
            </a:pPr>
            <a:r>
              <a:rPr lang="en-US" altLang="zh-TW" smtClean="0"/>
              <a:t>3-</a:t>
            </a:r>
            <a:fld id="{6BC102DD-D011-4720-8565-ECD5784E7A58}" type="slidenum">
              <a:rPr lang="zh-TW" altLang="en-US" smtClean="0"/>
              <a:pPr>
                <a:defRPr/>
              </a:pPr>
              <a:t>13</a:t>
            </a:fld>
            <a:endParaRPr lang="zh-TW" altLang="en-US" dirty="0"/>
          </a:p>
        </p:txBody>
      </p:sp>
      <p:sp>
        <p:nvSpPr>
          <p:cNvPr id="11" name="頁尾版面配置區 10"/>
          <p:cNvSpPr>
            <a:spLocks noGrp="1"/>
          </p:cNvSpPr>
          <p:nvPr>
            <p:ph type="ftr" sz="quarter" idx="12"/>
          </p:nvPr>
        </p:nvSpPr>
        <p:spPr/>
        <p:txBody>
          <a:bodyPr/>
          <a:lstStyle/>
          <a:p>
            <a:pPr>
              <a:defRPr/>
            </a:pPr>
            <a:r>
              <a:rPr lang="en-US" altLang="zh-TW" smtClean="0"/>
              <a:t>Copyright © </a:t>
            </a:r>
            <a:r>
              <a:rPr lang="zh-TW" altLang="en-US" smtClean="0"/>
              <a:t>華泰文化</a:t>
            </a:r>
            <a:endParaRPr lang="zh-TW" altLang="en-US"/>
          </a:p>
        </p:txBody>
      </p:sp>
    </p:spTree>
    <p:extLst>
      <p:ext uri="{BB962C8B-B14F-4D97-AF65-F5344CB8AC3E}">
        <p14:creationId xmlns:p14="http://schemas.microsoft.com/office/powerpoint/2010/main" val="2846173081"/>
      </p:ext>
    </p:extLst>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第二節 企業物流之總體系統</a:t>
            </a:r>
            <a:endParaRPr lang="zh-TW" altLang="en-US" dirty="0"/>
          </a:p>
        </p:txBody>
      </p:sp>
      <p:sp>
        <p:nvSpPr>
          <p:cNvPr id="8" name="日期版面配置區 7"/>
          <p:cNvSpPr>
            <a:spLocks noGrp="1"/>
          </p:cNvSpPr>
          <p:nvPr>
            <p:ph type="dt" sz="half" idx="10"/>
          </p:nvPr>
        </p:nvSpPr>
        <p:spPr/>
        <p:txBody>
          <a:bodyPr/>
          <a:lstStyle/>
          <a:p>
            <a:pPr>
              <a:defRPr/>
            </a:pPr>
            <a:r>
              <a:rPr lang="zh-TW" altLang="en-US" smtClean="0"/>
              <a:t>物流與運籌管理</a:t>
            </a:r>
            <a:r>
              <a:rPr lang="en-US" altLang="zh-TW" smtClean="0"/>
              <a:t>5</a:t>
            </a:r>
            <a:r>
              <a:rPr lang="zh-TW" altLang="en-US" smtClean="0"/>
              <a:t>版  </a:t>
            </a:r>
            <a:r>
              <a:rPr lang="en-US" altLang="zh-TW" smtClean="0"/>
              <a:t>ch03 </a:t>
            </a:r>
            <a:r>
              <a:rPr lang="zh-TW" altLang="en-US" smtClean="0"/>
              <a:t>物流運籌系統分析</a:t>
            </a:r>
            <a:endParaRPr lang="zh-TW" altLang="en-US" dirty="0"/>
          </a:p>
        </p:txBody>
      </p:sp>
      <p:sp>
        <p:nvSpPr>
          <p:cNvPr id="9" name="投影片編號版面配置區 8"/>
          <p:cNvSpPr>
            <a:spLocks noGrp="1"/>
          </p:cNvSpPr>
          <p:nvPr>
            <p:ph type="sldNum" sz="quarter" idx="11"/>
          </p:nvPr>
        </p:nvSpPr>
        <p:spPr/>
        <p:txBody>
          <a:bodyPr/>
          <a:lstStyle/>
          <a:p>
            <a:pPr>
              <a:defRPr/>
            </a:pPr>
            <a:r>
              <a:rPr lang="en-US" altLang="zh-TW" smtClean="0"/>
              <a:t>3-</a:t>
            </a:r>
            <a:fld id="{6BC102DD-D011-4720-8565-ECD5784E7A58}" type="slidenum">
              <a:rPr lang="zh-TW" altLang="en-US" smtClean="0"/>
              <a:pPr>
                <a:defRPr/>
              </a:pPr>
              <a:t>14</a:t>
            </a:fld>
            <a:endParaRPr lang="zh-TW" altLang="en-US" dirty="0"/>
          </a:p>
        </p:txBody>
      </p:sp>
      <p:sp>
        <p:nvSpPr>
          <p:cNvPr id="10" name="頁尾版面配置區 9"/>
          <p:cNvSpPr>
            <a:spLocks noGrp="1"/>
          </p:cNvSpPr>
          <p:nvPr>
            <p:ph type="ftr" sz="quarter" idx="12"/>
          </p:nvPr>
        </p:nvSpPr>
        <p:spPr/>
        <p:txBody>
          <a:bodyPr/>
          <a:lstStyle/>
          <a:p>
            <a:pPr>
              <a:defRPr/>
            </a:pPr>
            <a:r>
              <a:rPr lang="en-US" altLang="zh-TW" smtClean="0"/>
              <a:t>Copyright © </a:t>
            </a:r>
            <a:r>
              <a:rPr lang="zh-TW" altLang="en-US" smtClean="0"/>
              <a:t>華泰文化</a:t>
            </a:r>
            <a:endParaRPr lang="zh-TW" altLang="en-US"/>
          </a:p>
        </p:txBody>
      </p:sp>
    </p:spTree>
    <p:extLst>
      <p:ext uri="{BB962C8B-B14F-4D97-AF65-F5344CB8AC3E}">
        <p14:creationId xmlns:p14="http://schemas.microsoft.com/office/powerpoint/2010/main" val="3477812544"/>
      </p:ext>
    </p:extLst>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企業物流與總體系統之關聯性</a:t>
            </a:r>
            <a:endParaRPr lang="zh-TW" altLang="en-US" dirty="0"/>
          </a:p>
        </p:txBody>
      </p:sp>
      <p:pic>
        <p:nvPicPr>
          <p:cNvPr id="8194" name="Picture 2"/>
          <p:cNvPicPr>
            <a:picLocks noChangeAspect="1" noChangeArrowheads="1"/>
          </p:cNvPicPr>
          <p:nvPr/>
        </p:nvPicPr>
        <p:blipFill>
          <a:blip r:embed="rId2" cstate="print"/>
          <a:srcRect/>
          <a:stretch>
            <a:fillRect/>
          </a:stretch>
        </p:blipFill>
        <p:spPr bwMode="auto">
          <a:xfrm>
            <a:off x="1167765" y="1969770"/>
            <a:ext cx="7105650" cy="3695700"/>
          </a:xfrm>
          <a:prstGeom prst="rect">
            <a:avLst/>
          </a:prstGeom>
          <a:noFill/>
          <a:ln w="9525">
            <a:noFill/>
            <a:miter lim="800000"/>
            <a:headEnd/>
            <a:tailEnd/>
          </a:ln>
        </p:spPr>
      </p:pic>
      <p:sp>
        <p:nvSpPr>
          <p:cNvPr id="9" name="日期版面配置區 8"/>
          <p:cNvSpPr>
            <a:spLocks noGrp="1"/>
          </p:cNvSpPr>
          <p:nvPr>
            <p:ph type="dt" sz="half" idx="10"/>
          </p:nvPr>
        </p:nvSpPr>
        <p:spPr/>
        <p:txBody>
          <a:bodyPr/>
          <a:lstStyle/>
          <a:p>
            <a:pPr>
              <a:defRPr/>
            </a:pPr>
            <a:r>
              <a:rPr lang="zh-TW" altLang="en-US" smtClean="0"/>
              <a:t>物流與運籌管理</a:t>
            </a:r>
            <a:r>
              <a:rPr lang="en-US" altLang="zh-TW" smtClean="0"/>
              <a:t>5</a:t>
            </a:r>
            <a:r>
              <a:rPr lang="zh-TW" altLang="en-US" smtClean="0"/>
              <a:t>版  </a:t>
            </a:r>
            <a:r>
              <a:rPr lang="en-US" altLang="zh-TW" smtClean="0"/>
              <a:t>ch03 </a:t>
            </a:r>
            <a:r>
              <a:rPr lang="zh-TW" altLang="en-US" smtClean="0"/>
              <a:t>物流運籌系統分析</a:t>
            </a:r>
            <a:endParaRPr lang="zh-TW" altLang="en-US" dirty="0"/>
          </a:p>
        </p:txBody>
      </p:sp>
      <p:sp>
        <p:nvSpPr>
          <p:cNvPr id="10" name="投影片編號版面配置區 9"/>
          <p:cNvSpPr>
            <a:spLocks noGrp="1"/>
          </p:cNvSpPr>
          <p:nvPr>
            <p:ph type="sldNum" sz="quarter" idx="11"/>
          </p:nvPr>
        </p:nvSpPr>
        <p:spPr/>
        <p:txBody>
          <a:bodyPr/>
          <a:lstStyle/>
          <a:p>
            <a:pPr>
              <a:defRPr/>
            </a:pPr>
            <a:r>
              <a:rPr lang="en-US" altLang="zh-TW" smtClean="0"/>
              <a:t>3-</a:t>
            </a:r>
            <a:fld id="{6BC102DD-D011-4720-8565-ECD5784E7A58}" type="slidenum">
              <a:rPr lang="zh-TW" altLang="en-US" smtClean="0"/>
              <a:pPr>
                <a:defRPr/>
              </a:pPr>
              <a:t>15</a:t>
            </a:fld>
            <a:endParaRPr lang="zh-TW" altLang="en-US" dirty="0"/>
          </a:p>
        </p:txBody>
      </p:sp>
      <p:sp>
        <p:nvSpPr>
          <p:cNvPr id="11" name="頁尾版面配置區 10"/>
          <p:cNvSpPr>
            <a:spLocks noGrp="1"/>
          </p:cNvSpPr>
          <p:nvPr>
            <p:ph type="ftr" sz="quarter" idx="12"/>
          </p:nvPr>
        </p:nvSpPr>
        <p:spPr/>
        <p:txBody>
          <a:bodyPr/>
          <a:lstStyle/>
          <a:p>
            <a:pPr>
              <a:defRPr/>
            </a:pPr>
            <a:r>
              <a:rPr lang="en-US" altLang="zh-TW" smtClean="0"/>
              <a:t>Copyright © </a:t>
            </a:r>
            <a:r>
              <a:rPr lang="zh-TW" altLang="en-US" smtClean="0"/>
              <a:t>華泰文化</a:t>
            </a:r>
            <a:endParaRPr lang="zh-TW" altLang="en-US"/>
          </a:p>
        </p:txBody>
      </p:sp>
    </p:spTree>
    <p:extLst>
      <p:ext uri="{BB962C8B-B14F-4D97-AF65-F5344CB8AC3E}">
        <p14:creationId xmlns:p14="http://schemas.microsoft.com/office/powerpoint/2010/main" val="2950829091"/>
      </p:ext>
    </p:extLst>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外部系統</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smtClean="0"/>
              <a:t>企業應尋求可以融入整個供應鏈大系統的一個最佳化系統，而不是一個 “最佳化” 的物流子系統。</a:t>
            </a:r>
            <a:endParaRPr lang="en-US" altLang="zh-TW" dirty="0" smtClean="0"/>
          </a:p>
          <a:p>
            <a:r>
              <a:rPr lang="zh-TW" altLang="en-US" dirty="0" smtClean="0"/>
              <a:t>企業也許需要透過內部子系統的次佳化，以達成整體系統的最佳化。</a:t>
            </a:r>
            <a:endParaRPr lang="en-US" altLang="zh-TW" dirty="0" smtClean="0"/>
          </a:p>
          <a:p>
            <a:r>
              <a:rPr lang="zh-TW" altLang="en-US" dirty="0" smtClean="0"/>
              <a:t>近年來，企業不可控之外部環境變化愈趨劇烈，例如：</a:t>
            </a:r>
            <a:r>
              <a:rPr lang="en-US" altLang="zh-TW" dirty="0" smtClean="0"/>
              <a:t>2018</a:t>
            </a:r>
            <a:r>
              <a:rPr lang="zh-TW" altLang="en-US" dirty="0" smtClean="0"/>
              <a:t>年開始之中美貿易大戰、</a:t>
            </a:r>
            <a:r>
              <a:rPr lang="en-US" altLang="zh-TW" dirty="0" smtClean="0"/>
              <a:t>2019</a:t>
            </a:r>
            <a:r>
              <a:rPr lang="zh-TW" altLang="en-US" dirty="0" smtClean="0"/>
              <a:t>年底至</a:t>
            </a:r>
            <a:r>
              <a:rPr lang="en-US" altLang="zh-TW" dirty="0" smtClean="0"/>
              <a:t>2020</a:t>
            </a:r>
            <a:r>
              <a:rPr lang="zh-TW" altLang="en-US" dirty="0" smtClean="0"/>
              <a:t>年初罷發之全球新型冠狀病毒（新冠肺炎：</a:t>
            </a:r>
            <a:r>
              <a:rPr lang="en-US" altLang="zh-TW" dirty="0" smtClean="0"/>
              <a:t>COVID-19</a:t>
            </a:r>
            <a:r>
              <a:rPr lang="zh-TW" altLang="en-US" dirty="0" smtClean="0"/>
              <a:t>），對全球供應鏈造成巨大衝擊，而衍生出對物流應變管理能力強化支新興需求。</a:t>
            </a:r>
            <a:endParaRPr lang="zh-TW" altLang="en-US" dirty="0"/>
          </a:p>
        </p:txBody>
      </p:sp>
      <p:sp>
        <p:nvSpPr>
          <p:cNvPr id="8" name="日期版面配置區 7"/>
          <p:cNvSpPr>
            <a:spLocks noGrp="1"/>
          </p:cNvSpPr>
          <p:nvPr>
            <p:ph type="dt" sz="half" idx="10"/>
          </p:nvPr>
        </p:nvSpPr>
        <p:spPr/>
        <p:txBody>
          <a:bodyPr/>
          <a:lstStyle/>
          <a:p>
            <a:pPr>
              <a:defRPr/>
            </a:pPr>
            <a:r>
              <a:rPr lang="zh-TW" altLang="en-US" smtClean="0"/>
              <a:t>物流與運籌管理</a:t>
            </a:r>
            <a:r>
              <a:rPr lang="en-US" altLang="zh-TW" smtClean="0"/>
              <a:t>5</a:t>
            </a:r>
            <a:r>
              <a:rPr lang="zh-TW" altLang="en-US" smtClean="0"/>
              <a:t>版  </a:t>
            </a:r>
            <a:r>
              <a:rPr lang="en-US" altLang="zh-TW" smtClean="0"/>
              <a:t>ch03 </a:t>
            </a:r>
            <a:r>
              <a:rPr lang="zh-TW" altLang="en-US" smtClean="0"/>
              <a:t>物流運籌系統分析</a:t>
            </a:r>
            <a:endParaRPr lang="zh-TW" altLang="en-US" dirty="0"/>
          </a:p>
        </p:txBody>
      </p:sp>
      <p:sp>
        <p:nvSpPr>
          <p:cNvPr id="9" name="投影片編號版面配置區 8"/>
          <p:cNvSpPr>
            <a:spLocks noGrp="1"/>
          </p:cNvSpPr>
          <p:nvPr>
            <p:ph type="sldNum" sz="quarter" idx="11"/>
          </p:nvPr>
        </p:nvSpPr>
        <p:spPr/>
        <p:txBody>
          <a:bodyPr/>
          <a:lstStyle/>
          <a:p>
            <a:pPr>
              <a:defRPr/>
            </a:pPr>
            <a:r>
              <a:rPr lang="en-US" altLang="zh-TW" smtClean="0"/>
              <a:t>3-</a:t>
            </a:r>
            <a:fld id="{6BC102DD-D011-4720-8565-ECD5784E7A58}" type="slidenum">
              <a:rPr lang="zh-TW" altLang="en-US" smtClean="0"/>
              <a:pPr>
                <a:defRPr/>
              </a:pPr>
              <a:t>16</a:t>
            </a:fld>
            <a:endParaRPr lang="zh-TW" altLang="en-US" dirty="0"/>
          </a:p>
        </p:txBody>
      </p:sp>
      <p:sp>
        <p:nvSpPr>
          <p:cNvPr id="10" name="頁尾版面配置區 9"/>
          <p:cNvSpPr>
            <a:spLocks noGrp="1"/>
          </p:cNvSpPr>
          <p:nvPr>
            <p:ph type="ftr" sz="quarter" idx="12"/>
          </p:nvPr>
        </p:nvSpPr>
        <p:spPr/>
        <p:txBody>
          <a:bodyPr/>
          <a:lstStyle/>
          <a:p>
            <a:pPr>
              <a:defRPr/>
            </a:pPr>
            <a:r>
              <a:rPr lang="en-US" altLang="zh-TW" smtClean="0"/>
              <a:t>Copyright © </a:t>
            </a:r>
            <a:r>
              <a:rPr lang="zh-TW" altLang="en-US" smtClean="0"/>
              <a:t>華泰文化</a:t>
            </a:r>
            <a:endParaRPr lang="zh-TW" altLang="en-US"/>
          </a:p>
        </p:txBody>
      </p:sp>
    </p:spTree>
    <p:extLst>
      <p:ext uri="{BB962C8B-B14F-4D97-AF65-F5344CB8AC3E}">
        <p14:creationId xmlns:p14="http://schemas.microsoft.com/office/powerpoint/2010/main" val="3099913"/>
      </p:ext>
    </p:extLst>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內部系統</a:t>
            </a:r>
            <a:endParaRPr lang="zh-TW" altLang="en-US" dirty="0"/>
          </a:p>
        </p:txBody>
      </p:sp>
      <p:sp>
        <p:nvSpPr>
          <p:cNvPr id="3" name="內容版面配置區 2"/>
          <p:cNvSpPr>
            <a:spLocks noGrp="1"/>
          </p:cNvSpPr>
          <p:nvPr>
            <p:ph idx="1"/>
          </p:nvPr>
        </p:nvSpPr>
        <p:spPr/>
        <p:txBody>
          <a:bodyPr/>
          <a:lstStyle/>
          <a:p>
            <a:r>
              <a:rPr lang="zh-TW" altLang="en-US" dirty="0" smtClean="0"/>
              <a:t>物流與行銷功能間的介面關係（</a:t>
            </a:r>
            <a:r>
              <a:rPr lang="en-US" altLang="zh-TW" dirty="0" smtClean="0"/>
              <a:t>4P</a:t>
            </a:r>
            <a:r>
              <a:rPr lang="zh-TW" altLang="en-US" dirty="0" smtClean="0"/>
              <a:t>角度）。</a:t>
            </a:r>
            <a:endParaRPr lang="en-US" altLang="zh-TW" dirty="0" smtClean="0"/>
          </a:p>
          <a:p>
            <a:r>
              <a:rPr lang="zh-TW" altLang="en-US" dirty="0" smtClean="0"/>
              <a:t>物流與生產功能間的介面關係。</a:t>
            </a:r>
            <a:endParaRPr lang="en-US" altLang="zh-TW" dirty="0" smtClean="0"/>
          </a:p>
          <a:p>
            <a:r>
              <a:rPr lang="zh-TW" altLang="en-US" dirty="0" smtClean="0"/>
              <a:t>物流與財務會計功能間的介面關係。</a:t>
            </a:r>
            <a:endParaRPr lang="zh-TW" altLang="en-US" dirty="0"/>
          </a:p>
        </p:txBody>
      </p:sp>
      <p:sp>
        <p:nvSpPr>
          <p:cNvPr id="8" name="日期版面配置區 7"/>
          <p:cNvSpPr>
            <a:spLocks noGrp="1"/>
          </p:cNvSpPr>
          <p:nvPr>
            <p:ph type="dt" sz="half" idx="10"/>
          </p:nvPr>
        </p:nvSpPr>
        <p:spPr/>
        <p:txBody>
          <a:bodyPr/>
          <a:lstStyle/>
          <a:p>
            <a:pPr>
              <a:defRPr/>
            </a:pPr>
            <a:r>
              <a:rPr lang="zh-TW" altLang="en-US" smtClean="0"/>
              <a:t>物流與運籌管理</a:t>
            </a:r>
            <a:r>
              <a:rPr lang="en-US" altLang="zh-TW" smtClean="0"/>
              <a:t>5</a:t>
            </a:r>
            <a:r>
              <a:rPr lang="zh-TW" altLang="en-US" smtClean="0"/>
              <a:t>版  </a:t>
            </a:r>
            <a:r>
              <a:rPr lang="en-US" altLang="zh-TW" smtClean="0"/>
              <a:t>ch03 </a:t>
            </a:r>
            <a:r>
              <a:rPr lang="zh-TW" altLang="en-US" smtClean="0"/>
              <a:t>物流運籌系統分析</a:t>
            </a:r>
            <a:endParaRPr lang="zh-TW" altLang="en-US" dirty="0"/>
          </a:p>
        </p:txBody>
      </p:sp>
      <p:sp>
        <p:nvSpPr>
          <p:cNvPr id="9" name="投影片編號版面配置區 8"/>
          <p:cNvSpPr>
            <a:spLocks noGrp="1"/>
          </p:cNvSpPr>
          <p:nvPr>
            <p:ph type="sldNum" sz="quarter" idx="11"/>
          </p:nvPr>
        </p:nvSpPr>
        <p:spPr/>
        <p:txBody>
          <a:bodyPr/>
          <a:lstStyle/>
          <a:p>
            <a:pPr>
              <a:defRPr/>
            </a:pPr>
            <a:r>
              <a:rPr lang="en-US" altLang="zh-TW" smtClean="0"/>
              <a:t>3-</a:t>
            </a:r>
            <a:fld id="{6BC102DD-D011-4720-8565-ECD5784E7A58}" type="slidenum">
              <a:rPr lang="zh-TW" altLang="en-US" smtClean="0"/>
              <a:pPr>
                <a:defRPr/>
              </a:pPr>
              <a:t>17</a:t>
            </a:fld>
            <a:endParaRPr lang="zh-TW" altLang="en-US" dirty="0"/>
          </a:p>
        </p:txBody>
      </p:sp>
      <p:sp>
        <p:nvSpPr>
          <p:cNvPr id="10" name="頁尾版面配置區 9"/>
          <p:cNvSpPr>
            <a:spLocks noGrp="1"/>
          </p:cNvSpPr>
          <p:nvPr>
            <p:ph type="ftr" sz="quarter" idx="12"/>
          </p:nvPr>
        </p:nvSpPr>
        <p:spPr/>
        <p:txBody>
          <a:bodyPr/>
          <a:lstStyle/>
          <a:p>
            <a:pPr>
              <a:defRPr/>
            </a:pPr>
            <a:r>
              <a:rPr lang="en-US" altLang="zh-TW" smtClean="0"/>
              <a:t>Copyright © </a:t>
            </a:r>
            <a:r>
              <a:rPr lang="zh-TW" altLang="en-US" smtClean="0"/>
              <a:t>華泰文化</a:t>
            </a:r>
            <a:endParaRPr lang="zh-TW" altLang="en-US"/>
          </a:p>
        </p:txBody>
      </p:sp>
    </p:spTree>
    <p:extLst>
      <p:ext uri="{BB962C8B-B14F-4D97-AF65-F5344CB8AC3E}">
        <p14:creationId xmlns:p14="http://schemas.microsoft.com/office/powerpoint/2010/main" val="409904085"/>
      </p:ext>
    </p:extLst>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個體系統</a:t>
            </a:r>
            <a:endParaRPr lang="zh-TW" altLang="en-US" dirty="0"/>
          </a:p>
        </p:txBody>
      </p:sp>
      <p:sp>
        <p:nvSpPr>
          <p:cNvPr id="9" name="內容版面配置區 8"/>
          <p:cNvSpPr>
            <a:spLocks noGrp="1"/>
          </p:cNvSpPr>
          <p:nvPr>
            <p:ph idx="1"/>
          </p:nvPr>
        </p:nvSpPr>
        <p:spPr/>
        <p:txBody>
          <a:bodyPr/>
          <a:lstStyle/>
          <a:p>
            <a:r>
              <a:rPr lang="zh-TW" altLang="en-US" dirty="0" smtClean="0"/>
              <a:t>物流運籌的管理目標乃致力於設計最小總物流運籌成本的營運模式，來達成企業設定的顧客服務目標。</a:t>
            </a:r>
            <a:endParaRPr lang="zh-TW" altLang="en-US" dirty="0"/>
          </a:p>
        </p:txBody>
      </p:sp>
      <p:pic>
        <p:nvPicPr>
          <p:cNvPr id="9218" name="Picture 2"/>
          <p:cNvPicPr>
            <a:picLocks noChangeAspect="1" noChangeArrowheads="1"/>
          </p:cNvPicPr>
          <p:nvPr/>
        </p:nvPicPr>
        <p:blipFill>
          <a:blip r:embed="rId2" cstate="print"/>
          <a:srcRect/>
          <a:stretch>
            <a:fillRect/>
          </a:stretch>
        </p:blipFill>
        <p:spPr bwMode="auto">
          <a:xfrm>
            <a:off x="2006104" y="2724448"/>
            <a:ext cx="6601792" cy="3587451"/>
          </a:xfrm>
          <a:prstGeom prst="rect">
            <a:avLst/>
          </a:prstGeom>
          <a:noFill/>
          <a:ln w="9525">
            <a:noFill/>
            <a:miter lim="800000"/>
            <a:headEnd/>
            <a:tailEnd/>
          </a:ln>
        </p:spPr>
      </p:pic>
      <p:sp>
        <p:nvSpPr>
          <p:cNvPr id="10" name="日期版面配置區 9"/>
          <p:cNvSpPr>
            <a:spLocks noGrp="1"/>
          </p:cNvSpPr>
          <p:nvPr>
            <p:ph type="dt" sz="half" idx="10"/>
          </p:nvPr>
        </p:nvSpPr>
        <p:spPr/>
        <p:txBody>
          <a:bodyPr/>
          <a:lstStyle/>
          <a:p>
            <a:pPr>
              <a:defRPr/>
            </a:pPr>
            <a:r>
              <a:rPr lang="zh-TW" altLang="en-US" smtClean="0"/>
              <a:t>物流與運籌管理</a:t>
            </a:r>
            <a:r>
              <a:rPr lang="en-US" altLang="zh-TW" smtClean="0"/>
              <a:t>5</a:t>
            </a:r>
            <a:r>
              <a:rPr lang="zh-TW" altLang="en-US" smtClean="0"/>
              <a:t>版  </a:t>
            </a:r>
            <a:r>
              <a:rPr lang="en-US" altLang="zh-TW" smtClean="0"/>
              <a:t>ch03 </a:t>
            </a:r>
            <a:r>
              <a:rPr lang="zh-TW" altLang="en-US" smtClean="0"/>
              <a:t>物流運籌系統分析</a:t>
            </a:r>
            <a:endParaRPr lang="zh-TW" altLang="en-US" dirty="0"/>
          </a:p>
        </p:txBody>
      </p:sp>
      <p:sp>
        <p:nvSpPr>
          <p:cNvPr id="11" name="投影片編號版面配置區 10"/>
          <p:cNvSpPr>
            <a:spLocks noGrp="1"/>
          </p:cNvSpPr>
          <p:nvPr>
            <p:ph type="sldNum" sz="quarter" idx="11"/>
          </p:nvPr>
        </p:nvSpPr>
        <p:spPr/>
        <p:txBody>
          <a:bodyPr/>
          <a:lstStyle/>
          <a:p>
            <a:pPr>
              <a:defRPr/>
            </a:pPr>
            <a:r>
              <a:rPr lang="en-US" altLang="zh-TW" smtClean="0"/>
              <a:t>3-</a:t>
            </a:r>
            <a:fld id="{6BC102DD-D011-4720-8565-ECD5784E7A58}" type="slidenum">
              <a:rPr lang="zh-TW" altLang="en-US" smtClean="0"/>
              <a:pPr>
                <a:defRPr/>
              </a:pPr>
              <a:t>18</a:t>
            </a:fld>
            <a:endParaRPr lang="zh-TW" altLang="en-US" dirty="0"/>
          </a:p>
        </p:txBody>
      </p:sp>
      <p:sp>
        <p:nvSpPr>
          <p:cNvPr id="12" name="頁尾版面配置區 11"/>
          <p:cNvSpPr>
            <a:spLocks noGrp="1"/>
          </p:cNvSpPr>
          <p:nvPr>
            <p:ph type="ftr" sz="quarter" idx="12"/>
          </p:nvPr>
        </p:nvSpPr>
        <p:spPr/>
        <p:txBody>
          <a:bodyPr/>
          <a:lstStyle/>
          <a:p>
            <a:pPr>
              <a:defRPr/>
            </a:pPr>
            <a:r>
              <a:rPr lang="en-US" altLang="zh-TW" smtClean="0"/>
              <a:t>Copyright © </a:t>
            </a:r>
            <a:r>
              <a:rPr lang="zh-TW" altLang="en-US" smtClean="0"/>
              <a:t>華泰文化</a:t>
            </a:r>
            <a:endParaRPr lang="zh-TW" altLang="en-US"/>
          </a:p>
        </p:txBody>
      </p:sp>
    </p:spTree>
    <p:extLst>
      <p:ext uri="{BB962C8B-B14F-4D97-AF65-F5344CB8AC3E}">
        <p14:creationId xmlns:p14="http://schemas.microsoft.com/office/powerpoint/2010/main" val="129862602"/>
      </p:ext>
    </p:extLst>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第</a:t>
            </a:r>
            <a:r>
              <a:rPr lang="zh-TW" altLang="en-US" dirty="0" smtClean="0"/>
              <a:t>三節 物</a:t>
            </a:r>
            <a:r>
              <a:rPr lang="zh-TW" altLang="en-US" dirty="0"/>
              <a:t>流系統分析</a:t>
            </a:r>
          </a:p>
        </p:txBody>
      </p:sp>
      <p:sp>
        <p:nvSpPr>
          <p:cNvPr id="6" name="日期版面配置區 5"/>
          <p:cNvSpPr>
            <a:spLocks noGrp="1"/>
          </p:cNvSpPr>
          <p:nvPr>
            <p:ph type="dt" sz="half" idx="10"/>
          </p:nvPr>
        </p:nvSpPr>
        <p:spPr/>
        <p:txBody>
          <a:bodyPr/>
          <a:lstStyle/>
          <a:p>
            <a:pPr>
              <a:defRPr/>
            </a:pPr>
            <a:r>
              <a:rPr lang="zh-TW" altLang="en-US" smtClean="0"/>
              <a:t>物流與運籌管理</a:t>
            </a:r>
            <a:r>
              <a:rPr lang="en-US" altLang="zh-TW" smtClean="0"/>
              <a:t>5</a:t>
            </a:r>
            <a:r>
              <a:rPr lang="zh-TW" altLang="en-US" smtClean="0"/>
              <a:t>版  </a:t>
            </a:r>
            <a:r>
              <a:rPr lang="en-US" altLang="zh-TW" smtClean="0"/>
              <a:t>ch03 </a:t>
            </a:r>
            <a:r>
              <a:rPr lang="zh-TW" altLang="en-US" smtClean="0"/>
              <a:t>物流運籌系統分析</a:t>
            </a:r>
            <a:endParaRPr lang="zh-TW" altLang="en-US" dirty="0"/>
          </a:p>
        </p:txBody>
      </p:sp>
      <p:sp>
        <p:nvSpPr>
          <p:cNvPr id="7" name="投影片編號版面配置區 6"/>
          <p:cNvSpPr>
            <a:spLocks noGrp="1"/>
          </p:cNvSpPr>
          <p:nvPr>
            <p:ph type="sldNum" sz="quarter" idx="11"/>
          </p:nvPr>
        </p:nvSpPr>
        <p:spPr/>
        <p:txBody>
          <a:bodyPr/>
          <a:lstStyle/>
          <a:p>
            <a:pPr>
              <a:defRPr/>
            </a:pPr>
            <a:r>
              <a:rPr lang="en-US" altLang="zh-TW" smtClean="0"/>
              <a:t>3-</a:t>
            </a:r>
            <a:fld id="{6BC102DD-D011-4720-8565-ECD5784E7A58}" type="slidenum">
              <a:rPr lang="zh-TW" altLang="en-US" smtClean="0"/>
              <a:pPr>
                <a:defRPr/>
              </a:pPr>
              <a:t>19</a:t>
            </a:fld>
            <a:endParaRPr lang="zh-TW" altLang="en-US" dirty="0"/>
          </a:p>
        </p:txBody>
      </p:sp>
      <p:sp>
        <p:nvSpPr>
          <p:cNvPr id="8" name="頁尾版面配置區 7"/>
          <p:cNvSpPr>
            <a:spLocks noGrp="1"/>
          </p:cNvSpPr>
          <p:nvPr>
            <p:ph type="ftr" sz="quarter" idx="12"/>
          </p:nvPr>
        </p:nvSpPr>
        <p:spPr/>
        <p:txBody>
          <a:bodyPr/>
          <a:lstStyle/>
          <a:p>
            <a:pPr>
              <a:defRPr/>
            </a:pPr>
            <a:r>
              <a:rPr lang="en-US" altLang="zh-TW" smtClean="0"/>
              <a:t>Copyright © </a:t>
            </a:r>
            <a:r>
              <a:rPr lang="zh-TW" altLang="en-US" smtClean="0"/>
              <a:t>華泰文化</a:t>
            </a:r>
            <a:endParaRPr lang="zh-TW" altLang="en-US"/>
          </a:p>
        </p:txBody>
      </p:sp>
    </p:spTree>
    <p:extLst>
      <p:ext uri="{BB962C8B-B14F-4D97-AF65-F5344CB8AC3E}">
        <p14:creationId xmlns:p14="http://schemas.microsoft.com/office/powerpoint/2010/main" val="662499242"/>
      </p:ext>
    </p:extLst>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smtClean="0"/>
              <a:t>物流運籌系統分析</a:t>
            </a:r>
            <a:endParaRPr lang="zh-TW" altLang="en-US" dirty="0"/>
          </a:p>
        </p:txBody>
      </p:sp>
      <p:sp>
        <p:nvSpPr>
          <p:cNvPr id="11" name="副標題 10"/>
          <p:cNvSpPr>
            <a:spLocks noGrp="1"/>
          </p:cNvSpPr>
          <p:nvPr>
            <p:ph type="subTitle" idx="1"/>
          </p:nvPr>
        </p:nvSpPr>
        <p:spPr/>
        <p:txBody>
          <a:bodyPr/>
          <a:lstStyle/>
          <a:p>
            <a:r>
              <a:rPr lang="en-US" altLang="zh-TW" dirty="0" smtClean="0"/>
              <a:t>Logistics System Analysis</a:t>
            </a:r>
            <a:endParaRPr lang="zh-TW" altLang="en-US" dirty="0"/>
          </a:p>
        </p:txBody>
      </p:sp>
      <p:sp>
        <p:nvSpPr>
          <p:cNvPr id="6" name="矩形 5"/>
          <p:cNvSpPr/>
          <p:nvPr/>
        </p:nvSpPr>
        <p:spPr>
          <a:xfrm>
            <a:off x="7611941" y="502431"/>
            <a:ext cx="620683" cy="1138773"/>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altLang="zh-TW" sz="6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3</a:t>
            </a:r>
            <a:endParaRPr lang="zh-TW" altLang="en-US" sz="6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777996546"/>
      </p:ext>
    </p:extLst>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內向物流與外向物流</a:t>
            </a:r>
            <a:endParaRPr lang="zh-TW" altLang="en-US" dirty="0"/>
          </a:p>
        </p:txBody>
      </p:sp>
      <p:sp>
        <p:nvSpPr>
          <p:cNvPr id="3" name="內容版面配置區 2"/>
          <p:cNvSpPr>
            <a:spLocks noGrp="1"/>
          </p:cNvSpPr>
          <p:nvPr>
            <p:ph idx="1"/>
          </p:nvPr>
        </p:nvSpPr>
        <p:spPr/>
        <p:txBody>
          <a:bodyPr/>
          <a:lstStyle/>
          <a:p>
            <a:r>
              <a:rPr lang="zh-TW" altLang="en-US" dirty="0" smtClean="0"/>
              <a:t>平衡系統：統一企業、寶僑家品</a:t>
            </a:r>
            <a:r>
              <a:rPr lang="en-US" altLang="zh-TW" dirty="0" smtClean="0"/>
              <a:t>(P&amp;G)</a:t>
            </a:r>
            <a:r>
              <a:rPr lang="zh-TW" altLang="en-US" dirty="0" smtClean="0"/>
              <a:t>。</a:t>
            </a:r>
            <a:endParaRPr lang="en-US" altLang="zh-TW" dirty="0" smtClean="0"/>
          </a:p>
          <a:p>
            <a:r>
              <a:rPr lang="zh-TW" altLang="en-US" dirty="0" smtClean="0"/>
              <a:t>繁重內向物流：波音</a:t>
            </a:r>
            <a:r>
              <a:rPr lang="en-US" altLang="zh-TW" dirty="0" smtClean="0"/>
              <a:t>(Boeing)</a:t>
            </a:r>
            <a:r>
              <a:rPr lang="zh-TW" altLang="en-US" dirty="0" smtClean="0"/>
              <a:t>航空公司。</a:t>
            </a:r>
            <a:endParaRPr lang="en-US" altLang="zh-TW" dirty="0" smtClean="0"/>
          </a:p>
          <a:p>
            <a:r>
              <a:rPr lang="zh-TW" altLang="en-US" dirty="0" smtClean="0"/>
              <a:t>繁重外向物流：陶氏化學</a:t>
            </a:r>
            <a:r>
              <a:rPr lang="en-US" altLang="zh-TW" dirty="0" smtClean="0"/>
              <a:t>(Dow Chemical Company)</a:t>
            </a:r>
            <a:r>
              <a:rPr lang="zh-TW" altLang="en-US" dirty="0" smtClean="0"/>
              <a:t>。</a:t>
            </a:r>
            <a:endParaRPr lang="en-US" altLang="zh-TW" dirty="0" smtClean="0"/>
          </a:p>
          <a:p>
            <a:r>
              <a:rPr lang="zh-TW" altLang="en-US" dirty="0" smtClean="0"/>
              <a:t>逆向物流系統：多數企業均有逆向物流。</a:t>
            </a:r>
            <a:endParaRPr lang="zh-TW" altLang="en-US" dirty="0"/>
          </a:p>
        </p:txBody>
      </p:sp>
      <p:sp>
        <p:nvSpPr>
          <p:cNvPr id="9" name="日期版面配置區 8"/>
          <p:cNvSpPr>
            <a:spLocks noGrp="1"/>
          </p:cNvSpPr>
          <p:nvPr>
            <p:ph type="dt" sz="half" idx="10"/>
          </p:nvPr>
        </p:nvSpPr>
        <p:spPr/>
        <p:txBody>
          <a:bodyPr/>
          <a:lstStyle/>
          <a:p>
            <a:pPr>
              <a:defRPr/>
            </a:pPr>
            <a:r>
              <a:rPr lang="zh-TW" altLang="en-US" smtClean="0"/>
              <a:t>物流與運籌管理</a:t>
            </a:r>
            <a:r>
              <a:rPr lang="en-US" altLang="zh-TW" smtClean="0"/>
              <a:t>5</a:t>
            </a:r>
            <a:r>
              <a:rPr lang="zh-TW" altLang="en-US" smtClean="0"/>
              <a:t>版  </a:t>
            </a:r>
            <a:r>
              <a:rPr lang="en-US" altLang="zh-TW" smtClean="0"/>
              <a:t>ch03 </a:t>
            </a:r>
            <a:r>
              <a:rPr lang="zh-TW" altLang="en-US" smtClean="0"/>
              <a:t>物流運籌系統分析</a:t>
            </a:r>
            <a:endParaRPr lang="zh-TW" altLang="en-US" dirty="0"/>
          </a:p>
        </p:txBody>
      </p:sp>
      <p:sp>
        <p:nvSpPr>
          <p:cNvPr id="10" name="投影片編號版面配置區 9"/>
          <p:cNvSpPr>
            <a:spLocks noGrp="1"/>
          </p:cNvSpPr>
          <p:nvPr>
            <p:ph type="sldNum" sz="quarter" idx="11"/>
          </p:nvPr>
        </p:nvSpPr>
        <p:spPr/>
        <p:txBody>
          <a:bodyPr/>
          <a:lstStyle/>
          <a:p>
            <a:pPr>
              <a:defRPr/>
            </a:pPr>
            <a:r>
              <a:rPr lang="en-US" altLang="zh-TW" smtClean="0"/>
              <a:t>3-</a:t>
            </a:r>
            <a:fld id="{6BC102DD-D011-4720-8565-ECD5784E7A58}" type="slidenum">
              <a:rPr lang="zh-TW" altLang="en-US" smtClean="0"/>
              <a:pPr>
                <a:defRPr/>
              </a:pPr>
              <a:t>20</a:t>
            </a:fld>
            <a:endParaRPr lang="zh-TW" altLang="en-US" dirty="0"/>
          </a:p>
        </p:txBody>
      </p:sp>
      <p:sp>
        <p:nvSpPr>
          <p:cNvPr id="11" name="頁尾版面配置區 10"/>
          <p:cNvSpPr>
            <a:spLocks noGrp="1"/>
          </p:cNvSpPr>
          <p:nvPr>
            <p:ph type="ftr" sz="quarter" idx="12"/>
          </p:nvPr>
        </p:nvSpPr>
        <p:spPr/>
        <p:txBody>
          <a:bodyPr/>
          <a:lstStyle/>
          <a:p>
            <a:pPr>
              <a:defRPr/>
            </a:pPr>
            <a:r>
              <a:rPr lang="en-US" altLang="zh-TW" smtClean="0"/>
              <a:t>Copyright © </a:t>
            </a:r>
            <a:r>
              <a:rPr lang="zh-TW" altLang="en-US" smtClean="0"/>
              <a:t>華泰文化</a:t>
            </a:r>
            <a:endParaRPr lang="zh-TW" altLang="en-US"/>
          </a:p>
        </p:txBody>
      </p:sp>
    </p:spTree>
    <p:extLst>
      <p:ext uri="{BB962C8B-B14F-4D97-AF65-F5344CB8AC3E}">
        <p14:creationId xmlns:p14="http://schemas.microsoft.com/office/powerpoint/2010/main" val="2933918537"/>
      </p:ext>
    </p:extLst>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759" y="365126"/>
            <a:ext cx="7888070" cy="1325563"/>
          </a:xfrm>
        </p:spPr>
        <p:txBody>
          <a:bodyPr/>
          <a:lstStyle/>
          <a:p>
            <a:r>
              <a:rPr lang="zh-TW" altLang="en-US" dirty="0" smtClean="0"/>
              <a:t>成本中心</a:t>
            </a:r>
            <a:endParaRPr lang="zh-TW" altLang="en-US" dirty="0"/>
          </a:p>
        </p:txBody>
      </p:sp>
      <p:pic>
        <p:nvPicPr>
          <p:cNvPr id="11266" name="Picture 2"/>
          <p:cNvPicPr>
            <a:picLocks noChangeAspect="1" noChangeArrowheads="1"/>
          </p:cNvPicPr>
          <p:nvPr/>
        </p:nvPicPr>
        <p:blipFill>
          <a:blip r:embed="rId2" cstate="print"/>
          <a:srcRect/>
          <a:stretch>
            <a:fillRect/>
          </a:stretch>
        </p:blipFill>
        <p:spPr bwMode="auto">
          <a:xfrm>
            <a:off x="1215232" y="2295525"/>
            <a:ext cx="6715125" cy="3295650"/>
          </a:xfrm>
          <a:prstGeom prst="rect">
            <a:avLst/>
          </a:prstGeom>
          <a:noFill/>
          <a:ln w="9525">
            <a:noFill/>
            <a:miter lim="800000"/>
            <a:headEnd/>
            <a:tailEnd/>
          </a:ln>
        </p:spPr>
      </p:pic>
      <p:sp>
        <p:nvSpPr>
          <p:cNvPr id="9" name="日期版面配置區 8"/>
          <p:cNvSpPr>
            <a:spLocks noGrp="1"/>
          </p:cNvSpPr>
          <p:nvPr>
            <p:ph type="dt" sz="half" idx="10"/>
          </p:nvPr>
        </p:nvSpPr>
        <p:spPr/>
        <p:txBody>
          <a:bodyPr/>
          <a:lstStyle/>
          <a:p>
            <a:pPr>
              <a:defRPr/>
            </a:pPr>
            <a:r>
              <a:rPr lang="zh-TW" altLang="en-US" smtClean="0"/>
              <a:t>物流與運籌管理</a:t>
            </a:r>
            <a:r>
              <a:rPr lang="en-US" altLang="zh-TW" smtClean="0"/>
              <a:t>5</a:t>
            </a:r>
            <a:r>
              <a:rPr lang="zh-TW" altLang="en-US" smtClean="0"/>
              <a:t>版  </a:t>
            </a:r>
            <a:r>
              <a:rPr lang="en-US" altLang="zh-TW" smtClean="0"/>
              <a:t>ch03 </a:t>
            </a:r>
            <a:r>
              <a:rPr lang="zh-TW" altLang="en-US" smtClean="0"/>
              <a:t>物流運籌系統分析</a:t>
            </a:r>
            <a:endParaRPr lang="zh-TW" altLang="en-US" dirty="0"/>
          </a:p>
        </p:txBody>
      </p:sp>
      <p:sp>
        <p:nvSpPr>
          <p:cNvPr id="10" name="投影片編號版面配置區 9"/>
          <p:cNvSpPr>
            <a:spLocks noGrp="1"/>
          </p:cNvSpPr>
          <p:nvPr>
            <p:ph type="sldNum" sz="quarter" idx="11"/>
          </p:nvPr>
        </p:nvSpPr>
        <p:spPr/>
        <p:txBody>
          <a:bodyPr/>
          <a:lstStyle/>
          <a:p>
            <a:pPr>
              <a:defRPr/>
            </a:pPr>
            <a:r>
              <a:rPr lang="en-US" altLang="zh-TW" smtClean="0"/>
              <a:t>3-</a:t>
            </a:r>
            <a:fld id="{6BC102DD-D011-4720-8565-ECD5784E7A58}" type="slidenum">
              <a:rPr lang="zh-TW" altLang="en-US" smtClean="0"/>
              <a:pPr>
                <a:defRPr/>
              </a:pPr>
              <a:t>21</a:t>
            </a:fld>
            <a:endParaRPr lang="zh-TW" altLang="en-US" dirty="0"/>
          </a:p>
        </p:txBody>
      </p:sp>
      <p:sp>
        <p:nvSpPr>
          <p:cNvPr id="11" name="頁尾版面配置區 10"/>
          <p:cNvSpPr>
            <a:spLocks noGrp="1"/>
          </p:cNvSpPr>
          <p:nvPr>
            <p:ph type="ftr" sz="quarter" idx="12"/>
          </p:nvPr>
        </p:nvSpPr>
        <p:spPr/>
        <p:txBody>
          <a:bodyPr/>
          <a:lstStyle/>
          <a:p>
            <a:pPr>
              <a:defRPr/>
            </a:pPr>
            <a:r>
              <a:rPr lang="en-US" altLang="zh-TW" smtClean="0"/>
              <a:t>Copyright © </a:t>
            </a:r>
            <a:r>
              <a:rPr lang="zh-TW" altLang="en-US" smtClean="0"/>
              <a:t>華泰文化</a:t>
            </a:r>
            <a:endParaRPr lang="zh-TW" altLang="en-US"/>
          </a:p>
        </p:txBody>
      </p:sp>
    </p:spTree>
    <p:extLst>
      <p:ext uri="{BB962C8B-B14F-4D97-AF65-F5344CB8AC3E}">
        <p14:creationId xmlns:p14="http://schemas.microsoft.com/office/powerpoint/2010/main" val="3424166601"/>
      </p:ext>
    </p:extLst>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759" y="365126"/>
            <a:ext cx="7888070" cy="1325563"/>
          </a:xfrm>
        </p:spPr>
        <p:txBody>
          <a:bodyPr/>
          <a:lstStyle/>
          <a:p>
            <a:r>
              <a:rPr lang="zh-TW" altLang="en-US" smtClean="0"/>
              <a:t>物流網路</a:t>
            </a:r>
            <a:endParaRPr lang="zh-TW" altLang="en-US" dirty="0"/>
          </a:p>
        </p:txBody>
      </p:sp>
      <p:pic>
        <p:nvPicPr>
          <p:cNvPr id="12290" name="Picture 2"/>
          <p:cNvPicPr>
            <a:picLocks noChangeAspect="1" noChangeArrowheads="1"/>
          </p:cNvPicPr>
          <p:nvPr/>
        </p:nvPicPr>
        <p:blipFill>
          <a:blip r:embed="rId2" cstate="print"/>
          <a:srcRect/>
          <a:stretch>
            <a:fillRect/>
          </a:stretch>
        </p:blipFill>
        <p:spPr bwMode="auto">
          <a:xfrm>
            <a:off x="972794" y="2047875"/>
            <a:ext cx="7200000" cy="3662810"/>
          </a:xfrm>
          <a:prstGeom prst="rect">
            <a:avLst/>
          </a:prstGeom>
          <a:noFill/>
          <a:ln w="9525">
            <a:noFill/>
            <a:miter lim="800000"/>
            <a:headEnd/>
            <a:tailEnd/>
          </a:ln>
        </p:spPr>
      </p:pic>
      <p:sp>
        <p:nvSpPr>
          <p:cNvPr id="9" name="日期版面配置區 8"/>
          <p:cNvSpPr>
            <a:spLocks noGrp="1"/>
          </p:cNvSpPr>
          <p:nvPr>
            <p:ph type="dt" sz="half" idx="10"/>
          </p:nvPr>
        </p:nvSpPr>
        <p:spPr/>
        <p:txBody>
          <a:bodyPr/>
          <a:lstStyle/>
          <a:p>
            <a:pPr>
              <a:defRPr/>
            </a:pPr>
            <a:r>
              <a:rPr lang="zh-TW" altLang="en-US" smtClean="0"/>
              <a:t>物流與運籌管理</a:t>
            </a:r>
            <a:r>
              <a:rPr lang="en-US" altLang="zh-TW" smtClean="0"/>
              <a:t>5</a:t>
            </a:r>
            <a:r>
              <a:rPr lang="zh-TW" altLang="en-US" smtClean="0"/>
              <a:t>版  </a:t>
            </a:r>
            <a:r>
              <a:rPr lang="en-US" altLang="zh-TW" smtClean="0"/>
              <a:t>ch03 </a:t>
            </a:r>
            <a:r>
              <a:rPr lang="zh-TW" altLang="en-US" smtClean="0"/>
              <a:t>物流運籌系統分析</a:t>
            </a:r>
            <a:endParaRPr lang="zh-TW" altLang="en-US" dirty="0"/>
          </a:p>
        </p:txBody>
      </p:sp>
      <p:sp>
        <p:nvSpPr>
          <p:cNvPr id="10" name="投影片編號版面配置區 9"/>
          <p:cNvSpPr>
            <a:spLocks noGrp="1"/>
          </p:cNvSpPr>
          <p:nvPr>
            <p:ph type="sldNum" sz="quarter" idx="11"/>
          </p:nvPr>
        </p:nvSpPr>
        <p:spPr/>
        <p:txBody>
          <a:bodyPr/>
          <a:lstStyle/>
          <a:p>
            <a:pPr>
              <a:defRPr/>
            </a:pPr>
            <a:r>
              <a:rPr lang="en-US" altLang="zh-TW" smtClean="0"/>
              <a:t>3-</a:t>
            </a:r>
            <a:fld id="{6BC102DD-D011-4720-8565-ECD5784E7A58}" type="slidenum">
              <a:rPr lang="zh-TW" altLang="en-US" smtClean="0"/>
              <a:pPr>
                <a:defRPr/>
              </a:pPr>
              <a:t>22</a:t>
            </a:fld>
            <a:endParaRPr lang="zh-TW" altLang="en-US" dirty="0"/>
          </a:p>
        </p:txBody>
      </p:sp>
      <p:sp>
        <p:nvSpPr>
          <p:cNvPr id="11" name="頁尾版面配置區 10"/>
          <p:cNvSpPr>
            <a:spLocks noGrp="1"/>
          </p:cNvSpPr>
          <p:nvPr>
            <p:ph type="ftr" sz="quarter" idx="12"/>
          </p:nvPr>
        </p:nvSpPr>
        <p:spPr/>
        <p:txBody>
          <a:bodyPr/>
          <a:lstStyle/>
          <a:p>
            <a:pPr>
              <a:defRPr/>
            </a:pPr>
            <a:r>
              <a:rPr lang="en-US" altLang="zh-TW" smtClean="0"/>
              <a:t>Copyright © </a:t>
            </a:r>
            <a:r>
              <a:rPr lang="zh-TW" altLang="en-US" smtClean="0"/>
              <a:t>華泰文化</a:t>
            </a:r>
            <a:endParaRPr lang="zh-TW" altLang="en-US"/>
          </a:p>
        </p:txBody>
      </p:sp>
    </p:spTree>
    <p:extLst>
      <p:ext uri="{BB962C8B-B14F-4D97-AF65-F5344CB8AC3E}">
        <p14:creationId xmlns:p14="http://schemas.microsoft.com/office/powerpoint/2010/main" val="2286589349"/>
      </p:ext>
    </p:extLst>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759" y="365126"/>
            <a:ext cx="7888070" cy="1325563"/>
          </a:xfrm>
        </p:spPr>
        <p:txBody>
          <a:bodyPr/>
          <a:lstStyle/>
          <a:p>
            <a:r>
              <a:rPr lang="zh-TW" altLang="en-US" smtClean="0"/>
              <a:t>物流通路</a:t>
            </a:r>
            <a:endParaRPr lang="zh-TW" altLang="en-US" dirty="0"/>
          </a:p>
        </p:txBody>
      </p:sp>
      <p:pic>
        <p:nvPicPr>
          <p:cNvPr id="13314" name="Picture 2"/>
          <p:cNvPicPr>
            <a:picLocks noChangeAspect="1" noChangeArrowheads="1"/>
          </p:cNvPicPr>
          <p:nvPr/>
        </p:nvPicPr>
        <p:blipFill>
          <a:blip r:embed="rId2" cstate="print"/>
          <a:srcRect/>
          <a:stretch>
            <a:fillRect/>
          </a:stretch>
        </p:blipFill>
        <p:spPr bwMode="auto">
          <a:xfrm>
            <a:off x="792794" y="1910715"/>
            <a:ext cx="7560000" cy="4203692"/>
          </a:xfrm>
          <a:prstGeom prst="rect">
            <a:avLst/>
          </a:prstGeom>
          <a:noFill/>
          <a:ln w="9525">
            <a:noFill/>
            <a:miter lim="800000"/>
            <a:headEnd/>
            <a:tailEnd/>
          </a:ln>
        </p:spPr>
      </p:pic>
      <p:sp>
        <p:nvSpPr>
          <p:cNvPr id="9" name="日期版面配置區 8"/>
          <p:cNvSpPr>
            <a:spLocks noGrp="1"/>
          </p:cNvSpPr>
          <p:nvPr>
            <p:ph type="dt" sz="half" idx="10"/>
          </p:nvPr>
        </p:nvSpPr>
        <p:spPr/>
        <p:txBody>
          <a:bodyPr/>
          <a:lstStyle/>
          <a:p>
            <a:pPr>
              <a:defRPr/>
            </a:pPr>
            <a:r>
              <a:rPr lang="zh-TW" altLang="en-US" smtClean="0"/>
              <a:t>物流與運籌管理</a:t>
            </a:r>
            <a:r>
              <a:rPr lang="en-US" altLang="zh-TW" smtClean="0"/>
              <a:t>5</a:t>
            </a:r>
            <a:r>
              <a:rPr lang="zh-TW" altLang="en-US" smtClean="0"/>
              <a:t>版  </a:t>
            </a:r>
            <a:r>
              <a:rPr lang="en-US" altLang="zh-TW" smtClean="0"/>
              <a:t>ch03 </a:t>
            </a:r>
            <a:r>
              <a:rPr lang="zh-TW" altLang="en-US" smtClean="0"/>
              <a:t>物流運籌系統分析</a:t>
            </a:r>
            <a:endParaRPr lang="zh-TW" altLang="en-US" dirty="0"/>
          </a:p>
        </p:txBody>
      </p:sp>
      <p:sp>
        <p:nvSpPr>
          <p:cNvPr id="10" name="投影片編號版面配置區 9"/>
          <p:cNvSpPr>
            <a:spLocks noGrp="1"/>
          </p:cNvSpPr>
          <p:nvPr>
            <p:ph type="sldNum" sz="quarter" idx="11"/>
          </p:nvPr>
        </p:nvSpPr>
        <p:spPr/>
        <p:txBody>
          <a:bodyPr/>
          <a:lstStyle/>
          <a:p>
            <a:pPr>
              <a:defRPr/>
            </a:pPr>
            <a:r>
              <a:rPr lang="en-US" altLang="zh-TW" smtClean="0"/>
              <a:t>3-</a:t>
            </a:r>
            <a:fld id="{6BC102DD-D011-4720-8565-ECD5784E7A58}" type="slidenum">
              <a:rPr lang="zh-TW" altLang="en-US" smtClean="0"/>
              <a:pPr>
                <a:defRPr/>
              </a:pPr>
              <a:t>23</a:t>
            </a:fld>
            <a:endParaRPr lang="zh-TW" altLang="en-US" dirty="0"/>
          </a:p>
        </p:txBody>
      </p:sp>
      <p:sp>
        <p:nvSpPr>
          <p:cNvPr id="11" name="頁尾版面配置區 10"/>
          <p:cNvSpPr>
            <a:spLocks noGrp="1"/>
          </p:cNvSpPr>
          <p:nvPr>
            <p:ph type="ftr" sz="quarter" idx="12"/>
          </p:nvPr>
        </p:nvSpPr>
        <p:spPr/>
        <p:txBody>
          <a:bodyPr/>
          <a:lstStyle/>
          <a:p>
            <a:pPr>
              <a:defRPr/>
            </a:pPr>
            <a:r>
              <a:rPr lang="en-US" altLang="zh-TW" smtClean="0"/>
              <a:t>Copyright © </a:t>
            </a:r>
            <a:r>
              <a:rPr lang="zh-TW" altLang="en-US" smtClean="0"/>
              <a:t>華泰文化</a:t>
            </a:r>
            <a:endParaRPr lang="zh-TW" altLang="en-US"/>
          </a:p>
        </p:txBody>
      </p:sp>
    </p:spTree>
    <p:extLst>
      <p:ext uri="{BB962C8B-B14F-4D97-AF65-F5344CB8AC3E}">
        <p14:creationId xmlns:p14="http://schemas.microsoft.com/office/powerpoint/2010/main" val="1707059257"/>
      </p:ext>
    </p:extLst>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物流網路與通路之空間關係</a:t>
            </a:r>
            <a:endParaRPr lang="zh-TW" altLang="en-US" dirty="0"/>
          </a:p>
        </p:txBody>
      </p:sp>
      <p:pic>
        <p:nvPicPr>
          <p:cNvPr id="14338" name="Picture 2"/>
          <p:cNvPicPr>
            <a:picLocks noChangeAspect="1" noChangeArrowheads="1"/>
          </p:cNvPicPr>
          <p:nvPr/>
        </p:nvPicPr>
        <p:blipFill>
          <a:blip r:embed="rId2" cstate="print"/>
          <a:srcRect/>
          <a:stretch>
            <a:fillRect/>
          </a:stretch>
        </p:blipFill>
        <p:spPr bwMode="auto">
          <a:xfrm>
            <a:off x="792794" y="2404110"/>
            <a:ext cx="7560000" cy="1500458"/>
          </a:xfrm>
          <a:prstGeom prst="rect">
            <a:avLst/>
          </a:prstGeom>
          <a:noFill/>
          <a:ln w="9525">
            <a:noFill/>
            <a:miter lim="800000"/>
            <a:headEnd/>
            <a:tailEnd/>
          </a:ln>
        </p:spPr>
      </p:pic>
      <p:sp>
        <p:nvSpPr>
          <p:cNvPr id="9" name="日期版面配置區 8"/>
          <p:cNvSpPr>
            <a:spLocks noGrp="1"/>
          </p:cNvSpPr>
          <p:nvPr>
            <p:ph type="dt" sz="half" idx="10"/>
          </p:nvPr>
        </p:nvSpPr>
        <p:spPr/>
        <p:txBody>
          <a:bodyPr/>
          <a:lstStyle/>
          <a:p>
            <a:pPr>
              <a:defRPr/>
            </a:pPr>
            <a:r>
              <a:rPr lang="zh-TW" altLang="en-US" smtClean="0"/>
              <a:t>物流與運籌管理</a:t>
            </a:r>
            <a:r>
              <a:rPr lang="en-US" altLang="zh-TW" smtClean="0"/>
              <a:t>5</a:t>
            </a:r>
            <a:r>
              <a:rPr lang="zh-TW" altLang="en-US" smtClean="0"/>
              <a:t>版  </a:t>
            </a:r>
            <a:r>
              <a:rPr lang="en-US" altLang="zh-TW" smtClean="0"/>
              <a:t>ch03 </a:t>
            </a:r>
            <a:r>
              <a:rPr lang="zh-TW" altLang="en-US" smtClean="0"/>
              <a:t>物流運籌系統分析</a:t>
            </a:r>
            <a:endParaRPr lang="zh-TW" altLang="en-US" dirty="0"/>
          </a:p>
        </p:txBody>
      </p:sp>
      <p:sp>
        <p:nvSpPr>
          <p:cNvPr id="10" name="投影片編號版面配置區 9"/>
          <p:cNvSpPr>
            <a:spLocks noGrp="1"/>
          </p:cNvSpPr>
          <p:nvPr>
            <p:ph type="sldNum" sz="quarter" idx="11"/>
          </p:nvPr>
        </p:nvSpPr>
        <p:spPr/>
        <p:txBody>
          <a:bodyPr/>
          <a:lstStyle/>
          <a:p>
            <a:pPr>
              <a:defRPr/>
            </a:pPr>
            <a:r>
              <a:rPr lang="en-US" altLang="zh-TW" smtClean="0"/>
              <a:t>3-</a:t>
            </a:r>
            <a:fld id="{6BC102DD-D011-4720-8565-ECD5784E7A58}" type="slidenum">
              <a:rPr lang="zh-TW" altLang="en-US" smtClean="0"/>
              <a:pPr>
                <a:defRPr/>
              </a:pPr>
              <a:t>24</a:t>
            </a:fld>
            <a:endParaRPr lang="zh-TW" altLang="en-US" dirty="0"/>
          </a:p>
        </p:txBody>
      </p:sp>
      <p:sp>
        <p:nvSpPr>
          <p:cNvPr id="11" name="頁尾版面配置區 10"/>
          <p:cNvSpPr>
            <a:spLocks noGrp="1"/>
          </p:cNvSpPr>
          <p:nvPr>
            <p:ph type="ftr" sz="quarter" idx="12"/>
          </p:nvPr>
        </p:nvSpPr>
        <p:spPr/>
        <p:txBody>
          <a:bodyPr/>
          <a:lstStyle/>
          <a:p>
            <a:pPr>
              <a:defRPr/>
            </a:pPr>
            <a:r>
              <a:rPr lang="en-US" altLang="zh-TW" smtClean="0"/>
              <a:t>Copyright © </a:t>
            </a:r>
            <a:r>
              <a:rPr lang="zh-TW" altLang="en-US" smtClean="0"/>
              <a:t>華泰文化</a:t>
            </a:r>
            <a:endParaRPr lang="zh-TW" altLang="en-US"/>
          </a:p>
        </p:txBody>
      </p:sp>
    </p:spTree>
    <p:extLst>
      <p:ext uri="{BB962C8B-B14F-4D97-AF65-F5344CB8AC3E}">
        <p14:creationId xmlns:p14="http://schemas.microsoft.com/office/powerpoint/2010/main" val="1145342235"/>
      </p:ext>
    </p:extLst>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結語</a:t>
            </a:r>
          </a:p>
        </p:txBody>
      </p:sp>
      <p:sp>
        <p:nvSpPr>
          <p:cNvPr id="6" name="日期版面配置區 5"/>
          <p:cNvSpPr>
            <a:spLocks noGrp="1"/>
          </p:cNvSpPr>
          <p:nvPr>
            <p:ph type="dt" sz="half" idx="10"/>
          </p:nvPr>
        </p:nvSpPr>
        <p:spPr/>
        <p:txBody>
          <a:bodyPr/>
          <a:lstStyle/>
          <a:p>
            <a:pPr>
              <a:defRPr/>
            </a:pPr>
            <a:r>
              <a:rPr lang="zh-TW" altLang="en-US" smtClean="0"/>
              <a:t>物流與運籌管理</a:t>
            </a:r>
            <a:r>
              <a:rPr lang="en-US" altLang="zh-TW" smtClean="0"/>
              <a:t>5</a:t>
            </a:r>
            <a:r>
              <a:rPr lang="zh-TW" altLang="en-US" smtClean="0"/>
              <a:t>版  </a:t>
            </a:r>
            <a:r>
              <a:rPr lang="en-US" altLang="zh-TW" smtClean="0"/>
              <a:t>ch03 </a:t>
            </a:r>
            <a:r>
              <a:rPr lang="zh-TW" altLang="en-US" smtClean="0"/>
              <a:t>物流運籌系統分析</a:t>
            </a:r>
            <a:endParaRPr lang="zh-TW" altLang="en-US" dirty="0"/>
          </a:p>
        </p:txBody>
      </p:sp>
      <p:sp>
        <p:nvSpPr>
          <p:cNvPr id="7" name="投影片編號版面配置區 6"/>
          <p:cNvSpPr>
            <a:spLocks noGrp="1"/>
          </p:cNvSpPr>
          <p:nvPr>
            <p:ph type="sldNum" sz="quarter" idx="11"/>
          </p:nvPr>
        </p:nvSpPr>
        <p:spPr/>
        <p:txBody>
          <a:bodyPr/>
          <a:lstStyle/>
          <a:p>
            <a:pPr>
              <a:defRPr/>
            </a:pPr>
            <a:r>
              <a:rPr lang="en-US" altLang="zh-TW" smtClean="0"/>
              <a:t>3-</a:t>
            </a:r>
            <a:fld id="{6BC102DD-D011-4720-8565-ECD5784E7A58}" type="slidenum">
              <a:rPr lang="zh-TW" altLang="en-US" smtClean="0"/>
              <a:pPr>
                <a:defRPr/>
              </a:pPr>
              <a:t>25</a:t>
            </a:fld>
            <a:endParaRPr lang="zh-TW" altLang="en-US" dirty="0"/>
          </a:p>
        </p:txBody>
      </p:sp>
      <p:sp>
        <p:nvSpPr>
          <p:cNvPr id="8" name="頁尾版面配置區 7"/>
          <p:cNvSpPr>
            <a:spLocks noGrp="1"/>
          </p:cNvSpPr>
          <p:nvPr>
            <p:ph type="ftr" sz="quarter" idx="12"/>
          </p:nvPr>
        </p:nvSpPr>
        <p:spPr/>
        <p:txBody>
          <a:bodyPr/>
          <a:lstStyle/>
          <a:p>
            <a:pPr>
              <a:defRPr/>
            </a:pPr>
            <a:r>
              <a:rPr lang="en-US" altLang="zh-TW" smtClean="0"/>
              <a:t>Copyright © </a:t>
            </a:r>
            <a:r>
              <a:rPr lang="zh-TW" altLang="en-US" smtClean="0"/>
              <a:t>華泰文化</a:t>
            </a:r>
            <a:endParaRPr lang="zh-TW" altLang="en-US"/>
          </a:p>
        </p:txBody>
      </p:sp>
    </p:spTree>
    <p:extLst>
      <p:ext uri="{BB962C8B-B14F-4D97-AF65-F5344CB8AC3E}">
        <p14:creationId xmlns:p14="http://schemas.microsoft.com/office/powerpoint/2010/main" val="1616629412"/>
      </p:ext>
    </p:extLst>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p:cNvSpPr>
            <a:spLocks noGrp="1"/>
          </p:cNvSpPr>
          <p:nvPr>
            <p:ph idx="1"/>
          </p:nvPr>
        </p:nvSpPr>
        <p:spPr/>
        <p:txBody>
          <a:bodyPr/>
          <a:lstStyle/>
          <a:p>
            <a:r>
              <a:rPr lang="zh-TW" altLang="en-US" dirty="0" smtClean="0"/>
              <a:t>物流運籌涉及的範疇相當多元化，是一個複雜的營運系統，所需投入的管理工作也非常具有挑戰性。物流與運籌的經理需要具備很強的</a:t>
            </a:r>
            <a:r>
              <a:rPr lang="zh-TW" altLang="en-US" dirty="0" smtClean="0">
                <a:solidFill>
                  <a:srgbClr val="FF0000"/>
                </a:solidFill>
              </a:rPr>
              <a:t>物流系統觀</a:t>
            </a:r>
            <a:r>
              <a:rPr lang="zh-TW" altLang="en-US" dirty="0" smtClean="0"/>
              <a:t>，方能有效整合內部及外部相關活動，在既定服務目標下，以最合理成本來滿足顧客需求。</a:t>
            </a:r>
            <a:endParaRPr lang="zh-TW" altLang="en-US" dirty="0"/>
          </a:p>
        </p:txBody>
      </p:sp>
      <p:sp>
        <p:nvSpPr>
          <p:cNvPr id="10" name="日期版面配置區 9"/>
          <p:cNvSpPr>
            <a:spLocks noGrp="1"/>
          </p:cNvSpPr>
          <p:nvPr>
            <p:ph type="dt" sz="half" idx="10"/>
          </p:nvPr>
        </p:nvSpPr>
        <p:spPr/>
        <p:txBody>
          <a:bodyPr/>
          <a:lstStyle/>
          <a:p>
            <a:pPr>
              <a:defRPr/>
            </a:pPr>
            <a:r>
              <a:rPr lang="zh-TW" altLang="en-US" smtClean="0"/>
              <a:t>物流與運籌管理</a:t>
            </a:r>
            <a:r>
              <a:rPr lang="en-US" altLang="zh-TW" smtClean="0"/>
              <a:t>5</a:t>
            </a:r>
            <a:r>
              <a:rPr lang="zh-TW" altLang="en-US" smtClean="0"/>
              <a:t>版  </a:t>
            </a:r>
            <a:r>
              <a:rPr lang="en-US" altLang="zh-TW" smtClean="0"/>
              <a:t>ch03 </a:t>
            </a:r>
            <a:r>
              <a:rPr lang="zh-TW" altLang="en-US" smtClean="0"/>
              <a:t>物流運籌系統分析</a:t>
            </a:r>
            <a:endParaRPr lang="zh-TW" altLang="en-US" dirty="0"/>
          </a:p>
        </p:txBody>
      </p:sp>
      <p:sp>
        <p:nvSpPr>
          <p:cNvPr id="11" name="投影片編號版面配置區 10"/>
          <p:cNvSpPr>
            <a:spLocks noGrp="1"/>
          </p:cNvSpPr>
          <p:nvPr>
            <p:ph type="sldNum" sz="quarter" idx="11"/>
          </p:nvPr>
        </p:nvSpPr>
        <p:spPr/>
        <p:txBody>
          <a:bodyPr/>
          <a:lstStyle/>
          <a:p>
            <a:pPr>
              <a:defRPr/>
            </a:pPr>
            <a:r>
              <a:rPr lang="en-US" altLang="zh-TW" smtClean="0"/>
              <a:t>3-</a:t>
            </a:r>
            <a:fld id="{6BC102DD-D011-4720-8565-ECD5784E7A58}" type="slidenum">
              <a:rPr lang="zh-TW" altLang="en-US" smtClean="0"/>
              <a:pPr>
                <a:defRPr/>
              </a:pPr>
              <a:t>26</a:t>
            </a:fld>
            <a:endParaRPr lang="zh-TW" altLang="en-US" dirty="0"/>
          </a:p>
        </p:txBody>
      </p:sp>
      <p:sp>
        <p:nvSpPr>
          <p:cNvPr id="12" name="頁尾版面配置區 11"/>
          <p:cNvSpPr>
            <a:spLocks noGrp="1"/>
          </p:cNvSpPr>
          <p:nvPr>
            <p:ph type="ftr" sz="quarter" idx="12"/>
          </p:nvPr>
        </p:nvSpPr>
        <p:spPr/>
        <p:txBody>
          <a:bodyPr/>
          <a:lstStyle/>
          <a:p>
            <a:pPr>
              <a:defRPr/>
            </a:pPr>
            <a:r>
              <a:rPr lang="en-US" altLang="zh-TW" smtClean="0"/>
              <a:t>Copyright © </a:t>
            </a:r>
            <a:r>
              <a:rPr lang="zh-TW" altLang="en-US" smtClean="0"/>
              <a:t>華泰文化</a:t>
            </a:r>
            <a:endParaRPr lang="zh-TW" altLang="en-US"/>
          </a:p>
        </p:txBody>
      </p:sp>
    </p:spTree>
    <p:extLst>
      <p:ext uri="{BB962C8B-B14F-4D97-AF65-F5344CB8AC3E}">
        <p14:creationId xmlns:p14="http://schemas.microsoft.com/office/powerpoint/2010/main" val="221278539"/>
      </p:ext>
    </p:extLst>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引言</a:t>
            </a:r>
            <a:endParaRPr lang="zh-TW" altLang="en-US" dirty="0"/>
          </a:p>
        </p:txBody>
      </p:sp>
      <p:sp>
        <p:nvSpPr>
          <p:cNvPr id="9" name="日期版面配置區 8"/>
          <p:cNvSpPr>
            <a:spLocks noGrp="1"/>
          </p:cNvSpPr>
          <p:nvPr>
            <p:ph type="dt" sz="half" idx="10"/>
          </p:nvPr>
        </p:nvSpPr>
        <p:spPr/>
        <p:txBody>
          <a:bodyPr/>
          <a:lstStyle/>
          <a:p>
            <a:pPr>
              <a:defRPr/>
            </a:pPr>
            <a:r>
              <a:rPr lang="zh-TW" altLang="en-US" smtClean="0"/>
              <a:t>物流與運籌管理</a:t>
            </a:r>
            <a:r>
              <a:rPr lang="en-US" altLang="zh-TW" smtClean="0"/>
              <a:t>5</a:t>
            </a:r>
            <a:r>
              <a:rPr lang="zh-TW" altLang="en-US" smtClean="0"/>
              <a:t>版  </a:t>
            </a:r>
            <a:r>
              <a:rPr lang="en-US" altLang="zh-TW" smtClean="0"/>
              <a:t>ch03 </a:t>
            </a:r>
            <a:r>
              <a:rPr lang="zh-TW" altLang="en-US" smtClean="0"/>
              <a:t>物流運籌系統分析</a:t>
            </a:r>
            <a:endParaRPr lang="zh-TW" altLang="en-US" dirty="0"/>
          </a:p>
        </p:txBody>
      </p:sp>
      <p:sp>
        <p:nvSpPr>
          <p:cNvPr id="10" name="投影片編號版面配置區 9"/>
          <p:cNvSpPr>
            <a:spLocks noGrp="1"/>
          </p:cNvSpPr>
          <p:nvPr>
            <p:ph type="sldNum" sz="quarter" idx="11"/>
          </p:nvPr>
        </p:nvSpPr>
        <p:spPr/>
        <p:txBody>
          <a:bodyPr/>
          <a:lstStyle/>
          <a:p>
            <a:pPr>
              <a:defRPr/>
            </a:pPr>
            <a:r>
              <a:rPr lang="en-US" altLang="zh-TW" smtClean="0"/>
              <a:t>3-</a:t>
            </a:r>
            <a:fld id="{6BC102DD-D011-4720-8565-ECD5784E7A58}" type="slidenum">
              <a:rPr lang="zh-TW" altLang="en-US" smtClean="0"/>
              <a:pPr>
                <a:defRPr/>
              </a:pPr>
              <a:t>3</a:t>
            </a:fld>
            <a:endParaRPr lang="zh-TW" altLang="en-US" dirty="0"/>
          </a:p>
        </p:txBody>
      </p:sp>
      <p:sp>
        <p:nvSpPr>
          <p:cNvPr id="11" name="頁尾版面配置區 10"/>
          <p:cNvSpPr>
            <a:spLocks noGrp="1"/>
          </p:cNvSpPr>
          <p:nvPr>
            <p:ph type="ftr" sz="quarter" idx="12"/>
          </p:nvPr>
        </p:nvSpPr>
        <p:spPr/>
        <p:txBody>
          <a:bodyPr/>
          <a:lstStyle/>
          <a:p>
            <a:pPr>
              <a:defRPr/>
            </a:pPr>
            <a:r>
              <a:rPr lang="en-US" altLang="zh-TW" smtClean="0"/>
              <a:t>Copyright © </a:t>
            </a:r>
            <a:r>
              <a:rPr lang="zh-TW" altLang="en-US" smtClean="0"/>
              <a:t>華泰文化</a:t>
            </a:r>
            <a:endParaRPr lang="zh-TW" altLang="en-US"/>
          </a:p>
        </p:txBody>
      </p:sp>
    </p:spTree>
    <p:extLst>
      <p:ext uri="{BB962C8B-B14F-4D97-AF65-F5344CB8AC3E}">
        <p14:creationId xmlns:p14="http://schemas.microsoft.com/office/powerpoint/2010/main" val="3673841801"/>
      </p:ext>
    </p:extLst>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物流系統</a:t>
            </a:r>
            <a:r>
              <a:rPr lang="zh-TW" altLang="en-US" dirty="0" smtClean="0"/>
              <a:t>觀的價值</a:t>
            </a:r>
            <a:endParaRPr lang="zh-TW" altLang="en-US" dirty="0"/>
          </a:p>
        </p:txBody>
      </p:sp>
      <p:sp>
        <p:nvSpPr>
          <p:cNvPr id="3" name="內容版面配置區 2"/>
          <p:cNvSpPr>
            <a:spLocks noGrp="1"/>
          </p:cNvSpPr>
          <p:nvPr>
            <p:ph idx="1"/>
          </p:nvPr>
        </p:nvSpPr>
        <p:spPr/>
        <p:txBody>
          <a:bodyPr/>
          <a:lstStyle/>
          <a:p>
            <a:r>
              <a:rPr lang="zh-TW" altLang="en-US" dirty="0"/>
              <a:t>物流運籌涉及的範疇相當多元化，是一個複雜的營運系統，所需投入的管理工作也非常具有挑戰性</a:t>
            </a:r>
            <a:r>
              <a:rPr lang="zh-TW" altLang="en-US" dirty="0" smtClean="0"/>
              <a:t>。</a:t>
            </a:r>
            <a:endParaRPr lang="en-US" altLang="zh-TW" dirty="0" smtClean="0"/>
          </a:p>
          <a:p>
            <a:r>
              <a:rPr lang="zh-TW" altLang="en-US" dirty="0" smtClean="0"/>
              <a:t>物</a:t>
            </a:r>
            <a:r>
              <a:rPr lang="zh-TW" altLang="en-US" dirty="0"/>
              <a:t>流與運籌的經理需要具備很強的物流系統觀，方能有效整合內部及外部相關活動，在既定服務目標下，以最合理成本來滿足顧客需求。</a:t>
            </a:r>
          </a:p>
        </p:txBody>
      </p:sp>
      <p:sp>
        <p:nvSpPr>
          <p:cNvPr id="6" name="日期版面配置區 5"/>
          <p:cNvSpPr>
            <a:spLocks noGrp="1"/>
          </p:cNvSpPr>
          <p:nvPr>
            <p:ph type="dt" sz="half" idx="10"/>
          </p:nvPr>
        </p:nvSpPr>
        <p:spPr/>
        <p:txBody>
          <a:bodyPr/>
          <a:lstStyle/>
          <a:p>
            <a:pPr>
              <a:defRPr/>
            </a:pPr>
            <a:r>
              <a:rPr lang="zh-TW" altLang="en-US" smtClean="0"/>
              <a:t>物流與運籌管理</a:t>
            </a:r>
            <a:r>
              <a:rPr lang="en-US" altLang="zh-TW" smtClean="0"/>
              <a:t>5</a:t>
            </a:r>
            <a:r>
              <a:rPr lang="zh-TW" altLang="en-US" smtClean="0"/>
              <a:t>版  </a:t>
            </a:r>
            <a:r>
              <a:rPr lang="en-US" altLang="zh-TW" smtClean="0"/>
              <a:t>ch03 </a:t>
            </a:r>
            <a:r>
              <a:rPr lang="zh-TW" altLang="en-US" smtClean="0"/>
              <a:t>物流運籌系統分析</a:t>
            </a:r>
            <a:endParaRPr lang="zh-TW" altLang="en-US" dirty="0"/>
          </a:p>
        </p:txBody>
      </p:sp>
      <p:sp>
        <p:nvSpPr>
          <p:cNvPr id="7" name="投影片編號版面配置區 6"/>
          <p:cNvSpPr>
            <a:spLocks noGrp="1"/>
          </p:cNvSpPr>
          <p:nvPr>
            <p:ph type="sldNum" sz="quarter" idx="11"/>
          </p:nvPr>
        </p:nvSpPr>
        <p:spPr/>
        <p:txBody>
          <a:bodyPr/>
          <a:lstStyle/>
          <a:p>
            <a:pPr>
              <a:defRPr/>
            </a:pPr>
            <a:r>
              <a:rPr lang="en-US" altLang="zh-TW" smtClean="0"/>
              <a:t>3-</a:t>
            </a:r>
            <a:fld id="{6BC102DD-D011-4720-8565-ECD5784E7A58}" type="slidenum">
              <a:rPr lang="zh-TW" altLang="en-US" smtClean="0"/>
              <a:pPr>
                <a:defRPr/>
              </a:pPr>
              <a:t>4</a:t>
            </a:fld>
            <a:endParaRPr lang="zh-TW" altLang="en-US" dirty="0"/>
          </a:p>
        </p:txBody>
      </p:sp>
      <p:sp>
        <p:nvSpPr>
          <p:cNvPr id="8" name="頁尾版面配置區 7"/>
          <p:cNvSpPr>
            <a:spLocks noGrp="1"/>
          </p:cNvSpPr>
          <p:nvPr>
            <p:ph type="ftr" sz="quarter" idx="12"/>
          </p:nvPr>
        </p:nvSpPr>
        <p:spPr/>
        <p:txBody>
          <a:bodyPr/>
          <a:lstStyle/>
          <a:p>
            <a:pPr>
              <a:defRPr/>
            </a:pPr>
            <a:r>
              <a:rPr lang="en-US" altLang="zh-TW" smtClean="0"/>
              <a:t>Copyright © </a:t>
            </a:r>
            <a:r>
              <a:rPr lang="zh-TW" altLang="en-US" smtClean="0"/>
              <a:t>華泰文化</a:t>
            </a:r>
            <a:endParaRPr lang="zh-TW" altLang="en-US"/>
          </a:p>
        </p:txBody>
      </p:sp>
    </p:spTree>
    <p:extLst>
      <p:ext uri="{BB962C8B-B14F-4D97-AF65-F5344CB8AC3E}">
        <p14:creationId xmlns:p14="http://schemas.microsoft.com/office/powerpoint/2010/main" val="2195241393"/>
      </p:ext>
    </p:extLst>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AI</a:t>
            </a:r>
            <a:r>
              <a:rPr lang="zh-TW" altLang="en-US" smtClean="0"/>
              <a:t>「最適配貨倉」系統</a:t>
            </a:r>
            <a:endParaRPr lang="zh-TW" altLang="en-US" dirty="0"/>
          </a:p>
        </p:txBody>
      </p:sp>
      <p:sp>
        <p:nvSpPr>
          <p:cNvPr id="3" name="內容版面配置區 2"/>
          <p:cNvSpPr>
            <a:spLocks noGrp="1"/>
          </p:cNvSpPr>
          <p:nvPr>
            <p:ph idx="1"/>
          </p:nvPr>
        </p:nvSpPr>
        <p:spPr/>
        <p:txBody>
          <a:bodyPr>
            <a:normAutofit fontScale="92500"/>
          </a:bodyPr>
          <a:lstStyle/>
          <a:p>
            <a:r>
              <a:rPr lang="zh-TW" altLang="en-US" sz="2300" dirty="0" smtClean="0"/>
              <a:t>通路產業的特質要在地化經營，經營據點的設立必須綿密，而且要克服不同社會文化市場差異性，這些都是管理上的挑戰。</a:t>
            </a:r>
            <a:endParaRPr lang="en-US" altLang="zh-TW" sz="2300" dirty="0" smtClean="0"/>
          </a:p>
          <a:p>
            <a:r>
              <a:rPr lang="zh-TW" altLang="en-US" sz="2300" dirty="0" smtClean="0"/>
              <a:t>資訊通路配銷商龍頭聯強集團</a:t>
            </a:r>
            <a:r>
              <a:rPr lang="en-US" altLang="zh-TW" sz="2300" dirty="0" smtClean="0"/>
              <a:t>1997</a:t>
            </a:r>
            <a:r>
              <a:rPr lang="zh-TW" altLang="en-US" sz="2300" dirty="0" smtClean="0"/>
              <a:t>年開始進行海外布局，已超過</a:t>
            </a:r>
            <a:r>
              <a:rPr lang="en-US" altLang="zh-TW" sz="2300" dirty="0" smtClean="0"/>
              <a:t>20</a:t>
            </a:r>
            <a:r>
              <a:rPr lang="zh-TW" altLang="en-US" sz="2300" dirty="0" smtClean="0"/>
              <a:t>年歷史。</a:t>
            </a:r>
            <a:endParaRPr lang="en-US" altLang="zh-TW" sz="2300" dirty="0" smtClean="0"/>
          </a:p>
          <a:p>
            <a:r>
              <a:rPr lang="zh-TW" altLang="en-US" sz="2300" dirty="0" smtClean="0"/>
              <a:t>聯強設立強有力的集團總部，由各專業功能品管室統籌進行制度規劃，並由軟體研發中心負責開發系統工具、資通網絡中心負責構建各據點電腦、視訊等基礎建設，構成全球化營運中樞神經系統，成為海外事業單位的堅實後盾。</a:t>
            </a:r>
            <a:endParaRPr lang="en-US" altLang="zh-TW" sz="2300" dirty="0" smtClean="0"/>
          </a:p>
          <a:p>
            <a:r>
              <a:rPr lang="zh-TW" altLang="en-US" sz="2300" dirty="0" smtClean="0"/>
              <a:t>聯強投入很多人力在</a:t>
            </a:r>
            <a:r>
              <a:rPr lang="en-US" altLang="zh-TW" sz="2300" dirty="0" smtClean="0"/>
              <a:t>AI </a:t>
            </a:r>
            <a:r>
              <a:rPr lang="zh-TW" altLang="en-US" sz="2300" dirty="0" smtClean="0"/>
              <a:t>（人工智慧或人工智能）領域，例如開發最適配貨倉的</a:t>
            </a:r>
            <a:r>
              <a:rPr lang="en-US" altLang="zh-TW" sz="2300" dirty="0" smtClean="0"/>
              <a:t>AI</a:t>
            </a:r>
            <a:r>
              <a:rPr lang="zh-TW" altLang="en-US" sz="2300" dirty="0" smtClean="0"/>
              <a:t>系統，可快速決策各地倉庫庫存狀況，速度比過去快很多。</a:t>
            </a:r>
            <a:r>
              <a:rPr lang="en-US" altLang="zh-TW" sz="2300" dirty="0" smtClean="0"/>
              <a:t>AI</a:t>
            </a:r>
            <a:r>
              <a:rPr lang="zh-TW" altLang="en-US" sz="2300" dirty="0" smtClean="0"/>
              <a:t>「最適配貨倉」系統率先應用在中國大陸的聯強倉庫使用，</a:t>
            </a:r>
            <a:r>
              <a:rPr lang="en-US" altLang="zh-TW" sz="2300" dirty="0" smtClean="0"/>
              <a:t>AI</a:t>
            </a:r>
            <a:r>
              <a:rPr lang="zh-TW" altLang="en-US" sz="2300" dirty="0" smtClean="0"/>
              <a:t>已在不知不覺中取代部分人力。</a:t>
            </a:r>
            <a:endParaRPr lang="zh-TW" altLang="en-US" sz="2300" dirty="0"/>
          </a:p>
        </p:txBody>
      </p:sp>
      <p:sp>
        <p:nvSpPr>
          <p:cNvPr id="10" name="日期版面配置區 9"/>
          <p:cNvSpPr>
            <a:spLocks noGrp="1"/>
          </p:cNvSpPr>
          <p:nvPr>
            <p:ph type="dt" sz="half" idx="10"/>
          </p:nvPr>
        </p:nvSpPr>
        <p:spPr/>
        <p:txBody>
          <a:bodyPr/>
          <a:lstStyle/>
          <a:p>
            <a:pPr>
              <a:defRPr/>
            </a:pPr>
            <a:r>
              <a:rPr lang="zh-TW" altLang="en-US" smtClean="0"/>
              <a:t>物流與運籌管理</a:t>
            </a:r>
            <a:r>
              <a:rPr lang="en-US" altLang="zh-TW" smtClean="0"/>
              <a:t>5</a:t>
            </a:r>
            <a:r>
              <a:rPr lang="zh-TW" altLang="en-US" smtClean="0"/>
              <a:t>版  </a:t>
            </a:r>
            <a:r>
              <a:rPr lang="en-US" altLang="zh-TW" smtClean="0"/>
              <a:t>ch03 </a:t>
            </a:r>
            <a:r>
              <a:rPr lang="zh-TW" altLang="en-US" smtClean="0"/>
              <a:t>物流運籌系統分析</a:t>
            </a:r>
            <a:endParaRPr lang="zh-TW" altLang="en-US" dirty="0"/>
          </a:p>
        </p:txBody>
      </p:sp>
      <p:sp>
        <p:nvSpPr>
          <p:cNvPr id="11" name="投影片編號版面配置區 10"/>
          <p:cNvSpPr>
            <a:spLocks noGrp="1"/>
          </p:cNvSpPr>
          <p:nvPr>
            <p:ph type="sldNum" sz="quarter" idx="11"/>
          </p:nvPr>
        </p:nvSpPr>
        <p:spPr/>
        <p:txBody>
          <a:bodyPr/>
          <a:lstStyle/>
          <a:p>
            <a:pPr>
              <a:defRPr/>
            </a:pPr>
            <a:r>
              <a:rPr lang="en-US" altLang="zh-TW" smtClean="0"/>
              <a:t>3-</a:t>
            </a:r>
            <a:fld id="{6BC102DD-D011-4720-8565-ECD5784E7A58}" type="slidenum">
              <a:rPr lang="zh-TW" altLang="en-US" smtClean="0"/>
              <a:pPr>
                <a:defRPr/>
              </a:pPr>
              <a:t>5</a:t>
            </a:fld>
            <a:endParaRPr lang="zh-TW" altLang="en-US" dirty="0"/>
          </a:p>
        </p:txBody>
      </p:sp>
      <p:sp>
        <p:nvSpPr>
          <p:cNvPr id="12" name="頁尾版面配置區 11"/>
          <p:cNvSpPr>
            <a:spLocks noGrp="1"/>
          </p:cNvSpPr>
          <p:nvPr>
            <p:ph type="ftr" sz="quarter" idx="12"/>
          </p:nvPr>
        </p:nvSpPr>
        <p:spPr/>
        <p:txBody>
          <a:bodyPr/>
          <a:lstStyle/>
          <a:p>
            <a:pPr>
              <a:defRPr/>
            </a:pPr>
            <a:r>
              <a:rPr lang="en-US" altLang="zh-TW" smtClean="0"/>
              <a:t>Copyright © </a:t>
            </a:r>
            <a:r>
              <a:rPr lang="zh-TW" altLang="en-US" smtClean="0"/>
              <a:t>華泰文化</a:t>
            </a:r>
            <a:endParaRPr lang="zh-TW" altLang="en-US"/>
          </a:p>
        </p:txBody>
      </p:sp>
    </p:spTree>
    <p:extLst>
      <p:ext uri="{BB962C8B-B14F-4D97-AF65-F5344CB8AC3E}">
        <p14:creationId xmlns:p14="http://schemas.microsoft.com/office/powerpoint/2010/main" val="3983039470"/>
      </p:ext>
    </p:extLst>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第一</a:t>
            </a:r>
            <a:r>
              <a:rPr lang="zh-TW" altLang="en-US" dirty="0" smtClean="0"/>
              <a:t>節 系統</a:t>
            </a:r>
            <a:r>
              <a:rPr lang="zh-TW" altLang="en-US" dirty="0"/>
              <a:t>概論</a:t>
            </a:r>
          </a:p>
        </p:txBody>
      </p:sp>
      <p:sp>
        <p:nvSpPr>
          <p:cNvPr id="7" name="日期版面配置區 6"/>
          <p:cNvSpPr>
            <a:spLocks noGrp="1"/>
          </p:cNvSpPr>
          <p:nvPr>
            <p:ph type="dt" sz="half" idx="10"/>
          </p:nvPr>
        </p:nvSpPr>
        <p:spPr/>
        <p:txBody>
          <a:bodyPr/>
          <a:lstStyle/>
          <a:p>
            <a:pPr>
              <a:defRPr/>
            </a:pPr>
            <a:r>
              <a:rPr lang="zh-TW" altLang="en-US" smtClean="0"/>
              <a:t>物流與運籌管理</a:t>
            </a:r>
            <a:r>
              <a:rPr lang="en-US" altLang="zh-TW" smtClean="0"/>
              <a:t>5</a:t>
            </a:r>
            <a:r>
              <a:rPr lang="zh-TW" altLang="en-US" smtClean="0"/>
              <a:t>版  </a:t>
            </a:r>
            <a:r>
              <a:rPr lang="en-US" altLang="zh-TW" smtClean="0"/>
              <a:t>ch03 </a:t>
            </a:r>
            <a:r>
              <a:rPr lang="zh-TW" altLang="en-US" smtClean="0"/>
              <a:t>物流運籌系統分析</a:t>
            </a:r>
            <a:endParaRPr lang="zh-TW" altLang="en-US" dirty="0"/>
          </a:p>
        </p:txBody>
      </p:sp>
      <p:sp>
        <p:nvSpPr>
          <p:cNvPr id="8" name="投影片編號版面配置區 7"/>
          <p:cNvSpPr>
            <a:spLocks noGrp="1"/>
          </p:cNvSpPr>
          <p:nvPr>
            <p:ph type="sldNum" sz="quarter" idx="11"/>
          </p:nvPr>
        </p:nvSpPr>
        <p:spPr/>
        <p:txBody>
          <a:bodyPr/>
          <a:lstStyle/>
          <a:p>
            <a:pPr>
              <a:defRPr/>
            </a:pPr>
            <a:r>
              <a:rPr lang="en-US" altLang="zh-TW" smtClean="0"/>
              <a:t>3-</a:t>
            </a:r>
            <a:fld id="{6BC102DD-D011-4720-8565-ECD5784E7A58}" type="slidenum">
              <a:rPr lang="zh-TW" altLang="en-US" smtClean="0"/>
              <a:pPr>
                <a:defRPr/>
              </a:pPr>
              <a:t>6</a:t>
            </a:fld>
            <a:endParaRPr lang="zh-TW" altLang="en-US" dirty="0"/>
          </a:p>
        </p:txBody>
      </p:sp>
      <p:sp>
        <p:nvSpPr>
          <p:cNvPr id="9" name="頁尾版面配置區 8"/>
          <p:cNvSpPr>
            <a:spLocks noGrp="1"/>
          </p:cNvSpPr>
          <p:nvPr>
            <p:ph type="ftr" sz="quarter" idx="12"/>
          </p:nvPr>
        </p:nvSpPr>
        <p:spPr/>
        <p:txBody>
          <a:bodyPr/>
          <a:lstStyle/>
          <a:p>
            <a:pPr>
              <a:defRPr/>
            </a:pPr>
            <a:r>
              <a:rPr lang="en-US" altLang="zh-TW" smtClean="0"/>
              <a:t>Copyright © </a:t>
            </a:r>
            <a:r>
              <a:rPr lang="zh-TW" altLang="en-US" smtClean="0"/>
              <a:t>華泰文化</a:t>
            </a:r>
            <a:endParaRPr lang="zh-TW" altLang="en-US"/>
          </a:p>
        </p:txBody>
      </p:sp>
    </p:spTree>
    <p:extLst>
      <p:ext uri="{BB962C8B-B14F-4D97-AF65-F5344CB8AC3E}">
        <p14:creationId xmlns:p14="http://schemas.microsoft.com/office/powerpoint/2010/main" val="215783253"/>
      </p:ext>
    </p:extLst>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系統組成</a:t>
            </a:r>
            <a:endParaRPr lang="zh-TW" altLang="en-US" dirty="0"/>
          </a:p>
        </p:txBody>
      </p:sp>
      <p:sp>
        <p:nvSpPr>
          <p:cNvPr id="3" name="內容版面配置區 2"/>
          <p:cNvSpPr>
            <a:spLocks noGrp="1"/>
          </p:cNvSpPr>
          <p:nvPr>
            <p:ph idx="1"/>
          </p:nvPr>
        </p:nvSpPr>
        <p:spPr/>
        <p:txBody>
          <a:bodyPr/>
          <a:lstStyle/>
          <a:p>
            <a:r>
              <a:rPr lang="zh-TW" altLang="en-US" dirty="0" smtClean="0"/>
              <a:t>正式的系統研究可以回溯到</a:t>
            </a:r>
            <a:r>
              <a:rPr lang="en-US" altLang="zh-TW" dirty="0" smtClean="0"/>
              <a:t>1940</a:t>
            </a:r>
            <a:r>
              <a:rPr lang="zh-TW" altLang="en-US" dirty="0" smtClean="0"/>
              <a:t>年代，並形成了系統控制學</a:t>
            </a:r>
            <a:r>
              <a:rPr lang="en-US" altLang="zh-TW" dirty="0" smtClean="0"/>
              <a:t>(cybernetics)</a:t>
            </a:r>
            <a:r>
              <a:rPr lang="zh-TW" altLang="en-US" dirty="0" smtClean="0"/>
              <a:t>學門，將從電腦發明所得到洞察力，應用在其他各行各業的領域上。</a:t>
            </a:r>
            <a:endParaRPr lang="en-US" altLang="zh-TW" dirty="0" smtClean="0"/>
          </a:p>
          <a:p>
            <a:r>
              <a:rPr lang="zh-TW" altLang="en-US" dirty="0" smtClean="0"/>
              <a:t>在系統控制學中，一個系統被視為一些子系統或元件的組合，元件間具互動性，並匯集成一個大系統後，產生集體行為。</a:t>
            </a:r>
            <a:endParaRPr lang="en-US" altLang="zh-TW" dirty="0" smtClean="0"/>
          </a:p>
          <a:p>
            <a:r>
              <a:rPr lang="zh-TW" altLang="en-US" dirty="0" smtClean="0"/>
              <a:t>電腦當然是系統，但是植物、動物、生態、國家、公司、工廠也都是系統，物流與供應鏈當然也是。</a:t>
            </a:r>
            <a:endParaRPr lang="zh-TW" altLang="en-US" dirty="0"/>
          </a:p>
        </p:txBody>
      </p:sp>
      <p:sp>
        <p:nvSpPr>
          <p:cNvPr id="8" name="日期版面配置區 7"/>
          <p:cNvSpPr>
            <a:spLocks noGrp="1"/>
          </p:cNvSpPr>
          <p:nvPr>
            <p:ph type="dt" sz="half" idx="10"/>
          </p:nvPr>
        </p:nvSpPr>
        <p:spPr/>
        <p:txBody>
          <a:bodyPr/>
          <a:lstStyle/>
          <a:p>
            <a:pPr>
              <a:defRPr/>
            </a:pPr>
            <a:r>
              <a:rPr lang="zh-TW" altLang="en-US" smtClean="0"/>
              <a:t>物流與運籌管理</a:t>
            </a:r>
            <a:r>
              <a:rPr lang="en-US" altLang="zh-TW" smtClean="0"/>
              <a:t>5</a:t>
            </a:r>
            <a:r>
              <a:rPr lang="zh-TW" altLang="en-US" smtClean="0"/>
              <a:t>版  </a:t>
            </a:r>
            <a:r>
              <a:rPr lang="en-US" altLang="zh-TW" smtClean="0"/>
              <a:t>ch03 </a:t>
            </a:r>
            <a:r>
              <a:rPr lang="zh-TW" altLang="en-US" smtClean="0"/>
              <a:t>物流運籌系統分析</a:t>
            </a:r>
            <a:endParaRPr lang="zh-TW" altLang="en-US" dirty="0"/>
          </a:p>
        </p:txBody>
      </p:sp>
      <p:sp>
        <p:nvSpPr>
          <p:cNvPr id="9" name="投影片編號版面配置區 8"/>
          <p:cNvSpPr>
            <a:spLocks noGrp="1"/>
          </p:cNvSpPr>
          <p:nvPr>
            <p:ph type="sldNum" sz="quarter" idx="11"/>
          </p:nvPr>
        </p:nvSpPr>
        <p:spPr/>
        <p:txBody>
          <a:bodyPr/>
          <a:lstStyle/>
          <a:p>
            <a:pPr>
              <a:defRPr/>
            </a:pPr>
            <a:r>
              <a:rPr lang="en-US" altLang="zh-TW" smtClean="0"/>
              <a:t>3-</a:t>
            </a:r>
            <a:fld id="{6BC102DD-D011-4720-8565-ECD5784E7A58}" type="slidenum">
              <a:rPr lang="zh-TW" altLang="en-US" smtClean="0"/>
              <a:pPr>
                <a:defRPr/>
              </a:pPr>
              <a:t>7</a:t>
            </a:fld>
            <a:endParaRPr lang="zh-TW" altLang="en-US" dirty="0"/>
          </a:p>
        </p:txBody>
      </p:sp>
      <p:sp>
        <p:nvSpPr>
          <p:cNvPr id="10" name="頁尾版面配置區 9"/>
          <p:cNvSpPr>
            <a:spLocks noGrp="1"/>
          </p:cNvSpPr>
          <p:nvPr>
            <p:ph type="ftr" sz="quarter" idx="12"/>
          </p:nvPr>
        </p:nvSpPr>
        <p:spPr/>
        <p:txBody>
          <a:bodyPr/>
          <a:lstStyle/>
          <a:p>
            <a:pPr>
              <a:defRPr/>
            </a:pPr>
            <a:r>
              <a:rPr lang="en-US" altLang="zh-TW" smtClean="0"/>
              <a:t>Copyright © </a:t>
            </a:r>
            <a:r>
              <a:rPr lang="zh-TW" altLang="en-US" smtClean="0"/>
              <a:t>華泰文化</a:t>
            </a:r>
            <a:endParaRPr lang="zh-TW" altLang="en-US"/>
          </a:p>
        </p:txBody>
      </p:sp>
    </p:spTree>
    <p:extLst>
      <p:ext uri="{BB962C8B-B14F-4D97-AF65-F5344CB8AC3E}">
        <p14:creationId xmlns:p14="http://schemas.microsoft.com/office/powerpoint/2010/main" val="1080713175"/>
      </p:ext>
    </p:extLst>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投入</a:t>
            </a:r>
            <a:r>
              <a:rPr lang="en-US" altLang="zh-TW" dirty="0" smtClean="0"/>
              <a:t>—</a:t>
            </a:r>
            <a:r>
              <a:rPr lang="zh-TW" altLang="en-US" dirty="0" smtClean="0"/>
              <a:t>轉換</a:t>
            </a:r>
            <a:r>
              <a:rPr lang="en-US" altLang="zh-TW" dirty="0" smtClean="0"/>
              <a:t>—</a:t>
            </a:r>
            <a:r>
              <a:rPr lang="zh-TW" altLang="en-US" dirty="0" smtClean="0"/>
              <a:t>產出</a:t>
            </a:r>
            <a:endParaRPr lang="zh-TW" altLang="en-US" dirty="0"/>
          </a:p>
        </p:txBody>
      </p:sp>
      <p:sp>
        <p:nvSpPr>
          <p:cNvPr id="3" name="內容版面配置區 2"/>
          <p:cNvSpPr>
            <a:spLocks noGrp="1"/>
          </p:cNvSpPr>
          <p:nvPr>
            <p:ph idx="1"/>
          </p:nvPr>
        </p:nvSpPr>
        <p:spPr/>
        <p:txBody>
          <a:bodyPr/>
          <a:lstStyle/>
          <a:p>
            <a:r>
              <a:rPr lang="zh-TW" altLang="en-US" dirty="0" smtClean="0"/>
              <a:t>所有系統均可視為將投入</a:t>
            </a:r>
            <a:r>
              <a:rPr lang="en-US" altLang="zh-TW" dirty="0" smtClean="0"/>
              <a:t>(input)</a:t>
            </a:r>
            <a:r>
              <a:rPr lang="zh-TW" altLang="en-US" dirty="0" smtClean="0"/>
              <a:t>轉換</a:t>
            </a:r>
            <a:r>
              <a:rPr lang="en-US" altLang="zh-TW" dirty="0" smtClean="0"/>
              <a:t>(conversion)</a:t>
            </a:r>
            <a:r>
              <a:rPr lang="zh-TW" altLang="en-US" dirty="0" smtClean="0"/>
              <a:t>成為產出</a:t>
            </a:r>
            <a:r>
              <a:rPr lang="en-US" altLang="zh-TW" dirty="0" smtClean="0"/>
              <a:t>(output)</a:t>
            </a:r>
            <a:r>
              <a:rPr lang="zh-TW" altLang="en-US" dirty="0" smtClean="0"/>
              <a:t>的活動。當系統被人類組織建構起來時，它們通常被設計來產生比投入資源更高價值的產出。</a:t>
            </a:r>
            <a:endParaRPr lang="en-US" altLang="zh-TW" dirty="0" smtClean="0"/>
          </a:p>
          <a:p>
            <a:r>
              <a:rPr lang="zh-TW" altLang="en-US" dirty="0" smtClean="0"/>
              <a:t>例如：</a:t>
            </a:r>
            <a:endParaRPr lang="en-US" altLang="zh-TW" dirty="0" smtClean="0"/>
          </a:p>
          <a:p>
            <a:pPr lvl="1"/>
            <a:r>
              <a:rPr lang="zh-TW" altLang="en-US" dirty="0" smtClean="0"/>
              <a:t>工廠獲取原料投入後，透過其製造系統，加工生產出實體成品，可銷售給消費者。</a:t>
            </a:r>
            <a:endParaRPr lang="en-US" altLang="zh-TW" dirty="0" smtClean="0"/>
          </a:p>
          <a:p>
            <a:pPr lvl="1"/>
            <a:r>
              <a:rPr lang="zh-TW" altLang="en-US" dirty="0" smtClean="0"/>
              <a:t>大筆資料投入後，透過電腦系統之處理與分析，產出對組織有用的資訊。</a:t>
            </a:r>
            <a:endParaRPr lang="zh-TW" altLang="en-US" dirty="0"/>
          </a:p>
        </p:txBody>
      </p:sp>
      <p:sp>
        <p:nvSpPr>
          <p:cNvPr id="8" name="日期版面配置區 7"/>
          <p:cNvSpPr>
            <a:spLocks noGrp="1"/>
          </p:cNvSpPr>
          <p:nvPr>
            <p:ph type="dt" sz="half" idx="10"/>
          </p:nvPr>
        </p:nvSpPr>
        <p:spPr/>
        <p:txBody>
          <a:bodyPr/>
          <a:lstStyle/>
          <a:p>
            <a:pPr>
              <a:defRPr/>
            </a:pPr>
            <a:r>
              <a:rPr lang="zh-TW" altLang="en-US" smtClean="0"/>
              <a:t>物流與運籌管理</a:t>
            </a:r>
            <a:r>
              <a:rPr lang="en-US" altLang="zh-TW" smtClean="0"/>
              <a:t>5</a:t>
            </a:r>
            <a:r>
              <a:rPr lang="zh-TW" altLang="en-US" smtClean="0"/>
              <a:t>版  </a:t>
            </a:r>
            <a:r>
              <a:rPr lang="en-US" altLang="zh-TW" smtClean="0"/>
              <a:t>ch03 </a:t>
            </a:r>
            <a:r>
              <a:rPr lang="zh-TW" altLang="en-US" smtClean="0"/>
              <a:t>物流運籌系統分析</a:t>
            </a:r>
            <a:endParaRPr lang="zh-TW" altLang="en-US" dirty="0"/>
          </a:p>
        </p:txBody>
      </p:sp>
      <p:sp>
        <p:nvSpPr>
          <p:cNvPr id="9" name="投影片編號版面配置區 8"/>
          <p:cNvSpPr>
            <a:spLocks noGrp="1"/>
          </p:cNvSpPr>
          <p:nvPr>
            <p:ph type="sldNum" sz="quarter" idx="11"/>
          </p:nvPr>
        </p:nvSpPr>
        <p:spPr/>
        <p:txBody>
          <a:bodyPr/>
          <a:lstStyle/>
          <a:p>
            <a:pPr>
              <a:defRPr/>
            </a:pPr>
            <a:r>
              <a:rPr lang="en-US" altLang="zh-TW" smtClean="0"/>
              <a:t>3-</a:t>
            </a:r>
            <a:fld id="{6BC102DD-D011-4720-8565-ECD5784E7A58}" type="slidenum">
              <a:rPr lang="zh-TW" altLang="en-US" smtClean="0"/>
              <a:pPr>
                <a:defRPr/>
              </a:pPr>
              <a:t>8</a:t>
            </a:fld>
            <a:endParaRPr lang="zh-TW" altLang="en-US" dirty="0"/>
          </a:p>
        </p:txBody>
      </p:sp>
      <p:sp>
        <p:nvSpPr>
          <p:cNvPr id="10" name="頁尾版面配置區 9"/>
          <p:cNvSpPr>
            <a:spLocks noGrp="1"/>
          </p:cNvSpPr>
          <p:nvPr>
            <p:ph type="ftr" sz="quarter" idx="12"/>
          </p:nvPr>
        </p:nvSpPr>
        <p:spPr/>
        <p:txBody>
          <a:bodyPr/>
          <a:lstStyle/>
          <a:p>
            <a:pPr>
              <a:defRPr/>
            </a:pPr>
            <a:r>
              <a:rPr lang="en-US" altLang="zh-TW" smtClean="0"/>
              <a:t>Copyright © </a:t>
            </a:r>
            <a:r>
              <a:rPr lang="zh-TW" altLang="en-US" smtClean="0"/>
              <a:t>華泰文化</a:t>
            </a:r>
            <a:endParaRPr lang="zh-TW" altLang="en-US"/>
          </a:p>
        </p:txBody>
      </p:sp>
    </p:spTree>
    <p:extLst>
      <p:ext uri="{BB962C8B-B14F-4D97-AF65-F5344CB8AC3E}">
        <p14:creationId xmlns:p14="http://schemas.microsoft.com/office/powerpoint/2010/main" val="2792138516"/>
      </p:ext>
    </p:extLst>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自然系統 </a:t>
            </a:r>
            <a:r>
              <a:rPr lang="en-US" altLang="zh-TW" dirty="0" smtClean="0"/>
              <a:t>vs </a:t>
            </a:r>
            <a:r>
              <a:rPr lang="zh-TW" altLang="en-US" dirty="0" smtClean="0"/>
              <a:t>人造系統</a:t>
            </a:r>
            <a:endParaRPr lang="zh-TW" altLang="en-US" dirty="0"/>
          </a:p>
        </p:txBody>
      </p:sp>
      <p:sp>
        <p:nvSpPr>
          <p:cNvPr id="3" name="內容版面配置區 2"/>
          <p:cNvSpPr>
            <a:spLocks noGrp="1"/>
          </p:cNvSpPr>
          <p:nvPr>
            <p:ph idx="1"/>
          </p:nvPr>
        </p:nvSpPr>
        <p:spPr/>
        <p:txBody>
          <a:bodyPr/>
          <a:lstStyle/>
          <a:p>
            <a:r>
              <a:rPr lang="zh-TW" altLang="en-US" dirty="0"/>
              <a:t>自然系統，例如生態系統，經常具自我調節能力，試圖去控制它們，常帶來更壞且長遠的反效果，如今日大家共同關切的氣候暖化現象</a:t>
            </a:r>
            <a:r>
              <a:rPr lang="zh-TW" altLang="en-US" dirty="0" smtClean="0"/>
              <a:t>。</a:t>
            </a:r>
            <a:endParaRPr lang="en-US" altLang="zh-TW" dirty="0" smtClean="0"/>
          </a:p>
          <a:p>
            <a:r>
              <a:rPr lang="zh-TW" altLang="en-US" dirty="0"/>
              <a:t>人造系統是被設計來做控制與監督的，以致於它們的績效可於以偵測並不斷地改進。控制力是由管制投入</a:t>
            </a:r>
            <a:r>
              <a:rPr lang="zh-TW" altLang="en-US" dirty="0" smtClean="0"/>
              <a:t>流程（或流量）而</a:t>
            </a:r>
            <a:r>
              <a:rPr lang="zh-TW" altLang="en-US" dirty="0"/>
              <a:t>達成，監督力則涉及對產出結果評量並與系統設定達成目標間之差異程度比較而獲得。</a:t>
            </a:r>
          </a:p>
        </p:txBody>
      </p:sp>
      <p:sp>
        <p:nvSpPr>
          <p:cNvPr id="6" name="日期版面配置區 5"/>
          <p:cNvSpPr>
            <a:spLocks noGrp="1"/>
          </p:cNvSpPr>
          <p:nvPr>
            <p:ph type="dt" sz="half" idx="10"/>
          </p:nvPr>
        </p:nvSpPr>
        <p:spPr/>
        <p:txBody>
          <a:bodyPr/>
          <a:lstStyle/>
          <a:p>
            <a:pPr>
              <a:defRPr/>
            </a:pPr>
            <a:r>
              <a:rPr lang="zh-TW" altLang="en-US" smtClean="0"/>
              <a:t>物流與運籌管理</a:t>
            </a:r>
            <a:r>
              <a:rPr lang="en-US" altLang="zh-TW" smtClean="0"/>
              <a:t>5</a:t>
            </a:r>
            <a:r>
              <a:rPr lang="zh-TW" altLang="en-US" smtClean="0"/>
              <a:t>版  </a:t>
            </a:r>
            <a:r>
              <a:rPr lang="en-US" altLang="zh-TW" smtClean="0"/>
              <a:t>ch03 </a:t>
            </a:r>
            <a:r>
              <a:rPr lang="zh-TW" altLang="en-US" smtClean="0"/>
              <a:t>物流運籌系統分析</a:t>
            </a:r>
            <a:endParaRPr lang="zh-TW" altLang="en-US" dirty="0"/>
          </a:p>
        </p:txBody>
      </p:sp>
      <p:sp>
        <p:nvSpPr>
          <p:cNvPr id="7" name="投影片編號版面配置區 6"/>
          <p:cNvSpPr>
            <a:spLocks noGrp="1"/>
          </p:cNvSpPr>
          <p:nvPr>
            <p:ph type="sldNum" sz="quarter" idx="11"/>
          </p:nvPr>
        </p:nvSpPr>
        <p:spPr/>
        <p:txBody>
          <a:bodyPr/>
          <a:lstStyle/>
          <a:p>
            <a:pPr>
              <a:defRPr/>
            </a:pPr>
            <a:r>
              <a:rPr lang="en-US" altLang="zh-TW" smtClean="0"/>
              <a:t>3-</a:t>
            </a:r>
            <a:fld id="{6BC102DD-D011-4720-8565-ECD5784E7A58}" type="slidenum">
              <a:rPr lang="zh-TW" altLang="en-US" smtClean="0"/>
              <a:pPr>
                <a:defRPr/>
              </a:pPr>
              <a:t>9</a:t>
            </a:fld>
            <a:endParaRPr lang="zh-TW" altLang="en-US" dirty="0"/>
          </a:p>
        </p:txBody>
      </p:sp>
      <p:sp>
        <p:nvSpPr>
          <p:cNvPr id="8" name="頁尾版面配置區 7"/>
          <p:cNvSpPr>
            <a:spLocks noGrp="1"/>
          </p:cNvSpPr>
          <p:nvPr>
            <p:ph type="ftr" sz="quarter" idx="12"/>
          </p:nvPr>
        </p:nvSpPr>
        <p:spPr/>
        <p:txBody>
          <a:bodyPr/>
          <a:lstStyle/>
          <a:p>
            <a:pPr>
              <a:defRPr/>
            </a:pPr>
            <a:r>
              <a:rPr lang="en-US" altLang="zh-TW" smtClean="0"/>
              <a:t>Copyright © </a:t>
            </a:r>
            <a:r>
              <a:rPr lang="zh-TW" altLang="en-US" smtClean="0"/>
              <a:t>華泰文化</a:t>
            </a:r>
            <a:endParaRPr lang="zh-TW" altLang="en-US"/>
          </a:p>
        </p:txBody>
      </p:sp>
    </p:spTree>
    <p:extLst>
      <p:ext uri="{BB962C8B-B14F-4D97-AF65-F5344CB8AC3E}">
        <p14:creationId xmlns:p14="http://schemas.microsoft.com/office/powerpoint/2010/main" val="2863393176"/>
      </p:ext>
    </p:extLst>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1241</TotalTime>
  <Words>1552</Words>
  <Application>Microsoft Office PowerPoint</Application>
  <PresentationFormat>自訂</PresentationFormat>
  <Paragraphs>129</Paragraphs>
  <Slides>26</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26</vt:i4>
      </vt:variant>
    </vt:vector>
  </HeadingPairs>
  <TitlesOfParts>
    <vt:vector size="35" baseType="lpstr">
      <vt:lpstr>新細明體</vt:lpstr>
      <vt:lpstr>標楷體</vt:lpstr>
      <vt:lpstr>Arial</vt:lpstr>
      <vt:lpstr>Calibri</vt:lpstr>
      <vt:lpstr>Calibri Light</vt:lpstr>
      <vt:lpstr>Rockwell</vt:lpstr>
      <vt:lpstr>Times New Roman</vt:lpstr>
      <vt:lpstr>Wingdings</vt:lpstr>
      <vt:lpstr>Office 佈景主題</vt:lpstr>
      <vt:lpstr>PowerPoint 簡報</vt:lpstr>
      <vt:lpstr>物流運籌系統分析</vt:lpstr>
      <vt:lpstr>引言</vt:lpstr>
      <vt:lpstr>物流系統觀的價值</vt:lpstr>
      <vt:lpstr>AI「最適配貨倉」系統</vt:lpstr>
      <vt:lpstr>第一節 系統概論</vt:lpstr>
      <vt:lpstr>系統組成</vt:lpstr>
      <vt:lpstr>投入—轉換—產出</vt:lpstr>
      <vt:lpstr>自然系統 vs 人造系統</vt:lpstr>
      <vt:lpstr>一般系統的結構及組成元素</vt:lpstr>
      <vt:lpstr>物流系統管理挑戰</vt:lpstr>
      <vt:lpstr>系統與回饋</vt:lpstr>
      <vt:lpstr>強化與弱化回饋</vt:lpstr>
      <vt:lpstr>第二節 企業物流之總體系統</vt:lpstr>
      <vt:lpstr>企業物流與總體系統之關聯性</vt:lpstr>
      <vt:lpstr>外部系統</vt:lpstr>
      <vt:lpstr>內部系統</vt:lpstr>
      <vt:lpstr>個體系統</vt:lpstr>
      <vt:lpstr>第三節 物流系統分析</vt:lpstr>
      <vt:lpstr>內向物流與外向物流</vt:lpstr>
      <vt:lpstr>成本中心</vt:lpstr>
      <vt:lpstr>物流網路</vt:lpstr>
      <vt:lpstr>物流通路</vt:lpstr>
      <vt:lpstr>物流網路與通路之空間關係</vt:lpstr>
      <vt:lpstr>結語</vt:lpstr>
      <vt:lpstr>PowerPoint 簡報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第八章  智慧物流系統與管理 Smart and Intelligent Logistics</dc:title>
  <dc:creator>Shong-Iee Su</dc:creator>
  <cp:lastModifiedBy>李本鈞</cp:lastModifiedBy>
  <cp:revision>126</cp:revision>
  <dcterms:created xsi:type="dcterms:W3CDTF">2020-07-21T00:45:56Z</dcterms:created>
  <dcterms:modified xsi:type="dcterms:W3CDTF">2021-01-04T05:39:20Z</dcterms:modified>
</cp:coreProperties>
</file>