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3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4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5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26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0" r:id="rId1"/>
  </p:sldMasterIdLst>
  <p:notesMasterIdLst>
    <p:notesMasterId r:id="rId109"/>
  </p:notesMasterIdLst>
  <p:sldIdLst>
    <p:sldId id="366" r:id="rId2"/>
    <p:sldId id="389" r:id="rId3"/>
    <p:sldId id="256" r:id="rId4"/>
    <p:sldId id="367" r:id="rId5"/>
    <p:sldId id="261" r:id="rId6"/>
    <p:sldId id="262" r:id="rId7"/>
    <p:sldId id="274" r:id="rId8"/>
    <p:sldId id="263" r:id="rId9"/>
    <p:sldId id="275" r:id="rId10"/>
    <p:sldId id="264" r:id="rId11"/>
    <p:sldId id="276" r:id="rId12"/>
    <p:sldId id="266" r:id="rId13"/>
    <p:sldId id="267" r:id="rId14"/>
    <p:sldId id="268" r:id="rId15"/>
    <p:sldId id="269" r:id="rId16"/>
    <p:sldId id="270" r:id="rId17"/>
    <p:sldId id="368" r:id="rId18"/>
    <p:sldId id="277" r:id="rId19"/>
    <p:sldId id="279" r:id="rId20"/>
    <p:sldId id="280" r:id="rId21"/>
    <p:sldId id="281" r:id="rId22"/>
    <p:sldId id="282" r:id="rId23"/>
    <p:sldId id="283" r:id="rId24"/>
    <p:sldId id="284" r:id="rId25"/>
    <p:sldId id="285" r:id="rId26"/>
    <p:sldId id="286" r:id="rId27"/>
    <p:sldId id="287" r:id="rId28"/>
    <p:sldId id="288" r:id="rId29"/>
    <p:sldId id="370" r:id="rId30"/>
    <p:sldId id="377" r:id="rId31"/>
    <p:sldId id="290" r:id="rId32"/>
    <p:sldId id="371" r:id="rId33"/>
    <p:sldId id="291" r:id="rId34"/>
    <p:sldId id="362" r:id="rId35"/>
    <p:sldId id="372" r:id="rId36"/>
    <p:sldId id="373" r:id="rId37"/>
    <p:sldId id="365" r:id="rId38"/>
    <p:sldId id="374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78" r:id="rId50"/>
    <p:sldId id="304" r:id="rId51"/>
    <p:sldId id="379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9" r:id="rId75"/>
    <p:sldId id="328" r:id="rId76"/>
    <p:sldId id="375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81" r:id="rId86"/>
    <p:sldId id="380" r:id="rId87"/>
    <p:sldId id="339" r:id="rId88"/>
    <p:sldId id="340" r:id="rId89"/>
    <p:sldId id="341" r:id="rId90"/>
    <p:sldId id="342" r:id="rId91"/>
    <p:sldId id="343" r:id="rId92"/>
    <p:sldId id="382" r:id="rId93"/>
    <p:sldId id="345" r:id="rId94"/>
    <p:sldId id="383" r:id="rId95"/>
    <p:sldId id="347" r:id="rId96"/>
    <p:sldId id="346" r:id="rId97"/>
    <p:sldId id="348" r:id="rId98"/>
    <p:sldId id="351" r:id="rId99"/>
    <p:sldId id="384" r:id="rId100"/>
    <p:sldId id="385" r:id="rId101"/>
    <p:sldId id="350" r:id="rId102"/>
    <p:sldId id="352" r:id="rId103"/>
    <p:sldId id="354" r:id="rId104"/>
    <p:sldId id="355" r:id="rId105"/>
    <p:sldId id="357" r:id="rId106"/>
    <p:sldId id="386" r:id="rId107"/>
    <p:sldId id="387" r:id="rId108"/>
  </p:sldIdLst>
  <p:sldSz cx="9144000" cy="6858000" type="screen4x3"/>
  <p:notesSz cx="6858000" cy="9144000"/>
  <p:custDataLst>
    <p:tags r:id="rId110"/>
  </p:custDataLst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FF"/>
    <a:srgbClr val="008000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0832" autoAdjust="0"/>
  </p:normalViewPr>
  <p:slideViewPr>
    <p:cSldViewPr>
      <p:cViewPr varScale="1">
        <p:scale>
          <a:sx n="72" d="100"/>
          <a:sy n="72" d="100"/>
        </p:scale>
        <p:origin x="-132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viewProps" Target="view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theme" Target="theme/theme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notesMaster" Target="notesMasters/notesMaster1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tags" Target="tags/tag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#3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#4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#5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#6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1#7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747F965-A116-46BE-94D4-67C42F8562F9}" type="doc">
      <dgm:prSet loTypeId="urn:microsoft.com/office/officeart/2005/8/layout/arrow6" loCatId="process" qsTypeId="urn:microsoft.com/office/officeart/2005/8/quickstyle/simple2" qsCatId="simple" csTypeId="urn:microsoft.com/office/officeart/2005/8/colors/accent2_2" csCatId="accent2" phldr="1"/>
      <dgm:spPr/>
      <dgm:t>
        <a:bodyPr/>
        <a:lstStyle/>
        <a:p>
          <a:endParaRPr lang="zh-TW" altLang="en-US"/>
        </a:p>
      </dgm:t>
    </dgm:pt>
    <dgm:pt modelId="{A8F50B8F-28B9-4733-85DC-CEEC67FF3B0A}">
      <dgm:prSet phldrT="[文字]"/>
      <dgm:spPr/>
      <dgm:t>
        <a:bodyPr/>
        <a:lstStyle/>
        <a:p>
          <a:r>
            <a:rPr lang="zh-TW" altLang="en-US" dirty="0"/>
            <a:t>作業成本</a:t>
          </a:r>
        </a:p>
      </dgm:t>
    </dgm:pt>
    <dgm:pt modelId="{B562A32B-B789-4109-BF79-F6AA359E767F}" type="parTrans" cxnId="{BAB6D3E7-047C-4FCC-B166-96AF167466D6}">
      <dgm:prSet/>
      <dgm:spPr/>
      <dgm:t>
        <a:bodyPr/>
        <a:lstStyle/>
        <a:p>
          <a:endParaRPr lang="zh-TW" altLang="en-US"/>
        </a:p>
      </dgm:t>
    </dgm:pt>
    <dgm:pt modelId="{E85A007C-1C73-4E1A-9D50-5BC7D492727C}" type="sibTrans" cxnId="{BAB6D3E7-047C-4FCC-B166-96AF167466D6}">
      <dgm:prSet/>
      <dgm:spPr/>
      <dgm:t>
        <a:bodyPr/>
        <a:lstStyle/>
        <a:p>
          <a:endParaRPr lang="zh-TW" altLang="en-US"/>
        </a:p>
      </dgm:t>
    </dgm:pt>
    <dgm:pt modelId="{F3B67629-9CDE-42A9-A764-A58F4117E345}">
      <dgm:prSet phldrT="[文字]"/>
      <dgm:spPr/>
      <dgm:t>
        <a:bodyPr/>
        <a:lstStyle/>
        <a:p>
          <a:r>
            <a:rPr lang="zh-TW" altLang="en-US" dirty="0"/>
            <a:t>服務水準</a:t>
          </a:r>
        </a:p>
      </dgm:t>
    </dgm:pt>
    <dgm:pt modelId="{BABE5C8E-CD9F-41C0-A3CC-E673475C16B1}" type="parTrans" cxnId="{B1603480-43D3-4E0A-B30F-BEE6E9697540}">
      <dgm:prSet/>
      <dgm:spPr/>
      <dgm:t>
        <a:bodyPr/>
        <a:lstStyle/>
        <a:p>
          <a:endParaRPr lang="zh-TW" altLang="en-US"/>
        </a:p>
      </dgm:t>
    </dgm:pt>
    <dgm:pt modelId="{8B713058-2947-46A1-B13B-E34AC5CE9EAB}" type="sibTrans" cxnId="{B1603480-43D3-4E0A-B30F-BEE6E9697540}">
      <dgm:prSet/>
      <dgm:spPr/>
      <dgm:t>
        <a:bodyPr/>
        <a:lstStyle/>
        <a:p>
          <a:endParaRPr lang="zh-TW" altLang="en-US"/>
        </a:p>
      </dgm:t>
    </dgm:pt>
    <dgm:pt modelId="{F0A6EA27-5AA4-4691-B3F8-A90DD89EBAFC}" type="pres">
      <dgm:prSet presAssocID="{8747F965-A116-46BE-94D4-67C42F8562F9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6A45C0AC-8FA7-4F15-AC79-76B638D06889}" type="pres">
      <dgm:prSet presAssocID="{8747F965-A116-46BE-94D4-67C42F8562F9}" presName="ribbon" presStyleLbl="node1" presStyleIdx="0" presStyleCnt="1"/>
      <dgm:spPr/>
    </dgm:pt>
    <dgm:pt modelId="{11D41039-7A03-44F7-8E56-A854CE88AB55}" type="pres">
      <dgm:prSet presAssocID="{8747F965-A116-46BE-94D4-67C42F8562F9}" presName="leftArrow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5E92CE9-B940-4C65-B2D8-655987DA4488}" type="pres">
      <dgm:prSet presAssocID="{8747F965-A116-46BE-94D4-67C42F8562F9}" presName="rightArrow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6850A117-5497-4BF6-AD2B-BC4F7313D9F1}" type="presOf" srcId="{A8F50B8F-28B9-4733-85DC-CEEC67FF3B0A}" destId="{11D41039-7A03-44F7-8E56-A854CE88AB55}" srcOrd="0" destOrd="0" presId="urn:microsoft.com/office/officeart/2005/8/layout/arrow6"/>
    <dgm:cxn modelId="{BAB6D3E7-047C-4FCC-B166-96AF167466D6}" srcId="{8747F965-A116-46BE-94D4-67C42F8562F9}" destId="{A8F50B8F-28B9-4733-85DC-CEEC67FF3B0A}" srcOrd="0" destOrd="0" parTransId="{B562A32B-B789-4109-BF79-F6AA359E767F}" sibTransId="{E85A007C-1C73-4E1A-9D50-5BC7D492727C}"/>
    <dgm:cxn modelId="{E76866B2-AD91-43F8-ADBD-5AB25E38640C}" type="presOf" srcId="{F3B67629-9CDE-42A9-A764-A58F4117E345}" destId="{45E92CE9-B940-4C65-B2D8-655987DA4488}" srcOrd="0" destOrd="0" presId="urn:microsoft.com/office/officeart/2005/8/layout/arrow6"/>
    <dgm:cxn modelId="{2D350443-7DF9-4FDB-8EAC-278510A54953}" type="presOf" srcId="{8747F965-A116-46BE-94D4-67C42F8562F9}" destId="{F0A6EA27-5AA4-4691-B3F8-A90DD89EBAFC}" srcOrd="0" destOrd="0" presId="urn:microsoft.com/office/officeart/2005/8/layout/arrow6"/>
    <dgm:cxn modelId="{B1603480-43D3-4E0A-B30F-BEE6E9697540}" srcId="{8747F965-A116-46BE-94D4-67C42F8562F9}" destId="{F3B67629-9CDE-42A9-A764-A58F4117E345}" srcOrd="1" destOrd="0" parTransId="{BABE5C8E-CD9F-41C0-A3CC-E673475C16B1}" sibTransId="{8B713058-2947-46A1-B13B-E34AC5CE9EAB}"/>
    <dgm:cxn modelId="{9201FC1D-8BB9-4A3B-B9A8-7DEBCD004307}" type="presParOf" srcId="{F0A6EA27-5AA4-4691-B3F8-A90DD89EBAFC}" destId="{6A45C0AC-8FA7-4F15-AC79-76B638D06889}" srcOrd="0" destOrd="0" presId="urn:microsoft.com/office/officeart/2005/8/layout/arrow6"/>
    <dgm:cxn modelId="{F06C11F4-FAC0-4F3E-82BB-3336A06F97EF}" type="presParOf" srcId="{F0A6EA27-5AA4-4691-B3F8-A90DD89EBAFC}" destId="{11D41039-7A03-44F7-8E56-A854CE88AB55}" srcOrd="1" destOrd="0" presId="urn:microsoft.com/office/officeart/2005/8/layout/arrow6"/>
    <dgm:cxn modelId="{D48F8C2E-64E4-40DF-929B-562994F3A559}" type="presParOf" srcId="{F0A6EA27-5AA4-4691-B3F8-A90DD89EBAFC}" destId="{45E92CE9-B940-4C65-B2D8-655987DA4488}" srcOrd="2" destOrd="0" presId="urn:microsoft.com/office/officeart/2005/8/layout/arrow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7476E54-691C-48FD-9760-1DFBD66816CA}" type="doc">
      <dgm:prSet loTypeId="urn:microsoft.com/office/officeart/2005/8/layout/cycle5" loCatId="cycle" qsTypeId="urn:microsoft.com/office/officeart/2005/8/quickstyle/simple2" qsCatId="simple" csTypeId="urn:microsoft.com/office/officeart/2005/8/colors/colorful1#1" csCatId="colorful" phldr="1"/>
      <dgm:spPr/>
      <dgm:t>
        <a:bodyPr/>
        <a:lstStyle/>
        <a:p>
          <a:endParaRPr lang="zh-TW" altLang="en-US"/>
        </a:p>
      </dgm:t>
    </dgm:pt>
    <dgm:pt modelId="{7823993C-4A7A-45C0-BC33-39B52B416461}">
      <dgm:prSet phldrT="[文字]" custT="1"/>
      <dgm:spPr/>
      <dgm:t>
        <a:bodyPr/>
        <a:lstStyle/>
        <a:p>
          <a:r>
            <a:rPr lang="zh-TW" altLang="en-US" sz="2800" dirty="0"/>
            <a:t>客戶回應</a:t>
          </a:r>
        </a:p>
      </dgm:t>
    </dgm:pt>
    <dgm:pt modelId="{AE76E588-9333-4148-88C9-5EDB15495336}" type="parTrans" cxnId="{FBB2CA07-2330-41E2-B5AA-A6333F48B568}">
      <dgm:prSet/>
      <dgm:spPr/>
      <dgm:t>
        <a:bodyPr/>
        <a:lstStyle/>
        <a:p>
          <a:endParaRPr lang="zh-TW" altLang="en-US" sz="2400"/>
        </a:p>
      </dgm:t>
    </dgm:pt>
    <dgm:pt modelId="{09914A9A-DC77-4A3C-96F4-7686D8B210C2}" type="sibTrans" cxnId="{FBB2CA07-2330-41E2-B5AA-A6333F48B568}">
      <dgm:prSet/>
      <dgm:spPr>
        <a:ln w="28575">
          <a:solidFill>
            <a:schemeClr val="accent2"/>
          </a:solidFill>
        </a:ln>
      </dgm:spPr>
      <dgm:t>
        <a:bodyPr/>
        <a:lstStyle/>
        <a:p>
          <a:endParaRPr lang="zh-TW" altLang="en-US" sz="2400"/>
        </a:p>
      </dgm:t>
    </dgm:pt>
    <dgm:pt modelId="{BEB35DA2-9731-42F9-868E-AEEDC9B2BDD9}">
      <dgm:prSet phldrT="[文字]" custT="1"/>
      <dgm:spPr/>
      <dgm:t>
        <a:bodyPr/>
        <a:lstStyle/>
        <a:p>
          <a:r>
            <a:rPr lang="zh-TW" altLang="en-US" sz="2800" dirty="0"/>
            <a:t>存貨管理</a:t>
          </a:r>
        </a:p>
      </dgm:t>
    </dgm:pt>
    <dgm:pt modelId="{8B0B3755-7047-4696-87BA-15C15E3E4409}" type="parTrans" cxnId="{DAB2588E-A278-4CB9-91F2-563501891AF0}">
      <dgm:prSet/>
      <dgm:spPr/>
      <dgm:t>
        <a:bodyPr/>
        <a:lstStyle/>
        <a:p>
          <a:endParaRPr lang="zh-TW" altLang="en-US" sz="2400"/>
        </a:p>
      </dgm:t>
    </dgm:pt>
    <dgm:pt modelId="{373CD31C-0A83-4603-872E-1C52671D1CD9}" type="sibTrans" cxnId="{DAB2588E-A278-4CB9-91F2-563501891AF0}">
      <dgm:prSet/>
      <dgm:spPr>
        <a:ln w="28575">
          <a:solidFill>
            <a:schemeClr val="accent3"/>
          </a:solidFill>
        </a:ln>
      </dgm:spPr>
      <dgm:t>
        <a:bodyPr/>
        <a:lstStyle/>
        <a:p>
          <a:endParaRPr lang="zh-TW" altLang="en-US" sz="2400"/>
        </a:p>
      </dgm:t>
    </dgm:pt>
    <dgm:pt modelId="{BE32E16D-FC25-4BCE-921C-61056FAF9D7A}">
      <dgm:prSet phldrT="[文字]" custT="1"/>
      <dgm:spPr/>
      <dgm:t>
        <a:bodyPr/>
        <a:lstStyle/>
        <a:p>
          <a:r>
            <a:rPr lang="zh-TW" altLang="en-US" sz="2800" dirty="0"/>
            <a:t>供應</a:t>
          </a:r>
        </a:p>
      </dgm:t>
    </dgm:pt>
    <dgm:pt modelId="{8980AE82-F95F-43F5-B7F3-4D78A07C0E0A}" type="parTrans" cxnId="{A5951254-11B1-4759-A4A4-F099A54029EB}">
      <dgm:prSet/>
      <dgm:spPr/>
      <dgm:t>
        <a:bodyPr/>
        <a:lstStyle/>
        <a:p>
          <a:endParaRPr lang="zh-TW" altLang="en-US" sz="2400"/>
        </a:p>
      </dgm:t>
    </dgm:pt>
    <dgm:pt modelId="{1722C482-37BE-449E-BB9A-EB92903AD64E}" type="sibTrans" cxnId="{A5951254-11B1-4759-A4A4-F099A54029EB}">
      <dgm:prSet/>
      <dgm:spPr>
        <a:ln w="28575">
          <a:solidFill>
            <a:schemeClr val="accent4"/>
          </a:solidFill>
        </a:ln>
      </dgm:spPr>
      <dgm:t>
        <a:bodyPr/>
        <a:lstStyle/>
        <a:p>
          <a:endParaRPr lang="zh-TW" altLang="en-US" sz="2400"/>
        </a:p>
      </dgm:t>
    </dgm:pt>
    <dgm:pt modelId="{9F07EF9A-4133-4412-86CF-C8A26BBF7B68}">
      <dgm:prSet phldrT="[文字]" custT="1"/>
      <dgm:spPr/>
      <dgm:t>
        <a:bodyPr/>
        <a:lstStyle/>
        <a:p>
          <a:r>
            <a:rPr lang="zh-TW" altLang="en-US" sz="2800" dirty="0"/>
            <a:t>運輸</a:t>
          </a:r>
        </a:p>
      </dgm:t>
    </dgm:pt>
    <dgm:pt modelId="{D63D3007-6968-437E-AE38-5CC22B5D2E38}" type="parTrans" cxnId="{3063DB37-D648-4584-A8DB-CD45BC18C1FB}">
      <dgm:prSet/>
      <dgm:spPr/>
      <dgm:t>
        <a:bodyPr/>
        <a:lstStyle/>
        <a:p>
          <a:endParaRPr lang="zh-TW" altLang="en-US" sz="2400"/>
        </a:p>
      </dgm:t>
    </dgm:pt>
    <dgm:pt modelId="{71C96FC9-7B98-419B-94C4-C105EE38286A}" type="sibTrans" cxnId="{3063DB37-D648-4584-A8DB-CD45BC18C1FB}">
      <dgm:prSet/>
      <dgm:spPr>
        <a:ln w="28575">
          <a:solidFill>
            <a:schemeClr val="accent5"/>
          </a:solidFill>
        </a:ln>
      </dgm:spPr>
      <dgm:t>
        <a:bodyPr/>
        <a:lstStyle/>
        <a:p>
          <a:endParaRPr lang="zh-TW" altLang="en-US" sz="2400"/>
        </a:p>
      </dgm:t>
    </dgm:pt>
    <dgm:pt modelId="{02DC5078-58BB-493A-83C8-E43511C8D681}">
      <dgm:prSet phldrT="[文字]" custT="1"/>
      <dgm:spPr/>
      <dgm:t>
        <a:bodyPr/>
        <a:lstStyle/>
        <a:p>
          <a:r>
            <a:rPr lang="zh-TW" altLang="en-US" sz="2800" dirty="0"/>
            <a:t>倉儲作業</a:t>
          </a:r>
        </a:p>
      </dgm:t>
    </dgm:pt>
    <dgm:pt modelId="{69864734-4640-4BAF-B7F8-359281CF0394}" type="parTrans" cxnId="{21430C07-30F5-48C6-9A9D-27457CFDC437}">
      <dgm:prSet/>
      <dgm:spPr/>
      <dgm:t>
        <a:bodyPr/>
        <a:lstStyle/>
        <a:p>
          <a:endParaRPr lang="zh-TW" altLang="en-US" sz="2400"/>
        </a:p>
      </dgm:t>
    </dgm:pt>
    <dgm:pt modelId="{5B508249-1467-47A2-9D46-A1DD480729F0}" type="sibTrans" cxnId="{21430C07-30F5-48C6-9A9D-27457CFDC437}">
      <dgm:prSet/>
      <dgm:spPr>
        <a:ln w="28575">
          <a:solidFill>
            <a:schemeClr val="accent6"/>
          </a:solidFill>
        </a:ln>
      </dgm:spPr>
      <dgm:t>
        <a:bodyPr/>
        <a:lstStyle/>
        <a:p>
          <a:endParaRPr lang="zh-TW" altLang="en-US" sz="2400"/>
        </a:p>
      </dgm:t>
    </dgm:pt>
    <dgm:pt modelId="{6904C135-1430-4E82-82AC-78A0B3BDB3D0}" type="pres">
      <dgm:prSet presAssocID="{A7476E54-691C-48FD-9760-1DFBD66816CA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6A0AEE9F-5DA7-47A3-A7ED-D0CFDE663411}" type="pres">
      <dgm:prSet presAssocID="{7823993C-4A7A-45C0-BC33-39B52B416461}" presName="node" presStyleLbl="node1" presStyleIdx="0" presStyleCnt="5" custScaleY="129362" custRadScaleRad="96441" custRadScaleInc="0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13D0AD2-A713-4F7E-AB31-DD147ABF6628}" type="pres">
      <dgm:prSet presAssocID="{7823993C-4A7A-45C0-BC33-39B52B416461}" presName="spNode" presStyleCnt="0"/>
      <dgm:spPr/>
    </dgm:pt>
    <dgm:pt modelId="{EAD1CA31-0FEE-45E0-B47A-2386BA89616F}" type="pres">
      <dgm:prSet presAssocID="{09914A9A-DC77-4A3C-96F4-7686D8B210C2}" presName="sibTrans" presStyleLbl="sibTrans1D1" presStyleIdx="0" presStyleCnt="5"/>
      <dgm:spPr/>
      <dgm:t>
        <a:bodyPr/>
        <a:lstStyle/>
        <a:p>
          <a:endParaRPr lang="zh-TW" altLang="en-US"/>
        </a:p>
      </dgm:t>
    </dgm:pt>
    <dgm:pt modelId="{33B71545-C4EC-40A8-8A08-76FD67F9DA21}" type="pres">
      <dgm:prSet presAssocID="{BEB35DA2-9731-42F9-868E-AEEDC9B2BDD9}" presName="node" presStyleLbl="node1" presStyleIdx="1" presStyleCnt="5" custScaleY="12605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EF65748-2F6D-4ED4-BEA5-316295EF5C12}" type="pres">
      <dgm:prSet presAssocID="{BEB35DA2-9731-42F9-868E-AEEDC9B2BDD9}" presName="spNode" presStyleCnt="0"/>
      <dgm:spPr/>
    </dgm:pt>
    <dgm:pt modelId="{9B40F822-43DC-4006-BBF9-84DDA9F21892}" type="pres">
      <dgm:prSet presAssocID="{373CD31C-0A83-4603-872E-1C52671D1CD9}" presName="sibTrans" presStyleLbl="sibTrans1D1" presStyleIdx="1" presStyleCnt="5"/>
      <dgm:spPr/>
      <dgm:t>
        <a:bodyPr/>
        <a:lstStyle/>
        <a:p>
          <a:endParaRPr lang="zh-TW" altLang="en-US"/>
        </a:p>
      </dgm:t>
    </dgm:pt>
    <dgm:pt modelId="{7B33EDE0-AC67-4321-9226-CC47EC296749}" type="pres">
      <dgm:prSet presAssocID="{BE32E16D-FC25-4BCE-921C-61056FAF9D7A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7A1075C-53B4-4361-8B87-E3EB7EE5A035}" type="pres">
      <dgm:prSet presAssocID="{BE32E16D-FC25-4BCE-921C-61056FAF9D7A}" presName="spNode" presStyleCnt="0"/>
      <dgm:spPr/>
    </dgm:pt>
    <dgm:pt modelId="{7CF81FBB-B67C-44C5-8269-01F33F860D87}" type="pres">
      <dgm:prSet presAssocID="{1722C482-37BE-449E-BB9A-EB92903AD64E}" presName="sibTrans" presStyleLbl="sibTrans1D1" presStyleIdx="2" presStyleCnt="5"/>
      <dgm:spPr/>
      <dgm:t>
        <a:bodyPr/>
        <a:lstStyle/>
        <a:p>
          <a:endParaRPr lang="zh-TW" altLang="en-US"/>
        </a:p>
      </dgm:t>
    </dgm:pt>
    <dgm:pt modelId="{84C72722-8FDF-413D-A71E-67ED24546A1F}" type="pres">
      <dgm:prSet presAssocID="{9F07EF9A-4133-4412-86CF-C8A26BBF7B68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C18684E-679B-4F73-9E53-8485F9195A0C}" type="pres">
      <dgm:prSet presAssocID="{9F07EF9A-4133-4412-86CF-C8A26BBF7B68}" presName="spNode" presStyleCnt="0"/>
      <dgm:spPr/>
    </dgm:pt>
    <dgm:pt modelId="{CDF7C22E-84BC-434C-B549-78E6BA84F492}" type="pres">
      <dgm:prSet presAssocID="{71C96FC9-7B98-419B-94C4-C105EE38286A}" presName="sibTrans" presStyleLbl="sibTrans1D1" presStyleIdx="3" presStyleCnt="5"/>
      <dgm:spPr/>
      <dgm:t>
        <a:bodyPr/>
        <a:lstStyle/>
        <a:p>
          <a:endParaRPr lang="zh-TW" altLang="en-US"/>
        </a:p>
      </dgm:t>
    </dgm:pt>
    <dgm:pt modelId="{56D30B3E-4B4E-42DB-80AF-FFCD2E0383EF}" type="pres">
      <dgm:prSet presAssocID="{02DC5078-58BB-493A-83C8-E43511C8D681}" presName="node" presStyleLbl="node1" presStyleIdx="4" presStyleCnt="5" custScaleY="12605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E4E3643-C02F-4DB7-A7A0-23B1D3A295DF}" type="pres">
      <dgm:prSet presAssocID="{02DC5078-58BB-493A-83C8-E43511C8D681}" presName="spNode" presStyleCnt="0"/>
      <dgm:spPr/>
    </dgm:pt>
    <dgm:pt modelId="{D670784A-2336-4080-9550-CB2065012F0C}" type="pres">
      <dgm:prSet presAssocID="{5B508249-1467-47A2-9D46-A1DD480729F0}" presName="sibTrans" presStyleLbl="sibTrans1D1" presStyleIdx="4" presStyleCnt="5"/>
      <dgm:spPr/>
      <dgm:t>
        <a:bodyPr/>
        <a:lstStyle/>
        <a:p>
          <a:endParaRPr lang="zh-TW" altLang="en-US"/>
        </a:p>
      </dgm:t>
    </dgm:pt>
  </dgm:ptLst>
  <dgm:cxnLst>
    <dgm:cxn modelId="{DAB2588E-A278-4CB9-91F2-563501891AF0}" srcId="{A7476E54-691C-48FD-9760-1DFBD66816CA}" destId="{BEB35DA2-9731-42F9-868E-AEEDC9B2BDD9}" srcOrd="1" destOrd="0" parTransId="{8B0B3755-7047-4696-87BA-15C15E3E4409}" sibTransId="{373CD31C-0A83-4603-872E-1C52671D1CD9}"/>
    <dgm:cxn modelId="{A5951254-11B1-4759-A4A4-F099A54029EB}" srcId="{A7476E54-691C-48FD-9760-1DFBD66816CA}" destId="{BE32E16D-FC25-4BCE-921C-61056FAF9D7A}" srcOrd="2" destOrd="0" parTransId="{8980AE82-F95F-43F5-B7F3-4D78A07C0E0A}" sibTransId="{1722C482-37BE-449E-BB9A-EB92903AD64E}"/>
    <dgm:cxn modelId="{3063DB37-D648-4584-A8DB-CD45BC18C1FB}" srcId="{A7476E54-691C-48FD-9760-1DFBD66816CA}" destId="{9F07EF9A-4133-4412-86CF-C8A26BBF7B68}" srcOrd="3" destOrd="0" parTransId="{D63D3007-6968-437E-AE38-5CC22B5D2E38}" sibTransId="{71C96FC9-7B98-419B-94C4-C105EE38286A}"/>
    <dgm:cxn modelId="{54A0B59A-C930-44C6-A48F-F41508240FDC}" type="presOf" srcId="{09914A9A-DC77-4A3C-96F4-7686D8B210C2}" destId="{EAD1CA31-0FEE-45E0-B47A-2386BA89616F}" srcOrd="0" destOrd="0" presId="urn:microsoft.com/office/officeart/2005/8/layout/cycle5"/>
    <dgm:cxn modelId="{85D9934F-2FF1-4F0E-AF68-D117013BE59B}" type="presOf" srcId="{373CD31C-0A83-4603-872E-1C52671D1CD9}" destId="{9B40F822-43DC-4006-BBF9-84DDA9F21892}" srcOrd="0" destOrd="0" presId="urn:microsoft.com/office/officeart/2005/8/layout/cycle5"/>
    <dgm:cxn modelId="{F2934B8D-0F06-4211-8DF8-8255DDB218F3}" type="presOf" srcId="{1722C482-37BE-449E-BB9A-EB92903AD64E}" destId="{7CF81FBB-B67C-44C5-8269-01F33F860D87}" srcOrd="0" destOrd="0" presId="urn:microsoft.com/office/officeart/2005/8/layout/cycle5"/>
    <dgm:cxn modelId="{BB3EF175-7FEA-433C-A1A0-FC8662408008}" type="presOf" srcId="{BEB35DA2-9731-42F9-868E-AEEDC9B2BDD9}" destId="{33B71545-C4EC-40A8-8A08-76FD67F9DA21}" srcOrd="0" destOrd="0" presId="urn:microsoft.com/office/officeart/2005/8/layout/cycle5"/>
    <dgm:cxn modelId="{BA8EFF23-BECC-4A38-8759-82C3E756E1CF}" type="presOf" srcId="{5B508249-1467-47A2-9D46-A1DD480729F0}" destId="{D670784A-2336-4080-9550-CB2065012F0C}" srcOrd="0" destOrd="0" presId="urn:microsoft.com/office/officeart/2005/8/layout/cycle5"/>
    <dgm:cxn modelId="{2CD43495-6AA4-4008-B887-ADFD65EE1DE8}" type="presOf" srcId="{7823993C-4A7A-45C0-BC33-39B52B416461}" destId="{6A0AEE9F-5DA7-47A3-A7ED-D0CFDE663411}" srcOrd="0" destOrd="0" presId="urn:microsoft.com/office/officeart/2005/8/layout/cycle5"/>
    <dgm:cxn modelId="{FBB2CA07-2330-41E2-B5AA-A6333F48B568}" srcId="{A7476E54-691C-48FD-9760-1DFBD66816CA}" destId="{7823993C-4A7A-45C0-BC33-39B52B416461}" srcOrd="0" destOrd="0" parTransId="{AE76E588-9333-4148-88C9-5EDB15495336}" sibTransId="{09914A9A-DC77-4A3C-96F4-7686D8B210C2}"/>
    <dgm:cxn modelId="{B53156A2-5D2F-4B7A-92A3-18DA4CB2A536}" type="presOf" srcId="{9F07EF9A-4133-4412-86CF-C8A26BBF7B68}" destId="{84C72722-8FDF-413D-A71E-67ED24546A1F}" srcOrd="0" destOrd="0" presId="urn:microsoft.com/office/officeart/2005/8/layout/cycle5"/>
    <dgm:cxn modelId="{56EB81A5-FB17-40EC-B63E-24EA33B2A80E}" type="presOf" srcId="{A7476E54-691C-48FD-9760-1DFBD66816CA}" destId="{6904C135-1430-4E82-82AC-78A0B3BDB3D0}" srcOrd="0" destOrd="0" presId="urn:microsoft.com/office/officeart/2005/8/layout/cycle5"/>
    <dgm:cxn modelId="{21430C07-30F5-48C6-9A9D-27457CFDC437}" srcId="{A7476E54-691C-48FD-9760-1DFBD66816CA}" destId="{02DC5078-58BB-493A-83C8-E43511C8D681}" srcOrd="4" destOrd="0" parTransId="{69864734-4640-4BAF-B7F8-359281CF0394}" sibTransId="{5B508249-1467-47A2-9D46-A1DD480729F0}"/>
    <dgm:cxn modelId="{BDBC12E4-584D-4E90-A559-3954C24B759F}" type="presOf" srcId="{BE32E16D-FC25-4BCE-921C-61056FAF9D7A}" destId="{7B33EDE0-AC67-4321-9226-CC47EC296749}" srcOrd="0" destOrd="0" presId="urn:microsoft.com/office/officeart/2005/8/layout/cycle5"/>
    <dgm:cxn modelId="{FEF8A474-ABD3-439A-B006-17D674D249C5}" type="presOf" srcId="{02DC5078-58BB-493A-83C8-E43511C8D681}" destId="{56D30B3E-4B4E-42DB-80AF-FFCD2E0383EF}" srcOrd="0" destOrd="0" presId="urn:microsoft.com/office/officeart/2005/8/layout/cycle5"/>
    <dgm:cxn modelId="{C0D88CAF-7C6F-4A01-8347-CB44A3EE3F68}" type="presOf" srcId="{71C96FC9-7B98-419B-94C4-C105EE38286A}" destId="{CDF7C22E-84BC-434C-B549-78E6BA84F492}" srcOrd="0" destOrd="0" presId="urn:microsoft.com/office/officeart/2005/8/layout/cycle5"/>
    <dgm:cxn modelId="{23AC33D4-9748-4C0C-9C31-132369AC3762}" type="presParOf" srcId="{6904C135-1430-4E82-82AC-78A0B3BDB3D0}" destId="{6A0AEE9F-5DA7-47A3-A7ED-D0CFDE663411}" srcOrd="0" destOrd="0" presId="urn:microsoft.com/office/officeart/2005/8/layout/cycle5"/>
    <dgm:cxn modelId="{A10BE688-A595-4625-B8BF-78F471EA2AD5}" type="presParOf" srcId="{6904C135-1430-4E82-82AC-78A0B3BDB3D0}" destId="{913D0AD2-A713-4F7E-AB31-DD147ABF6628}" srcOrd="1" destOrd="0" presId="urn:microsoft.com/office/officeart/2005/8/layout/cycle5"/>
    <dgm:cxn modelId="{F3E8C28F-945A-4646-AF20-7614B6A91D96}" type="presParOf" srcId="{6904C135-1430-4E82-82AC-78A0B3BDB3D0}" destId="{EAD1CA31-0FEE-45E0-B47A-2386BA89616F}" srcOrd="2" destOrd="0" presId="urn:microsoft.com/office/officeart/2005/8/layout/cycle5"/>
    <dgm:cxn modelId="{72F74179-9B33-4D93-BB87-12083CE6F17B}" type="presParOf" srcId="{6904C135-1430-4E82-82AC-78A0B3BDB3D0}" destId="{33B71545-C4EC-40A8-8A08-76FD67F9DA21}" srcOrd="3" destOrd="0" presId="urn:microsoft.com/office/officeart/2005/8/layout/cycle5"/>
    <dgm:cxn modelId="{5C3688A3-1DE9-48EB-82B6-A0CD98329BD8}" type="presParOf" srcId="{6904C135-1430-4E82-82AC-78A0B3BDB3D0}" destId="{7EF65748-2F6D-4ED4-BEA5-316295EF5C12}" srcOrd="4" destOrd="0" presId="urn:microsoft.com/office/officeart/2005/8/layout/cycle5"/>
    <dgm:cxn modelId="{0170937C-F059-4DB0-9F7E-9D33F1225501}" type="presParOf" srcId="{6904C135-1430-4E82-82AC-78A0B3BDB3D0}" destId="{9B40F822-43DC-4006-BBF9-84DDA9F21892}" srcOrd="5" destOrd="0" presId="urn:microsoft.com/office/officeart/2005/8/layout/cycle5"/>
    <dgm:cxn modelId="{206509F0-BF6E-4A5B-BC4B-F3A046C4F112}" type="presParOf" srcId="{6904C135-1430-4E82-82AC-78A0B3BDB3D0}" destId="{7B33EDE0-AC67-4321-9226-CC47EC296749}" srcOrd="6" destOrd="0" presId="urn:microsoft.com/office/officeart/2005/8/layout/cycle5"/>
    <dgm:cxn modelId="{D76B83D3-726A-47C5-86CB-E3EB8F85B7AD}" type="presParOf" srcId="{6904C135-1430-4E82-82AC-78A0B3BDB3D0}" destId="{67A1075C-53B4-4361-8B87-E3EB7EE5A035}" srcOrd="7" destOrd="0" presId="urn:microsoft.com/office/officeart/2005/8/layout/cycle5"/>
    <dgm:cxn modelId="{A8082CC8-AD6E-4E62-9BDC-07593FD8BD3D}" type="presParOf" srcId="{6904C135-1430-4E82-82AC-78A0B3BDB3D0}" destId="{7CF81FBB-B67C-44C5-8269-01F33F860D87}" srcOrd="8" destOrd="0" presId="urn:microsoft.com/office/officeart/2005/8/layout/cycle5"/>
    <dgm:cxn modelId="{00ADC81A-38F0-4A6F-AEBE-7849D283663F}" type="presParOf" srcId="{6904C135-1430-4E82-82AC-78A0B3BDB3D0}" destId="{84C72722-8FDF-413D-A71E-67ED24546A1F}" srcOrd="9" destOrd="0" presId="urn:microsoft.com/office/officeart/2005/8/layout/cycle5"/>
    <dgm:cxn modelId="{7ABFE695-0217-4340-B321-1EB643091D74}" type="presParOf" srcId="{6904C135-1430-4E82-82AC-78A0B3BDB3D0}" destId="{AC18684E-679B-4F73-9E53-8485F9195A0C}" srcOrd="10" destOrd="0" presId="urn:microsoft.com/office/officeart/2005/8/layout/cycle5"/>
    <dgm:cxn modelId="{B9076AB0-670B-413E-AE34-286F60B18C29}" type="presParOf" srcId="{6904C135-1430-4E82-82AC-78A0B3BDB3D0}" destId="{CDF7C22E-84BC-434C-B549-78E6BA84F492}" srcOrd="11" destOrd="0" presId="urn:microsoft.com/office/officeart/2005/8/layout/cycle5"/>
    <dgm:cxn modelId="{87D6B115-A4B0-453F-94E9-AF05A477E2C8}" type="presParOf" srcId="{6904C135-1430-4E82-82AC-78A0B3BDB3D0}" destId="{56D30B3E-4B4E-42DB-80AF-FFCD2E0383EF}" srcOrd="12" destOrd="0" presId="urn:microsoft.com/office/officeart/2005/8/layout/cycle5"/>
    <dgm:cxn modelId="{0EB813D9-E90B-40F1-9198-94AC029E4755}" type="presParOf" srcId="{6904C135-1430-4E82-82AC-78A0B3BDB3D0}" destId="{AE4E3643-C02F-4DB7-A7A0-23B1D3A295DF}" srcOrd="13" destOrd="0" presId="urn:microsoft.com/office/officeart/2005/8/layout/cycle5"/>
    <dgm:cxn modelId="{A3120A69-877B-458B-B497-CB1AC7AD9799}" type="presParOf" srcId="{6904C135-1430-4E82-82AC-78A0B3BDB3D0}" destId="{D670784A-2336-4080-9550-CB2065012F0C}" srcOrd="14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7476E54-691C-48FD-9760-1DFBD66816CA}" type="doc">
      <dgm:prSet loTypeId="urn:microsoft.com/office/officeart/2005/8/layout/cycle5" loCatId="cycle" qsTypeId="urn:microsoft.com/office/officeart/2005/8/quickstyle/simple2" qsCatId="simple" csTypeId="urn:microsoft.com/office/officeart/2005/8/colors/colorful1#2" csCatId="colorful" phldr="1"/>
      <dgm:spPr/>
      <dgm:t>
        <a:bodyPr/>
        <a:lstStyle/>
        <a:p>
          <a:endParaRPr lang="zh-TW" altLang="en-US"/>
        </a:p>
      </dgm:t>
    </dgm:pt>
    <dgm:pt modelId="{7823993C-4A7A-45C0-BC33-39B52B416461}">
      <dgm:prSet phldrT="[文字]" custT="1"/>
      <dgm:spPr/>
      <dgm:t>
        <a:bodyPr/>
        <a:lstStyle/>
        <a:p>
          <a:r>
            <a:rPr lang="zh-TW" altLang="en-US" sz="1800" dirty="0"/>
            <a:t>客戶</a:t>
          </a:r>
          <a:endParaRPr lang="en-US" altLang="zh-TW" sz="1800" dirty="0"/>
        </a:p>
        <a:p>
          <a:r>
            <a:rPr lang="zh-TW" altLang="en-US" sz="1800" dirty="0"/>
            <a:t>回應</a:t>
          </a:r>
        </a:p>
      </dgm:t>
    </dgm:pt>
    <dgm:pt modelId="{AE76E588-9333-4148-88C9-5EDB15495336}" type="parTrans" cxnId="{FBB2CA07-2330-41E2-B5AA-A6333F48B568}">
      <dgm:prSet/>
      <dgm:spPr/>
      <dgm:t>
        <a:bodyPr/>
        <a:lstStyle/>
        <a:p>
          <a:endParaRPr lang="zh-TW" altLang="en-US" sz="2400"/>
        </a:p>
      </dgm:t>
    </dgm:pt>
    <dgm:pt modelId="{09914A9A-DC77-4A3C-96F4-7686D8B210C2}" type="sibTrans" cxnId="{FBB2CA07-2330-41E2-B5AA-A6333F48B568}">
      <dgm:prSet/>
      <dgm:spPr>
        <a:ln w="28575">
          <a:solidFill>
            <a:schemeClr val="accent2"/>
          </a:solidFill>
        </a:ln>
      </dgm:spPr>
      <dgm:t>
        <a:bodyPr/>
        <a:lstStyle/>
        <a:p>
          <a:endParaRPr lang="zh-TW" altLang="en-US" sz="2400"/>
        </a:p>
      </dgm:t>
    </dgm:pt>
    <dgm:pt modelId="{BEB35DA2-9731-42F9-868E-AEEDC9B2BDD9}">
      <dgm:prSet phldrT="[文字]" custT="1"/>
      <dgm:spPr/>
      <dgm:t>
        <a:bodyPr/>
        <a:lstStyle/>
        <a:p>
          <a:r>
            <a:rPr lang="zh-TW" altLang="en-US" sz="1800" dirty="0"/>
            <a:t>存貨</a:t>
          </a:r>
          <a:endParaRPr lang="en-US" altLang="zh-TW" sz="1800" dirty="0"/>
        </a:p>
        <a:p>
          <a:r>
            <a:rPr lang="zh-TW" altLang="en-US" sz="1800" dirty="0"/>
            <a:t>管理</a:t>
          </a:r>
        </a:p>
      </dgm:t>
    </dgm:pt>
    <dgm:pt modelId="{8B0B3755-7047-4696-87BA-15C15E3E4409}" type="parTrans" cxnId="{DAB2588E-A278-4CB9-91F2-563501891AF0}">
      <dgm:prSet/>
      <dgm:spPr/>
      <dgm:t>
        <a:bodyPr/>
        <a:lstStyle/>
        <a:p>
          <a:endParaRPr lang="zh-TW" altLang="en-US" sz="2400"/>
        </a:p>
      </dgm:t>
    </dgm:pt>
    <dgm:pt modelId="{373CD31C-0A83-4603-872E-1C52671D1CD9}" type="sibTrans" cxnId="{DAB2588E-A278-4CB9-91F2-563501891AF0}">
      <dgm:prSet/>
      <dgm:spPr>
        <a:ln w="28575">
          <a:solidFill>
            <a:schemeClr val="accent3"/>
          </a:solidFill>
        </a:ln>
      </dgm:spPr>
      <dgm:t>
        <a:bodyPr/>
        <a:lstStyle/>
        <a:p>
          <a:endParaRPr lang="zh-TW" altLang="en-US" sz="2400"/>
        </a:p>
      </dgm:t>
    </dgm:pt>
    <dgm:pt modelId="{BE32E16D-FC25-4BCE-921C-61056FAF9D7A}">
      <dgm:prSet phldrT="[文字]" custT="1"/>
      <dgm:spPr/>
      <dgm:t>
        <a:bodyPr/>
        <a:lstStyle/>
        <a:p>
          <a:r>
            <a:rPr lang="zh-TW" altLang="en-US" sz="1800" dirty="0"/>
            <a:t>供應</a:t>
          </a:r>
        </a:p>
      </dgm:t>
    </dgm:pt>
    <dgm:pt modelId="{8980AE82-F95F-43F5-B7F3-4D78A07C0E0A}" type="parTrans" cxnId="{A5951254-11B1-4759-A4A4-F099A54029EB}">
      <dgm:prSet/>
      <dgm:spPr/>
      <dgm:t>
        <a:bodyPr/>
        <a:lstStyle/>
        <a:p>
          <a:endParaRPr lang="zh-TW" altLang="en-US" sz="2400"/>
        </a:p>
      </dgm:t>
    </dgm:pt>
    <dgm:pt modelId="{1722C482-37BE-449E-BB9A-EB92903AD64E}" type="sibTrans" cxnId="{A5951254-11B1-4759-A4A4-F099A54029EB}">
      <dgm:prSet/>
      <dgm:spPr>
        <a:ln w="28575">
          <a:solidFill>
            <a:schemeClr val="accent4"/>
          </a:solidFill>
        </a:ln>
      </dgm:spPr>
      <dgm:t>
        <a:bodyPr/>
        <a:lstStyle/>
        <a:p>
          <a:endParaRPr lang="zh-TW" altLang="en-US" sz="2400"/>
        </a:p>
      </dgm:t>
    </dgm:pt>
    <dgm:pt modelId="{9F07EF9A-4133-4412-86CF-C8A26BBF7B68}">
      <dgm:prSet phldrT="[文字]" custT="1"/>
      <dgm:spPr/>
      <dgm:t>
        <a:bodyPr/>
        <a:lstStyle/>
        <a:p>
          <a:r>
            <a:rPr lang="zh-TW" altLang="en-US" sz="1800" dirty="0"/>
            <a:t>運輸</a:t>
          </a:r>
        </a:p>
      </dgm:t>
    </dgm:pt>
    <dgm:pt modelId="{D63D3007-6968-437E-AE38-5CC22B5D2E38}" type="parTrans" cxnId="{3063DB37-D648-4584-A8DB-CD45BC18C1FB}">
      <dgm:prSet/>
      <dgm:spPr/>
      <dgm:t>
        <a:bodyPr/>
        <a:lstStyle/>
        <a:p>
          <a:endParaRPr lang="zh-TW" altLang="en-US" sz="2400"/>
        </a:p>
      </dgm:t>
    </dgm:pt>
    <dgm:pt modelId="{71C96FC9-7B98-419B-94C4-C105EE38286A}" type="sibTrans" cxnId="{3063DB37-D648-4584-A8DB-CD45BC18C1FB}">
      <dgm:prSet/>
      <dgm:spPr>
        <a:ln w="28575">
          <a:solidFill>
            <a:schemeClr val="accent5"/>
          </a:solidFill>
        </a:ln>
      </dgm:spPr>
      <dgm:t>
        <a:bodyPr/>
        <a:lstStyle/>
        <a:p>
          <a:endParaRPr lang="zh-TW" altLang="en-US" sz="2400"/>
        </a:p>
      </dgm:t>
    </dgm:pt>
    <dgm:pt modelId="{02DC5078-58BB-493A-83C8-E43511C8D681}">
      <dgm:prSet phldrT="[文字]" custT="1"/>
      <dgm:spPr/>
      <dgm:t>
        <a:bodyPr/>
        <a:lstStyle/>
        <a:p>
          <a:r>
            <a:rPr lang="zh-TW" altLang="en-US" sz="1800" dirty="0"/>
            <a:t>倉儲</a:t>
          </a:r>
          <a:endParaRPr lang="en-US" altLang="zh-TW" sz="1800" dirty="0"/>
        </a:p>
        <a:p>
          <a:r>
            <a:rPr lang="zh-TW" altLang="en-US" sz="1800" dirty="0"/>
            <a:t>作業</a:t>
          </a:r>
        </a:p>
      </dgm:t>
    </dgm:pt>
    <dgm:pt modelId="{69864734-4640-4BAF-B7F8-359281CF0394}" type="parTrans" cxnId="{21430C07-30F5-48C6-9A9D-27457CFDC437}">
      <dgm:prSet/>
      <dgm:spPr/>
      <dgm:t>
        <a:bodyPr/>
        <a:lstStyle/>
        <a:p>
          <a:endParaRPr lang="zh-TW" altLang="en-US" sz="2400"/>
        </a:p>
      </dgm:t>
    </dgm:pt>
    <dgm:pt modelId="{5B508249-1467-47A2-9D46-A1DD480729F0}" type="sibTrans" cxnId="{21430C07-30F5-48C6-9A9D-27457CFDC437}">
      <dgm:prSet/>
      <dgm:spPr>
        <a:ln w="28575">
          <a:solidFill>
            <a:schemeClr val="accent6"/>
          </a:solidFill>
        </a:ln>
      </dgm:spPr>
      <dgm:t>
        <a:bodyPr/>
        <a:lstStyle/>
        <a:p>
          <a:endParaRPr lang="zh-TW" altLang="en-US" sz="2400"/>
        </a:p>
      </dgm:t>
    </dgm:pt>
    <dgm:pt modelId="{6904C135-1430-4E82-82AC-78A0B3BDB3D0}" type="pres">
      <dgm:prSet presAssocID="{A7476E54-691C-48FD-9760-1DFBD66816CA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6A0AEE9F-5DA7-47A3-A7ED-D0CFDE663411}" type="pres">
      <dgm:prSet presAssocID="{7823993C-4A7A-45C0-BC33-39B52B416461}" presName="node" presStyleLbl="node1" presStyleIdx="0" presStyleCnt="5" custScaleY="12936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13D0AD2-A713-4F7E-AB31-DD147ABF6628}" type="pres">
      <dgm:prSet presAssocID="{7823993C-4A7A-45C0-BC33-39B52B416461}" presName="spNode" presStyleCnt="0"/>
      <dgm:spPr/>
    </dgm:pt>
    <dgm:pt modelId="{EAD1CA31-0FEE-45E0-B47A-2386BA89616F}" type="pres">
      <dgm:prSet presAssocID="{09914A9A-DC77-4A3C-96F4-7686D8B210C2}" presName="sibTrans" presStyleLbl="sibTrans1D1" presStyleIdx="0" presStyleCnt="5"/>
      <dgm:spPr/>
      <dgm:t>
        <a:bodyPr/>
        <a:lstStyle/>
        <a:p>
          <a:endParaRPr lang="zh-TW" altLang="en-US"/>
        </a:p>
      </dgm:t>
    </dgm:pt>
    <dgm:pt modelId="{33B71545-C4EC-40A8-8A08-76FD67F9DA21}" type="pres">
      <dgm:prSet presAssocID="{BEB35DA2-9731-42F9-868E-AEEDC9B2BDD9}" presName="node" presStyleLbl="node1" presStyleIdx="1" presStyleCnt="5" custScaleY="12605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EF65748-2F6D-4ED4-BEA5-316295EF5C12}" type="pres">
      <dgm:prSet presAssocID="{BEB35DA2-9731-42F9-868E-AEEDC9B2BDD9}" presName="spNode" presStyleCnt="0"/>
      <dgm:spPr/>
    </dgm:pt>
    <dgm:pt modelId="{9B40F822-43DC-4006-BBF9-84DDA9F21892}" type="pres">
      <dgm:prSet presAssocID="{373CD31C-0A83-4603-872E-1C52671D1CD9}" presName="sibTrans" presStyleLbl="sibTrans1D1" presStyleIdx="1" presStyleCnt="5"/>
      <dgm:spPr/>
      <dgm:t>
        <a:bodyPr/>
        <a:lstStyle/>
        <a:p>
          <a:endParaRPr lang="zh-TW" altLang="en-US"/>
        </a:p>
      </dgm:t>
    </dgm:pt>
    <dgm:pt modelId="{7B33EDE0-AC67-4321-9226-CC47EC296749}" type="pres">
      <dgm:prSet presAssocID="{BE32E16D-FC25-4BCE-921C-61056FAF9D7A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7A1075C-53B4-4361-8B87-E3EB7EE5A035}" type="pres">
      <dgm:prSet presAssocID="{BE32E16D-FC25-4BCE-921C-61056FAF9D7A}" presName="spNode" presStyleCnt="0"/>
      <dgm:spPr/>
    </dgm:pt>
    <dgm:pt modelId="{7CF81FBB-B67C-44C5-8269-01F33F860D87}" type="pres">
      <dgm:prSet presAssocID="{1722C482-37BE-449E-BB9A-EB92903AD64E}" presName="sibTrans" presStyleLbl="sibTrans1D1" presStyleIdx="2" presStyleCnt="5"/>
      <dgm:spPr/>
      <dgm:t>
        <a:bodyPr/>
        <a:lstStyle/>
        <a:p>
          <a:endParaRPr lang="zh-TW" altLang="en-US"/>
        </a:p>
      </dgm:t>
    </dgm:pt>
    <dgm:pt modelId="{84C72722-8FDF-413D-A71E-67ED24546A1F}" type="pres">
      <dgm:prSet presAssocID="{9F07EF9A-4133-4412-86CF-C8A26BBF7B68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C18684E-679B-4F73-9E53-8485F9195A0C}" type="pres">
      <dgm:prSet presAssocID="{9F07EF9A-4133-4412-86CF-C8A26BBF7B68}" presName="spNode" presStyleCnt="0"/>
      <dgm:spPr/>
    </dgm:pt>
    <dgm:pt modelId="{CDF7C22E-84BC-434C-B549-78E6BA84F492}" type="pres">
      <dgm:prSet presAssocID="{71C96FC9-7B98-419B-94C4-C105EE38286A}" presName="sibTrans" presStyleLbl="sibTrans1D1" presStyleIdx="3" presStyleCnt="5"/>
      <dgm:spPr/>
      <dgm:t>
        <a:bodyPr/>
        <a:lstStyle/>
        <a:p>
          <a:endParaRPr lang="zh-TW" altLang="en-US"/>
        </a:p>
      </dgm:t>
    </dgm:pt>
    <dgm:pt modelId="{56D30B3E-4B4E-42DB-80AF-FFCD2E0383EF}" type="pres">
      <dgm:prSet presAssocID="{02DC5078-58BB-493A-83C8-E43511C8D681}" presName="node" presStyleLbl="node1" presStyleIdx="4" presStyleCnt="5" custScaleY="12605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E4E3643-C02F-4DB7-A7A0-23B1D3A295DF}" type="pres">
      <dgm:prSet presAssocID="{02DC5078-58BB-493A-83C8-E43511C8D681}" presName="spNode" presStyleCnt="0"/>
      <dgm:spPr/>
    </dgm:pt>
    <dgm:pt modelId="{D670784A-2336-4080-9550-CB2065012F0C}" type="pres">
      <dgm:prSet presAssocID="{5B508249-1467-47A2-9D46-A1DD480729F0}" presName="sibTrans" presStyleLbl="sibTrans1D1" presStyleIdx="4" presStyleCnt="5"/>
      <dgm:spPr/>
      <dgm:t>
        <a:bodyPr/>
        <a:lstStyle/>
        <a:p>
          <a:endParaRPr lang="zh-TW" altLang="en-US"/>
        </a:p>
      </dgm:t>
    </dgm:pt>
  </dgm:ptLst>
  <dgm:cxnLst>
    <dgm:cxn modelId="{78564D7E-DBB2-44AA-8ED2-3F0F26B41A9E}" type="presOf" srcId="{5B508249-1467-47A2-9D46-A1DD480729F0}" destId="{D670784A-2336-4080-9550-CB2065012F0C}" srcOrd="0" destOrd="0" presId="urn:microsoft.com/office/officeart/2005/8/layout/cycle5"/>
    <dgm:cxn modelId="{7FAD1215-DFFB-4CE3-9EC8-47EDAE3BB205}" type="presOf" srcId="{09914A9A-DC77-4A3C-96F4-7686D8B210C2}" destId="{EAD1CA31-0FEE-45E0-B47A-2386BA89616F}" srcOrd="0" destOrd="0" presId="urn:microsoft.com/office/officeart/2005/8/layout/cycle5"/>
    <dgm:cxn modelId="{F310E4EE-F28A-460B-A36E-37C80F44882F}" type="presOf" srcId="{7823993C-4A7A-45C0-BC33-39B52B416461}" destId="{6A0AEE9F-5DA7-47A3-A7ED-D0CFDE663411}" srcOrd="0" destOrd="0" presId="urn:microsoft.com/office/officeart/2005/8/layout/cycle5"/>
    <dgm:cxn modelId="{1996F232-5E2F-439B-B381-9103D02F161E}" type="presOf" srcId="{BEB35DA2-9731-42F9-868E-AEEDC9B2BDD9}" destId="{33B71545-C4EC-40A8-8A08-76FD67F9DA21}" srcOrd="0" destOrd="0" presId="urn:microsoft.com/office/officeart/2005/8/layout/cycle5"/>
    <dgm:cxn modelId="{DAB2588E-A278-4CB9-91F2-563501891AF0}" srcId="{A7476E54-691C-48FD-9760-1DFBD66816CA}" destId="{BEB35DA2-9731-42F9-868E-AEEDC9B2BDD9}" srcOrd="1" destOrd="0" parTransId="{8B0B3755-7047-4696-87BA-15C15E3E4409}" sibTransId="{373CD31C-0A83-4603-872E-1C52671D1CD9}"/>
    <dgm:cxn modelId="{DA460BF8-CD9B-45FE-AE56-00E6D3BCBA16}" type="presOf" srcId="{9F07EF9A-4133-4412-86CF-C8A26BBF7B68}" destId="{84C72722-8FDF-413D-A71E-67ED24546A1F}" srcOrd="0" destOrd="0" presId="urn:microsoft.com/office/officeart/2005/8/layout/cycle5"/>
    <dgm:cxn modelId="{A5951254-11B1-4759-A4A4-F099A54029EB}" srcId="{A7476E54-691C-48FD-9760-1DFBD66816CA}" destId="{BE32E16D-FC25-4BCE-921C-61056FAF9D7A}" srcOrd="2" destOrd="0" parTransId="{8980AE82-F95F-43F5-B7F3-4D78A07C0E0A}" sibTransId="{1722C482-37BE-449E-BB9A-EB92903AD64E}"/>
    <dgm:cxn modelId="{3063DB37-D648-4584-A8DB-CD45BC18C1FB}" srcId="{A7476E54-691C-48FD-9760-1DFBD66816CA}" destId="{9F07EF9A-4133-4412-86CF-C8A26BBF7B68}" srcOrd="3" destOrd="0" parTransId="{D63D3007-6968-437E-AE38-5CC22B5D2E38}" sibTransId="{71C96FC9-7B98-419B-94C4-C105EE38286A}"/>
    <dgm:cxn modelId="{48E6D7EC-20F8-4A9E-8F9E-AC96582E3271}" type="presOf" srcId="{A7476E54-691C-48FD-9760-1DFBD66816CA}" destId="{6904C135-1430-4E82-82AC-78A0B3BDB3D0}" srcOrd="0" destOrd="0" presId="urn:microsoft.com/office/officeart/2005/8/layout/cycle5"/>
    <dgm:cxn modelId="{774A47B0-E7BD-42E5-91A5-1E41188C0541}" type="presOf" srcId="{02DC5078-58BB-493A-83C8-E43511C8D681}" destId="{56D30B3E-4B4E-42DB-80AF-FFCD2E0383EF}" srcOrd="0" destOrd="0" presId="urn:microsoft.com/office/officeart/2005/8/layout/cycle5"/>
    <dgm:cxn modelId="{DDD3C101-A696-4335-8135-B5DAE07B5E5D}" type="presOf" srcId="{BE32E16D-FC25-4BCE-921C-61056FAF9D7A}" destId="{7B33EDE0-AC67-4321-9226-CC47EC296749}" srcOrd="0" destOrd="0" presId="urn:microsoft.com/office/officeart/2005/8/layout/cycle5"/>
    <dgm:cxn modelId="{FBB2CA07-2330-41E2-B5AA-A6333F48B568}" srcId="{A7476E54-691C-48FD-9760-1DFBD66816CA}" destId="{7823993C-4A7A-45C0-BC33-39B52B416461}" srcOrd="0" destOrd="0" parTransId="{AE76E588-9333-4148-88C9-5EDB15495336}" sibTransId="{09914A9A-DC77-4A3C-96F4-7686D8B210C2}"/>
    <dgm:cxn modelId="{21430C07-30F5-48C6-9A9D-27457CFDC437}" srcId="{A7476E54-691C-48FD-9760-1DFBD66816CA}" destId="{02DC5078-58BB-493A-83C8-E43511C8D681}" srcOrd="4" destOrd="0" parTransId="{69864734-4640-4BAF-B7F8-359281CF0394}" sibTransId="{5B508249-1467-47A2-9D46-A1DD480729F0}"/>
    <dgm:cxn modelId="{E121D69A-2B74-4B0D-BF38-98D925EDE9C4}" type="presOf" srcId="{373CD31C-0A83-4603-872E-1C52671D1CD9}" destId="{9B40F822-43DC-4006-BBF9-84DDA9F21892}" srcOrd="0" destOrd="0" presId="urn:microsoft.com/office/officeart/2005/8/layout/cycle5"/>
    <dgm:cxn modelId="{E38D5C61-1937-4396-8F6F-CB5DAAB1A57C}" type="presOf" srcId="{1722C482-37BE-449E-BB9A-EB92903AD64E}" destId="{7CF81FBB-B67C-44C5-8269-01F33F860D87}" srcOrd="0" destOrd="0" presId="urn:microsoft.com/office/officeart/2005/8/layout/cycle5"/>
    <dgm:cxn modelId="{6874AEC7-DC16-4A6A-A649-794DF46978B1}" type="presOf" srcId="{71C96FC9-7B98-419B-94C4-C105EE38286A}" destId="{CDF7C22E-84BC-434C-B549-78E6BA84F492}" srcOrd="0" destOrd="0" presId="urn:microsoft.com/office/officeart/2005/8/layout/cycle5"/>
    <dgm:cxn modelId="{B17F49E5-1681-421B-8759-1E1CF0DDA1A4}" type="presParOf" srcId="{6904C135-1430-4E82-82AC-78A0B3BDB3D0}" destId="{6A0AEE9F-5DA7-47A3-A7ED-D0CFDE663411}" srcOrd="0" destOrd="0" presId="urn:microsoft.com/office/officeart/2005/8/layout/cycle5"/>
    <dgm:cxn modelId="{6EE9A2C9-9112-4855-872D-F107D3B48AEA}" type="presParOf" srcId="{6904C135-1430-4E82-82AC-78A0B3BDB3D0}" destId="{913D0AD2-A713-4F7E-AB31-DD147ABF6628}" srcOrd="1" destOrd="0" presId="urn:microsoft.com/office/officeart/2005/8/layout/cycle5"/>
    <dgm:cxn modelId="{2294CEFB-ACEF-41C4-A1FE-B87948941112}" type="presParOf" srcId="{6904C135-1430-4E82-82AC-78A0B3BDB3D0}" destId="{EAD1CA31-0FEE-45E0-B47A-2386BA89616F}" srcOrd="2" destOrd="0" presId="urn:microsoft.com/office/officeart/2005/8/layout/cycle5"/>
    <dgm:cxn modelId="{016F29DE-E408-44A0-B946-1BA5F7044D44}" type="presParOf" srcId="{6904C135-1430-4E82-82AC-78A0B3BDB3D0}" destId="{33B71545-C4EC-40A8-8A08-76FD67F9DA21}" srcOrd="3" destOrd="0" presId="urn:microsoft.com/office/officeart/2005/8/layout/cycle5"/>
    <dgm:cxn modelId="{464783D2-4F46-4FDD-9500-7C32A7E43E14}" type="presParOf" srcId="{6904C135-1430-4E82-82AC-78A0B3BDB3D0}" destId="{7EF65748-2F6D-4ED4-BEA5-316295EF5C12}" srcOrd="4" destOrd="0" presId="urn:microsoft.com/office/officeart/2005/8/layout/cycle5"/>
    <dgm:cxn modelId="{AB610996-2A8A-4A9A-9B1A-E3A7B5CB564F}" type="presParOf" srcId="{6904C135-1430-4E82-82AC-78A0B3BDB3D0}" destId="{9B40F822-43DC-4006-BBF9-84DDA9F21892}" srcOrd="5" destOrd="0" presId="urn:microsoft.com/office/officeart/2005/8/layout/cycle5"/>
    <dgm:cxn modelId="{8EB0E6F6-FC12-4FD0-99CA-43371D584835}" type="presParOf" srcId="{6904C135-1430-4E82-82AC-78A0B3BDB3D0}" destId="{7B33EDE0-AC67-4321-9226-CC47EC296749}" srcOrd="6" destOrd="0" presId="urn:microsoft.com/office/officeart/2005/8/layout/cycle5"/>
    <dgm:cxn modelId="{86EFE150-3D42-4FEC-AA67-4F2B224A4606}" type="presParOf" srcId="{6904C135-1430-4E82-82AC-78A0B3BDB3D0}" destId="{67A1075C-53B4-4361-8B87-E3EB7EE5A035}" srcOrd="7" destOrd="0" presId="urn:microsoft.com/office/officeart/2005/8/layout/cycle5"/>
    <dgm:cxn modelId="{0D6D162A-983F-444E-A3C7-9B3AAB3DC441}" type="presParOf" srcId="{6904C135-1430-4E82-82AC-78A0B3BDB3D0}" destId="{7CF81FBB-B67C-44C5-8269-01F33F860D87}" srcOrd="8" destOrd="0" presId="urn:microsoft.com/office/officeart/2005/8/layout/cycle5"/>
    <dgm:cxn modelId="{31989F2B-7C77-485A-881E-2161234C9282}" type="presParOf" srcId="{6904C135-1430-4E82-82AC-78A0B3BDB3D0}" destId="{84C72722-8FDF-413D-A71E-67ED24546A1F}" srcOrd="9" destOrd="0" presId="urn:microsoft.com/office/officeart/2005/8/layout/cycle5"/>
    <dgm:cxn modelId="{710B13FE-7DF7-4969-AFB4-EF9C7026063E}" type="presParOf" srcId="{6904C135-1430-4E82-82AC-78A0B3BDB3D0}" destId="{AC18684E-679B-4F73-9E53-8485F9195A0C}" srcOrd="10" destOrd="0" presId="urn:microsoft.com/office/officeart/2005/8/layout/cycle5"/>
    <dgm:cxn modelId="{FF676C85-477E-4510-86C3-BB7C7B7FABEA}" type="presParOf" srcId="{6904C135-1430-4E82-82AC-78A0B3BDB3D0}" destId="{CDF7C22E-84BC-434C-B549-78E6BA84F492}" srcOrd="11" destOrd="0" presId="urn:microsoft.com/office/officeart/2005/8/layout/cycle5"/>
    <dgm:cxn modelId="{EB2A9DA4-1899-406C-B59B-9A90FC6C834F}" type="presParOf" srcId="{6904C135-1430-4E82-82AC-78A0B3BDB3D0}" destId="{56D30B3E-4B4E-42DB-80AF-FFCD2E0383EF}" srcOrd="12" destOrd="0" presId="urn:microsoft.com/office/officeart/2005/8/layout/cycle5"/>
    <dgm:cxn modelId="{81483186-2F6B-47BB-B20C-75F72A381387}" type="presParOf" srcId="{6904C135-1430-4E82-82AC-78A0B3BDB3D0}" destId="{AE4E3643-C02F-4DB7-A7A0-23B1D3A295DF}" srcOrd="13" destOrd="0" presId="urn:microsoft.com/office/officeart/2005/8/layout/cycle5"/>
    <dgm:cxn modelId="{9B100CAE-063B-4F75-8F09-0AEAA73A195F}" type="presParOf" srcId="{6904C135-1430-4E82-82AC-78A0B3BDB3D0}" destId="{D670784A-2336-4080-9550-CB2065012F0C}" srcOrd="14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7476E54-691C-48FD-9760-1DFBD66816CA}" type="doc">
      <dgm:prSet loTypeId="urn:microsoft.com/office/officeart/2005/8/layout/cycle5" loCatId="cycle" qsTypeId="urn:microsoft.com/office/officeart/2005/8/quickstyle/simple2" qsCatId="simple" csTypeId="urn:microsoft.com/office/officeart/2005/8/colors/colorful1#3" csCatId="colorful" phldr="1"/>
      <dgm:spPr/>
      <dgm:t>
        <a:bodyPr/>
        <a:lstStyle/>
        <a:p>
          <a:endParaRPr lang="zh-TW" altLang="en-US"/>
        </a:p>
      </dgm:t>
    </dgm:pt>
    <dgm:pt modelId="{7823993C-4A7A-45C0-BC33-39B52B416461}">
      <dgm:prSet phldrT="[文字]" custT="1"/>
      <dgm:spPr/>
      <dgm:t>
        <a:bodyPr/>
        <a:lstStyle/>
        <a:p>
          <a:r>
            <a:rPr lang="zh-TW" altLang="en-US" sz="1800" dirty="0"/>
            <a:t>客戶</a:t>
          </a:r>
          <a:endParaRPr lang="en-US" altLang="zh-TW" sz="1800" dirty="0"/>
        </a:p>
        <a:p>
          <a:r>
            <a:rPr lang="zh-TW" altLang="en-US" sz="1800" dirty="0"/>
            <a:t>回應</a:t>
          </a:r>
        </a:p>
      </dgm:t>
    </dgm:pt>
    <dgm:pt modelId="{AE76E588-9333-4148-88C9-5EDB15495336}" type="parTrans" cxnId="{FBB2CA07-2330-41E2-B5AA-A6333F48B568}">
      <dgm:prSet/>
      <dgm:spPr/>
      <dgm:t>
        <a:bodyPr/>
        <a:lstStyle/>
        <a:p>
          <a:endParaRPr lang="zh-TW" altLang="en-US" sz="2400"/>
        </a:p>
      </dgm:t>
    </dgm:pt>
    <dgm:pt modelId="{09914A9A-DC77-4A3C-96F4-7686D8B210C2}" type="sibTrans" cxnId="{FBB2CA07-2330-41E2-B5AA-A6333F48B568}">
      <dgm:prSet/>
      <dgm:spPr>
        <a:ln w="28575">
          <a:solidFill>
            <a:schemeClr val="accent2"/>
          </a:solidFill>
        </a:ln>
      </dgm:spPr>
      <dgm:t>
        <a:bodyPr/>
        <a:lstStyle/>
        <a:p>
          <a:endParaRPr lang="zh-TW" altLang="en-US" sz="2400"/>
        </a:p>
      </dgm:t>
    </dgm:pt>
    <dgm:pt modelId="{BEB35DA2-9731-42F9-868E-AEEDC9B2BDD9}">
      <dgm:prSet phldrT="[文字]" custT="1"/>
      <dgm:spPr/>
      <dgm:t>
        <a:bodyPr/>
        <a:lstStyle/>
        <a:p>
          <a:r>
            <a:rPr lang="zh-TW" altLang="en-US" sz="1800" dirty="0"/>
            <a:t>存貨</a:t>
          </a:r>
          <a:endParaRPr lang="en-US" altLang="zh-TW" sz="1800" dirty="0"/>
        </a:p>
        <a:p>
          <a:r>
            <a:rPr lang="zh-TW" altLang="en-US" sz="1800" dirty="0"/>
            <a:t>管理</a:t>
          </a:r>
        </a:p>
      </dgm:t>
    </dgm:pt>
    <dgm:pt modelId="{8B0B3755-7047-4696-87BA-15C15E3E4409}" type="parTrans" cxnId="{DAB2588E-A278-4CB9-91F2-563501891AF0}">
      <dgm:prSet/>
      <dgm:spPr/>
      <dgm:t>
        <a:bodyPr/>
        <a:lstStyle/>
        <a:p>
          <a:endParaRPr lang="zh-TW" altLang="en-US" sz="2400"/>
        </a:p>
      </dgm:t>
    </dgm:pt>
    <dgm:pt modelId="{373CD31C-0A83-4603-872E-1C52671D1CD9}" type="sibTrans" cxnId="{DAB2588E-A278-4CB9-91F2-563501891AF0}">
      <dgm:prSet/>
      <dgm:spPr>
        <a:ln w="28575">
          <a:solidFill>
            <a:schemeClr val="accent3"/>
          </a:solidFill>
        </a:ln>
      </dgm:spPr>
      <dgm:t>
        <a:bodyPr/>
        <a:lstStyle/>
        <a:p>
          <a:endParaRPr lang="zh-TW" altLang="en-US" sz="2400"/>
        </a:p>
      </dgm:t>
    </dgm:pt>
    <dgm:pt modelId="{BE32E16D-FC25-4BCE-921C-61056FAF9D7A}">
      <dgm:prSet phldrT="[文字]" custT="1"/>
      <dgm:spPr/>
      <dgm:t>
        <a:bodyPr/>
        <a:lstStyle/>
        <a:p>
          <a:r>
            <a:rPr lang="zh-TW" altLang="en-US" sz="1800" dirty="0"/>
            <a:t>供應</a:t>
          </a:r>
        </a:p>
      </dgm:t>
    </dgm:pt>
    <dgm:pt modelId="{8980AE82-F95F-43F5-B7F3-4D78A07C0E0A}" type="parTrans" cxnId="{A5951254-11B1-4759-A4A4-F099A54029EB}">
      <dgm:prSet/>
      <dgm:spPr/>
      <dgm:t>
        <a:bodyPr/>
        <a:lstStyle/>
        <a:p>
          <a:endParaRPr lang="zh-TW" altLang="en-US" sz="2400"/>
        </a:p>
      </dgm:t>
    </dgm:pt>
    <dgm:pt modelId="{1722C482-37BE-449E-BB9A-EB92903AD64E}" type="sibTrans" cxnId="{A5951254-11B1-4759-A4A4-F099A54029EB}">
      <dgm:prSet/>
      <dgm:spPr>
        <a:ln w="28575">
          <a:solidFill>
            <a:schemeClr val="accent4"/>
          </a:solidFill>
        </a:ln>
      </dgm:spPr>
      <dgm:t>
        <a:bodyPr/>
        <a:lstStyle/>
        <a:p>
          <a:endParaRPr lang="zh-TW" altLang="en-US" sz="2400"/>
        </a:p>
      </dgm:t>
    </dgm:pt>
    <dgm:pt modelId="{9F07EF9A-4133-4412-86CF-C8A26BBF7B68}">
      <dgm:prSet phldrT="[文字]" custT="1"/>
      <dgm:spPr/>
      <dgm:t>
        <a:bodyPr/>
        <a:lstStyle/>
        <a:p>
          <a:r>
            <a:rPr lang="zh-TW" altLang="en-US" sz="1800" dirty="0"/>
            <a:t>運輸</a:t>
          </a:r>
        </a:p>
      </dgm:t>
    </dgm:pt>
    <dgm:pt modelId="{D63D3007-6968-437E-AE38-5CC22B5D2E38}" type="parTrans" cxnId="{3063DB37-D648-4584-A8DB-CD45BC18C1FB}">
      <dgm:prSet/>
      <dgm:spPr/>
      <dgm:t>
        <a:bodyPr/>
        <a:lstStyle/>
        <a:p>
          <a:endParaRPr lang="zh-TW" altLang="en-US" sz="2400"/>
        </a:p>
      </dgm:t>
    </dgm:pt>
    <dgm:pt modelId="{71C96FC9-7B98-419B-94C4-C105EE38286A}" type="sibTrans" cxnId="{3063DB37-D648-4584-A8DB-CD45BC18C1FB}">
      <dgm:prSet/>
      <dgm:spPr>
        <a:ln w="28575">
          <a:solidFill>
            <a:schemeClr val="accent5"/>
          </a:solidFill>
        </a:ln>
      </dgm:spPr>
      <dgm:t>
        <a:bodyPr/>
        <a:lstStyle/>
        <a:p>
          <a:endParaRPr lang="zh-TW" altLang="en-US" sz="2400"/>
        </a:p>
      </dgm:t>
    </dgm:pt>
    <dgm:pt modelId="{02DC5078-58BB-493A-83C8-E43511C8D681}">
      <dgm:prSet phldrT="[文字]" custT="1"/>
      <dgm:spPr/>
      <dgm:t>
        <a:bodyPr/>
        <a:lstStyle/>
        <a:p>
          <a:r>
            <a:rPr lang="zh-TW" altLang="en-US" sz="1800" dirty="0"/>
            <a:t>倉儲</a:t>
          </a:r>
          <a:endParaRPr lang="en-US" altLang="zh-TW" sz="1800" dirty="0"/>
        </a:p>
        <a:p>
          <a:r>
            <a:rPr lang="zh-TW" altLang="en-US" sz="1800" dirty="0"/>
            <a:t>作業</a:t>
          </a:r>
        </a:p>
      </dgm:t>
    </dgm:pt>
    <dgm:pt modelId="{69864734-4640-4BAF-B7F8-359281CF0394}" type="parTrans" cxnId="{21430C07-30F5-48C6-9A9D-27457CFDC437}">
      <dgm:prSet/>
      <dgm:spPr/>
      <dgm:t>
        <a:bodyPr/>
        <a:lstStyle/>
        <a:p>
          <a:endParaRPr lang="zh-TW" altLang="en-US" sz="2400"/>
        </a:p>
      </dgm:t>
    </dgm:pt>
    <dgm:pt modelId="{5B508249-1467-47A2-9D46-A1DD480729F0}" type="sibTrans" cxnId="{21430C07-30F5-48C6-9A9D-27457CFDC437}">
      <dgm:prSet/>
      <dgm:spPr>
        <a:ln w="28575">
          <a:solidFill>
            <a:schemeClr val="accent6"/>
          </a:solidFill>
        </a:ln>
      </dgm:spPr>
      <dgm:t>
        <a:bodyPr/>
        <a:lstStyle/>
        <a:p>
          <a:endParaRPr lang="zh-TW" altLang="en-US" sz="2400"/>
        </a:p>
      </dgm:t>
    </dgm:pt>
    <dgm:pt modelId="{6904C135-1430-4E82-82AC-78A0B3BDB3D0}" type="pres">
      <dgm:prSet presAssocID="{A7476E54-691C-48FD-9760-1DFBD66816CA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6A0AEE9F-5DA7-47A3-A7ED-D0CFDE663411}" type="pres">
      <dgm:prSet presAssocID="{7823993C-4A7A-45C0-BC33-39B52B416461}" presName="node" presStyleLbl="node1" presStyleIdx="0" presStyleCnt="5" custScaleY="12936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13D0AD2-A713-4F7E-AB31-DD147ABF6628}" type="pres">
      <dgm:prSet presAssocID="{7823993C-4A7A-45C0-BC33-39B52B416461}" presName="spNode" presStyleCnt="0"/>
      <dgm:spPr/>
    </dgm:pt>
    <dgm:pt modelId="{EAD1CA31-0FEE-45E0-B47A-2386BA89616F}" type="pres">
      <dgm:prSet presAssocID="{09914A9A-DC77-4A3C-96F4-7686D8B210C2}" presName="sibTrans" presStyleLbl="sibTrans1D1" presStyleIdx="0" presStyleCnt="5"/>
      <dgm:spPr/>
      <dgm:t>
        <a:bodyPr/>
        <a:lstStyle/>
        <a:p>
          <a:endParaRPr lang="zh-TW" altLang="en-US"/>
        </a:p>
      </dgm:t>
    </dgm:pt>
    <dgm:pt modelId="{33B71545-C4EC-40A8-8A08-76FD67F9DA21}" type="pres">
      <dgm:prSet presAssocID="{BEB35DA2-9731-42F9-868E-AEEDC9B2BDD9}" presName="node" presStyleLbl="node1" presStyleIdx="1" presStyleCnt="5" custScaleY="12605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EF65748-2F6D-4ED4-BEA5-316295EF5C12}" type="pres">
      <dgm:prSet presAssocID="{BEB35DA2-9731-42F9-868E-AEEDC9B2BDD9}" presName="spNode" presStyleCnt="0"/>
      <dgm:spPr/>
    </dgm:pt>
    <dgm:pt modelId="{9B40F822-43DC-4006-BBF9-84DDA9F21892}" type="pres">
      <dgm:prSet presAssocID="{373CD31C-0A83-4603-872E-1C52671D1CD9}" presName="sibTrans" presStyleLbl="sibTrans1D1" presStyleIdx="1" presStyleCnt="5"/>
      <dgm:spPr/>
      <dgm:t>
        <a:bodyPr/>
        <a:lstStyle/>
        <a:p>
          <a:endParaRPr lang="zh-TW" altLang="en-US"/>
        </a:p>
      </dgm:t>
    </dgm:pt>
    <dgm:pt modelId="{7B33EDE0-AC67-4321-9226-CC47EC296749}" type="pres">
      <dgm:prSet presAssocID="{BE32E16D-FC25-4BCE-921C-61056FAF9D7A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7A1075C-53B4-4361-8B87-E3EB7EE5A035}" type="pres">
      <dgm:prSet presAssocID="{BE32E16D-FC25-4BCE-921C-61056FAF9D7A}" presName="spNode" presStyleCnt="0"/>
      <dgm:spPr/>
    </dgm:pt>
    <dgm:pt modelId="{7CF81FBB-B67C-44C5-8269-01F33F860D87}" type="pres">
      <dgm:prSet presAssocID="{1722C482-37BE-449E-BB9A-EB92903AD64E}" presName="sibTrans" presStyleLbl="sibTrans1D1" presStyleIdx="2" presStyleCnt="5"/>
      <dgm:spPr/>
      <dgm:t>
        <a:bodyPr/>
        <a:lstStyle/>
        <a:p>
          <a:endParaRPr lang="zh-TW" altLang="en-US"/>
        </a:p>
      </dgm:t>
    </dgm:pt>
    <dgm:pt modelId="{84C72722-8FDF-413D-A71E-67ED24546A1F}" type="pres">
      <dgm:prSet presAssocID="{9F07EF9A-4133-4412-86CF-C8A26BBF7B68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C18684E-679B-4F73-9E53-8485F9195A0C}" type="pres">
      <dgm:prSet presAssocID="{9F07EF9A-4133-4412-86CF-C8A26BBF7B68}" presName="spNode" presStyleCnt="0"/>
      <dgm:spPr/>
    </dgm:pt>
    <dgm:pt modelId="{CDF7C22E-84BC-434C-B549-78E6BA84F492}" type="pres">
      <dgm:prSet presAssocID="{71C96FC9-7B98-419B-94C4-C105EE38286A}" presName="sibTrans" presStyleLbl="sibTrans1D1" presStyleIdx="3" presStyleCnt="5"/>
      <dgm:spPr/>
      <dgm:t>
        <a:bodyPr/>
        <a:lstStyle/>
        <a:p>
          <a:endParaRPr lang="zh-TW" altLang="en-US"/>
        </a:p>
      </dgm:t>
    </dgm:pt>
    <dgm:pt modelId="{56D30B3E-4B4E-42DB-80AF-FFCD2E0383EF}" type="pres">
      <dgm:prSet presAssocID="{02DC5078-58BB-493A-83C8-E43511C8D681}" presName="node" presStyleLbl="node1" presStyleIdx="4" presStyleCnt="5" custScaleY="12605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E4E3643-C02F-4DB7-A7A0-23B1D3A295DF}" type="pres">
      <dgm:prSet presAssocID="{02DC5078-58BB-493A-83C8-E43511C8D681}" presName="spNode" presStyleCnt="0"/>
      <dgm:spPr/>
    </dgm:pt>
    <dgm:pt modelId="{D670784A-2336-4080-9550-CB2065012F0C}" type="pres">
      <dgm:prSet presAssocID="{5B508249-1467-47A2-9D46-A1DD480729F0}" presName="sibTrans" presStyleLbl="sibTrans1D1" presStyleIdx="4" presStyleCnt="5"/>
      <dgm:spPr/>
      <dgm:t>
        <a:bodyPr/>
        <a:lstStyle/>
        <a:p>
          <a:endParaRPr lang="zh-TW" altLang="en-US"/>
        </a:p>
      </dgm:t>
    </dgm:pt>
  </dgm:ptLst>
  <dgm:cxnLst>
    <dgm:cxn modelId="{06CB331A-D9AF-4178-B9B9-A0293C1E0024}" type="presOf" srcId="{9F07EF9A-4133-4412-86CF-C8A26BBF7B68}" destId="{84C72722-8FDF-413D-A71E-67ED24546A1F}" srcOrd="0" destOrd="0" presId="urn:microsoft.com/office/officeart/2005/8/layout/cycle5"/>
    <dgm:cxn modelId="{D18B799D-7FA9-4092-8E03-173828700267}" type="presOf" srcId="{02DC5078-58BB-493A-83C8-E43511C8D681}" destId="{56D30B3E-4B4E-42DB-80AF-FFCD2E0383EF}" srcOrd="0" destOrd="0" presId="urn:microsoft.com/office/officeart/2005/8/layout/cycle5"/>
    <dgm:cxn modelId="{F59F3BC6-61B3-4777-99CE-90D0DE7A807D}" type="presOf" srcId="{7823993C-4A7A-45C0-BC33-39B52B416461}" destId="{6A0AEE9F-5DA7-47A3-A7ED-D0CFDE663411}" srcOrd="0" destOrd="0" presId="urn:microsoft.com/office/officeart/2005/8/layout/cycle5"/>
    <dgm:cxn modelId="{594198F5-F5E6-4BCC-9F5E-3A7E06DFF301}" type="presOf" srcId="{373CD31C-0A83-4603-872E-1C52671D1CD9}" destId="{9B40F822-43DC-4006-BBF9-84DDA9F21892}" srcOrd="0" destOrd="0" presId="urn:microsoft.com/office/officeart/2005/8/layout/cycle5"/>
    <dgm:cxn modelId="{11E479F9-486A-4270-BB58-9E48FC420702}" type="presOf" srcId="{5B508249-1467-47A2-9D46-A1DD480729F0}" destId="{D670784A-2336-4080-9550-CB2065012F0C}" srcOrd="0" destOrd="0" presId="urn:microsoft.com/office/officeart/2005/8/layout/cycle5"/>
    <dgm:cxn modelId="{DAB2588E-A278-4CB9-91F2-563501891AF0}" srcId="{A7476E54-691C-48FD-9760-1DFBD66816CA}" destId="{BEB35DA2-9731-42F9-868E-AEEDC9B2BDD9}" srcOrd="1" destOrd="0" parTransId="{8B0B3755-7047-4696-87BA-15C15E3E4409}" sibTransId="{373CD31C-0A83-4603-872E-1C52671D1CD9}"/>
    <dgm:cxn modelId="{A5951254-11B1-4759-A4A4-F099A54029EB}" srcId="{A7476E54-691C-48FD-9760-1DFBD66816CA}" destId="{BE32E16D-FC25-4BCE-921C-61056FAF9D7A}" srcOrd="2" destOrd="0" parTransId="{8980AE82-F95F-43F5-B7F3-4D78A07C0E0A}" sibTransId="{1722C482-37BE-449E-BB9A-EB92903AD64E}"/>
    <dgm:cxn modelId="{147F866A-FE3D-4848-A0FD-88C91AB72B46}" type="presOf" srcId="{BE32E16D-FC25-4BCE-921C-61056FAF9D7A}" destId="{7B33EDE0-AC67-4321-9226-CC47EC296749}" srcOrd="0" destOrd="0" presId="urn:microsoft.com/office/officeart/2005/8/layout/cycle5"/>
    <dgm:cxn modelId="{3063DB37-D648-4584-A8DB-CD45BC18C1FB}" srcId="{A7476E54-691C-48FD-9760-1DFBD66816CA}" destId="{9F07EF9A-4133-4412-86CF-C8A26BBF7B68}" srcOrd="3" destOrd="0" parTransId="{D63D3007-6968-437E-AE38-5CC22B5D2E38}" sibTransId="{71C96FC9-7B98-419B-94C4-C105EE38286A}"/>
    <dgm:cxn modelId="{76A0194B-3FC4-47AA-B156-650F6CB83D46}" type="presOf" srcId="{BEB35DA2-9731-42F9-868E-AEEDC9B2BDD9}" destId="{33B71545-C4EC-40A8-8A08-76FD67F9DA21}" srcOrd="0" destOrd="0" presId="urn:microsoft.com/office/officeart/2005/8/layout/cycle5"/>
    <dgm:cxn modelId="{07191469-B68F-4418-BBE2-FC446E0B63CF}" type="presOf" srcId="{1722C482-37BE-449E-BB9A-EB92903AD64E}" destId="{7CF81FBB-B67C-44C5-8269-01F33F860D87}" srcOrd="0" destOrd="0" presId="urn:microsoft.com/office/officeart/2005/8/layout/cycle5"/>
    <dgm:cxn modelId="{767F2946-DDAB-40EA-A8C7-B5B32E928010}" type="presOf" srcId="{A7476E54-691C-48FD-9760-1DFBD66816CA}" destId="{6904C135-1430-4E82-82AC-78A0B3BDB3D0}" srcOrd="0" destOrd="0" presId="urn:microsoft.com/office/officeart/2005/8/layout/cycle5"/>
    <dgm:cxn modelId="{34B09ADB-F221-4BEB-8BEF-91FD7FFC78F1}" type="presOf" srcId="{71C96FC9-7B98-419B-94C4-C105EE38286A}" destId="{CDF7C22E-84BC-434C-B549-78E6BA84F492}" srcOrd="0" destOrd="0" presId="urn:microsoft.com/office/officeart/2005/8/layout/cycle5"/>
    <dgm:cxn modelId="{FBB2CA07-2330-41E2-B5AA-A6333F48B568}" srcId="{A7476E54-691C-48FD-9760-1DFBD66816CA}" destId="{7823993C-4A7A-45C0-BC33-39B52B416461}" srcOrd="0" destOrd="0" parTransId="{AE76E588-9333-4148-88C9-5EDB15495336}" sibTransId="{09914A9A-DC77-4A3C-96F4-7686D8B210C2}"/>
    <dgm:cxn modelId="{21430C07-30F5-48C6-9A9D-27457CFDC437}" srcId="{A7476E54-691C-48FD-9760-1DFBD66816CA}" destId="{02DC5078-58BB-493A-83C8-E43511C8D681}" srcOrd="4" destOrd="0" parTransId="{69864734-4640-4BAF-B7F8-359281CF0394}" sibTransId="{5B508249-1467-47A2-9D46-A1DD480729F0}"/>
    <dgm:cxn modelId="{7EF29DB4-C88C-467D-8743-8D3497757276}" type="presOf" srcId="{09914A9A-DC77-4A3C-96F4-7686D8B210C2}" destId="{EAD1CA31-0FEE-45E0-B47A-2386BA89616F}" srcOrd="0" destOrd="0" presId="urn:microsoft.com/office/officeart/2005/8/layout/cycle5"/>
    <dgm:cxn modelId="{AECD287E-5006-4051-A28D-C976C140C9AD}" type="presParOf" srcId="{6904C135-1430-4E82-82AC-78A0B3BDB3D0}" destId="{6A0AEE9F-5DA7-47A3-A7ED-D0CFDE663411}" srcOrd="0" destOrd="0" presId="urn:microsoft.com/office/officeart/2005/8/layout/cycle5"/>
    <dgm:cxn modelId="{37291BA7-246C-47AA-9467-3D54F59DD2E9}" type="presParOf" srcId="{6904C135-1430-4E82-82AC-78A0B3BDB3D0}" destId="{913D0AD2-A713-4F7E-AB31-DD147ABF6628}" srcOrd="1" destOrd="0" presId="urn:microsoft.com/office/officeart/2005/8/layout/cycle5"/>
    <dgm:cxn modelId="{7555B6C5-6462-4AFB-B1CF-8632A034CF88}" type="presParOf" srcId="{6904C135-1430-4E82-82AC-78A0B3BDB3D0}" destId="{EAD1CA31-0FEE-45E0-B47A-2386BA89616F}" srcOrd="2" destOrd="0" presId="urn:microsoft.com/office/officeart/2005/8/layout/cycle5"/>
    <dgm:cxn modelId="{393E6637-40D8-40E4-9D3B-DCECDF40BB83}" type="presParOf" srcId="{6904C135-1430-4E82-82AC-78A0B3BDB3D0}" destId="{33B71545-C4EC-40A8-8A08-76FD67F9DA21}" srcOrd="3" destOrd="0" presId="urn:microsoft.com/office/officeart/2005/8/layout/cycle5"/>
    <dgm:cxn modelId="{D71828FE-9421-4A85-ABA2-230721D2A09C}" type="presParOf" srcId="{6904C135-1430-4E82-82AC-78A0B3BDB3D0}" destId="{7EF65748-2F6D-4ED4-BEA5-316295EF5C12}" srcOrd="4" destOrd="0" presId="urn:microsoft.com/office/officeart/2005/8/layout/cycle5"/>
    <dgm:cxn modelId="{51BB0AD5-E821-4274-871D-34F2F46C23BE}" type="presParOf" srcId="{6904C135-1430-4E82-82AC-78A0B3BDB3D0}" destId="{9B40F822-43DC-4006-BBF9-84DDA9F21892}" srcOrd="5" destOrd="0" presId="urn:microsoft.com/office/officeart/2005/8/layout/cycle5"/>
    <dgm:cxn modelId="{73CB58AF-A4B1-4730-8596-00C8065E2ADB}" type="presParOf" srcId="{6904C135-1430-4E82-82AC-78A0B3BDB3D0}" destId="{7B33EDE0-AC67-4321-9226-CC47EC296749}" srcOrd="6" destOrd="0" presId="urn:microsoft.com/office/officeart/2005/8/layout/cycle5"/>
    <dgm:cxn modelId="{F19603A2-9A4E-4BA5-B6F4-BD49CB340917}" type="presParOf" srcId="{6904C135-1430-4E82-82AC-78A0B3BDB3D0}" destId="{67A1075C-53B4-4361-8B87-E3EB7EE5A035}" srcOrd="7" destOrd="0" presId="urn:microsoft.com/office/officeart/2005/8/layout/cycle5"/>
    <dgm:cxn modelId="{C3B02EA8-7EDE-426F-ACA7-B0DFF11EB55A}" type="presParOf" srcId="{6904C135-1430-4E82-82AC-78A0B3BDB3D0}" destId="{7CF81FBB-B67C-44C5-8269-01F33F860D87}" srcOrd="8" destOrd="0" presId="urn:microsoft.com/office/officeart/2005/8/layout/cycle5"/>
    <dgm:cxn modelId="{AE2AE7A0-A0A1-4DE2-81D6-97C4D4060811}" type="presParOf" srcId="{6904C135-1430-4E82-82AC-78A0B3BDB3D0}" destId="{84C72722-8FDF-413D-A71E-67ED24546A1F}" srcOrd="9" destOrd="0" presId="urn:microsoft.com/office/officeart/2005/8/layout/cycle5"/>
    <dgm:cxn modelId="{0C312ABB-FA83-4176-AF10-D9AB8D7FAEF9}" type="presParOf" srcId="{6904C135-1430-4E82-82AC-78A0B3BDB3D0}" destId="{AC18684E-679B-4F73-9E53-8485F9195A0C}" srcOrd="10" destOrd="0" presId="urn:microsoft.com/office/officeart/2005/8/layout/cycle5"/>
    <dgm:cxn modelId="{C6E899B0-A47C-4013-9B1A-2EA15B6A8316}" type="presParOf" srcId="{6904C135-1430-4E82-82AC-78A0B3BDB3D0}" destId="{CDF7C22E-84BC-434C-B549-78E6BA84F492}" srcOrd="11" destOrd="0" presId="urn:microsoft.com/office/officeart/2005/8/layout/cycle5"/>
    <dgm:cxn modelId="{5F2929FA-D6AB-4A01-9080-D5C6665E2B68}" type="presParOf" srcId="{6904C135-1430-4E82-82AC-78A0B3BDB3D0}" destId="{56D30B3E-4B4E-42DB-80AF-FFCD2E0383EF}" srcOrd="12" destOrd="0" presId="urn:microsoft.com/office/officeart/2005/8/layout/cycle5"/>
    <dgm:cxn modelId="{084D0497-C9CE-4D9C-9BF1-B75073B6FD3F}" type="presParOf" srcId="{6904C135-1430-4E82-82AC-78A0B3BDB3D0}" destId="{AE4E3643-C02F-4DB7-A7A0-23B1D3A295DF}" srcOrd="13" destOrd="0" presId="urn:microsoft.com/office/officeart/2005/8/layout/cycle5"/>
    <dgm:cxn modelId="{8554CF37-C55B-454B-9309-1F94F417C9D3}" type="presParOf" srcId="{6904C135-1430-4E82-82AC-78A0B3BDB3D0}" destId="{D670784A-2336-4080-9550-CB2065012F0C}" srcOrd="14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7476E54-691C-48FD-9760-1DFBD66816CA}" type="doc">
      <dgm:prSet loTypeId="urn:microsoft.com/office/officeart/2005/8/layout/cycle5" loCatId="cycle" qsTypeId="urn:microsoft.com/office/officeart/2005/8/quickstyle/simple2" qsCatId="simple" csTypeId="urn:microsoft.com/office/officeart/2005/8/colors/colorful1#4" csCatId="colorful" phldr="1"/>
      <dgm:spPr/>
      <dgm:t>
        <a:bodyPr/>
        <a:lstStyle/>
        <a:p>
          <a:endParaRPr lang="zh-TW" altLang="en-US"/>
        </a:p>
      </dgm:t>
    </dgm:pt>
    <dgm:pt modelId="{7823993C-4A7A-45C0-BC33-39B52B416461}">
      <dgm:prSet phldrT="[文字]" custT="1"/>
      <dgm:spPr/>
      <dgm:t>
        <a:bodyPr/>
        <a:lstStyle/>
        <a:p>
          <a:r>
            <a:rPr lang="zh-TW" altLang="en-US" sz="1800" dirty="0"/>
            <a:t>客戶</a:t>
          </a:r>
          <a:endParaRPr lang="en-US" altLang="zh-TW" sz="1800" dirty="0"/>
        </a:p>
        <a:p>
          <a:r>
            <a:rPr lang="zh-TW" altLang="en-US" sz="1800" dirty="0"/>
            <a:t>回應</a:t>
          </a:r>
        </a:p>
      </dgm:t>
    </dgm:pt>
    <dgm:pt modelId="{AE76E588-9333-4148-88C9-5EDB15495336}" type="parTrans" cxnId="{FBB2CA07-2330-41E2-B5AA-A6333F48B568}">
      <dgm:prSet/>
      <dgm:spPr/>
      <dgm:t>
        <a:bodyPr/>
        <a:lstStyle/>
        <a:p>
          <a:endParaRPr lang="zh-TW" altLang="en-US" sz="2400"/>
        </a:p>
      </dgm:t>
    </dgm:pt>
    <dgm:pt modelId="{09914A9A-DC77-4A3C-96F4-7686D8B210C2}" type="sibTrans" cxnId="{FBB2CA07-2330-41E2-B5AA-A6333F48B568}">
      <dgm:prSet/>
      <dgm:spPr>
        <a:ln w="28575">
          <a:solidFill>
            <a:schemeClr val="accent2"/>
          </a:solidFill>
        </a:ln>
      </dgm:spPr>
      <dgm:t>
        <a:bodyPr/>
        <a:lstStyle/>
        <a:p>
          <a:endParaRPr lang="zh-TW" altLang="en-US" sz="2400"/>
        </a:p>
      </dgm:t>
    </dgm:pt>
    <dgm:pt modelId="{BEB35DA2-9731-42F9-868E-AEEDC9B2BDD9}">
      <dgm:prSet phldrT="[文字]" custT="1"/>
      <dgm:spPr/>
      <dgm:t>
        <a:bodyPr/>
        <a:lstStyle/>
        <a:p>
          <a:r>
            <a:rPr lang="zh-TW" altLang="en-US" sz="1800" dirty="0"/>
            <a:t>存貨</a:t>
          </a:r>
          <a:endParaRPr lang="en-US" altLang="zh-TW" sz="1800" dirty="0"/>
        </a:p>
        <a:p>
          <a:r>
            <a:rPr lang="zh-TW" altLang="en-US" sz="1800" dirty="0"/>
            <a:t>管理</a:t>
          </a:r>
        </a:p>
      </dgm:t>
    </dgm:pt>
    <dgm:pt modelId="{8B0B3755-7047-4696-87BA-15C15E3E4409}" type="parTrans" cxnId="{DAB2588E-A278-4CB9-91F2-563501891AF0}">
      <dgm:prSet/>
      <dgm:spPr/>
      <dgm:t>
        <a:bodyPr/>
        <a:lstStyle/>
        <a:p>
          <a:endParaRPr lang="zh-TW" altLang="en-US" sz="2400"/>
        </a:p>
      </dgm:t>
    </dgm:pt>
    <dgm:pt modelId="{373CD31C-0A83-4603-872E-1C52671D1CD9}" type="sibTrans" cxnId="{DAB2588E-A278-4CB9-91F2-563501891AF0}">
      <dgm:prSet/>
      <dgm:spPr>
        <a:ln w="28575">
          <a:solidFill>
            <a:schemeClr val="accent3"/>
          </a:solidFill>
        </a:ln>
      </dgm:spPr>
      <dgm:t>
        <a:bodyPr/>
        <a:lstStyle/>
        <a:p>
          <a:endParaRPr lang="zh-TW" altLang="en-US" sz="2400"/>
        </a:p>
      </dgm:t>
    </dgm:pt>
    <dgm:pt modelId="{BE32E16D-FC25-4BCE-921C-61056FAF9D7A}">
      <dgm:prSet phldrT="[文字]" custT="1"/>
      <dgm:spPr/>
      <dgm:t>
        <a:bodyPr/>
        <a:lstStyle/>
        <a:p>
          <a:r>
            <a:rPr lang="zh-TW" altLang="en-US" sz="1800" dirty="0"/>
            <a:t>供應</a:t>
          </a:r>
        </a:p>
      </dgm:t>
    </dgm:pt>
    <dgm:pt modelId="{8980AE82-F95F-43F5-B7F3-4D78A07C0E0A}" type="parTrans" cxnId="{A5951254-11B1-4759-A4A4-F099A54029EB}">
      <dgm:prSet/>
      <dgm:spPr/>
      <dgm:t>
        <a:bodyPr/>
        <a:lstStyle/>
        <a:p>
          <a:endParaRPr lang="zh-TW" altLang="en-US" sz="2400"/>
        </a:p>
      </dgm:t>
    </dgm:pt>
    <dgm:pt modelId="{1722C482-37BE-449E-BB9A-EB92903AD64E}" type="sibTrans" cxnId="{A5951254-11B1-4759-A4A4-F099A54029EB}">
      <dgm:prSet/>
      <dgm:spPr>
        <a:ln w="28575">
          <a:solidFill>
            <a:schemeClr val="accent4"/>
          </a:solidFill>
        </a:ln>
      </dgm:spPr>
      <dgm:t>
        <a:bodyPr/>
        <a:lstStyle/>
        <a:p>
          <a:endParaRPr lang="zh-TW" altLang="en-US" sz="2400"/>
        </a:p>
      </dgm:t>
    </dgm:pt>
    <dgm:pt modelId="{9F07EF9A-4133-4412-86CF-C8A26BBF7B68}">
      <dgm:prSet phldrT="[文字]" custT="1"/>
      <dgm:spPr/>
      <dgm:t>
        <a:bodyPr/>
        <a:lstStyle/>
        <a:p>
          <a:r>
            <a:rPr lang="zh-TW" altLang="en-US" sz="1800" dirty="0"/>
            <a:t>運輸</a:t>
          </a:r>
        </a:p>
      </dgm:t>
    </dgm:pt>
    <dgm:pt modelId="{D63D3007-6968-437E-AE38-5CC22B5D2E38}" type="parTrans" cxnId="{3063DB37-D648-4584-A8DB-CD45BC18C1FB}">
      <dgm:prSet/>
      <dgm:spPr/>
      <dgm:t>
        <a:bodyPr/>
        <a:lstStyle/>
        <a:p>
          <a:endParaRPr lang="zh-TW" altLang="en-US" sz="2400"/>
        </a:p>
      </dgm:t>
    </dgm:pt>
    <dgm:pt modelId="{71C96FC9-7B98-419B-94C4-C105EE38286A}" type="sibTrans" cxnId="{3063DB37-D648-4584-A8DB-CD45BC18C1FB}">
      <dgm:prSet/>
      <dgm:spPr>
        <a:ln w="28575">
          <a:solidFill>
            <a:schemeClr val="accent5"/>
          </a:solidFill>
        </a:ln>
      </dgm:spPr>
      <dgm:t>
        <a:bodyPr/>
        <a:lstStyle/>
        <a:p>
          <a:endParaRPr lang="zh-TW" altLang="en-US" sz="2400"/>
        </a:p>
      </dgm:t>
    </dgm:pt>
    <dgm:pt modelId="{02DC5078-58BB-493A-83C8-E43511C8D681}">
      <dgm:prSet phldrT="[文字]" custT="1"/>
      <dgm:spPr/>
      <dgm:t>
        <a:bodyPr/>
        <a:lstStyle/>
        <a:p>
          <a:r>
            <a:rPr lang="zh-TW" altLang="en-US" sz="1800" dirty="0"/>
            <a:t>倉儲</a:t>
          </a:r>
          <a:endParaRPr lang="en-US" altLang="zh-TW" sz="1800" dirty="0"/>
        </a:p>
        <a:p>
          <a:r>
            <a:rPr lang="zh-TW" altLang="en-US" sz="1800" dirty="0"/>
            <a:t>作業</a:t>
          </a:r>
        </a:p>
      </dgm:t>
    </dgm:pt>
    <dgm:pt modelId="{69864734-4640-4BAF-B7F8-359281CF0394}" type="parTrans" cxnId="{21430C07-30F5-48C6-9A9D-27457CFDC437}">
      <dgm:prSet/>
      <dgm:spPr/>
      <dgm:t>
        <a:bodyPr/>
        <a:lstStyle/>
        <a:p>
          <a:endParaRPr lang="zh-TW" altLang="en-US" sz="2400"/>
        </a:p>
      </dgm:t>
    </dgm:pt>
    <dgm:pt modelId="{5B508249-1467-47A2-9D46-A1DD480729F0}" type="sibTrans" cxnId="{21430C07-30F5-48C6-9A9D-27457CFDC437}">
      <dgm:prSet/>
      <dgm:spPr>
        <a:ln w="28575">
          <a:solidFill>
            <a:schemeClr val="accent6"/>
          </a:solidFill>
        </a:ln>
      </dgm:spPr>
      <dgm:t>
        <a:bodyPr/>
        <a:lstStyle/>
        <a:p>
          <a:endParaRPr lang="zh-TW" altLang="en-US" sz="2400"/>
        </a:p>
      </dgm:t>
    </dgm:pt>
    <dgm:pt modelId="{6904C135-1430-4E82-82AC-78A0B3BDB3D0}" type="pres">
      <dgm:prSet presAssocID="{A7476E54-691C-48FD-9760-1DFBD66816CA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6A0AEE9F-5DA7-47A3-A7ED-D0CFDE663411}" type="pres">
      <dgm:prSet presAssocID="{7823993C-4A7A-45C0-BC33-39B52B416461}" presName="node" presStyleLbl="node1" presStyleIdx="0" presStyleCnt="5" custScaleY="12936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13D0AD2-A713-4F7E-AB31-DD147ABF6628}" type="pres">
      <dgm:prSet presAssocID="{7823993C-4A7A-45C0-BC33-39B52B416461}" presName="spNode" presStyleCnt="0"/>
      <dgm:spPr/>
    </dgm:pt>
    <dgm:pt modelId="{EAD1CA31-0FEE-45E0-B47A-2386BA89616F}" type="pres">
      <dgm:prSet presAssocID="{09914A9A-DC77-4A3C-96F4-7686D8B210C2}" presName="sibTrans" presStyleLbl="sibTrans1D1" presStyleIdx="0" presStyleCnt="5"/>
      <dgm:spPr/>
      <dgm:t>
        <a:bodyPr/>
        <a:lstStyle/>
        <a:p>
          <a:endParaRPr lang="zh-TW" altLang="en-US"/>
        </a:p>
      </dgm:t>
    </dgm:pt>
    <dgm:pt modelId="{33B71545-C4EC-40A8-8A08-76FD67F9DA21}" type="pres">
      <dgm:prSet presAssocID="{BEB35DA2-9731-42F9-868E-AEEDC9B2BDD9}" presName="node" presStyleLbl="node1" presStyleIdx="1" presStyleCnt="5" custScaleY="12605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EF65748-2F6D-4ED4-BEA5-316295EF5C12}" type="pres">
      <dgm:prSet presAssocID="{BEB35DA2-9731-42F9-868E-AEEDC9B2BDD9}" presName="spNode" presStyleCnt="0"/>
      <dgm:spPr/>
    </dgm:pt>
    <dgm:pt modelId="{9B40F822-43DC-4006-BBF9-84DDA9F21892}" type="pres">
      <dgm:prSet presAssocID="{373CD31C-0A83-4603-872E-1C52671D1CD9}" presName="sibTrans" presStyleLbl="sibTrans1D1" presStyleIdx="1" presStyleCnt="5"/>
      <dgm:spPr/>
      <dgm:t>
        <a:bodyPr/>
        <a:lstStyle/>
        <a:p>
          <a:endParaRPr lang="zh-TW" altLang="en-US"/>
        </a:p>
      </dgm:t>
    </dgm:pt>
    <dgm:pt modelId="{7B33EDE0-AC67-4321-9226-CC47EC296749}" type="pres">
      <dgm:prSet presAssocID="{BE32E16D-FC25-4BCE-921C-61056FAF9D7A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7A1075C-53B4-4361-8B87-E3EB7EE5A035}" type="pres">
      <dgm:prSet presAssocID="{BE32E16D-FC25-4BCE-921C-61056FAF9D7A}" presName="spNode" presStyleCnt="0"/>
      <dgm:spPr/>
    </dgm:pt>
    <dgm:pt modelId="{7CF81FBB-B67C-44C5-8269-01F33F860D87}" type="pres">
      <dgm:prSet presAssocID="{1722C482-37BE-449E-BB9A-EB92903AD64E}" presName="sibTrans" presStyleLbl="sibTrans1D1" presStyleIdx="2" presStyleCnt="5"/>
      <dgm:spPr/>
      <dgm:t>
        <a:bodyPr/>
        <a:lstStyle/>
        <a:p>
          <a:endParaRPr lang="zh-TW" altLang="en-US"/>
        </a:p>
      </dgm:t>
    </dgm:pt>
    <dgm:pt modelId="{84C72722-8FDF-413D-A71E-67ED24546A1F}" type="pres">
      <dgm:prSet presAssocID="{9F07EF9A-4133-4412-86CF-C8A26BBF7B68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C18684E-679B-4F73-9E53-8485F9195A0C}" type="pres">
      <dgm:prSet presAssocID="{9F07EF9A-4133-4412-86CF-C8A26BBF7B68}" presName="spNode" presStyleCnt="0"/>
      <dgm:spPr/>
    </dgm:pt>
    <dgm:pt modelId="{CDF7C22E-84BC-434C-B549-78E6BA84F492}" type="pres">
      <dgm:prSet presAssocID="{71C96FC9-7B98-419B-94C4-C105EE38286A}" presName="sibTrans" presStyleLbl="sibTrans1D1" presStyleIdx="3" presStyleCnt="5"/>
      <dgm:spPr/>
      <dgm:t>
        <a:bodyPr/>
        <a:lstStyle/>
        <a:p>
          <a:endParaRPr lang="zh-TW" altLang="en-US"/>
        </a:p>
      </dgm:t>
    </dgm:pt>
    <dgm:pt modelId="{56D30B3E-4B4E-42DB-80AF-FFCD2E0383EF}" type="pres">
      <dgm:prSet presAssocID="{02DC5078-58BB-493A-83C8-E43511C8D681}" presName="node" presStyleLbl="node1" presStyleIdx="4" presStyleCnt="5" custScaleY="12605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E4E3643-C02F-4DB7-A7A0-23B1D3A295DF}" type="pres">
      <dgm:prSet presAssocID="{02DC5078-58BB-493A-83C8-E43511C8D681}" presName="spNode" presStyleCnt="0"/>
      <dgm:spPr/>
    </dgm:pt>
    <dgm:pt modelId="{D670784A-2336-4080-9550-CB2065012F0C}" type="pres">
      <dgm:prSet presAssocID="{5B508249-1467-47A2-9D46-A1DD480729F0}" presName="sibTrans" presStyleLbl="sibTrans1D1" presStyleIdx="4" presStyleCnt="5"/>
      <dgm:spPr/>
      <dgm:t>
        <a:bodyPr/>
        <a:lstStyle/>
        <a:p>
          <a:endParaRPr lang="zh-TW" altLang="en-US"/>
        </a:p>
      </dgm:t>
    </dgm:pt>
  </dgm:ptLst>
  <dgm:cxnLst>
    <dgm:cxn modelId="{EB963792-E9BC-423E-BD43-8F38D7E58407}" type="presOf" srcId="{71C96FC9-7B98-419B-94C4-C105EE38286A}" destId="{CDF7C22E-84BC-434C-B549-78E6BA84F492}" srcOrd="0" destOrd="0" presId="urn:microsoft.com/office/officeart/2005/8/layout/cycle5"/>
    <dgm:cxn modelId="{8FA346CE-71CA-42F6-A87D-F5D555C26160}" type="presOf" srcId="{7823993C-4A7A-45C0-BC33-39B52B416461}" destId="{6A0AEE9F-5DA7-47A3-A7ED-D0CFDE663411}" srcOrd="0" destOrd="0" presId="urn:microsoft.com/office/officeart/2005/8/layout/cycle5"/>
    <dgm:cxn modelId="{DAB2588E-A278-4CB9-91F2-563501891AF0}" srcId="{A7476E54-691C-48FD-9760-1DFBD66816CA}" destId="{BEB35DA2-9731-42F9-868E-AEEDC9B2BDD9}" srcOrd="1" destOrd="0" parTransId="{8B0B3755-7047-4696-87BA-15C15E3E4409}" sibTransId="{373CD31C-0A83-4603-872E-1C52671D1CD9}"/>
    <dgm:cxn modelId="{A5951254-11B1-4759-A4A4-F099A54029EB}" srcId="{A7476E54-691C-48FD-9760-1DFBD66816CA}" destId="{BE32E16D-FC25-4BCE-921C-61056FAF9D7A}" srcOrd="2" destOrd="0" parTransId="{8980AE82-F95F-43F5-B7F3-4D78A07C0E0A}" sibTransId="{1722C482-37BE-449E-BB9A-EB92903AD64E}"/>
    <dgm:cxn modelId="{3063DB37-D648-4584-A8DB-CD45BC18C1FB}" srcId="{A7476E54-691C-48FD-9760-1DFBD66816CA}" destId="{9F07EF9A-4133-4412-86CF-C8A26BBF7B68}" srcOrd="3" destOrd="0" parTransId="{D63D3007-6968-437E-AE38-5CC22B5D2E38}" sibTransId="{71C96FC9-7B98-419B-94C4-C105EE38286A}"/>
    <dgm:cxn modelId="{A9A68396-D473-436D-A10E-277EDE048818}" type="presOf" srcId="{9F07EF9A-4133-4412-86CF-C8A26BBF7B68}" destId="{84C72722-8FDF-413D-A71E-67ED24546A1F}" srcOrd="0" destOrd="0" presId="urn:microsoft.com/office/officeart/2005/8/layout/cycle5"/>
    <dgm:cxn modelId="{E62E14D7-C97F-4664-BB2C-2AC33B424113}" type="presOf" srcId="{BE32E16D-FC25-4BCE-921C-61056FAF9D7A}" destId="{7B33EDE0-AC67-4321-9226-CC47EC296749}" srcOrd="0" destOrd="0" presId="urn:microsoft.com/office/officeart/2005/8/layout/cycle5"/>
    <dgm:cxn modelId="{5B74B1AB-24B9-40A7-B91E-8DB889B599C6}" type="presOf" srcId="{1722C482-37BE-449E-BB9A-EB92903AD64E}" destId="{7CF81FBB-B67C-44C5-8269-01F33F860D87}" srcOrd="0" destOrd="0" presId="urn:microsoft.com/office/officeart/2005/8/layout/cycle5"/>
    <dgm:cxn modelId="{D833BF7E-4A6D-42F6-9993-B46D723D2CEA}" type="presOf" srcId="{5B508249-1467-47A2-9D46-A1DD480729F0}" destId="{D670784A-2336-4080-9550-CB2065012F0C}" srcOrd="0" destOrd="0" presId="urn:microsoft.com/office/officeart/2005/8/layout/cycle5"/>
    <dgm:cxn modelId="{FBB2CA07-2330-41E2-B5AA-A6333F48B568}" srcId="{A7476E54-691C-48FD-9760-1DFBD66816CA}" destId="{7823993C-4A7A-45C0-BC33-39B52B416461}" srcOrd="0" destOrd="0" parTransId="{AE76E588-9333-4148-88C9-5EDB15495336}" sibTransId="{09914A9A-DC77-4A3C-96F4-7686D8B210C2}"/>
    <dgm:cxn modelId="{21430C07-30F5-48C6-9A9D-27457CFDC437}" srcId="{A7476E54-691C-48FD-9760-1DFBD66816CA}" destId="{02DC5078-58BB-493A-83C8-E43511C8D681}" srcOrd="4" destOrd="0" parTransId="{69864734-4640-4BAF-B7F8-359281CF0394}" sibTransId="{5B508249-1467-47A2-9D46-A1DD480729F0}"/>
    <dgm:cxn modelId="{080F529E-9972-41DC-85C5-D8635E636A6B}" type="presOf" srcId="{A7476E54-691C-48FD-9760-1DFBD66816CA}" destId="{6904C135-1430-4E82-82AC-78A0B3BDB3D0}" srcOrd="0" destOrd="0" presId="urn:microsoft.com/office/officeart/2005/8/layout/cycle5"/>
    <dgm:cxn modelId="{87D1FC34-EAC3-4868-AB42-524AD11A7AA8}" type="presOf" srcId="{02DC5078-58BB-493A-83C8-E43511C8D681}" destId="{56D30B3E-4B4E-42DB-80AF-FFCD2E0383EF}" srcOrd="0" destOrd="0" presId="urn:microsoft.com/office/officeart/2005/8/layout/cycle5"/>
    <dgm:cxn modelId="{1FE6912A-C7A0-425F-A49A-A2D6505BEAA2}" type="presOf" srcId="{BEB35DA2-9731-42F9-868E-AEEDC9B2BDD9}" destId="{33B71545-C4EC-40A8-8A08-76FD67F9DA21}" srcOrd="0" destOrd="0" presId="urn:microsoft.com/office/officeart/2005/8/layout/cycle5"/>
    <dgm:cxn modelId="{811A19F2-A9CC-4ABE-946E-7C9826484227}" type="presOf" srcId="{373CD31C-0A83-4603-872E-1C52671D1CD9}" destId="{9B40F822-43DC-4006-BBF9-84DDA9F21892}" srcOrd="0" destOrd="0" presId="urn:microsoft.com/office/officeart/2005/8/layout/cycle5"/>
    <dgm:cxn modelId="{AE4CD128-CD00-46A8-A52C-3427C25DCBBD}" type="presOf" srcId="{09914A9A-DC77-4A3C-96F4-7686D8B210C2}" destId="{EAD1CA31-0FEE-45E0-B47A-2386BA89616F}" srcOrd="0" destOrd="0" presId="urn:microsoft.com/office/officeart/2005/8/layout/cycle5"/>
    <dgm:cxn modelId="{A21AE727-46FE-46E3-8777-CC0F2C4619F3}" type="presParOf" srcId="{6904C135-1430-4E82-82AC-78A0B3BDB3D0}" destId="{6A0AEE9F-5DA7-47A3-A7ED-D0CFDE663411}" srcOrd="0" destOrd="0" presId="urn:microsoft.com/office/officeart/2005/8/layout/cycle5"/>
    <dgm:cxn modelId="{84C3975A-B39B-44DB-942E-15AFD48395D7}" type="presParOf" srcId="{6904C135-1430-4E82-82AC-78A0B3BDB3D0}" destId="{913D0AD2-A713-4F7E-AB31-DD147ABF6628}" srcOrd="1" destOrd="0" presId="urn:microsoft.com/office/officeart/2005/8/layout/cycle5"/>
    <dgm:cxn modelId="{D996D7BA-B533-465F-AC2D-356230B06B81}" type="presParOf" srcId="{6904C135-1430-4E82-82AC-78A0B3BDB3D0}" destId="{EAD1CA31-0FEE-45E0-B47A-2386BA89616F}" srcOrd="2" destOrd="0" presId="urn:microsoft.com/office/officeart/2005/8/layout/cycle5"/>
    <dgm:cxn modelId="{88EB5E6E-6EDF-4A63-8275-BCF86464686D}" type="presParOf" srcId="{6904C135-1430-4E82-82AC-78A0B3BDB3D0}" destId="{33B71545-C4EC-40A8-8A08-76FD67F9DA21}" srcOrd="3" destOrd="0" presId="urn:microsoft.com/office/officeart/2005/8/layout/cycle5"/>
    <dgm:cxn modelId="{BB528185-ECFD-45B1-9235-4230A88B2878}" type="presParOf" srcId="{6904C135-1430-4E82-82AC-78A0B3BDB3D0}" destId="{7EF65748-2F6D-4ED4-BEA5-316295EF5C12}" srcOrd="4" destOrd="0" presId="urn:microsoft.com/office/officeart/2005/8/layout/cycle5"/>
    <dgm:cxn modelId="{B480C00C-6C9E-4C08-9EA7-25D0DB0D6F5C}" type="presParOf" srcId="{6904C135-1430-4E82-82AC-78A0B3BDB3D0}" destId="{9B40F822-43DC-4006-BBF9-84DDA9F21892}" srcOrd="5" destOrd="0" presId="urn:microsoft.com/office/officeart/2005/8/layout/cycle5"/>
    <dgm:cxn modelId="{787112E7-F13B-4F04-A3F1-FBFB6570169D}" type="presParOf" srcId="{6904C135-1430-4E82-82AC-78A0B3BDB3D0}" destId="{7B33EDE0-AC67-4321-9226-CC47EC296749}" srcOrd="6" destOrd="0" presId="urn:microsoft.com/office/officeart/2005/8/layout/cycle5"/>
    <dgm:cxn modelId="{0192443F-3952-4C44-9573-1502A33B5828}" type="presParOf" srcId="{6904C135-1430-4E82-82AC-78A0B3BDB3D0}" destId="{67A1075C-53B4-4361-8B87-E3EB7EE5A035}" srcOrd="7" destOrd="0" presId="urn:microsoft.com/office/officeart/2005/8/layout/cycle5"/>
    <dgm:cxn modelId="{B1B0FB70-BCAA-4A1B-889B-FBD23216D11D}" type="presParOf" srcId="{6904C135-1430-4E82-82AC-78A0B3BDB3D0}" destId="{7CF81FBB-B67C-44C5-8269-01F33F860D87}" srcOrd="8" destOrd="0" presId="urn:microsoft.com/office/officeart/2005/8/layout/cycle5"/>
    <dgm:cxn modelId="{90372BB7-1021-4FAA-A00D-0E8D87F519E2}" type="presParOf" srcId="{6904C135-1430-4E82-82AC-78A0B3BDB3D0}" destId="{84C72722-8FDF-413D-A71E-67ED24546A1F}" srcOrd="9" destOrd="0" presId="urn:microsoft.com/office/officeart/2005/8/layout/cycle5"/>
    <dgm:cxn modelId="{FDEFE436-C066-4C56-BC8C-E05D7DACA0F4}" type="presParOf" srcId="{6904C135-1430-4E82-82AC-78A0B3BDB3D0}" destId="{AC18684E-679B-4F73-9E53-8485F9195A0C}" srcOrd="10" destOrd="0" presId="urn:microsoft.com/office/officeart/2005/8/layout/cycle5"/>
    <dgm:cxn modelId="{53448549-21A9-4519-90C9-7256527C2641}" type="presParOf" srcId="{6904C135-1430-4E82-82AC-78A0B3BDB3D0}" destId="{CDF7C22E-84BC-434C-B549-78E6BA84F492}" srcOrd="11" destOrd="0" presId="urn:microsoft.com/office/officeart/2005/8/layout/cycle5"/>
    <dgm:cxn modelId="{2492562D-FF2B-46CC-BCBB-299E975E86FB}" type="presParOf" srcId="{6904C135-1430-4E82-82AC-78A0B3BDB3D0}" destId="{56D30B3E-4B4E-42DB-80AF-FFCD2E0383EF}" srcOrd="12" destOrd="0" presId="urn:microsoft.com/office/officeart/2005/8/layout/cycle5"/>
    <dgm:cxn modelId="{B07395F4-D5E0-4C1C-A29A-858712FD7FEF}" type="presParOf" srcId="{6904C135-1430-4E82-82AC-78A0B3BDB3D0}" destId="{AE4E3643-C02F-4DB7-A7A0-23B1D3A295DF}" srcOrd="13" destOrd="0" presId="urn:microsoft.com/office/officeart/2005/8/layout/cycle5"/>
    <dgm:cxn modelId="{DDB97404-EA83-463F-8641-0ADF5AF65C91}" type="presParOf" srcId="{6904C135-1430-4E82-82AC-78A0B3BDB3D0}" destId="{D670784A-2336-4080-9550-CB2065012F0C}" srcOrd="14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7476E54-691C-48FD-9760-1DFBD66816CA}" type="doc">
      <dgm:prSet loTypeId="urn:microsoft.com/office/officeart/2005/8/layout/cycle5" loCatId="cycle" qsTypeId="urn:microsoft.com/office/officeart/2005/8/quickstyle/simple2" qsCatId="simple" csTypeId="urn:microsoft.com/office/officeart/2005/8/colors/colorful1#5" csCatId="colorful" phldr="1"/>
      <dgm:spPr/>
      <dgm:t>
        <a:bodyPr/>
        <a:lstStyle/>
        <a:p>
          <a:endParaRPr lang="zh-TW" altLang="en-US"/>
        </a:p>
      </dgm:t>
    </dgm:pt>
    <dgm:pt modelId="{7823993C-4A7A-45C0-BC33-39B52B416461}">
      <dgm:prSet phldrT="[文字]" custT="1"/>
      <dgm:spPr/>
      <dgm:t>
        <a:bodyPr/>
        <a:lstStyle/>
        <a:p>
          <a:r>
            <a:rPr lang="zh-TW" altLang="en-US" sz="1800" dirty="0"/>
            <a:t>客戶</a:t>
          </a:r>
          <a:endParaRPr lang="en-US" altLang="zh-TW" sz="1800" dirty="0"/>
        </a:p>
        <a:p>
          <a:r>
            <a:rPr lang="zh-TW" altLang="en-US" sz="1800" dirty="0"/>
            <a:t>回應</a:t>
          </a:r>
        </a:p>
      </dgm:t>
    </dgm:pt>
    <dgm:pt modelId="{AE76E588-9333-4148-88C9-5EDB15495336}" type="parTrans" cxnId="{FBB2CA07-2330-41E2-B5AA-A6333F48B568}">
      <dgm:prSet/>
      <dgm:spPr/>
      <dgm:t>
        <a:bodyPr/>
        <a:lstStyle/>
        <a:p>
          <a:endParaRPr lang="zh-TW" altLang="en-US" sz="2400"/>
        </a:p>
      </dgm:t>
    </dgm:pt>
    <dgm:pt modelId="{09914A9A-DC77-4A3C-96F4-7686D8B210C2}" type="sibTrans" cxnId="{FBB2CA07-2330-41E2-B5AA-A6333F48B568}">
      <dgm:prSet/>
      <dgm:spPr>
        <a:ln w="28575">
          <a:solidFill>
            <a:schemeClr val="accent2"/>
          </a:solidFill>
        </a:ln>
      </dgm:spPr>
      <dgm:t>
        <a:bodyPr/>
        <a:lstStyle/>
        <a:p>
          <a:endParaRPr lang="zh-TW" altLang="en-US" sz="2400"/>
        </a:p>
      </dgm:t>
    </dgm:pt>
    <dgm:pt modelId="{BEB35DA2-9731-42F9-868E-AEEDC9B2BDD9}">
      <dgm:prSet phldrT="[文字]" custT="1"/>
      <dgm:spPr/>
      <dgm:t>
        <a:bodyPr/>
        <a:lstStyle/>
        <a:p>
          <a:r>
            <a:rPr lang="zh-TW" altLang="en-US" sz="1800" dirty="0"/>
            <a:t>存貨</a:t>
          </a:r>
          <a:endParaRPr lang="en-US" altLang="zh-TW" sz="1800" dirty="0"/>
        </a:p>
        <a:p>
          <a:r>
            <a:rPr lang="zh-TW" altLang="en-US" sz="1800" dirty="0"/>
            <a:t>管理</a:t>
          </a:r>
        </a:p>
      </dgm:t>
    </dgm:pt>
    <dgm:pt modelId="{8B0B3755-7047-4696-87BA-15C15E3E4409}" type="parTrans" cxnId="{DAB2588E-A278-4CB9-91F2-563501891AF0}">
      <dgm:prSet/>
      <dgm:spPr/>
      <dgm:t>
        <a:bodyPr/>
        <a:lstStyle/>
        <a:p>
          <a:endParaRPr lang="zh-TW" altLang="en-US" sz="2400"/>
        </a:p>
      </dgm:t>
    </dgm:pt>
    <dgm:pt modelId="{373CD31C-0A83-4603-872E-1C52671D1CD9}" type="sibTrans" cxnId="{DAB2588E-A278-4CB9-91F2-563501891AF0}">
      <dgm:prSet/>
      <dgm:spPr>
        <a:ln w="28575">
          <a:solidFill>
            <a:schemeClr val="accent3"/>
          </a:solidFill>
        </a:ln>
      </dgm:spPr>
      <dgm:t>
        <a:bodyPr/>
        <a:lstStyle/>
        <a:p>
          <a:endParaRPr lang="zh-TW" altLang="en-US" sz="2400"/>
        </a:p>
      </dgm:t>
    </dgm:pt>
    <dgm:pt modelId="{BE32E16D-FC25-4BCE-921C-61056FAF9D7A}">
      <dgm:prSet phldrT="[文字]" custT="1"/>
      <dgm:spPr/>
      <dgm:t>
        <a:bodyPr/>
        <a:lstStyle/>
        <a:p>
          <a:r>
            <a:rPr lang="zh-TW" altLang="en-US" sz="1800" dirty="0"/>
            <a:t>供應</a:t>
          </a:r>
        </a:p>
      </dgm:t>
    </dgm:pt>
    <dgm:pt modelId="{8980AE82-F95F-43F5-B7F3-4D78A07C0E0A}" type="parTrans" cxnId="{A5951254-11B1-4759-A4A4-F099A54029EB}">
      <dgm:prSet/>
      <dgm:spPr/>
      <dgm:t>
        <a:bodyPr/>
        <a:lstStyle/>
        <a:p>
          <a:endParaRPr lang="zh-TW" altLang="en-US" sz="2400"/>
        </a:p>
      </dgm:t>
    </dgm:pt>
    <dgm:pt modelId="{1722C482-37BE-449E-BB9A-EB92903AD64E}" type="sibTrans" cxnId="{A5951254-11B1-4759-A4A4-F099A54029EB}">
      <dgm:prSet/>
      <dgm:spPr>
        <a:ln w="28575">
          <a:solidFill>
            <a:schemeClr val="accent4"/>
          </a:solidFill>
        </a:ln>
      </dgm:spPr>
      <dgm:t>
        <a:bodyPr/>
        <a:lstStyle/>
        <a:p>
          <a:endParaRPr lang="zh-TW" altLang="en-US" sz="2400"/>
        </a:p>
      </dgm:t>
    </dgm:pt>
    <dgm:pt modelId="{9F07EF9A-4133-4412-86CF-C8A26BBF7B68}">
      <dgm:prSet phldrT="[文字]" custT="1"/>
      <dgm:spPr/>
      <dgm:t>
        <a:bodyPr/>
        <a:lstStyle/>
        <a:p>
          <a:r>
            <a:rPr lang="zh-TW" altLang="en-US" sz="1800" dirty="0"/>
            <a:t>運輸</a:t>
          </a:r>
        </a:p>
      </dgm:t>
    </dgm:pt>
    <dgm:pt modelId="{D63D3007-6968-437E-AE38-5CC22B5D2E38}" type="parTrans" cxnId="{3063DB37-D648-4584-A8DB-CD45BC18C1FB}">
      <dgm:prSet/>
      <dgm:spPr/>
      <dgm:t>
        <a:bodyPr/>
        <a:lstStyle/>
        <a:p>
          <a:endParaRPr lang="zh-TW" altLang="en-US" sz="2400"/>
        </a:p>
      </dgm:t>
    </dgm:pt>
    <dgm:pt modelId="{71C96FC9-7B98-419B-94C4-C105EE38286A}" type="sibTrans" cxnId="{3063DB37-D648-4584-A8DB-CD45BC18C1FB}">
      <dgm:prSet/>
      <dgm:spPr>
        <a:ln w="28575">
          <a:solidFill>
            <a:schemeClr val="accent5"/>
          </a:solidFill>
        </a:ln>
      </dgm:spPr>
      <dgm:t>
        <a:bodyPr/>
        <a:lstStyle/>
        <a:p>
          <a:endParaRPr lang="zh-TW" altLang="en-US" sz="2400"/>
        </a:p>
      </dgm:t>
    </dgm:pt>
    <dgm:pt modelId="{02DC5078-58BB-493A-83C8-E43511C8D681}">
      <dgm:prSet phldrT="[文字]" custT="1"/>
      <dgm:spPr/>
      <dgm:t>
        <a:bodyPr/>
        <a:lstStyle/>
        <a:p>
          <a:r>
            <a:rPr lang="zh-TW" altLang="en-US" sz="1800" dirty="0"/>
            <a:t>倉儲</a:t>
          </a:r>
          <a:endParaRPr lang="en-US" altLang="zh-TW" sz="1800" dirty="0"/>
        </a:p>
        <a:p>
          <a:r>
            <a:rPr lang="zh-TW" altLang="en-US" sz="1800" dirty="0"/>
            <a:t>作業</a:t>
          </a:r>
        </a:p>
      </dgm:t>
    </dgm:pt>
    <dgm:pt modelId="{69864734-4640-4BAF-B7F8-359281CF0394}" type="parTrans" cxnId="{21430C07-30F5-48C6-9A9D-27457CFDC437}">
      <dgm:prSet/>
      <dgm:spPr/>
      <dgm:t>
        <a:bodyPr/>
        <a:lstStyle/>
        <a:p>
          <a:endParaRPr lang="zh-TW" altLang="en-US" sz="2400"/>
        </a:p>
      </dgm:t>
    </dgm:pt>
    <dgm:pt modelId="{5B508249-1467-47A2-9D46-A1DD480729F0}" type="sibTrans" cxnId="{21430C07-30F5-48C6-9A9D-27457CFDC437}">
      <dgm:prSet/>
      <dgm:spPr>
        <a:ln w="28575">
          <a:solidFill>
            <a:schemeClr val="accent6"/>
          </a:solidFill>
        </a:ln>
      </dgm:spPr>
      <dgm:t>
        <a:bodyPr/>
        <a:lstStyle/>
        <a:p>
          <a:endParaRPr lang="zh-TW" altLang="en-US" sz="2400"/>
        </a:p>
      </dgm:t>
    </dgm:pt>
    <dgm:pt modelId="{6904C135-1430-4E82-82AC-78A0B3BDB3D0}" type="pres">
      <dgm:prSet presAssocID="{A7476E54-691C-48FD-9760-1DFBD66816CA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6A0AEE9F-5DA7-47A3-A7ED-D0CFDE663411}" type="pres">
      <dgm:prSet presAssocID="{7823993C-4A7A-45C0-BC33-39B52B416461}" presName="node" presStyleLbl="node1" presStyleIdx="0" presStyleCnt="5" custScaleY="12936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13D0AD2-A713-4F7E-AB31-DD147ABF6628}" type="pres">
      <dgm:prSet presAssocID="{7823993C-4A7A-45C0-BC33-39B52B416461}" presName="spNode" presStyleCnt="0"/>
      <dgm:spPr/>
    </dgm:pt>
    <dgm:pt modelId="{EAD1CA31-0FEE-45E0-B47A-2386BA89616F}" type="pres">
      <dgm:prSet presAssocID="{09914A9A-DC77-4A3C-96F4-7686D8B210C2}" presName="sibTrans" presStyleLbl="sibTrans1D1" presStyleIdx="0" presStyleCnt="5"/>
      <dgm:spPr/>
      <dgm:t>
        <a:bodyPr/>
        <a:lstStyle/>
        <a:p>
          <a:endParaRPr lang="zh-TW" altLang="en-US"/>
        </a:p>
      </dgm:t>
    </dgm:pt>
    <dgm:pt modelId="{33B71545-C4EC-40A8-8A08-76FD67F9DA21}" type="pres">
      <dgm:prSet presAssocID="{BEB35DA2-9731-42F9-868E-AEEDC9B2BDD9}" presName="node" presStyleLbl="node1" presStyleIdx="1" presStyleCnt="5" custScaleY="12605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EF65748-2F6D-4ED4-BEA5-316295EF5C12}" type="pres">
      <dgm:prSet presAssocID="{BEB35DA2-9731-42F9-868E-AEEDC9B2BDD9}" presName="spNode" presStyleCnt="0"/>
      <dgm:spPr/>
    </dgm:pt>
    <dgm:pt modelId="{9B40F822-43DC-4006-BBF9-84DDA9F21892}" type="pres">
      <dgm:prSet presAssocID="{373CD31C-0A83-4603-872E-1C52671D1CD9}" presName="sibTrans" presStyleLbl="sibTrans1D1" presStyleIdx="1" presStyleCnt="5"/>
      <dgm:spPr/>
      <dgm:t>
        <a:bodyPr/>
        <a:lstStyle/>
        <a:p>
          <a:endParaRPr lang="zh-TW" altLang="en-US"/>
        </a:p>
      </dgm:t>
    </dgm:pt>
    <dgm:pt modelId="{7B33EDE0-AC67-4321-9226-CC47EC296749}" type="pres">
      <dgm:prSet presAssocID="{BE32E16D-FC25-4BCE-921C-61056FAF9D7A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7A1075C-53B4-4361-8B87-E3EB7EE5A035}" type="pres">
      <dgm:prSet presAssocID="{BE32E16D-FC25-4BCE-921C-61056FAF9D7A}" presName="spNode" presStyleCnt="0"/>
      <dgm:spPr/>
    </dgm:pt>
    <dgm:pt modelId="{7CF81FBB-B67C-44C5-8269-01F33F860D87}" type="pres">
      <dgm:prSet presAssocID="{1722C482-37BE-449E-BB9A-EB92903AD64E}" presName="sibTrans" presStyleLbl="sibTrans1D1" presStyleIdx="2" presStyleCnt="5"/>
      <dgm:spPr/>
      <dgm:t>
        <a:bodyPr/>
        <a:lstStyle/>
        <a:p>
          <a:endParaRPr lang="zh-TW" altLang="en-US"/>
        </a:p>
      </dgm:t>
    </dgm:pt>
    <dgm:pt modelId="{84C72722-8FDF-413D-A71E-67ED24546A1F}" type="pres">
      <dgm:prSet presAssocID="{9F07EF9A-4133-4412-86CF-C8A26BBF7B68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C18684E-679B-4F73-9E53-8485F9195A0C}" type="pres">
      <dgm:prSet presAssocID="{9F07EF9A-4133-4412-86CF-C8A26BBF7B68}" presName="spNode" presStyleCnt="0"/>
      <dgm:spPr/>
    </dgm:pt>
    <dgm:pt modelId="{CDF7C22E-84BC-434C-B549-78E6BA84F492}" type="pres">
      <dgm:prSet presAssocID="{71C96FC9-7B98-419B-94C4-C105EE38286A}" presName="sibTrans" presStyleLbl="sibTrans1D1" presStyleIdx="3" presStyleCnt="5"/>
      <dgm:spPr/>
      <dgm:t>
        <a:bodyPr/>
        <a:lstStyle/>
        <a:p>
          <a:endParaRPr lang="zh-TW" altLang="en-US"/>
        </a:p>
      </dgm:t>
    </dgm:pt>
    <dgm:pt modelId="{56D30B3E-4B4E-42DB-80AF-FFCD2E0383EF}" type="pres">
      <dgm:prSet presAssocID="{02DC5078-58BB-493A-83C8-E43511C8D681}" presName="node" presStyleLbl="node1" presStyleIdx="4" presStyleCnt="5" custScaleY="12605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E4E3643-C02F-4DB7-A7A0-23B1D3A295DF}" type="pres">
      <dgm:prSet presAssocID="{02DC5078-58BB-493A-83C8-E43511C8D681}" presName="spNode" presStyleCnt="0"/>
      <dgm:spPr/>
    </dgm:pt>
    <dgm:pt modelId="{D670784A-2336-4080-9550-CB2065012F0C}" type="pres">
      <dgm:prSet presAssocID="{5B508249-1467-47A2-9D46-A1DD480729F0}" presName="sibTrans" presStyleLbl="sibTrans1D1" presStyleIdx="4" presStyleCnt="5"/>
      <dgm:spPr/>
      <dgm:t>
        <a:bodyPr/>
        <a:lstStyle/>
        <a:p>
          <a:endParaRPr lang="zh-TW" altLang="en-US"/>
        </a:p>
      </dgm:t>
    </dgm:pt>
  </dgm:ptLst>
  <dgm:cxnLst>
    <dgm:cxn modelId="{ABE55113-9D9F-4D38-BB7B-D956D00CA1BE}" type="presOf" srcId="{BE32E16D-FC25-4BCE-921C-61056FAF9D7A}" destId="{7B33EDE0-AC67-4321-9226-CC47EC296749}" srcOrd="0" destOrd="0" presId="urn:microsoft.com/office/officeart/2005/8/layout/cycle5"/>
    <dgm:cxn modelId="{DAB2588E-A278-4CB9-91F2-563501891AF0}" srcId="{A7476E54-691C-48FD-9760-1DFBD66816CA}" destId="{BEB35DA2-9731-42F9-868E-AEEDC9B2BDD9}" srcOrd="1" destOrd="0" parTransId="{8B0B3755-7047-4696-87BA-15C15E3E4409}" sibTransId="{373CD31C-0A83-4603-872E-1C52671D1CD9}"/>
    <dgm:cxn modelId="{A5951254-11B1-4759-A4A4-F099A54029EB}" srcId="{A7476E54-691C-48FD-9760-1DFBD66816CA}" destId="{BE32E16D-FC25-4BCE-921C-61056FAF9D7A}" srcOrd="2" destOrd="0" parTransId="{8980AE82-F95F-43F5-B7F3-4D78A07C0E0A}" sibTransId="{1722C482-37BE-449E-BB9A-EB92903AD64E}"/>
    <dgm:cxn modelId="{3A30CF61-782A-4B47-A88A-63C6EBA67F6A}" type="presOf" srcId="{BEB35DA2-9731-42F9-868E-AEEDC9B2BDD9}" destId="{33B71545-C4EC-40A8-8A08-76FD67F9DA21}" srcOrd="0" destOrd="0" presId="urn:microsoft.com/office/officeart/2005/8/layout/cycle5"/>
    <dgm:cxn modelId="{3063DB37-D648-4584-A8DB-CD45BC18C1FB}" srcId="{A7476E54-691C-48FD-9760-1DFBD66816CA}" destId="{9F07EF9A-4133-4412-86CF-C8A26BBF7B68}" srcOrd="3" destOrd="0" parTransId="{D63D3007-6968-437E-AE38-5CC22B5D2E38}" sibTransId="{71C96FC9-7B98-419B-94C4-C105EE38286A}"/>
    <dgm:cxn modelId="{A9A7A887-29AF-4AE0-BE7C-9F5B01D5E007}" type="presOf" srcId="{373CD31C-0A83-4603-872E-1C52671D1CD9}" destId="{9B40F822-43DC-4006-BBF9-84DDA9F21892}" srcOrd="0" destOrd="0" presId="urn:microsoft.com/office/officeart/2005/8/layout/cycle5"/>
    <dgm:cxn modelId="{B715A058-7F45-4D6F-8BB3-7148EBC84FCE}" type="presOf" srcId="{A7476E54-691C-48FD-9760-1DFBD66816CA}" destId="{6904C135-1430-4E82-82AC-78A0B3BDB3D0}" srcOrd="0" destOrd="0" presId="urn:microsoft.com/office/officeart/2005/8/layout/cycle5"/>
    <dgm:cxn modelId="{40F2C75F-D791-4FFD-B7B6-C25FB3F90B00}" type="presOf" srcId="{9F07EF9A-4133-4412-86CF-C8A26BBF7B68}" destId="{84C72722-8FDF-413D-A71E-67ED24546A1F}" srcOrd="0" destOrd="0" presId="urn:microsoft.com/office/officeart/2005/8/layout/cycle5"/>
    <dgm:cxn modelId="{66F93754-D39D-437D-9710-745DC13C8B66}" type="presOf" srcId="{1722C482-37BE-449E-BB9A-EB92903AD64E}" destId="{7CF81FBB-B67C-44C5-8269-01F33F860D87}" srcOrd="0" destOrd="0" presId="urn:microsoft.com/office/officeart/2005/8/layout/cycle5"/>
    <dgm:cxn modelId="{1684F9D7-C24D-4159-9D5F-17EC853D07CB}" type="presOf" srcId="{09914A9A-DC77-4A3C-96F4-7686D8B210C2}" destId="{EAD1CA31-0FEE-45E0-B47A-2386BA89616F}" srcOrd="0" destOrd="0" presId="urn:microsoft.com/office/officeart/2005/8/layout/cycle5"/>
    <dgm:cxn modelId="{FBB2CA07-2330-41E2-B5AA-A6333F48B568}" srcId="{A7476E54-691C-48FD-9760-1DFBD66816CA}" destId="{7823993C-4A7A-45C0-BC33-39B52B416461}" srcOrd="0" destOrd="0" parTransId="{AE76E588-9333-4148-88C9-5EDB15495336}" sibTransId="{09914A9A-DC77-4A3C-96F4-7686D8B210C2}"/>
    <dgm:cxn modelId="{23820A19-2AC0-45B8-A17B-DAF31664D0A7}" type="presOf" srcId="{7823993C-4A7A-45C0-BC33-39B52B416461}" destId="{6A0AEE9F-5DA7-47A3-A7ED-D0CFDE663411}" srcOrd="0" destOrd="0" presId="urn:microsoft.com/office/officeart/2005/8/layout/cycle5"/>
    <dgm:cxn modelId="{21430C07-30F5-48C6-9A9D-27457CFDC437}" srcId="{A7476E54-691C-48FD-9760-1DFBD66816CA}" destId="{02DC5078-58BB-493A-83C8-E43511C8D681}" srcOrd="4" destOrd="0" parTransId="{69864734-4640-4BAF-B7F8-359281CF0394}" sibTransId="{5B508249-1467-47A2-9D46-A1DD480729F0}"/>
    <dgm:cxn modelId="{7D4AA0ED-BF3C-49E4-9A16-B8D2241F3BBA}" type="presOf" srcId="{71C96FC9-7B98-419B-94C4-C105EE38286A}" destId="{CDF7C22E-84BC-434C-B549-78E6BA84F492}" srcOrd="0" destOrd="0" presId="urn:microsoft.com/office/officeart/2005/8/layout/cycle5"/>
    <dgm:cxn modelId="{D41036B7-4B59-496C-AE82-DB77482F3109}" type="presOf" srcId="{02DC5078-58BB-493A-83C8-E43511C8D681}" destId="{56D30B3E-4B4E-42DB-80AF-FFCD2E0383EF}" srcOrd="0" destOrd="0" presId="urn:microsoft.com/office/officeart/2005/8/layout/cycle5"/>
    <dgm:cxn modelId="{CAA480B1-33BF-4951-878C-42E03757A15B}" type="presOf" srcId="{5B508249-1467-47A2-9D46-A1DD480729F0}" destId="{D670784A-2336-4080-9550-CB2065012F0C}" srcOrd="0" destOrd="0" presId="urn:microsoft.com/office/officeart/2005/8/layout/cycle5"/>
    <dgm:cxn modelId="{55ED14B3-F0D4-42F5-88F9-2FF341D81635}" type="presParOf" srcId="{6904C135-1430-4E82-82AC-78A0B3BDB3D0}" destId="{6A0AEE9F-5DA7-47A3-A7ED-D0CFDE663411}" srcOrd="0" destOrd="0" presId="urn:microsoft.com/office/officeart/2005/8/layout/cycle5"/>
    <dgm:cxn modelId="{D1F19B6B-F70B-4E2A-B43A-18ED6FAE1660}" type="presParOf" srcId="{6904C135-1430-4E82-82AC-78A0B3BDB3D0}" destId="{913D0AD2-A713-4F7E-AB31-DD147ABF6628}" srcOrd="1" destOrd="0" presId="urn:microsoft.com/office/officeart/2005/8/layout/cycle5"/>
    <dgm:cxn modelId="{2D71AE1A-9E25-49B7-A377-7DD33A02D4AB}" type="presParOf" srcId="{6904C135-1430-4E82-82AC-78A0B3BDB3D0}" destId="{EAD1CA31-0FEE-45E0-B47A-2386BA89616F}" srcOrd="2" destOrd="0" presId="urn:microsoft.com/office/officeart/2005/8/layout/cycle5"/>
    <dgm:cxn modelId="{396EB347-D040-48D0-9FA3-A8425B5B09EB}" type="presParOf" srcId="{6904C135-1430-4E82-82AC-78A0B3BDB3D0}" destId="{33B71545-C4EC-40A8-8A08-76FD67F9DA21}" srcOrd="3" destOrd="0" presId="urn:microsoft.com/office/officeart/2005/8/layout/cycle5"/>
    <dgm:cxn modelId="{BD964DD6-37A1-408D-99FA-A0A20DE9836D}" type="presParOf" srcId="{6904C135-1430-4E82-82AC-78A0B3BDB3D0}" destId="{7EF65748-2F6D-4ED4-BEA5-316295EF5C12}" srcOrd="4" destOrd="0" presId="urn:microsoft.com/office/officeart/2005/8/layout/cycle5"/>
    <dgm:cxn modelId="{1ED55883-2DE0-4ED7-8676-E328C9CA8817}" type="presParOf" srcId="{6904C135-1430-4E82-82AC-78A0B3BDB3D0}" destId="{9B40F822-43DC-4006-BBF9-84DDA9F21892}" srcOrd="5" destOrd="0" presId="urn:microsoft.com/office/officeart/2005/8/layout/cycle5"/>
    <dgm:cxn modelId="{0A6F8D0D-8EDA-4D18-BC98-20D5B345FBFF}" type="presParOf" srcId="{6904C135-1430-4E82-82AC-78A0B3BDB3D0}" destId="{7B33EDE0-AC67-4321-9226-CC47EC296749}" srcOrd="6" destOrd="0" presId="urn:microsoft.com/office/officeart/2005/8/layout/cycle5"/>
    <dgm:cxn modelId="{623A2AFC-074C-4C0A-A607-CD16A59FEBB1}" type="presParOf" srcId="{6904C135-1430-4E82-82AC-78A0B3BDB3D0}" destId="{67A1075C-53B4-4361-8B87-E3EB7EE5A035}" srcOrd="7" destOrd="0" presId="urn:microsoft.com/office/officeart/2005/8/layout/cycle5"/>
    <dgm:cxn modelId="{39E32886-43C8-4DD0-916F-B7361820F742}" type="presParOf" srcId="{6904C135-1430-4E82-82AC-78A0B3BDB3D0}" destId="{7CF81FBB-B67C-44C5-8269-01F33F860D87}" srcOrd="8" destOrd="0" presId="urn:microsoft.com/office/officeart/2005/8/layout/cycle5"/>
    <dgm:cxn modelId="{FDE1AF71-54DA-417D-9244-AB785E84C690}" type="presParOf" srcId="{6904C135-1430-4E82-82AC-78A0B3BDB3D0}" destId="{84C72722-8FDF-413D-A71E-67ED24546A1F}" srcOrd="9" destOrd="0" presId="urn:microsoft.com/office/officeart/2005/8/layout/cycle5"/>
    <dgm:cxn modelId="{911A8473-95D8-4C24-B565-FF3E80A5B854}" type="presParOf" srcId="{6904C135-1430-4E82-82AC-78A0B3BDB3D0}" destId="{AC18684E-679B-4F73-9E53-8485F9195A0C}" srcOrd="10" destOrd="0" presId="urn:microsoft.com/office/officeart/2005/8/layout/cycle5"/>
    <dgm:cxn modelId="{0BC1B435-F4D0-4689-AE2E-25CDC128E25A}" type="presParOf" srcId="{6904C135-1430-4E82-82AC-78A0B3BDB3D0}" destId="{CDF7C22E-84BC-434C-B549-78E6BA84F492}" srcOrd="11" destOrd="0" presId="urn:microsoft.com/office/officeart/2005/8/layout/cycle5"/>
    <dgm:cxn modelId="{F46C4A04-E468-48CD-8E37-1ABDDFAD536E}" type="presParOf" srcId="{6904C135-1430-4E82-82AC-78A0B3BDB3D0}" destId="{56D30B3E-4B4E-42DB-80AF-FFCD2E0383EF}" srcOrd="12" destOrd="0" presId="urn:microsoft.com/office/officeart/2005/8/layout/cycle5"/>
    <dgm:cxn modelId="{F3B6F3F7-F55B-4870-96F7-8039B145970B}" type="presParOf" srcId="{6904C135-1430-4E82-82AC-78A0B3BDB3D0}" destId="{AE4E3643-C02F-4DB7-A7A0-23B1D3A295DF}" srcOrd="13" destOrd="0" presId="urn:microsoft.com/office/officeart/2005/8/layout/cycle5"/>
    <dgm:cxn modelId="{DB5519F4-C3D9-4321-AC73-170D0AF518E4}" type="presParOf" srcId="{6904C135-1430-4E82-82AC-78A0B3BDB3D0}" destId="{D670784A-2336-4080-9550-CB2065012F0C}" srcOrd="14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A7476E54-691C-48FD-9760-1DFBD66816CA}" type="doc">
      <dgm:prSet loTypeId="urn:microsoft.com/office/officeart/2005/8/layout/cycle5" loCatId="cycle" qsTypeId="urn:microsoft.com/office/officeart/2005/8/quickstyle/simple2" qsCatId="simple" csTypeId="urn:microsoft.com/office/officeart/2005/8/colors/colorful1#6" csCatId="colorful" phldr="1"/>
      <dgm:spPr/>
      <dgm:t>
        <a:bodyPr/>
        <a:lstStyle/>
        <a:p>
          <a:endParaRPr lang="zh-TW" altLang="en-US"/>
        </a:p>
      </dgm:t>
    </dgm:pt>
    <dgm:pt modelId="{7823993C-4A7A-45C0-BC33-39B52B416461}">
      <dgm:prSet phldrT="[文字]" custT="1"/>
      <dgm:spPr/>
      <dgm:t>
        <a:bodyPr/>
        <a:lstStyle/>
        <a:p>
          <a:r>
            <a:rPr lang="zh-TW" altLang="en-US" sz="1800" dirty="0"/>
            <a:t>客戶</a:t>
          </a:r>
          <a:endParaRPr lang="en-US" altLang="zh-TW" sz="1800" dirty="0"/>
        </a:p>
        <a:p>
          <a:r>
            <a:rPr lang="zh-TW" altLang="en-US" sz="1800" dirty="0"/>
            <a:t>回應</a:t>
          </a:r>
        </a:p>
      </dgm:t>
    </dgm:pt>
    <dgm:pt modelId="{AE76E588-9333-4148-88C9-5EDB15495336}" type="parTrans" cxnId="{FBB2CA07-2330-41E2-B5AA-A6333F48B568}">
      <dgm:prSet/>
      <dgm:spPr/>
      <dgm:t>
        <a:bodyPr/>
        <a:lstStyle/>
        <a:p>
          <a:endParaRPr lang="zh-TW" altLang="en-US" sz="2400"/>
        </a:p>
      </dgm:t>
    </dgm:pt>
    <dgm:pt modelId="{09914A9A-DC77-4A3C-96F4-7686D8B210C2}" type="sibTrans" cxnId="{FBB2CA07-2330-41E2-B5AA-A6333F48B568}">
      <dgm:prSet/>
      <dgm:spPr>
        <a:ln w="28575">
          <a:solidFill>
            <a:schemeClr val="accent2"/>
          </a:solidFill>
        </a:ln>
      </dgm:spPr>
      <dgm:t>
        <a:bodyPr/>
        <a:lstStyle/>
        <a:p>
          <a:endParaRPr lang="zh-TW" altLang="en-US" sz="2400"/>
        </a:p>
      </dgm:t>
    </dgm:pt>
    <dgm:pt modelId="{BEB35DA2-9731-42F9-868E-AEEDC9B2BDD9}">
      <dgm:prSet phldrT="[文字]" custT="1"/>
      <dgm:spPr/>
      <dgm:t>
        <a:bodyPr/>
        <a:lstStyle/>
        <a:p>
          <a:r>
            <a:rPr lang="zh-TW" altLang="en-US" sz="1800" dirty="0"/>
            <a:t>存貨</a:t>
          </a:r>
          <a:endParaRPr lang="en-US" altLang="zh-TW" sz="1800" dirty="0"/>
        </a:p>
        <a:p>
          <a:r>
            <a:rPr lang="zh-TW" altLang="en-US" sz="1800" dirty="0"/>
            <a:t>管理</a:t>
          </a:r>
        </a:p>
      </dgm:t>
    </dgm:pt>
    <dgm:pt modelId="{8B0B3755-7047-4696-87BA-15C15E3E4409}" type="parTrans" cxnId="{DAB2588E-A278-4CB9-91F2-563501891AF0}">
      <dgm:prSet/>
      <dgm:spPr/>
      <dgm:t>
        <a:bodyPr/>
        <a:lstStyle/>
        <a:p>
          <a:endParaRPr lang="zh-TW" altLang="en-US" sz="2400"/>
        </a:p>
      </dgm:t>
    </dgm:pt>
    <dgm:pt modelId="{373CD31C-0A83-4603-872E-1C52671D1CD9}" type="sibTrans" cxnId="{DAB2588E-A278-4CB9-91F2-563501891AF0}">
      <dgm:prSet/>
      <dgm:spPr>
        <a:ln w="28575">
          <a:solidFill>
            <a:schemeClr val="accent3"/>
          </a:solidFill>
        </a:ln>
      </dgm:spPr>
      <dgm:t>
        <a:bodyPr/>
        <a:lstStyle/>
        <a:p>
          <a:endParaRPr lang="zh-TW" altLang="en-US" sz="2400"/>
        </a:p>
      </dgm:t>
    </dgm:pt>
    <dgm:pt modelId="{BE32E16D-FC25-4BCE-921C-61056FAF9D7A}">
      <dgm:prSet phldrT="[文字]" custT="1"/>
      <dgm:spPr/>
      <dgm:t>
        <a:bodyPr/>
        <a:lstStyle/>
        <a:p>
          <a:r>
            <a:rPr lang="zh-TW" altLang="en-US" sz="1800" dirty="0"/>
            <a:t>供應</a:t>
          </a:r>
        </a:p>
      </dgm:t>
    </dgm:pt>
    <dgm:pt modelId="{8980AE82-F95F-43F5-B7F3-4D78A07C0E0A}" type="parTrans" cxnId="{A5951254-11B1-4759-A4A4-F099A54029EB}">
      <dgm:prSet/>
      <dgm:spPr/>
      <dgm:t>
        <a:bodyPr/>
        <a:lstStyle/>
        <a:p>
          <a:endParaRPr lang="zh-TW" altLang="en-US" sz="2400"/>
        </a:p>
      </dgm:t>
    </dgm:pt>
    <dgm:pt modelId="{1722C482-37BE-449E-BB9A-EB92903AD64E}" type="sibTrans" cxnId="{A5951254-11B1-4759-A4A4-F099A54029EB}">
      <dgm:prSet/>
      <dgm:spPr>
        <a:ln w="28575">
          <a:solidFill>
            <a:schemeClr val="accent4"/>
          </a:solidFill>
        </a:ln>
      </dgm:spPr>
      <dgm:t>
        <a:bodyPr/>
        <a:lstStyle/>
        <a:p>
          <a:endParaRPr lang="zh-TW" altLang="en-US" sz="2400"/>
        </a:p>
      </dgm:t>
    </dgm:pt>
    <dgm:pt modelId="{9F07EF9A-4133-4412-86CF-C8A26BBF7B68}">
      <dgm:prSet phldrT="[文字]" custT="1"/>
      <dgm:spPr/>
      <dgm:t>
        <a:bodyPr/>
        <a:lstStyle/>
        <a:p>
          <a:r>
            <a:rPr lang="zh-TW" altLang="en-US" sz="1800" dirty="0"/>
            <a:t>運輸</a:t>
          </a:r>
        </a:p>
      </dgm:t>
    </dgm:pt>
    <dgm:pt modelId="{D63D3007-6968-437E-AE38-5CC22B5D2E38}" type="parTrans" cxnId="{3063DB37-D648-4584-A8DB-CD45BC18C1FB}">
      <dgm:prSet/>
      <dgm:spPr/>
      <dgm:t>
        <a:bodyPr/>
        <a:lstStyle/>
        <a:p>
          <a:endParaRPr lang="zh-TW" altLang="en-US" sz="2400"/>
        </a:p>
      </dgm:t>
    </dgm:pt>
    <dgm:pt modelId="{71C96FC9-7B98-419B-94C4-C105EE38286A}" type="sibTrans" cxnId="{3063DB37-D648-4584-A8DB-CD45BC18C1FB}">
      <dgm:prSet/>
      <dgm:spPr>
        <a:ln w="28575">
          <a:solidFill>
            <a:schemeClr val="accent5"/>
          </a:solidFill>
        </a:ln>
      </dgm:spPr>
      <dgm:t>
        <a:bodyPr/>
        <a:lstStyle/>
        <a:p>
          <a:endParaRPr lang="zh-TW" altLang="en-US" sz="2400"/>
        </a:p>
      </dgm:t>
    </dgm:pt>
    <dgm:pt modelId="{02DC5078-58BB-493A-83C8-E43511C8D681}">
      <dgm:prSet phldrT="[文字]" custT="1"/>
      <dgm:spPr/>
      <dgm:t>
        <a:bodyPr/>
        <a:lstStyle/>
        <a:p>
          <a:r>
            <a:rPr lang="zh-TW" altLang="en-US" sz="1800" dirty="0"/>
            <a:t>倉儲</a:t>
          </a:r>
          <a:endParaRPr lang="en-US" altLang="zh-TW" sz="1800" dirty="0"/>
        </a:p>
        <a:p>
          <a:r>
            <a:rPr lang="zh-TW" altLang="en-US" sz="1800" dirty="0"/>
            <a:t>作業</a:t>
          </a:r>
        </a:p>
      </dgm:t>
    </dgm:pt>
    <dgm:pt modelId="{69864734-4640-4BAF-B7F8-359281CF0394}" type="parTrans" cxnId="{21430C07-30F5-48C6-9A9D-27457CFDC437}">
      <dgm:prSet/>
      <dgm:spPr/>
      <dgm:t>
        <a:bodyPr/>
        <a:lstStyle/>
        <a:p>
          <a:endParaRPr lang="zh-TW" altLang="en-US" sz="2400"/>
        </a:p>
      </dgm:t>
    </dgm:pt>
    <dgm:pt modelId="{5B508249-1467-47A2-9D46-A1DD480729F0}" type="sibTrans" cxnId="{21430C07-30F5-48C6-9A9D-27457CFDC437}">
      <dgm:prSet/>
      <dgm:spPr>
        <a:ln w="28575">
          <a:solidFill>
            <a:schemeClr val="accent6"/>
          </a:solidFill>
        </a:ln>
      </dgm:spPr>
      <dgm:t>
        <a:bodyPr/>
        <a:lstStyle/>
        <a:p>
          <a:endParaRPr lang="zh-TW" altLang="en-US" sz="2400"/>
        </a:p>
      </dgm:t>
    </dgm:pt>
    <dgm:pt modelId="{6904C135-1430-4E82-82AC-78A0B3BDB3D0}" type="pres">
      <dgm:prSet presAssocID="{A7476E54-691C-48FD-9760-1DFBD66816CA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6A0AEE9F-5DA7-47A3-A7ED-D0CFDE663411}" type="pres">
      <dgm:prSet presAssocID="{7823993C-4A7A-45C0-BC33-39B52B416461}" presName="node" presStyleLbl="node1" presStyleIdx="0" presStyleCnt="5" custScaleY="12936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13D0AD2-A713-4F7E-AB31-DD147ABF6628}" type="pres">
      <dgm:prSet presAssocID="{7823993C-4A7A-45C0-BC33-39B52B416461}" presName="spNode" presStyleCnt="0"/>
      <dgm:spPr/>
    </dgm:pt>
    <dgm:pt modelId="{EAD1CA31-0FEE-45E0-B47A-2386BA89616F}" type="pres">
      <dgm:prSet presAssocID="{09914A9A-DC77-4A3C-96F4-7686D8B210C2}" presName="sibTrans" presStyleLbl="sibTrans1D1" presStyleIdx="0" presStyleCnt="5"/>
      <dgm:spPr/>
      <dgm:t>
        <a:bodyPr/>
        <a:lstStyle/>
        <a:p>
          <a:endParaRPr lang="zh-TW" altLang="en-US"/>
        </a:p>
      </dgm:t>
    </dgm:pt>
    <dgm:pt modelId="{33B71545-C4EC-40A8-8A08-76FD67F9DA21}" type="pres">
      <dgm:prSet presAssocID="{BEB35DA2-9731-42F9-868E-AEEDC9B2BDD9}" presName="node" presStyleLbl="node1" presStyleIdx="1" presStyleCnt="5" custScaleY="12605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EF65748-2F6D-4ED4-BEA5-316295EF5C12}" type="pres">
      <dgm:prSet presAssocID="{BEB35DA2-9731-42F9-868E-AEEDC9B2BDD9}" presName="spNode" presStyleCnt="0"/>
      <dgm:spPr/>
    </dgm:pt>
    <dgm:pt modelId="{9B40F822-43DC-4006-BBF9-84DDA9F21892}" type="pres">
      <dgm:prSet presAssocID="{373CD31C-0A83-4603-872E-1C52671D1CD9}" presName="sibTrans" presStyleLbl="sibTrans1D1" presStyleIdx="1" presStyleCnt="5"/>
      <dgm:spPr/>
      <dgm:t>
        <a:bodyPr/>
        <a:lstStyle/>
        <a:p>
          <a:endParaRPr lang="zh-TW" altLang="en-US"/>
        </a:p>
      </dgm:t>
    </dgm:pt>
    <dgm:pt modelId="{7B33EDE0-AC67-4321-9226-CC47EC296749}" type="pres">
      <dgm:prSet presAssocID="{BE32E16D-FC25-4BCE-921C-61056FAF9D7A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7A1075C-53B4-4361-8B87-E3EB7EE5A035}" type="pres">
      <dgm:prSet presAssocID="{BE32E16D-FC25-4BCE-921C-61056FAF9D7A}" presName="spNode" presStyleCnt="0"/>
      <dgm:spPr/>
    </dgm:pt>
    <dgm:pt modelId="{7CF81FBB-B67C-44C5-8269-01F33F860D87}" type="pres">
      <dgm:prSet presAssocID="{1722C482-37BE-449E-BB9A-EB92903AD64E}" presName="sibTrans" presStyleLbl="sibTrans1D1" presStyleIdx="2" presStyleCnt="5"/>
      <dgm:spPr/>
      <dgm:t>
        <a:bodyPr/>
        <a:lstStyle/>
        <a:p>
          <a:endParaRPr lang="zh-TW" altLang="en-US"/>
        </a:p>
      </dgm:t>
    </dgm:pt>
    <dgm:pt modelId="{84C72722-8FDF-413D-A71E-67ED24546A1F}" type="pres">
      <dgm:prSet presAssocID="{9F07EF9A-4133-4412-86CF-C8A26BBF7B68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C18684E-679B-4F73-9E53-8485F9195A0C}" type="pres">
      <dgm:prSet presAssocID="{9F07EF9A-4133-4412-86CF-C8A26BBF7B68}" presName="spNode" presStyleCnt="0"/>
      <dgm:spPr/>
    </dgm:pt>
    <dgm:pt modelId="{CDF7C22E-84BC-434C-B549-78E6BA84F492}" type="pres">
      <dgm:prSet presAssocID="{71C96FC9-7B98-419B-94C4-C105EE38286A}" presName="sibTrans" presStyleLbl="sibTrans1D1" presStyleIdx="3" presStyleCnt="5"/>
      <dgm:spPr/>
      <dgm:t>
        <a:bodyPr/>
        <a:lstStyle/>
        <a:p>
          <a:endParaRPr lang="zh-TW" altLang="en-US"/>
        </a:p>
      </dgm:t>
    </dgm:pt>
    <dgm:pt modelId="{56D30B3E-4B4E-42DB-80AF-FFCD2E0383EF}" type="pres">
      <dgm:prSet presAssocID="{02DC5078-58BB-493A-83C8-E43511C8D681}" presName="node" presStyleLbl="node1" presStyleIdx="4" presStyleCnt="5" custScaleY="12605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E4E3643-C02F-4DB7-A7A0-23B1D3A295DF}" type="pres">
      <dgm:prSet presAssocID="{02DC5078-58BB-493A-83C8-E43511C8D681}" presName="spNode" presStyleCnt="0"/>
      <dgm:spPr/>
    </dgm:pt>
    <dgm:pt modelId="{D670784A-2336-4080-9550-CB2065012F0C}" type="pres">
      <dgm:prSet presAssocID="{5B508249-1467-47A2-9D46-A1DD480729F0}" presName="sibTrans" presStyleLbl="sibTrans1D1" presStyleIdx="4" presStyleCnt="5"/>
      <dgm:spPr/>
      <dgm:t>
        <a:bodyPr/>
        <a:lstStyle/>
        <a:p>
          <a:endParaRPr lang="zh-TW" altLang="en-US"/>
        </a:p>
      </dgm:t>
    </dgm:pt>
  </dgm:ptLst>
  <dgm:cxnLst>
    <dgm:cxn modelId="{406DC4FE-B994-4CF6-B9DA-22FE1BE48396}" type="presOf" srcId="{1722C482-37BE-449E-BB9A-EB92903AD64E}" destId="{7CF81FBB-B67C-44C5-8269-01F33F860D87}" srcOrd="0" destOrd="0" presId="urn:microsoft.com/office/officeart/2005/8/layout/cycle5"/>
    <dgm:cxn modelId="{99AD1265-3D89-4788-B595-748C1083E7BD}" type="presOf" srcId="{9F07EF9A-4133-4412-86CF-C8A26BBF7B68}" destId="{84C72722-8FDF-413D-A71E-67ED24546A1F}" srcOrd="0" destOrd="0" presId="urn:microsoft.com/office/officeart/2005/8/layout/cycle5"/>
    <dgm:cxn modelId="{DAB2588E-A278-4CB9-91F2-563501891AF0}" srcId="{A7476E54-691C-48FD-9760-1DFBD66816CA}" destId="{BEB35DA2-9731-42F9-868E-AEEDC9B2BDD9}" srcOrd="1" destOrd="0" parTransId="{8B0B3755-7047-4696-87BA-15C15E3E4409}" sibTransId="{373CD31C-0A83-4603-872E-1C52671D1CD9}"/>
    <dgm:cxn modelId="{7B725035-EC1A-4095-8EF7-278CD56E19F0}" type="presOf" srcId="{5B508249-1467-47A2-9D46-A1DD480729F0}" destId="{D670784A-2336-4080-9550-CB2065012F0C}" srcOrd="0" destOrd="0" presId="urn:microsoft.com/office/officeart/2005/8/layout/cycle5"/>
    <dgm:cxn modelId="{A5951254-11B1-4759-A4A4-F099A54029EB}" srcId="{A7476E54-691C-48FD-9760-1DFBD66816CA}" destId="{BE32E16D-FC25-4BCE-921C-61056FAF9D7A}" srcOrd="2" destOrd="0" parTransId="{8980AE82-F95F-43F5-B7F3-4D78A07C0E0A}" sibTransId="{1722C482-37BE-449E-BB9A-EB92903AD64E}"/>
    <dgm:cxn modelId="{2EC2506F-8986-492B-9D4D-439A6940FB03}" type="presOf" srcId="{BE32E16D-FC25-4BCE-921C-61056FAF9D7A}" destId="{7B33EDE0-AC67-4321-9226-CC47EC296749}" srcOrd="0" destOrd="0" presId="urn:microsoft.com/office/officeart/2005/8/layout/cycle5"/>
    <dgm:cxn modelId="{C6662466-3CBF-40F5-A111-CE6070CE17EE}" type="presOf" srcId="{7823993C-4A7A-45C0-BC33-39B52B416461}" destId="{6A0AEE9F-5DA7-47A3-A7ED-D0CFDE663411}" srcOrd="0" destOrd="0" presId="urn:microsoft.com/office/officeart/2005/8/layout/cycle5"/>
    <dgm:cxn modelId="{3063DB37-D648-4584-A8DB-CD45BC18C1FB}" srcId="{A7476E54-691C-48FD-9760-1DFBD66816CA}" destId="{9F07EF9A-4133-4412-86CF-C8A26BBF7B68}" srcOrd="3" destOrd="0" parTransId="{D63D3007-6968-437E-AE38-5CC22B5D2E38}" sibTransId="{71C96FC9-7B98-419B-94C4-C105EE38286A}"/>
    <dgm:cxn modelId="{60AEE2F6-F25F-4968-9EC8-916DB316F3A5}" type="presOf" srcId="{71C96FC9-7B98-419B-94C4-C105EE38286A}" destId="{CDF7C22E-84BC-434C-B549-78E6BA84F492}" srcOrd="0" destOrd="0" presId="urn:microsoft.com/office/officeart/2005/8/layout/cycle5"/>
    <dgm:cxn modelId="{ED527642-3719-469B-B336-8B78DCACEFDD}" type="presOf" srcId="{A7476E54-691C-48FD-9760-1DFBD66816CA}" destId="{6904C135-1430-4E82-82AC-78A0B3BDB3D0}" srcOrd="0" destOrd="0" presId="urn:microsoft.com/office/officeart/2005/8/layout/cycle5"/>
    <dgm:cxn modelId="{3082BC08-13E5-4C38-AE2E-3D3FCD51E144}" type="presOf" srcId="{BEB35DA2-9731-42F9-868E-AEEDC9B2BDD9}" destId="{33B71545-C4EC-40A8-8A08-76FD67F9DA21}" srcOrd="0" destOrd="0" presId="urn:microsoft.com/office/officeart/2005/8/layout/cycle5"/>
    <dgm:cxn modelId="{FBB2CA07-2330-41E2-B5AA-A6333F48B568}" srcId="{A7476E54-691C-48FD-9760-1DFBD66816CA}" destId="{7823993C-4A7A-45C0-BC33-39B52B416461}" srcOrd="0" destOrd="0" parTransId="{AE76E588-9333-4148-88C9-5EDB15495336}" sibTransId="{09914A9A-DC77-4A3C-96F4-7686D8B210C2}"/>
    <dgm:cxn modelId="{9DC9E92B-B2F7-44FD-85D1-34A5D6404B00}" type="presOf" srcId="{09914A9A-DC77-4A3C-96F4-7686D8B210C2}" destId="{EAD1CA31-0FEE-45E0-B47A-2386BA89616F}" srcOrd="0" destOrd="0" presId="urn:microsoft.com/office/officeart/2005/8/layout/cycle5"/>
    <dgm:cxn modelId="{21430C07-30F5-48C6-9A9D-27457CFDC437}" srcId="{A7476E54-691C-48FD-9760-1DFBD66816CA}" destId="{02DC5078-58BB-493A-83C8-E43511C8D681}" srcOrd="4" destOrd="0" parTransId="{69864734-4640-4BAF-B7F8-359281CF0394}" sibTransId="{5B508249-1467-47A2-9D46-A1DD480729F0}"/>
    <dgm:cxn modelId="{E45ADFE5-B1C9-4A5D-9BB4-144D44F5D382}" type="presOf" srcId="{02DC5078-58BB-493A-83C8-E43511C8D681}" destId="{56D30B3E-4B4E-42DB-80AF-FFCD2E0383EF}" srcOrd="0" destOrd="0" presId="urn:microsoft.com/office/officeart/2005/8/layout/cycle5"/>
    <dgm:cxn modelId="{B04AEEFC-CF84-4E75-9FED-8C21D730F8EC}" type="presOf" srcId="{373CD31C-0A83-4603-872E-1C52671D1CD9}" destId="{9B40F822-43DC-4006-BBF9-84DDA9F21892}" srcOrd="0" destOrd="0" presId="urn:microsoft.com/office/officeart/2005/8/layout/cycle5"/>
    <dgm:cxn modelId="{86B205A5-C6CA-4F21-8A5E-3718A8BF2666}" type="presParOf" srcId="{6904C135-1430-4E82-82AC-78A0B3BDB3D0}" destId="{6A0AEE9F-5DA7-47A3-A7ED-D0CFDE663411}" srcOrd="0" destOrd="0" presId="urn:microsoft.com/office/officeart/2005/8/layout/cycle5"/>
    <dgm:cxn modelId="{BA6C9B18-CD64-4A09-9580-19CD88F87CBE}" type="presParOf" srcId="{6904C135-1430-4E82-82AC-78A0B3BDB3D0}" destId="{913D0AD2-A713-4F7E-AB31-DD147ABF6628}" srcOrd="1" destOrd="0" presId="urn:microsoft.com/office/officeart/2005/8/layout/cycle5"/>
    <dgm:cxn modelId="{98E3B056-8507-4D7E-B93A-2CEE18163EDF}" type="presParOf" srcId="{6904C135-1430-4E82-82AC-78A0B3BDB3D0}" destId="{EAD1CA31-0FEE-45E0-B47A-2386BA89616F}" srcOrd="2" destOrd="0" presId="urn:microsoft.com/office/officeart/2005/8/layout/cycle5"/>
    <dgm:cxn modelId="{06C82480-E018-4A1D-854C-52870A835271}" type="presParOf" srcId="{6904C135-1430-4E82-82AC-78A0B3BDB3D0}" destId="{33B71545-C4EC-40A8-8A08-76FD67F9DA21}" srcOrd="3" destOrd="0" presId="urn:microsoft.com/office/officeart/2005/8/layout/cycle5"/>
    <dgm:cxn modelId="{84700348-20D6-4690-A476-D7F85E2CD50E}" type="presParOf" srcId="{6904C135-1430-4E82-82AC-78A0B3BDB3D0}" destId="{7EF65748-2F6D-4ED4-BEA5-316295EF5C12}" srcOrd="4" destOrd="0" presId="urn:microsoft.com/office/officeart/2005/8/layout/cycle5"/>
    <dgm:cxn modelId="{0A790153-8B83-4D46-A677-9705B50733AC}" type="presParOf" srcId="{6904C135-1430-4E82-82AC-78A0B3BDB3D0}" destId="{9B40F822-43DC-4006-BBF9-84DDA9F21892}" srcOrd="5" destOrd="0" presId="urn:microsoft.com/office/officeart/2005/8/layout/cycle5"/>
    <dgm:cxn modelId="{6AA59006-AD48-483D-BC24-8564A6DDC926}" type="presParOf" srcId="{6904C135-1430-4E82-82AC-78A0B3BDB3D0}" destId="{7B33EDE0-AC67-4321-9226-CC47EC296749}" srcOrd="6" destOrd="0" presId="urn:microsoft.com/office/officeart/2005/8/layout/cycle5"/>
    <dgm:cxn modelId="{0491DC2C-6257-422A-9A21-8D6822FDC4BB}" type="presParOf" srcId="{6904C135-1430-4E82-82AC-78A0B3BDB3D0}" destId="{67A1075C-53B4-4361-8B87-E3EB7EE5A035}" srcOrd="7" destOrd="0" presId="urn:microsoft.com/office/officeart/2005/8/layout/cycle5"/>
    <dgm:cxn modelId="{3DEB75AA-0AA9-44F6-9590-76BFCACDCFDA}" type="presParOf" srcId="{6904C135-1430-4E82-82AC-78A0B3BDB3D0}" destId="{7CF81FBB-B67C-44C5-8269-01F33F860D87}" srcOrd="8" destOrd="0" presId="urn:microsoft.com/office/officeart/2005/8/layout/cycle5"/>
    <dgm:cxn modelId="{687777F1-7883-4CFC-9BC5-5EDA010C7D3B}" type="presParOf" srcId="{6904C135-1430-4E82-82AC-78A0B3BDB3D0}" destId="{84C72722-8FDF-413D-A71E-67ED24546A1F}" srcOrd="9" destOrd="0" presId="urn:microsoft.com/office/officeart/2005/8/layout/cycle5"/>
    <dgm:cxn modelId="{F7CA305F-2343-47BE-97C7-1E4FBCA30515}" type="presParOf" srcId="{6904C135-1430-4E82-82AC-78A0B3BDB3D0}" destId="{AC18684E-679B-4F73-9E53-8485F9195A0C}" srcOrd="10" destOrd="0" presId="urn:microsoft.com/office/officeart/2005/8/layout/cycle5"/>
    <dgm:cxn modelId="{622F4568-EDB2-4633-8519-C3C54E412580}" type="presParOf" srcId="{6904C135-1430-4E82-82AC-78A0B3BDB3D0}" destId="{CDF7C22E-84BC-434C-B549-78E6BA84F492}" srcOrd="11" destOrd="0" presId="urn:microsoft.com/office/officeart/2005/8/layout/cycle5"/>
    <dgm:cxn modelId="{8F936E7C-A28F-4478-8470-DB9761F3E9BB}" type="presParOf" srcId="{6904C135-1430-4E82-82AC-78A0B3BDB3D0}" destId="{56D30B3E-4B4E-42DB-80AF-FFCD2E0383EF}" srcOrd="12" destOrd="0" presId="urn:microsoft.com/office/officeart/2005/8/layout/cycle5"/>
    <dgm:cxn modelId="{18B2F758-045E-4741-B325-DA3CD0D72AF7}" type="presParOf" srcId="{6904C135-1430-4E82-82AC-78A0B3BDB3D0}" destId="{AE4E3643-C02F-4DB7-A7A0-23B1D3A295DF}" srcOrd="13" destOrd="0" presId="urn:microsoft.com/office/officeart/2005/8/layout/cycle5"/>
    <dgm:cxn modelId="{669D7206-8EDB-4F0C-8D9D-E0443000CD14}" type="presParOf" srcId="{6904C135-1430-4E82-82AC-78A0B3BDB3D0}" destId="{D670784A-2336-4080-9550-CB2065012F0C}" srcOrd="14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8E4DB266-8B46-4200-B182-FE0353756267}" type="doc">
      <dgm:prSet loTypeId="urn:microsoft.com/office/officeart/2005/8/layout/hList1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zh-TW" altLang="en-US"/>
        </a:p>
      </dgm:t>
    </dgm:pt>
    <dgm:pt modelId="{0772C60D-E1E4-4576-B8C6-D4FF85245ABC}">
      <dgm:prSet phldrT="[文字]"/>
      <dgm:spPr/>
      <dgm:t>
        <a:bodyPr/>
        <a:lstStyle/>
        <a:p>
          <a:r>
            <a:rPr lang="zh-TW" altLang="en-US" dirty="0"/>
            <a:t>技術性因子</a:t>
          </a:r>
        </a:p>
      </dgm:t>
    </dgm:pt>
    <dgm:pt modelId="{96A6343F-FB5F-43D3-AC43-A19C54CF7A32}" type="parTrans" cxnId="{1DF8D8C4-02F0-443F-BCFA-4892714278DC}">
      <dgm:prSet/>
      <dgm:spPr/>
      <dgm:t>
        <a:bodyPr/>
        <a:lstStyle/>
        <a:p>
          <a:endParaRPr lang="zh-TW" altLang="en-US"/>
        </a:p>
      </dgm:t>
    </dgm:pt>
    <dgm:pt modelId="{683DD769-7C39-4E0B-B5D3-DB5D29D87498}" type="sibTrans" cxnId="{1DF8D8C4-02F0-443F-BCFA-4892714278DC}">
      <dgm:prSet/>
      <dgm:spPr/>
      <dgm:t>
        <a:bodyPr/>
        <a:lstStyle/>
        <a:p>
          <a:endParaRPr lang="zh-TW" altLang="en-US"/>
        </a:p>
      </dgm:t>
    </dgm:pt>
    <dgm:pt modelId="{A322C96A-36D1-48CF-9DD1-A1D5503700C4}">
      <dgm:prSet phldrT="[文字]"/>
      <dgm:spPr/>
      <dgm:t>
        <a:bodyPr/>
        <a:lstStyle/>
        <a:p>
          <a:r>
            <a:rPr lang="zh-TW" altLang="en-US" dirty="0"/>
            <a:t>地形</a:t>
          </a:r>
        </a:p>
      </dgm:t>
    </dgm:pt>
    <dgm:pt modelId="{31F16D5D-0424-4213-BA92-245CA6F11CF0}" type="parTrans" cxnId="{3ABA4637-285D-46F5-B883-CE07E642D870}">
      <dgm:prSet/>
      <dgm:spPr/>
      <dgm:t>
        <a:bodyPr/>
        <a:lstStyle/>
        <a:p>
          <a:endParaRPr lang="zh-TW" altLang="en-US"/>
        </a:p>
      </dgm:t>
    </dgm:pt>
    <dgm:pt modelId="{E37CD9E0-A8A7-4EFC-8E82-65129F5DEF5D}" type="sibTrans" cxnId="{3ABA4637-285D-46F5-B883-CE07E642D870}">
      <dgm:prSet/>
      <dgm:spPr/>
      <dgm:t>
        <a:bodyPr/>
        <a:lstStyle/>
        <a:p>
          <a:endParaRPr lang="zh-TW" altLang="en-US"/>
        </a:p>
      </dgm:t>
    </dgm:pt>
    <dgm:pt modelId="{99F88353-BBD1-4A1A-B9DD-9F507BD11B5F}">
      <dgm:prSet phldrT="[文字]"/>
      <dgm:spPr/>
      <dgm:t>
        <a:bodyPr/>
        <a:lstStyle/>
        <a:p>
          <a:r>
            <a:rPr lang="zh-TW" altLang="en-US" dirty="0"/>
            <a:t>經濟性因子</a:t>
          </a:r>
        </a:p>
      </dgm:t>
    </dgm:pt>
    <dgm:pt modelId="{373BBC3D-EFD1-4618-BD38-0DEB6EF47545}" type="parTrans" cxnId="{FC891CD0-542F-4B67-BE7E-BF396EA68A76}">
      <dgm:prSet/>
      <dgm:spPr/>
      <dgm:t>
        <a:bodyPr/>
        <a:lstStyle/>
        <a:p>
          <a:endParaRPr lang="zh-TW" altLang="en-US"/>
        </a:p>
      </dgm:t>
    </dgm:pt>
    <dgm:pt modelId="{27DF56A4-C8E9-425D-9A7D-6BA725CA2A10}" type="sibTrans" cxnId="{FC891CD0-542F-4B67-BE7E-BF396EA68A76}">
      <dgm:prSet/>
      <dgm:spPr/>
      <dgm:t>
        <a:bodyPr/>
        <a:lstStyle/>
        <a:p>
          <a:endParaRPr lang="zh-TW" altLang="en-US"/>
        </a:p>
      </dgm:t>
    </dgm:pt>
    <dgm:pt modelId="{D0435A34-6911-42D3-BC5A-5C464F0DED83}">
      <dgm:prSet phldrT="[文字]"/>
      <dgm:spPr/>
      <dgm:t>
        <a:bodyPr/>
        <a:lstStyle/>
        <a:p>
          <a:r>
            <a:rPr lang="zh-TW" altLang="en-US" dirty="0"/>
            <a:t>原物料</a:t>
          </a:r>
        </a:p>
      </dgm:t>
    </dgm:pt>
    <dgm:pt modelId="{FC7C0EA0-5162-4FEE-BBA9-50CBFA37DC67}" type="parTrans" cxnId="{F544E2FA-CE18-41C4-8FB0-FDD960F69E7E}">
      <dgm:prSet/>
      <dgm:spPr/>
      <dgm:t>
        <a:bodyPr/>
        <a:lstStyle/>
        <a:p>
          <a:endParaRPr lang="zh-TW" altLang="en-US"/>
        </a:p>
      </dgm:t>
    </dgm:pt>
    <dgm:pt modelId="{5D32C481-5D1F-4CC2-B35A-559243627564}" type="sibTrans" cxnId="{F544E2FA-CE18-41C4-8FB0-FDD960F69E7E}">
      <dgm:prSet/>
      <dgm:spPr/>
      <dgm:t>
        <a:bodyPr/>
        <a:lstStyle/>
        <a:p>
          <a:endParaRPr lang="zh-TW" altLang="en-US"/>
        </a:p>
      </dgm:t>
    </dgm:pt>
    <dgm:pt modelId="{CF144ACE-09AC-40D8-98C7-8F276AA0875F}">
      <dgm:prSet phldrT="[文字]"/>
      <dgm:spPr/>
      <dgm:t>
        <a:bodyPr/>
        <a:lstStyle/>
        <a:p>
          <a:r>
            <a:rPr lang="zh-TW" altLang="en-US" dirty="0"/>
            <a:t>社會性因子</a:t>
          </a:r>
        </a:p>
      </dgm:t>
    </dgm:pt>
    <dgm:pt modelId="{58F460DD-62C5-47AE-B88F-3D832E384D15}" type="parTrans" cxnId="{176F7835-7B4A-4C5A-8801-4199473A6766}">
      <dgm:prSet/>
      <dgm:spPr/>
      <dgm:t>
        <a:bodyPr/>
        <a:lstStyle/>
        <a:p>
          <a:endParaRPr lang="zh-TW" altLang="en-US"/>
        </a:p>
      </dgm:t>
    </dgm:pt>
    <dgm:pt modelId="{6EA1A381-5C40-4E0E-8962-8AC45380F223}" type="sibTrans" cxnId="{176F7835-7B4A-4C5A-8801-4199473A6766}">
      <dgm:prSet/>
      <dgm:spPr/>
      <dgm:t>
        <a:bodyPr/>
        <a:lstStyle/>
        <a:p>
          <a:endParaRPr lang="zh-TW" altLang="en-US"/>
        </a:p>
      </dgm:t>
    </dgm:pt>
    <dgm:pt modelId="{CA2B8148-D3F2-40AD-B27B-DF62C4BCB6CE}">
      <dgm:prSet phldrT="[文字]"/>
      <dgm:spPr/>
      <dgm:t>
        <a:bodyPr/>
        <a:lstStyle/>
        <a:p>
          <a:r>
            <a:rPr lang="zh-TW" altLang="en-US" dirty="0"/>
            <a:t>法令</a:t>
          </a:r>
        </a:p>
      </dgm:t>
    </dgm:pt>
    <dgm:pt modelId="{13DD6E2A-F2E6-4D03-99DD-BDBF88FDAA90}" type="parTrans" cxnId="{B8B42257-2CCA-43B3-ACBD-912807535773}">
      <dgm:prSet/>
      <dgm:spPr/>
      <dgm:t>
        <a:bodyPr/>
        <a:lstStyle/>
        <a:p>
          <a:endParaRPr lang="zh-TW" altLang="en-US"/>
        </a:p>
      </dgm:t>
    </dgm:pt>
    <dgm:pt modelId="{037F8E58-97C7-4C07-B5AC-FE83796184A0}" type="sibTrans" cxnId="{B8B42257-2CCA-43B3-ACBD-912807535773}">
      <dgm:prSet/>
      <dgm:spPr/>
      <dgm:t>
        <a:bodyPr/>
        <a:lstStyle/>
        <a:p>
          <a:endParaRPr lang="zh-TW" altLang="en-US"/>
        </a:p>
      </dgm:t>
    </dgm:pt>
    <dgm:pt modelId="{C66590A9-E2C4-4BC5-892E-254FCA2E25CD}">
      <dgm:prSet/>
      <dgm:spPr/>
      <dgm:t>
        <a:bodyPr/>
        <a:lstStyle/>
        <a:p>
          <a:r>
            <a:rPr lang="zh-TW" altLang="en-US"/>
            <a:t>水源</a:t>
          </a:r>
        </a:p>
      </dgm:t>
    </dgm:pt>
    <dgm:pt modelId="{72B4ADB0-DB96-4356-B083-EA065A9E145D}" type="parTrans" cxnId="{495D923F-1731-48E5-BDD3-352AE13F8731}">
      <dgm:prSet/>
      <dgm:spPr/>
      <dgm:t>
        <a:bodyPr/>
        <a:lstStyle/>
        <a:p>
          <a:endParaRPr lang="zh-TW" altLang="en-US"/>
        </a:p>
      </dgm:t>
    </dgm:pt>
    <dgm:pt modelId="{7A2B6D0D-9CB7-4168-9943-A0C19A36D655}" type="sibTrans" cxnId="{495D923F-1731-48E5-BDD3-352AE13F8731}">
      <dgm:prSet/>
      <dgm:spPr/>
      <dgm:t>
        <a:bodyPr/>
        <a:lstStyle/>
        <a:p>
          <a:endParaRPr lang="zh-TW" altLang="en-US"/>
        </a:p>
      </dgm:t>
    </dgm:pt>
    <dgm:pt modelId="{031C9918-D1AD-4574-BCC2-577741B59FD5}">
      <dgm:prSet/>
      <dgm:spPr/>
      <dgm:t>
        <a:bodyPr/>
        <a:lstStyle/>
        <a:p>
          <a:r>
            <a:rPr lang="zh-TW" altLang="en-US"/>
            <a:t>氣候</a:t>
          </a:r>
        </a:p>
      </dgm:t>
    </dgm:pt>
    <dgm:pt modelId="{D754DAC6-CA6F-4E24-A690-B85A8E868551}" type="parTrans" cxnId="{A85C6B6C-BBE8-4218-8119-40E10BF452D4}">
      <dgm:prSet/>
      <dgm:spPr/>
      <dgm:t>
        <a:bodyPr/>
        <a:lstStyle/>
        <a:p>
          <a:endParaRPr lang="zh-TW" altLang="en-US"/>
        </a:p>
      </dgm:t>
    </dgm:pt>
    <dgm:pt modelId="{2A7C99A2-2305-4E58-A4D3-3DE47651A903}" type="sibTrans" cxnId="{A85C6B6C-BBE8-4218-8119-40E10BF452D4}">
      <dgm:prSet/>
      <dgm:spPr/>
      <dgm:t>
        <a:bodyPr/>
        <a:lstStyle/>
        <a:p>
          <a:endParaRPr lang="zh-TW" altLang="en-US"/>
        </a:p>
      </dgm:t>
    </dgm:pt>
    <dgm:pt modelId="{10853BFB-1A10-4F08-9CAF-F0DA551C1D66}">
      <dgm:prSet/>
      <dgm:spPr/>
      <dgm:t>
        <a:bodyPr/>
        <a:lstStyle/>
        <a:p>
          <a:r>
            <a:rPr lang="zh-TW" altLang="en-US"/>
            <a:t>副產物、廢棄物</a:t>
          </a:r>
        </a:p>
      </dgm:t>
    </dgm:pt>
    <dgm:pt modelId="{0DBA2CFB-0846-4778-A92D-150059898D07}" type="parTrans" cxnId="{927C9061-7342-437D-B278-73391E32FEAB}">
      <dgm:prSet/>
      <dgm:spPr/>
      <dgm:t>
        <a:bodyPr/>
        <a:lstStyle/>
        <a:p>
          <a:endParaRPr lang="zh-TW" altLang="en-US"/>
        </a:p>
      </dgm:t>
    </dgm:pt>
    <dgm:pt modelId="{D047C73D-0F3D-47EB-BA23-A24D1CC01F5F}" type="sibTrans" cxnId="{927C9061-7342-437D-B278-73391E32FEAB}">
      <dgm:prSet/>
      <dgm:spPr/>
      <dgm:t>
        <a:bodyPr/>
        <a:lstStyle/>
        <a:p>
          <a:endParaRPr lang="zh-TW" altLang="en-US"/>
        </a:p>
      </dgm:t>
    </dgm:pt>
    <dgm:pt modelId="{55874753-BF35-455E-B4E2-E43E801212C1}">
      <dgm:prSet/>
      <dgm:spPr/>
      <dgm:t>
        <a:bodyPr/>
        <a:lstStyle/>
        <a:p>
          <a:r>
            <a:rPr lang="zh-TW" altLang="en-US"/>
            <a:t>地質</a:t>
          </a:r>
        </a:p>
      </dgm:t>
    </dgm:pt>
    <dgm:pt modelId="{CF51ABCB-2204-4B2F-8337-5208CFE61D73}" type="parTrans" cxnId="{DB9DA9AA-CAA3-4ED4-8CF6-F518A30C0819}">
      <dgm:prSet/>
      <dgm:spPr/>
      <dgm:t>
        <a:bodyPr/>
        <a:lstStyle/>
        <a:p>
          <a:endParaRPr lang="zh-TW" altLang="en-US"/>
        </a:p>
      </dgm:t>
    </dgm:pt>
    <dgm:pt modelId="{D0BA84B4-D2A5-4467-A78C-2AD79C7CDAC9}" type="sibTrans" cxnId="{DB9DA9AA-CAA3-4ED4-8CF6-F518A30C0819}">
      <dgm:prSet/>
      <dgm:spPr/>
      <dgm:t>
        <a:bodyPr/>
        <a:lstStyle/>
        <a:p>
          <a:endParaRPr lang="zh-TW" altLang="en-US"/>
        </a:p>
      </dgm:t>
    </dgm:pt>
    <dgm:pt modelId="{F2AFC209-9618-4F9F-B9A6-10AE766F0871}">
      <dgm:prSet/>
      <dgm:spPr/>
      <dgm:t>
        <a:bodyPr/>
        <a:lstStyle/>
        <a:p>
          <a:r>
            <a:rPr lang="zh-TW" altLang="en-US" dirty="0"/>
            <a:t>排水</a:t>
          </a:r>
        </a:p>
      </dgm:t>
    </dgm:pt>
    <dgm:pt modelId="{290A58E7-D117-4E97-9888-F1EFF9116BD7}" type="parTrans" cxnId="{7D38C681-62E5-4C43-B058-277877E3FE54}">
      <dgm:prSet/>
      <dgm:spPr/>
      <dgm:t>
        <a:bodyPr/>
        <a:lstStyle/>
        <a:p>
          <a:endParaRPr lang="zh-TW" altLang="en-US"/>
        </a:p>
      </dgm:t>
    </dgm:pt>
    <dgm:pt modelId="{A8FAD5E0-E213-4DAA-AA1D-0C46CB94E6E7}" type="sibTrans" cxnId="{7D38C681-62E5-4C43-B058-277877E3FE54}">
      <dgm:prSet/>
      <dgm:spPr/>
      <dgm:t>
        <a:bodyPr/>
        <a:lstStyle/>
        <a:p>
          <a:endParaRPr lang="zh-TW" altLang="en-US"/>
        </a:p>
      </dgm:t>
    </dgm:pt>
    <dgm:pt modelId="{4337B2C8-0897-4B7B-97A8-8413698CC27E}">
      <dgm:prSet/>
      <dgm:spPr/>
      <dgm:t>
        <a:bodyPr/>
        <a:lstStyle/>
        <a:p>
          <a:r>
            <a:rPr lang="zh-TW" altLang="en-US"/>
            <a:t>運輸</a:t>
          </a:r>
        </a:p>
      </dgm:t>
    </dgm:pt>
    <dgm:pt modelId="{12A23855-D5CD-4A71-9B27-E126E352D64B}" type="parTrans" cxnId="{DC2C3F0D-AA70-4526-A91C-A60A622DEF94}">
      <dgm:prSet/>
      <dgm:spPr/>
      <dgm:t>
        <a:bodyPr/>
        <a:lstStyle/>
        <a:p>
          <a:endParaRPr lang="zh-TW" altLang="en-US"/>
        </a:p>
      </dgm:t>
    </dgm:pt>
    <dgm:pt modelId="{4DEBCFD2-8F18-4D29-BAF8-031E72B986DC}" type="sibTrans" cxnId="{DC2C3F0D-AA70-4526-A91C-A60A622DEF94}">
      <dgm:prSet/>
      <dgm:spPr/>
      <dgm:t>
        <a:bodyPr/>
        <a:lstStyle/>
        <a:p>
          <a:endParaRPr lang="zh-TW" altLang="en-US"/>
        </a:p>
      </dgm:t>
    </dgm:pt>
    <dgm:pt modelId="{31A3B183-EFA4-4F35-ACFC-ADFEDBD4F8F9}">
      <dgm:prSet/>
      <dgm:spPr/>
      <dgm:t>
        <a:bodyPr/>
        <a:lstStyle/>
        <a:p>
          <a:r>
            <a:rPr lang="zh-TW" altLang="en-US"/>
            <a:t>電力、燃料</a:t>
          </a:r>
        </a:p>
      </dgm:t>
    </dgm:pt>
    <dgm:pt modelId="{803AFD1E-9D03-423F-A8FB-3C3B3CFD9EC3}" type="parTrans" cxnId="{89683C56-A4B4-4ED5-B6D0-60ED2E063BFC}">
      <dgm:prSet/>
      <dgm:spPr/>
      <dgm:t>
        <a:bodyPr/>
        <a:lstStyle/>
        <a:p>
          <a:endParaRPr lang="zh-TW" altLang="en-US"/>
        </a:p>
      </dgm:t>
    </dgm:pt>
    <dgm:pt modelId="{4D894DC0-3746-4FA8-9BAE-C5A90ABFCF15}" type="sibTrans" cxnId="{89683C56-A4B4-4ED5-B6D0-60ED2E063BFC}">
      <dgm:prSet/>
      <dgm:spPr/>
      <dgm:t>
        <a:bodyPr/>
        <a:lstStyle/>
        <a:p>
          <a:endParaRPr lang="zh-TW" altLang="en-US"/>
        </a:p>
      </dgm:t>
    </dgm:pt>
    <dgm:pt modelId="{92A58363-26AF-4758-87C0-C40D2930BDAA}">
      <dgm:prSet/>
      <dgm:spPr/>
      <dgm:t>
        <a:bodyPr/>
        <a:lstStyle/>
        <a:p>
          <a:r>
            <a:rPr lang="zh-TW" altLang="en-US"/>
            <a:t>人力資源</a:t>
          </a:r>
        </a:p>
      </dgm:t>
    </dgm:pt>
    <dgm:pt modelId="{01E557CE-4C8F-459D-80A9-04E661CFB94C}" type="parTrans" cxnId="{A013A2D6-1F14-48DA-BA70-13EF7B4791E8}">
      <dgm:prSet/>
      <dgm:spPr/>
      <dgm:t>
        <a:bodyPr/>
        <a:lstStyle/>
        <a:p>
          <a:endParaRPr lang="zh-TW" altLang="en-US"/>
        </a:p>
      </dgm:t>
    </dgm:pt>
    <dgm:pt modelId="{7229E81C-D58D-4ECF-8A83-8F867253D245}" type="sibTrans" cxnId="{A013A2D6-1F14-48DA-BA70-13EF7B4791E8}">
      <dgm:prSet/>
      <dgm:spPr/>
      <dgm:t>
        <a:bodyPr/>
        <a:lstStyle/>
        <a:p>
          <a:endParaRPr lang="zh-TW" altLang="en-US"/>
        </a:p>
      </dgm:t>
    </dgm:pt>
    <dgm:pt modelId="{7C7544B3-5CF0-41D3-8E59-3A07A9F56466}">
      <dgm:prSet/>
      <dgm:spPr/>
      <dgm:t>
        <a:bodyPr/>
        <a:lstStyle/>
        <a:p>
          <a:r>
            <a:rPr lang="zh-TW" altLang="en-US"/>
            <a:t>所得</a:t>
          </a:r>
        </a:p>
      </dgm:t>
    </dgm:pt>
    <dgm:pt modelId="{88262A52-CC05-4624-9B9E-E9A229D3B248}" type="parTrans" cxnId="{1E3EAC76-9124-4048-AA4C-CFA545590E9E}">
      <dgm:prSet/>
      <dgm:spPr/>
      <dgm:t>
        <a:bodyPr/>
        <a:lstStyle/>
        <a:p>
          <a:endParaRPr lang="zh-TW" altLang="en-US"/>
        </a:p>
      </dgm:t>
    </dgm:pt>
    <dgm:pt modelId="{53EC3D0F-6157-4A72-86B2-17F1C5F58092}" type="sibTrans" cxnId="{1E3EAC76-9124-4048-AA4C-CFA545590E9E}">
      <dgm:prSet/>
      <dgm:spPr/>
      <dgm:t>
        <a:bodyPr/>
        <a:lstStyle/>
        <a:p>
          <a:endParaRPr lang="zh-TW" altLang="en-US"/>
        </a:p>
      </dgm:t>
    </dgm:pt>
    <dgm:pt modelId="{864DB1C9-201E-4ED1-8DF2-6F9DE8F5871D}">
      <dgm:prSet/>
      <dgm:spPr/>
      <dgm:t>
        <a:bodyPr/>
        <a:lstStyle/>
        <a:p>
          <a:r>
            <a:rPr lang="zh-TW" altLang="en-US" dirty="0"/>
            <a:t>市場</a:t>
          </a:r>
        </a:p>
      </dgm:t>
    </dgm:pt>
    <dgm:pt modelId="{49050C45-3746-487C-A646-1BAA122F1F70}" type="parTrans" cxnId="{D7599B22-EF42-4778-9ACB-F8A01F5F9FC2}">
      <dgm:prSet/>
      <dgm:spPr/>
      <dgm:t>
        <a:bodyPr/>
        <a:lstStyle/>
        <a:p>
          <a:endParaRPr lang="zh-TW" altLang="en-US"/>
        </a:p>
      </dgm:t>
    </dgm:pt>
    <dgm:pt modelId="{D0B12D8E-8385-41DC-A886-AF1367C021A5}" type="sibTrans" cxnId="{D7599B22-EF42-4778-9ACB-F8A01F5F9FC2}">
      <dgm:prSet/>
      <dgm:spPr/>
      <dgm:t>
        <a:bodyPr/>
        <a:lstStyle/>
        <a:p>
          <a:endParaRPr lang="zh-TW" altLang="en-US"/>
        </a:p>
      </dgm:t>
    </dgm:pt>
    <dgm:pt modelId="{3AA56DBE-8CF0-4D0A-8B6C-9C0CE9E81755}">
      <dgm:prSet/>
      <dgm:spPr/>
      <dgm:t>
        <a:bodyPr/>
        <a:lstStyle/>
        <a:p>
          <a:r>
            <a:rPr lang="zh-TW" altLang="en-US"/>
            <a:t>通訊</a:t>
          </a:r>
        </a:p>
      </dgm:t>
    </dgm:pt>
    <dgm:pt modelId="{F9E3BEB1-2066-4C3D-8F5D-1733B56B38BE}" type="parTrans" cxnId="{ADCCBE7F-A2E0-4FCF-83AB-262CDF8FE3D9}">
      <dgm:prSet/>
      <dgm:spPr/>
      <dgm:t>
        <a:bodyPr/>
        <a:lstStyle/>
        <a:p>
          <a:endParaRPr lang="zh-TW" altLang="en-US"/>
        </a:p>
      </dgm:t>
    </dgm:pt>
    <dgm:pt modelId="{9A24FC7B-0C57-4EF3-88FD-BF9B9298B255}" type="sibTrans" cxnId="{ADCCBE7F-A2E0-4FCF-83AB-262CDF8FE3D9}">
      <dgm:prSet/>
      <dgm:spPr/>
      <dgm:t>
        <a:bodyPr/>
        <a:lstStyle/>
        <a:p>
          <a:endParaRPr lang="zh-TW" altLang="en-US"/>
        </a:p>
      </dgm:t>
    </dgm:pt>
    <dgm:pt modelId="{23D9DE32-D663-463E-9C3F-55881087FBC3}">
      <dgm:prSet/>
      <dgm:spPr/>
      <dgm:t>
        <a:bodyPr/>
        <a:lstStyle/>
        <a:p>
          <a:r>
            <a:rPr lang="zh-TW" altLang="en-US"/>
            <a:t>地價、租金</a:t>
          </a:r>
        </a:p>
      </dgm:t>
    </dgm:pt>
    <dgm:pt modelId="{F8AF7A6D-74EF-4B2B-B065-ACDD72635D20}" type="parTrans" cxnId="{F0F61E34-B110-4A39-B137-C856CB9A87B3}">
      <dgm:prSet/>
      <dgm:spPr/>
      <dgm:t>
        <a:bodyPr/>
        <a:lstStyle/>
        <a:p>
          <a:endParaRPr lang="zh-TW" altLang="en-US"/>
        </a:p>
      </dgm:t>
    </dgm:pt>
    <dgm:pt modelId="{2E623A41-C334-456E-AC52-3C97C894B949}" type="sibTrans" cxnId="{F0F61E34-B110-4A39-B137-C856CB9A87B3}">
      <dgm:prSet/>
      <dgm:spPr/>
      <dgm:t>
        <a:bodyPr/>
        <a:lstStyle/>
        <a:p>
          <a:endParaRPr lang="zh-TW" altLang="en-US"/>
        </a:p>
      </dgm:t>
    </dgm:pt>
    <dgm:pt modelId="{8C5A4E9D-B3B8-4A8C-B5DC-7D1DEC8A493D}">
      <dgm:prSet/>
      <dgm:spPr/>
      <dgm:t>
        <a:bodyPr/>
        <a:lstStyle/>
        <a:p>
          <a:r>
            <a:rPr lang="zh-TW" altLang="en-US" dirty="0"/>
            <a:t>競爭狀況</a:t>
          </a:r>
        </a:p>
      </dgm:t>
    </dgm:pt>
    <dgm:pt modelId="{F2CF72EB-5644-44D0-9BD9-584DD6D9D016}" type="parTrans" cxnId="{CC1756C4-F08E-49CE-A358-2B05B21AF41E}">
      <dgm:prSet/>
      <dgm:spPr/>
      <dgm:t>
        <a:bodyPr/>
        <a:lstStyle/>
        <a:p>
          <a:endParaRPr lang="zh-TW" altLang="en-US"/>
        </a:p>
      </dgm:t>
    </dgm:pt>
    <dgm:pt modelId="{CB3B0663-38A6-4C2B-9CB3-3A077946E0F4}" type="sibTrans" cxnId="{CC1756C4-F08E-49CE-A358-2B05B21AF41E}">
      <dgm:prSet/>
      <dgm:spPr/>
      <dgm:t>
        <a:bodyPr/>
        <a:lstStyle/>
        <a:p>
          <a:endParaRPr lang="zh-TW" altLang="en-US"/>
        </a:p>
      </dgm:t>
    </dgm:pt>
    <dgm:pt modelId="{158F40D7-EDB3-454B-9B50-1C5825C87724}">
      <dgm:prSet/>
      <dgm:spPr/>
      <dgm:t>
        <a:bodyPr/>
        <a:lstStyle/>
        <a:p>
          <a:r>
            <a:rPr lang="zh-TW" altLang="en-US"/>
            <a:t>國土計畫</a:t>
          </a:r>
          <a:r>
            <a:rPr lang="en-US" altLang="en-US"/>
            <a:t>/</a:t>
          </a:r>
          <a:r>
            <a:rPr lang="zh-TW" altLang="en-US"/>
            <a:t>都市規劃</a:t>
          </a:r>
        </a:p>
      </dgm:t>
    </dgm:pt>
    <dgm:pt modelId="{42FACB7A-BAED-489B-ADEA-D61673621795}" type="parTrans" cxnId="{296FBF93-46FB-45B2-865A-6BEE06699468}">
      <dgm:prSet/>
      <dgm:spPr/>
      <dgm:t>
        <a:bodyPr/>
        <a:lstStyle/>
        <a:p>
          <a:endParaRPr lang="zh-TW" altLang="en-US"/>
        </a:p>
      </dgm:t>
    </dgm:pt>
    <dgm:pt modelId="{DD0E5313-DC20-41ED-9B18-445419866018}" type="sibTrans" cxnId="{296FBF93-46FB-45B2-865A-6BEE06699468}">
      <dgm:prSet/>
      <dgm:spPr/>
      <dgm:t>
        <a:bodyPr/>
        <a:lstStyle/>
        <a:p>
          <a:endParaRPr lang="zh-TW" altLang="en-US"/>
        </a:p>
      </dgm:t>
    </dgm:pt>
    <dgm:pt modelId="{F44FB084-CF73-4E04-8213-B82C75DD0249}">
      <dgm:prSet/>
      <dgm:spPr/>
      <dgm:t>
        <a:bodyPr/>
        <a:lstStyle/>
        <a:p>
          <a:r>
            <a:rPr lang="zh-TW" altLang="en-US"/>
            <a:t>社區居民態度</a:t>
          </a:r>
        </a:p>
      </dgm:t>
    </dgm:pt>
    <dgm:pt modelId="{1A288AFB-1521-4947-8D1A-812100ED68AB}" type="parTrans" cxnId="{3DE9BD68-36CB-459C-AA73-E7A04E8009C8}">
      <dgm:prSet/>
      <dgm:spPr/>
      <dgm:t>
        <a:bodyPr/>
        <a:lstStyle/>
        <a:p>
          <a:endParaRPr lang="zh-TW" altLang="en-US"/>
        </a:p>
      </dgm:t>
    </dgm:pt>
    <dgm:pt modelId="{04193C44-3A8C-4E98-A9C6-296C94A7DC5A}" type="sibTrans" cxnId="{3DE9BD68-36CB-459C-AA73-E7A04E8009C8}">
      <dgm:prSet/>
      <dgm:spPr/>
      <dgm:t>
        <a:bodyPr/>
        <a:lstStyle/>
        <a:p>
          <a:endParaRPr lang="zh-TW" altLang="en-US"/>
        </a:p>
      </dgm:t>
    </dgm:pt>
    <dgm:pt modelId="{2F5905C6-2EB3-4849-9BBB-7146B570216C}">
      <dgm:prSet/>
      <dgm:spPr/>
      <dgm:t>
        <a:bodyPr/>
        <a:lstStyle/>
        <a:p>
          <a:r>
            <a:rPr lang="zh-TW" altLang="en-US"/>
            <a:t>個人、傳統性因素</a:t>
          </a:r>
        </a:p>
      </dgm:t>
    </dgm:pt>
    <dgm:pt modelId="{78F332E2-ADA7-4122-8107-0C6B1CFCB21D}" type="parTrans" cxnId="{F0D7146C-6B84-4367-98FD-75EBE155845C}">
      <dgm:prSet/>
      <dgm:spPr/>
      <dgm:t>
        <a:bodyPr/>
        <a:lstStyle/>
        <a:p>
          <a:endParaRPr lang="zh-TW" altLang="en-US"/>
        </a:p>
      </dgm:t>
    </dgm:pt>
    <dgm:pt modelId="{84366870-428E-4D99-B81A-2C3496493EEB}" type="sibTrans" cxnId="{F0D7146C-6B84-4367-98FD-75EBE155845C}">
      <dgm:prSet/>
      <dgm:spPr/>
      <dgm:t>
        <a:bodyPr/>
        <a:lstStyle/>
        <a:p>
          <a:endParaRPr lang="zh-TW" altLang="en-US"/>
        </a:p>
      </dgm:t>
    </dgm:pt>
    <dgm:pt modelId="{6F5A98C8-59D8-430D-B1FE-0B78471A7856}">
      <dgm:prSet/>
      <dgm:spPr/>
      <dgm:t>
        <a:bodyPr/>
        <a:lstStyle/>
        <a:p>
          <a:r>
            <a:rPr lang="zh-TW" altLang="en-US" dirty="0"/>
            <a:t>人口年齡層分佈</a:t>
          </a:r>
        </a:p>
      </dgm:t>
    </dgm:pt>
    <dgm:pt modelId="{FAFE6048-0B6F-4F9F-A157-C05F830D8974}" type="parTrans" cxnId="{04BC53E7-E810-4FEE-9CCF-754DDD24D814}">
      <dgm:prSet/>
      <dgm:spPr/>
      <dgm:t>
        <a:bodyPr/>
        <a:lstStyle/>
        <a:p>
          <a:endParaRPr lang="zh-TW" altLang="en-US"/>
        </a:p>
      </dgm:t>
    </dgm:pt>
    <dgm:pt modelId="{77522DD6-AC6E-41AC-940D-BB607E3EE008}" type="sibTrans" cxnId="{04BC53E7-E810-4FEE-9CCF-754DDD24D814}">
      <dgm:prSet/>
      <dgm:spPr/>
      <dgm:t>
        <a:bodyPr/>
        <a:lstStyle/>
        <a:p>
          <a:endParaRPr lang="zh-TW" altLang="en-US"/>
        </a:p>
      </dgm:t>
    </dgm:pt>
    <dgm:pt modelId="{23080ACB-FA27-4D31-A008-BBCB5393DE8A}" type="pres">
      <dgm:prSet presAssocID="{8E4DB266-8B46-4200-B182-FE0353756267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05C52EC1-DD26-438A-A539-CAE995E7E3AB}" type="pres">
      <dgm:prSet presAssocID="{0772C60D-E1E4-4576-B8C6-D4FF85245ABC}" presName="composite" presStyleCnt="0"/>
      <dgm:spPr/>
    </dgm:pt>
    <dgm:pt modelId="{DC13B66E-8803-45A0-998B-5382A0818456}" type="pres">
      <dgm:prSet presAssocID="{0772C60D-E1E4-4576-B8C6-D4FF85245ABC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F2D225B-71F9-40EE-BDF8-E68F90963A91}" type="pres">
      <dgm:prSet presAssocID="{0772C60D-E1E4-4576-B8C6-D4FF85245ABC}" presName="desTx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1FA9FCF-92D0-45FF-B091-8D88247117AF}" type="pres">
      <dgm:prSet presAssocID="{683DD769-7C39-4E0B-B5D3-DB5D29D87498}" presName="space" presStyleCnt="0"/>
      <dgm:spPr/>
    </dgm:pt>
    <dgm:pt modelId="{3744BF11-D333-4BFF-A50C-8C6FEE61F579}" type="pres">
      <dgm:prSet presAssocID="{99F88353-BBD1-4A1A-B9DD-9F507BD11B5F}" presName="composite" presStyleCnt="0"/>
      <dgm:spPr/>
    </dgm:pt>
    <dgm:pt modelId="{AFE47331-F7A9-4489-9899-109F85F5CD90}" type="pres">
      <dgm:prSet presAssocID="{99F88353-BBD1-4A1A-B9DD-9F507BD11B5F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9760F7C-FD6F-4B5E-96FE-13ADCB36667A}" type="pres">
      <dgm:prSet presAssocID="{99F88353-BBD1-4A1A-B9DD-9F507BD11B5F}" presName="desTx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B819FDC-ADA0-4FDB-8580-CCD857048EE7}" type="pres">
      <dgm:prSet presAssocID="{27DF56A4-C8E9-425D-9A7D-6BA725CA2A10}" presName="space" presStyleCnt="0"/>
      <dgm:spPr/>
    </dgm:pt>
    <dgm:pt modelId="{78439C5C-39EE-4BF3-825B-E09968996CD8}" type="pres">
      <dgm:prSet presAssocID="{CF144ACE-09AC-40D8-98C7-8F276AA0875F}" presName="composite" presStyleCnt="0"/>
      <dgm:spPr/>
    </dgm:pt>
    <dgm:pt modelId="{55BD3129-9902-42EE-9D06-7B638B98D03A}" type="pres">
      <dgm:prSet presAssocID="{CF144ACE-09AC-40D8-98C7-8F276AA0875F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AC672A9-3B75-44CA-BD73-9C7564DE03EF}" type="pres">
      <dgm:prSet presAssocID="{CF144ACE-09AC-40D8-98C7-8F276AA0875F}" presName="desTx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8D43622D-40DB-49CC-A8E8-3D71623B5418}" type="presOf" srcId="{10853BFB-1A10-4F08-9CAF-F0DA551C1D66}" destId="{FF2D225B-71F9-40EE-BDF8-E68F90963A91}" srcOrd="0" destOrd="3" presId="urn:microsoft.com/office/officeart/2005/8/layout/hList1"/>
    <dgm:cxn modelId="{B5EF712B-C1AA-4D7D-A4DD-21A8EC287646}" type="presOf" srcId="{92A58363-26AF-4758-87C0-C40D2930BDAA}" destId="{89760F7C-FD6F-4B5E-96FE-13ADCB36667A}" srcOrd="0" destOrd="3" presId="urn:microsoft.com/office/officeart/2005/8/layout/hList1"/>
    <dgm:cxn modelId="{F0C72EC3-3748-49AB-A2AB-8521FAC3F5D7}" type="presOf" srcId="{CA2B8148-D3F2-40AD-B27B-DF62C4BCB6CE}" destId="{2AC672A9-3B75-44CA-BD73-9C7564DE03EF}" srcOrd="0" destOrd="0" presId="urn:microsoft.com/office/officeart/2005/8/layout/hList1"/>
    <dgm:cxn modelId="{927C9061-7342-437D-B278-73391E32FEAB}" srcId="{0772C60D-E1E4-4576-B8C6-D4FF85245ABC}" destId="{10853BFB-1A10-4F08-9CAF-F0DA551C1D66}" srcOrd="3" destOrd="0" parTransId="{0DBA2CFB-0846-4778-A92D-150059898D07}" sibTransId="{D047C73D-0F3D-47EB-BA23-A24D1CC01F5F}"/>
    <dgm:cxn modelId="{A299CFCF-B396-4455-BBB2-3C94FCE7F235}" type="presOf" srcId="{8C5A4E9D-B3B8-4A8C-B5DC-7D1DEC8A493D}" destId="{89760F7C-FD6F-4B5E-96FE-13ADCB36667A}" srcOrd="0" destOrd="8" presId="urn:microsoft.com/office/officeart/2005/8/layout/hList1"/>
    <dgm:cxn modelId="{8925B662-34D2-4D49-823F-B2E08B263EFA}" type="presOf" srcId="{7C7544B3-5CF0-41D3-8E59-3A07A9F56466}" destId="{89760F7C-FD6F-4B5E-96FE-13ADCB36667A}" srcOrd="0" destOrd="4" presId="urn:microsoft.com/office/officeart/2005/8/layout/hList1"/>
    <dgm:cxn modelId="{FBFF25D3-05EE-43A6-8597-20B0AF06B185}" type="presOf" srcId="{4337B2C8-0897-4B7B-97A8-8413698CC27E}" destId="{89760F7C-FD6F-4B5E-96FE-13ADCB36667A}" srcOrd="0" destOrd="1" presId="urn:microsoft.com/office/officeart/2005/8/layout/hList1"/>
    <dgm:cxn modelId="{7D38C681-62E5-4C43-B058-277877E3FE54}" srcId="{0772C60D-E1E4-4576-B8C6-D4FF85245ABC}" destId="{F2AFC209-9618-4F9F-B9A6-10AE766F0871}" srcOrd="5" destOrd="0" parTransId="{290A58E7-D117-4E97-9888-F1EFF9116BD7}" sibTransId="{A8FAD5E0-E213-4DAA-AA1D-0C46CB94E6E7}"/>
    <dgm:cxn modelId="{A18483C7-DB5E-4266-B144-5239B49329E9}" type="presOf" srcId="{C66590A9-E2C4-4BC5-892E-254FCA2E25CD}" destId="{FF2D225B-71F9-40EE-BDF8-E68F90963A91}" srcOrd="0" destOrd="1" presId="urn:microsoft.com/office/officeart/2005/8/layout/hList1"/>
    <dgm:cxn modelId="{DB9DA9AA-CAA3-4ED4-8CF6-F518A30C0819}" srcId="{0772C60D-E1E4-4576-B8C6-D4FF85245ABC}" destId="{55874753-BF35-455E-B4E2-E43E801212C1}" srcOrd="4" destOrd="0" parTransId="{CF51ABCB-2204-4B2F-8337-5208CFE61D73}" sibTransId="{D0BA84B4-D2A5-4467-A78C-2AD79C7CDAC9}"/>
    <dgm:cxn modelId="{B9662A21-85A1-475F-9506-21AC0F23A940}" type="presOf" srcId="{3AA56DBE-8CF0-4D0A-8B6C-9C0CE9E81755}" destId="{89760F7C-FD6F-4B5E-96FE-13ADCB36667A}" srcOrd="0" destOrd="6" presId="urn:microsoft.com/office/officeart/2005/8/layout/hList1"/>
    <dgm:cxn modelId="{F0F61E34-B110-4A39-B137-C856CB9A87B3}" srcId="{99F88353-BBD1-4A1A-B9DD-9F507BD11B5F}" destId="{23D9DE32-D663-463E-9C3F-55881087FBC3}" srcOrd="7" destOrd="0" parTransId="{F8AF7A6D-74EF-4B2B-B065-ACDD72635D20}" sibTransId="{2E623A41-C334-456E-AC52-3C97C894B949}"/>
    <dgm:cxn modelId="{43938114-4727-4FB5-83E9-D841BD2F9CBB}" type="presOf" srcId="{F44FB084-CF73-4E04-8213-B82C75DD0249}" destId="{2AC672A9-3B75-44CA-BD73-9C7564DE03EF}" srcOrd="0" destOrd="2" presId="urn:microsoft.com/office/officeart/2005/8/layout/hList1"/>
    <dgm:cxn modelId="{7E235A68-D247-46B8-86D1-C66D2037A000}" type="presOf" srcId="{55874753-BF35-455E-B4E2-E43E801212C1}" destId="{FF2D225B-71F9-40EE-BDF8-E68F90963A91}" srcOrd="0" destOrd="4" presId="urn:microsoft.com/office/officeart/2005/8/layout/hList1"/>
    <dgm:cxn modelId="{3ABA4637-285D-46F5-B883-CE07E642D870}" srcId="{0772C60D-E1E4-4576-B8C6-D4FF85245ABC}" destId="{A322C96A-36D1-48CF-9DD1-A1D5503700C4}" srcOrd="0" destOrd="0" parTransId="{31F16D5D-0424-4213-BA92-245CA6F11CF0}" sibTransId="{E37CD9E0-A8A7-4EFC-8E82-65129F5DEF5D}"/>
    <dgm:cxn modelId="{F544E2FA-CE18-41C4-8FB0-FDD960F69E7E}" srcId="{99F88353-BBD1-4A1A-B9DD-9F507BD11B5F}" destId="{D0435A34-6911-42D3-BC5A-5C464F0DED83}" srcOrd="0" destOrd="0" parTransId="{FC7C0EA0-5162-4FEE-BBA9-50CBFA37DC67}" sibTransId="{5D32C481-5D1F-4CC2-B35A-559243627564}"/>
    <dgm:cxn modelId="{A85C6B6C-BBE8-4218-8119-40E10BF452D4}" srcId="{0772C60D-E1E4-4576-B8C6-D4FF85245ABC}" destId="{031C9918-D1AD-4574-BCC2-577741B59FD5}" srcOrd="2" destOrd="0" parTransId="{D754DAC6-CA6F-4E24-A690-B85A8E868551}" sibTransId="{2A7C99A2-2305-4E58-A4D3-3DE47651A903}"/>
    <dgm:cxn modelId="{CC1756C4-F08E-49CE-A358-2B05B21AF41E}" srcId="{99F88353-BBD1-4A1A-B9DD-9F507BD11B5F}" destId="{8C5A4E9D-B3B8-4A8C-B5DC-7D1DEC8A493D}" srcOrd="8" destOrd="0" parTransId="{F2CF72EB-5644-44D0-9BD9-584DD6D9D016}" sibTransId="{CB3B0663-38A6-4C2B-9CB3-3A077946E0F4}"/>
    <dgm:cxn modelId="{FC891CD0-542F-4B67-BE7E-BF396EA68A76}" srcId="{8E4DB266-8B46-4200-B182-FE0353756267}" destId="{99F88353-BBD1-4A1A-B9DD-9F507BD11B5F}" srcOrd="1" destOrd="0" parTransId="{373BBC3D-EFD1-4618-BD38-0DEB6EF47545}" sibTransId="{27DF56A4-C8E9-425D-9A7D-6BA725CA2A10}"/>
    <dgm:cxn modelId="{7585F77E-7D7A-4BFC-8236-0BD4BB9A000D}" type="presOf" srcId="{99F88353-BBD1-4A1A-B9DD-9F507BD11B5F}" destId="{AFE47331-F7A9-4489-9899-109F85F5CD90}" srcOrd="0" destOrd="0" presId="urn:microsoft.com/office/officeart/2005/8/layout/hList1"/>
    <dgm:cxn modelId="{3DE9BD68-36CB-459C-AA73-E7A04E8009C8}" srcId="{CF144ACE-09AC-40D8-98C7-8F276AA0875F}" destId="{F44FB084-CF73-4E04-8213-B82C75DD0249}" srcOrd="2" destOrd="0" parTransId="{1A288AFB-1521-4947-8D1A-812100ED68AB}" sibTransId="{04193C44-3A8C-4E98-A9C6-296C94A7DC5A}"/>
    <dgm:cxn modelId="{71505567-A793-4D20-A338-852822915C4E}" type="presOf" srcId="{A322C96A-36D1-48CF-9DD1-A1D5503700C4}" destId="{FF2D225B-71F9-40EE-BDF8-E68F90963A91}" srcOrd="0" destOrd="0" presId="urn:microsoft.com/office/officeart/2005/8/layout/hList1"/>
    <dgm:cxn modelId="{A013A2D6-1F14-48DA-BA70-13EF7B4791E8}" srcId="{99F88353-BBD1-4A1A-B9DD-9F507BD11B5F}" destId="{92A58363-26AF-4758-87C0-C40D2930BDAA}" srcOrd="3" destOrd="0" parTransId="{01E557CE-4C8F-459D-80A9-04E661CFB94C}" sibTransId="{7229E81C-D58D-4ECF-8A83-8F867253D245}"/>
    <dgm:cxn modelId="{F99384DB-A18E-44E8-8ED1-5D34D85EDC59}" type="presOf" srcId="{31A3B183-EFA4-4F35-ACFC-ADFEDBD4F8F9}" destId="{89760F7C-FD6F-4B5E-96FE-13ADCB36667A}" srcOrd="0" destOrd="2" presId="urn:microsoft.com/office/officeart/2005/8/layout/hList1"/>
    <dgm:cxn modelId="{B85DF4BB-4E1A-4D84-B233-F90FCB02E5D3}" type="presOf" srcId="{2F5905C6-2EB3-4849-9BBB-7146B570216C}" destId="{2AC672A9-3B75-44CA-BD73-9C7564DE03EF}" srcOrd="0" destOrd="3" presId="urn:microsoft.com/office/officeart/2005/8/layout/hList1"/>
    <dgm:cxn modelId="{E9F3443E-4DA4-4758-90ED-DE4B080C18EE}" type="presOf" srcId="{8E4DB266-8B46-4200-B182-FE0353756267}" destId="{23080ACB-FA27-4D31-A008-BBCB5393DE8A}" srcOrd="0" destOrd="0" presId="urn:microsoft.com/office/officeart/2005/8/layout/hList1"/>
    <dgm:cxn modelId="{A859C9D1-AEE5-4EA6-AF52-08000BBE2E1E}" type="presOf" srcId="{23D9DE32-D663-463E-9C3F-55881087FBC3}" destId="{89760F7C-FD6F-4B5E-96FE-13ADCB36667A}" srcOrd="0" destOrd="7" presId="urn:microsoft.com/office/officeart/2005/8/layout/hList1"/>
    <dgm:cxn modelId="{1A8FBBE1-D1BE-46C2-BAE2-D3C81C8FA159}" type="presOf" srcId="{158F40D7-EDB3-454B-9B50-1C5825C87724}" destId="{2AC672A9-3B75-44CA-BD73-9C7564DE03EF}" srcOrd="0" destOrd="1" presId="urn:microsoft.com/office/officeart/2005/8/layout/hList1"/>
    <dgm:cxn modelId="{F9D90051-928C-494B-8953-EBB6FEE7E31C}" type="presOf" srcId="{6F5A98C8-59D8-430D-B1FE-0B78471A7856}" destId="{2AC672A9-3B75-44CA-BD73-9C7564DE03EF}" srcOrd="0" destOrd="4" presId="urn:microsoft.com/office/officeart/2005/8/layout/hList1"/>
    <dgm:cxn modelId="{04BC53E7-E810-4FEE-9CCF-754DDD24D814}" srcId="{CF144ACE-09AC-40D8-98C7-8F276AA0875F}" destId="{6F5A98C8-59D8-430D-B1FE-0B78471A7856}" srcOrd="4" destOrd="0" parTransId="{FAFE6048-0B6F-4F9F-A157-C05F830D8974}" sibTransId="{77522DD6-AC6E-41AC-940D-BB607E3EE008}"/>
    <dgm:cxn modelId="{B8B42257-2CCA-43B3-ACBD-912807535773}" srcId="{CF144ACE-09AC-40D8-98C7-8F276AA0875F}" destId="{CA2B8148-D3F2-40AD-B27B-DF62C4BCB6CE}" srcOrd="0" destOrd="0" parTransId="{13DD6E2A-F2E6-4D03-99DD-BDBF88FDAA90}" sibTransId="{037F8E58-97C7-4C07-B5AC-FE83796184A0}"/>
    <dgm:cxn modelId="{1DF8D8C4-02F0-443F-BCFA-4892714278DC}" srcId="{8E4DB266-8B46-4200-B182-FE0353756267}" destId="{0772C60D-E1E4-4576-B8C6-D4FF85245ABC}" srcOrd="0" destOrd="0" parTransId="{96A6343F-FB5F-43D3-AC43-A19C54CF7A32}" sibTransId="{683DD769-7C39-4E0B-B5D3-DB5D29D87498}"/>
    <dgm:cxn modelId="{D7599B22-EF42-4778-9ACB-F8A01F5F9FC2}" srcId="{99F88353-BBD1-4A1A-B9DD-9F507BD11B5F}" destId="{864DB1C9-201E-4ED1-8DF2-6F9DE8F5871D}" srcOrd="5" destOrd="0" parTransId="{49050C45-3746-487C-A646-1BAA122F1F70}" sibTransId="{D0B12D8E-8385-41DC-A886-AF1367C021A5}"/>
    <dgm:cxn modelId="{F0D7146C-6B84-4367-98FD-75EBE155845C}" srcId="{CF144ACE-09AC-40D8-98C7-8F276AA0875F}" destId="{2F5905C6-2EB3-4849-9BBB-7146B570216C}" srcOrd="3" destOrd="0" parTransId="{78F332E2-ADA7-4122-8107-0C6B1CFCB21D}" sibTransId="{84366870-428E-4D99-B81A-2C3496493EEB}"/>
    <dgm:cxn modelId="{10CBF07F-74F8-41A9-8CBA-EAD3607F6695}" type="presOf" srcId="{031C9918-D1AD-4574-BCC2-577741B59FD5}" destId="{FF2D225B-71F9-40EE-BDF8-E68F90963A91}" srcOrd="0" destOrd="2" presId="urn:microsoft.com/office/officeart/2005/8/layout/hList1"/>
    <dgm:cxn modelId="{ADCCBE7F-A2E0-4FCF-83AB-262CDF8FE3D9}" srcId="{99F88353-BBD1-4A1A-B9DD-9F507BD11B5F}" destId="{3AA56DBE-8CF0-4D0A-8B6C-9C0CE9E81755}" srcOrd="6" destOrd="0" parTransId="{F9E3BEB1-2066-4C3D-8F5D-1733B56B38BE}" sibTransId="{9A24FC7B-0C57-4EF3-88FD-BF9B9298B255}"/>
    <dgm:cxn modelId="{A3054D82-F464-47EB-ADAD-104631BF247C}" type="presOf" srcId="{D0435A34-6911-42D3-BC5A-5C464F0DED83}" destId="{89760F7C-FD6F-4B5E-96FE-13ADCB36667A}" srcOrd="0" destOrd="0" presId="urn:microsoft.com/office/officeart/2005/8/layout/hList1"/>
    <dgm:cxn modelId="{89683C56-A4B4-4ED5-B6D0-60ED2E063BFC}" srcId="{99F88353-BBD1-4A1A-B9DD-9F507BD11B5F}" destId="{31A3B183-EFA4-4F35-ACFC-ADFEDBD4F8F9}" srcOrd="2" destOrd="0" parTransId="{803AFD1E-9D03-423F-A8FB-3C3B3CFD9EC3}" sibTransId="{4D894DC0-3746-4FA8-9BAE-C5A90ABFCF15}"/>
    <dgm:cxn modelId="{495D923F-1731-48E5-BDD3-352AE13F8731}" srcId="{0772C60D-E1E4-4576-B8C6-D4FF85245ABC}" destId="{C66590A9-E2C4-4BC5-892E-254FCA2E25CD}" srcOrd="1" destOrd="0" parTransId="{72B4ADB0-DB96-4356-B083-EA065A9E145D}" sibTransId="{7A2B6D0D-9CB7-4168-9943-A0C19A36D655}"/>
    <dgm:cxn modelId="{176F7835-7B4A-4C5A-8801-4199473A6766}" srcId="{8E4DB266-8B46-4200-B182-FE0353756267}" destId="{CF144ACE-09AC-40D8-98C7-8F276AA0875F}" srcOrd="2" destOrd="0" parTransId="{58F460DD-62C5-47AE-B88F-3D832E384D15}" sibTransId="{6EA1A381-5C40-4E0E-8962-8AC45380F223}"/>
    <dgm:cxn modelId="{21283553-C5CB-482F-9E43-1377022FF449}" type="presOf" srcId="{864DB1C9-201E-4ED1-8DF2-6F9DE8F5871D}" destId="{89760F7C-FD6F-4B5E-96FE-13ADCB36667A}" srcOrd="0" destOrd="5" presId="urn:microsoft.com/office/officeart/2005/8/layout/hList1"/>
    <dgm:cxn modelId="{DC2C3F0D-AA70-4526-A91C-A60A622DEF94}" srcId="{99F88353-BBD1-4A1A-B9DD-9F507BD11B5F}" destId="{4337B2C8-0897-4B7B-97A8-8413698CC27E}" srcOrd="1" destOrd="0" parTransId="{12A23855-D5CD-4A71-9B27-E126E352D64B}" sibTransId="{4DEBCFD2-8F18-4D29-BAF8-031E72B986DC}"/>
    <dgm:cxn modelId="{296FBF93-46FB-45B2-865A-6BEE06699468}" srcId="{CF144ACE-09AC-40D8-98C7-8F276AA0875F}" destId="{158F40D7-EDB3-454B-9B50-1C5825C87724}" srcOrd="1" destOrd="0" parTransId="{42FACB7A-BAED-489B-ADEA-D61673621795}" sibTransId="{DD0E5313-DC20-41ED-9B18-445419866018}"/>
    <dgm:cxn modelId="{4E76A2DE-066C-493D-A68C-6F488AC1C19F}" type="presOf" srcId="{0772C60D-E1E4-4576-B8C6-D4FF85245ABC}" destId="{DC13B66E-8803-45A0-998B-5382A0818456}" srcOrd="0" destOrd="0" presId="urn:microsoft.com/office/officeart/2005/8/layout/hList1"/>
    <dgm:cxn modelId="{CE81EAB2-E828-4BB1-84F7-87BDF912CC56}" type="presOf" srcId="{CF144ACE-09AC-40D8-98C7-8F276AA0875F}" destId="{55BD3129-9902-42EE-9D06-7B638B98D03A}" srcOrd="0" destOrd="0" presId="urn:microsoft.com/office/officeart/2005/8/layout/hList1"/>
    <dgm:cxn modelId="{1E3EAC76-9124-4048-AA4C-CFA545590E9E}" srcId="{99F88353-BBD1-4A1A-B9DD-9F507BD11B5F}" destId="{7C7544B3-5CF0-41D3-8E59-3A07A9F56466}" srcOrd="4" destOrd="0" parTransId="{88262A52-CC05-4624-9B9E-E9A229D3B248}" sibTransId="{53EC3D0F-6157-4A72-86B2-17F1C5F58092}"/>
    <dgm:cxn modelId="{DE73217E-85A4-4CEA-8CF4-65558F851957}" type="presOf" srcId="{F2AFC209-9618-4F9F-B9A6-10AE766F0871}" destId="{FF2D225B-71F9-40EE-BDF8-E68F90963A91}" srcOrd="0" destOrd="5" presId="urn:microsoft.com/office/officeart/2005/8/layout/hList1"/>
    <dgm:cxn modelId="{648DD5E5-F7FB-4FD7-B456-36D54D8F4F19}" type="presParOf" srcId="{23080ACB-FA27-4D31-A008-BBCB5393DE8A}" destId="{05C52EC1-DD26-438A-A539-CAE995E7E3AB}" srcOrd="0" destOrd="0" presId="urn:microsoft.com/office/officeart/2005/8/layout/hList1"/>
    <dgm:cxn modelId="{F56C5366-384B-4FD3-8E08-B2B56C3E6AE3}" type="presParOf" srcId="{05C52EC1-DD26-438A-A539-CAE995E7E3AB}" destId="{DC13B66E-8803-45A0-998B-5382A0818456}" srcOrd="0" destOrd="0" presId="urn:microsoft.com/office/officeart/2005/8/layout/hList1"/>
    <dgm:cxn modelId="{47BAFAD8-5F5B-4BDC-9ED4-C63041118558}" type="presParOf" srcId="{05C52EC1-DD26-438A-A539-CAE995E7E3AB}" destId="{FF2D225B-71F9-40EE-BDF8-E68F90963A91}" srcOrd="1" destOrd="0" presId="urn:microsoft.com/office/officeart/2005/8/layout/hList1"/>
    <dgm:cxn modelId="{738800BB-5D36-46F8-9D95-45BB73AE9E54}" type="presParOf" srcId="{23080ACB-FA27-4D31-A008-BBCB5393DE8A}" destId="{01FA9FCF-92D0-45FF-B091-8D88247117AF}" srcOrd="1" destOrd="0" presId="urn:microsoft.com/office/officeart/2005/8/layout/hList1"/>
    <dgm:cxn modelId="{26B86E19-6B64-4FD1-8A92-9AC5BB7CF486}" type="presParOf" srcId="{23080ACB-FA27-4D31-A008-BBCB5393DE8A}" destId="{3744BF11-D333-4BFF-A50C-8C6FEE61F579}" srcOrd="2" destOrd="0" presId="urn:microsoft.com/office/officeart/2005/8/layout/hList1"/>
    <dgm:cxn modelId="{AE6D14C7-24A6-4519-B851-815A6D5A7FA0}" type="presParOf" srcId="{3744BF11-D333-4BFF-A50C-8C6FEE61F579}" destId="{AFE47331-F7A9-4489-9899-109F85F5CD90}" srcOrd="0" destOrd="0" presId="urn:microsoft.com/office/officeart/2005/8/layout/hList1"/>
    <dgm:cxn modelId="{89306D71-C5DF-411A-9DA0-CF6FBCD58551}" type="presParOf" srcId="{3744BF11-D333-4BFF-A50C-8C6FEE61F579}" destId="{89760F7C-FD6F-4B5E-96FE-13ADCB36667A}" srcOrd="1" destOrd="0" presId="urn:microsoft.com/office/officeart/2005/8/layout/hList1"/>
    <dgm:cxn modelId="{D720C5D2-05DC-4617-B80E-4796E91B9B21}" type="presParOf" srcId="{23080ACB-FA27-4D31-A008-BBCB5393DE8A}" destId="{5B819FDC-ADA0-4FDB-8580-CCD857048EE7}" srcOrd="3" destOrd="0" presId="urn:microsoft.com/office/officeart/2005/8/layout/hList1"/>
    <dgm:cxn modelId="{AD03C8CA-D75D-42DF-83AD-BBFCBEA64D7B}" type="presParOf" srcId="{23080ACB-FA27-4D31-A008-BBCB5393DE8A}" destId="{78439C5C-39EE-4BF3-825B-E09968996CD8}" srcOrd="4" destOrd="0" presId="urn:microsoft.com/office/officeart/2005/8/layout/hList1"/>
    <dgm:cxn modelId="{6127875B-93EF-4C23-BB7A-A64E8F027F66}" type="presParOf" srcId="{78439C5C-39EE-4BF3-825B-E09968996CD8}" destId="{55BD3129-9902-42EE-9D06-7B638B98D03A}" srcOrd="0" destOrd="0" presId="urn:microsoft.com/office/officeart/2005/8/layout/hList1"/>
    <dgm:cxn modelId="{FECA5DEB-457F-421E-BD72-6CFD0B0951B0}" type="presParOf" srcId="{78439C5C-39EE-4BF3-825B-E09968996CD8}" destId="{2AC672A9-3B75-44CA-BD73-9C7564DE03EF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FAE2C053-E66A-4319-B5F9-363D6F2A4A5B}" type="doc">
      <dgm:prSet loTypeId="urn:microsoft.com/office/officeart/2005/8/layout/vProcess5" loCatId="process" qsTypeId="urn:microsoft.com/office/officeart/2005/8/quickstyle/simple1" qsCatId="simple" csTypeId="urn:microsoft.com/office/officeart/2005/8/colors/colorful1#7" csCatId="colorful" phldr="1"/>
      <dgm:spPr/>
      <dgm:t>
        <a:bodyPr/>
        <a:lstStyle/>
        <a:p>
          <a:endParaRPr lang="zh-TW" altLang="en-US"/>
        </a:p>
      </dgm:t>
    </dgm:pt>
    <dgm:pt modelId="{3EA84611-211F-4EBF-ADC1-60411AD81100}">
      <dgm:prSet phldrT="[文字]"/>
      <dgm:spPr/>
      <dgm:t>
        <a:bodyPr/>
        <a:lstStyle/>
        <a:p>
          <a:r>
            <a:rPr lang="zh-TW" altLang="en-US" dirty="0"/>
            <a:t>區分必需與非必需</a:t>
          </a:r>
        </a:p>
      </dgm:t>
    </dgm:pt>
    <dgm:pt modelId="{1FD891F8-8369-4B98-A2FC-8B560095E848}" type="parTrans" cxnId="{D2DD2474-88CC-486F-81DB-914943373A11}">
      <dgm:prSet/>
      <dgm:spPr/>
      <dgm:t>
        <a:bodyPr/>
        <a:lstStyle/>
        <a:p>
          <a:endParaRPr lang="zh-TW" altLang="en-US"/>
        </a:p>
      </dgm:t>
    </dgm:pt>
    <dgm:pt modelId="{05F8507F-CDAB-49A2-B675-416744C1749B}" type="sibTrans" cxnId="{D2DD2474-88CC-486F-81DB-914943373A11}">
      <dgm:prSet/>
      <dgm:spPr/>
      <dgm:t>
        <a:bodyPr/>
        <a:lstStyle/>
        <a:p>
          <a:endParaRPr lang="zh-TW" altLang="en-US"/>
        </a:p>
      </dgm:t>
    </dgm:pt>
    <dgm:pt modelId="{234BEF7A-1680-4FAF-B89C-717F45A519B0}">
      <dgm:prSet phldrT="[文字]"/>
      <dgm:spPr/>
      <dgm:t>
        <a:bodyPr/>
        <a:lstStyle/>
        <a:p>
          <a:r>
            <a:rPr lang="zh-TW" altLang="en-US" dirty="0"/>
            <a:t>要與不要分開</a:t>
          </a:r>
        </a:p>
      </dgm:t>
    </dgm:pt>
    <dgm:pt modelId="{7C8A915C-9135-433F-96B5-360F3437CCFD}" type="parTrans" cxnId="{FAAF2900-EC14-4E10-AE08-6596931789A0}">
      <dgm:prSet/>
      <dgm:spPr/>
      <dgm:t>
        <a:bodyPr/>
        <a:lstStyle/>
        <a:p>
          <a:endParaRPr lang="zh-TW" altLang="en-US"/>
        </a:p>
      </dgm:t>
    </dgm:pt>
    <dgm:pt modelId="{BD3487B4-6528-4C08-A000-A1979759CC2C}" type="sibTrans" cxnId="{FAAF2900-EC14-4E10-AE08-6596931789A0}">
      <dgm:prSet/>
      <dgm:spPr/>
      <dgm:t>
        <a:bodyPr/>
        <a:lstStyle/>
        <a:p>
          <a:endParaRPr lang="zh-TW" altLang="en-US"/>
        </a:p>
      </dgm:t>
    </dgm:pt>
    <dgm:pt modelId="{9D3E1922-4926-4537-AC83-56615F92DAC8}">
      <dgm:prSet phldrT="[文字]"/>
      <dgm:spPr/>
      <dgm:t>
        <a:bodyPr/>
        <a:lstStyle/>
        <a:p>
          <a:r>
            <a:rPr lang="zh-TW" altLang="en-US" dirty="0"/>
            <a:t>依使用頻率分區</a:t>
          </a:r>
        </a:p>
      </dgm:t>
    </dgm:pt>
    <dgm:pt modelId="{783F2C4C-FA04-4245-84B1-C0F83CC5839C}" type="parTrans" cxnId="{39BCC9D8-E3EA-44DF-8DFD-8210183AE981}">
      <dgm:prSet/>
      <dgm:spPr/>
      <dgm:t>
        <a:bodyPr/>
        <a:lstStyle/>
        <a:p>
          <a:endParaRPr lang="zh-TW" altLang="en-US"/>
        </a:p>
      </dgm:t>
    </dgm:pt>
    <dgm:pt modelId="{6DF70015-4334-4B77-AC99-6DB9726C887E}" type="sibTrans" cxnId="{39BCC9D8-E3EA-44DF-8DFD-8210183AE981}">
      <dgm:prSet/>
      <dgm:spPr/>
      <dgm:t>
        <a:bodyPr/>
        <a:lstStyle/>
        <a:p>
          <a:endParaRPr lang="zh-TW" altLang="en-US"/>
        </a:p>
      </dgm:t>
    </dgm:pt>
    <dgm:pt modelId="{10530C3C-BFE4-43B2-A1C9-FA5246EC9527}">
      <dgm:prSet phldrT="[文字]"/>
      <dgm:spPr/>
      <dgm:t>
        <a:bodyPr/>
        <a:lstStyle/>
        <a:p>
          <a:r>
            <a:rPr lang="zh-TW" altLang="en-US" dirty="0"/>
            <a:t>清理場地：紅牌大作戰</a:t>
          </a:r>
        </a:p>
      </dgm:t>
    </dgm:pt>
    <dgm:pt modelId="{7EAA4DD8-3753-4E2E-95E9-A49D50CB421E}" type="parTrans" cxnId="{A476EEF4-43CC-4B17-9423-B4218B963BB6}">
      <dgm:prSet/>
      <dgm:spPr/>
      <dgm:t>
        <a:bodyPr/>
        <a:lstStyle/>
        <a:p>
          <a:endParaRPr lang="zh-TW" altLang="en-US"/>
        </a:p>
      </dgm:t>
    </dgm:pt>
    <dgm:pt modelId="{54A3FC40-DA13-41FD-8406-6B25D58B20B8}" type="sibTrans" cxnId="{A476EEF4-43CC-4B17-9423-B4218B963BB6}">
      <dgm:prSet/>
      <dgm:spPr/>
      <dgm:t>
        <a:bodyPr/>
        <a:lstStyle/>
        <a:p>
          <a:endParaRPr lang="zh-TW" altLang="en-US"/>
        </a:p>
      </dgm:t>
    </dgm:pt>
    <dgm:pt modelId="{43D192F1-F825-4201-9EBC-6A0819F06C79}" type="pres">
      <dgm:prSet presAssocID="{FAE2C053-E66A-4319-B5F9-363D6F2A4A5B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4BD5D508-36BE-41CA-A4B3-974AA938C6F8}" type="pres">
      <dgm:prSet presAssocID="{FAE2C053-E66A-4319-B5F9-363D6F2A4A5B}" presName="dummyMaxCanvas" presStyleCnt="0">
        <dgm:presLayoutVars/>
      </dgm:prSet>
      <dgm:spPr/>
    </dgm:pt>
    <dgm:pt modelId="{3B09CCB2-AD64-4A4D-88AB-364DF9FD9EF2}" type="pres">
      <dgm:prSet presAssocID="{FAE2C053-E66A-4319-B5F9-363D6F2A4A5B}" presName="FourNodes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149C49E-802C-4F41-8EED-C3D7552C88F1}" type="pres">
      <dgm:prSet presAssocID="{FAE2C053-E66A-4319-B5F9-363D6F2A4A5B}" presName="FourNodes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66DCBDE-30ED-4529-B205-E98B65163328}" type="pres">
      <dgm:prSet presAssocID="{FAE2C053-E66A-4319-B5F9-363D6F2A4A5B}" presName="FourNodes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A9E2184-7892-46BA-BEB0-4E4ABE9F1B7A}" type="pres">
      <dgm:prSet presAssocID="{FAE2C053-E66A-4319-B5F9-363D6F2A4A5B}" presName="FourNodes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57ABDAB-FD9E-45F2-BBFE-1F7B6D83922D}" type="pres">
      <dgm:prSet presAssocID="{FAE2C053-E66A-4319-B5F9-363D6F2A4A5B}" presName="FourConn_1-2" presStyleLbl="f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8C91A41-867B-4442-8AF1-A8A04A0C9A0E}" type="pres">
      <dgm:prSet presAssocID="{FAE2C053-E66A-4319-B5F9-363D6F2A4A5B}" presName="FourConn_2-3" presStyleLbl="fg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E520B7F-4440-462C-AF86-522D1917AB4C}" type="pres">
      <dgm:prSet presAssocID="{FAE2C053-E66A-4319-B5F9-363D6F2A4A5B}" presName="FourConn_3-4" presStyleLbl="fg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F5E2551-DB91-4DA0-A46E-88F262273CF1}" type="pres">
      <dgm:prSet presAssocID="{FAE2C053-E66A-4319-B5F9-363D6F2A4A5B}" presName="FourNodes_1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FFA22A2-F9B8-496C-AD4C-FEBD37CFB9F2}" type="pres">
      <dgm:prSet presAssocID="{FAE2C053-E66A-4319-B5F9-363D6F2A4A5B}" presName="FourNodes_2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54FD131-372F-41F3-AE8B-60C1014A0087}" type="pres">
      <dgm:prSet presAssocID="{FAE2C053-E66A-4319-B5F9-363D6F2A4A5B}" presName="FourNodes_3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A3ABAE6-83E4-4BE1-BDAC-148D8F6F5996}" type="pres">
      <dgm:prSet presAssocID="{FAE2C053-E66A-4319-B5F9-363D6F2A4A5B}" presName="FourNodes_4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A476EEF4-43CC-4B17-9423-B4218B963BB6}" srcId="{FAE2C053-E66A-4319-B5F9-363D6F2A4A5B}" destId="{10530C3C-BFE4-43B2-A1C9-FA5246EC9527}" srcOrd="3" destOrd="0" parTransId="{7EAA4DD8-3753-4E2E-95E9-A49D50CB421E}" sibTransId="{54A3FC40-DA13-41FD-8406-6B25D58B20B8}"/>
    <dgm:cxn modelId="{762BF1E1-1577-40EE-80E9-FD8582C68D52}" type="presOf" srcId="{10530C3C-BFE4-43B2-A1C9-FA5246EC9527}" destId="{BA9E2184-7892-46BA-BEB0-4E4ABE9F1B7A}" srcOrd="0" destOrd="0" presId="urn:microsoft.com/office/officeart/2005/8/layout/vProcess5"/>
    <dgm:cxn modelId="{3C4C9C6D-A233-4EF0-BC74-268B795360C5}" type="presOf" srcId="{3EA84611-211F-4EBF-ADC1-60411AD81100}" destId="{1F5E2551-DB91-4DA0-A46E-88F262273CF1}" srcOrd="1" destOrd="0" presId="urn:microsoft.com/office/officeart/2005/8/layout/vProcess5"/>
    <dgm:cxn modelId="{3445AAC0-4D1A-4752-B3C3-4B0A7B2F33CE}" type="presOf" srcId="{FAE2C053-E66A-4319-B5F9-363D6F2A4A5B}" destId="{43D192F1-F825-4201-9EBC-6A0819F06C79}" srcOrd="0" destOrd="0" presId="urn:microsoft.com/office/officeart/2005/8/layout/vProcess5"/>
    <dgm:cxn modelId="{28CFA334-B4D1-4706-8191-D20EB8E60914}" type="presOf" srcId="{BD3487B4-6528-4C08-A000-A1979759CC2C}" destId="{E8C91A41-867B-4442-8AF1-A8A04A0C9A0E}" srcOrd="0" destOrd="0" presId="urn:microsoft.com/office/officeart/2005/8/layout/vProcess5"/>
    <dgm:cxn modelId="{17CF5B76-1618-42D2-B043-37CF7DC3C7E1}" type="presOf" srcId="{6DF70015-4334-4B77-AC99-6DB9726C887E}" destId="{8E520B7F-4440-462C-AF86-522D1917AB4C}" srcOrd="0" destOrd="0" presId="urn:microsoft.com/office/officeart/2005/8/layout/vProcess5"/>
    <dgm:cxn modelId="{1159311C-AA12-4B73-8161-EF009A6D38BB}" type="presOf" srcId="{05F8507F-CDAB-49A2-B675-416744C1749B}" destId="{B57ABDAB-FD9E-45F2-BBFE-1F7B6D83922D}" srcOrd="0" destOrd="0" presId="urn:microsoft.com/office/officeart/2005/8/layout/vProcess5"/>
    <dgm:cxn modelId="{D2DD2474-88CC-486F-81DB-914943373A11}" srcId="{FAE2C053-E66A-4319-B5F9-363D6F2A4A5B}" destId="{3EA84611-211F-4EBF-ADC1-60411AD81100}" srcOrd="0" destOrd="0" parTransId="{1FD891F8-8369-4B98-A2FC-8B560095E848}" sibTransId="{05F8507F-CDAB-49A2-B675-416744C1749B}"/>
    <dgm:cxn modelId="{39BCC9D8-E3EA-44DF-8DFD-8210183AE981}" srcId="{FAE2C053-E66A-4319-B5F9-363D6F2A4A5B}" destId="{9D3E1922-4926-4537-AC83-56615F92DAC8}" srcOrd="2" destOrd="0" parTransId="{783F2C4C-FA04-4245-84B1-C0F83CC5839C}" sibTransId="{6DF70015-4334-4B77-AC99-6DB9726C887E}"/>
    <dgm:cxn modelId="{DA86B734-2A2B-4166-920F-3D8EDB6B0F0A}" type="presOf" srcId="{234BEF7A-1680-4FAF-B89C-717F45A519B0}" destId="{3149C49E-802C-4F41-8EED-C3D7552C88F1}" srcOrd="0" destOrd="0" presId="urn:microsoft.com/office/officeart/2005/8/layout/vProcess5"/>
    <dgm:cxn modelId="{621AF3F7-5ACB-471B-B5C7-456DFBC74A1C}" type="presOf" srcId="{9D3E1922-4926-4537-AC83-56615F92DAC8}" destId="{E66DCBDE-30ED-4529-B205-E98B65163328}" srcOrd="0" destOrd="0" presId="urn:microsoft.com/office/officeart/2005/8/layout/vProcess5"/>
    <dgm:cxn modelId="{C274893B-EBE2-44DB-A25F-83509374F0F7}" type="presOf" srcId="{9D3E1922-4926-4537-AC83-56615F92DAC8}" destId="{054FD131-372F-41F3-AE8B-60C1014A0087}" srcOrd="1" destOrd="0" presId="urn:microsoft.com/office/officeart/2005/8/layout/vProcess5"/>
    <dgm:cxn modelId="{17267C0C-4C07-42BE-A47D-73033CC0C1D9}" type="presOf" srcId="{10530C3C-BFE4-43B2-A1C9-FA5246EC9527}" destId="{EA3ABAE6-83E4-4BE1-BDAC-148D8F6F5996}" srcOrd="1" destOrd="0" presId="urn:microsoft.com/office/officeart/2005/8/layout/vProcess5"/>
    <dgm:cxn modelId="{FAAF2900-EC14-4E10-AE08-6596931789A0}" srcId="{FAE2C053-E66A-4319-B5F9-363D6F2A4A5B}" destId="{234BEF7A-1680-4FAF-B89C-717F45A519B0}" srcOrd="1" destOrd="0" parTransId="{7C8A915C-9135-433F-96B5-360F3437CCFD}" sibTransId="{BD3487B4-6528-4C08-A000-A1979759CC2C}"/>
    <dgm:cxn modelId="{888CF7F6-808F-4FD4-863A-3190F4CFAEB2}" type="presOf" srcId="{3EA84611-211F-4EBF-ADC1-60411AD81100}" destId="{3B09CCB2-AD64-4A4D-88AB-364DF9FD9EF2}" srcOrd="0" destOrd="0" presId="urn:microsoft.com/office/officeart/2005/8/layout/vProcess5"/>
    <dgm:cxn modelId="{9DF1B737-AD53-44EB-BAF3-0AF7BE43FE7D}" type="presOf" srcId="{234BEF7A-1680-4FAF-B89C-717F45A519B0}" destId="{BFFA22A2-F9B8-496C-AD4C-FEBD37CFB9F2}" srcOrd="1" destOrd="0" presId="urn:microsoft.com/office/officeart/2005/8/layout/vProcess5"/>
    <dgm:cxn modelId="{285D6D2E-4357-4165-80E6-82577F8A01FB}" type="presParOf" srcId="{43D192F1-F825-4201-9EBC-6A0819F06C79}" destId="{4BD5D508-36BE-41CA-A4B3-974AA938C6F8}" srcOrd="0" destOrd="0" presId="urn:microsoft.com/office/officeart/2005/8/layout/vProcess5"/>
    <dgm:cxn modelId="{AD4BEC9B-F014-49D0-A335-F133F80144E0}" type="presParOf" srcId="{43D192F1-F825-4201-9EBC-6A0819F06C79}" destId="{3B09CCB2-AD64-4A4D-88AB-364DF9FD9EF2}" srcOrd="1" destOrd="0" presId="urn:microsoft.com/office/officeart/2005/8/layout/vProcess5"/>
    <dgm:cxn modelId="{FE1DCE91-CF7B-4D9A-8711-7EDE9EDECAEA}" type="presParOf" srcId="{43D192F1-F825-4201-9EBC-6A0819F06C79}" destId="{3149C49E-802C-4F41-8EED-C3D7552C88F1}" srcOrd="2" destOrd="0" presId="urn:microsoft.com/office/officeart/2005/8/layout/vProcess5"/>
    <dgm:cxn modelId="{B98FCB25-B01B-4E9A-87DC-26FAAB505EFF}" type="presParOf" srcId="{43D192F1-F825-4201-9EBC-6A0819F06C79}" destId="{E66DCBDE-30ED-4529-B205-E98B65163328}" srcOrd="3" destOrd="0" presId="urn:microsoft.com/office/officeart/2005/8/layout/vProcess5"/>
    <dgm:cxn modelId="{8A768915-E1A3-4B43-A40F-6E174F91857C}" type="presParOf" srcId="{43D192F1-F825-4201-9EBC-6A0819F06C79}" destId="{BA9E2184-7892-46BA-BEB0-4E4ABE9F1B7A}" srcOrd="4" destOrd="0" presId="urn:microsoft.com/office/officeart/2005/8/layout/vProcess5"/>
    <dgm:cxn modelId="{ECC29EA4-80BC-48BC-8E9E-2D49288447C6}" type="presParOf" srcId="{43D192F1-F825-4201-9EBC-6A0819F06C79}" destId="{B57ABDAB-FD9E-45F2-BBFE-1F7B6D83922D}" srcOrd="5" destOrd="0" presId="urn:microsoft.com/office/officeart/2005/8/layout/vProcess5"/>
    <dgm:cxn modelId="{6AA455CC-EBC6-4634-8E90-ABA9A2C792D3}" type="presParOf" srcId="{43D192F1-F825-4201-9EBC-6A0819F06C79}" destId="{E8C91A41-867B-4442-8AF1-A8A04A0C9A0E}" srcOrd="6" destOrd="0" presId="urn:microsoft.com/office/officeart/2005/8/layout/vProcess5"/>
    <dgm:cxn modelId="{EE988CD3-965A-4E4F-972F-C7C165CB46AC}" type="presParOf" srcId="{43D192F1-F825-4201-9EBC-6A0819F06C79}" destId="{8E520B7F-4440-462C-AF86-522D1917AB4C}" srcOrd="7" destOrd="0" presId="urn:microsoft.com/office/officeart/2005/8/layout/vProcess5"/>
    <dgm:cxn modelId="{8933142E-8A3D-4656-9F2B-AB6BA6D42D4A}" type="presParOf" srcId="{43D192F1-F825-4201-9EBC-6A0819F06C79}" destId="{1F5E2551-DB91-4DA0-A46E-88F262273CF1}" srcOrd="8" destOrd="0" presId="urn:microsoft.com/office/officeart/2005/8/layout/vProcess5"/>
    <dgm:cxn modelId="{3A53FD1C-B686-4072-8A92-50F29AE2A956}" type="presParOf" srcId="{43D192F1-F825-4201-9EBC-6A0819F06C79}" destId="{BFFA22A2-F9B8-496C-AD4C-FEBD37CFB9F2}" srcOrd="9" destOrd="0" presId="urn:microsoft.com/office/officeart/2005/8/layout/vProcess5"/>
    <dgm:cxn modelId="{AE8FC6B7-7CF1-4962-B7BB-B46DFF34DBC3}" type="presParOf" srcId="{43D192F1-F825-4201-9EBC-6A0819F06C79}" destId="{054FD131-372F-41F3-AE8B-60C1014A0087}" srcOrd="10" destOrd="0" presId="urn:microsoft.com/office/officeart/2005/8/layout/vProcess5"/>
    <dgm:cxn modelId="{0506F832-7BF2-4AB6-B8D6-2DB068CDEA49}" type="presParOf" srcId="{43D192F1-F825-4201-9EBC-6A0819F06C79}" destId="{EA3ABAE6-83E4-4BE1-BDAC-148D8F6F5996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6">
  <dgm:title val=""/>
  <dgm:desc val=""/>
  <dgm:catLst>
    <dgm:cat type="relationship" pri="4000"/>
    <dgm:cat type="process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ctr"/>
      <dgm:param type="vertAlign" val="mid"/>
      <dgm:param type="ar" val="2.5"/>
    </dgm:alg>
    <dgm:shape xmlns:r="http://schemas.openxmlformats.org/officeDocument/2006/relationships" r:blip="">
      <dgm:adjLst/>
    </dgm:shape>
    <dgm:presOf/>
    <dgm:constrLst>
      <dgm:constr type="primFontSz" for="des" ptType="node" op="equ"/>
      <dgm:constr type="w" for="ch" forName="ribbon" refType="h" refFor="ch" refForName="ribbon" fact="2.5"/>
      <dgm:constr type="h" for="ch" forName="leftArrowText" refType="h" fact="0.49"/>
      <dgm:constr type="ctrY" for="ch" forName="leftArrowText" refType="ctrY" refFor="ch" refForName="ribbon"/>
      <dgm:constr type="ctrYOff" for="ch" forName="leftArrowText" refType="h" refFor="ch" refForName="ribbon" fact="-0.08"/>
      <dgm:constr type="l" for="ch" forName="leftArrowText" refType="w" refFor="ch" refForName="ribbon" fact="0.12"/>
      <dgm:constr type="r" for="ch" forName="leftArrowText" refType="w" refFor="ch" refForName="ribbon" fact="0.45"/>
      <dgm:constr type="h" for="ch" forName="rightArrowText" refType="h" fact="0.49"/>
      <dgm:constr type="ctrY" for="ch" forName="rightArrowText" refType="ctrY" refFor="ch" refForName="ribbon"/>
      <dgm:constr type="ctrYOff" for="ch" forName="rightArrowText" refType="h" refFor="ch" refForName="ribbon" fact="0.08"/>
      <dgm:constr type="l" for="ch" forName="rightArrowText" refType="w" refFor="ch" refForName="ribbon" fact="0.5"/>
      <dgm:constr type="r" for="ch" forName="rightArrowText" refType="w" refFor="ch" refForName="ribbon" fact="0.89"/>
    </dgm:constrLst>
    <dgm:ruleLst/>
    <dgm:choose name="Name0">
      <dgm:if name="Name1" axis="ch" ptType="node" func="cnt" op="gte" val="1">
        <dgm:layoutNode name="ribbon" styleLbl="node1">
          <dgm:alg type="sp"/>
          <dgm:shape xmlns:r="http://schemas.openxmlformats.org/officeDocument/2006/relationships" type="leftRightRibbon" r:blip="">
            <dgm:adjLst/>
          </dgm:shape>
          <dgm:presOf/>
          <dgm:constrLst/>
          <dgm:ruleLst/>
        </dgm:layoutNode>
        <dgm:layoutNode name="lef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2">
            <dgm:if name="Name3" func="var" arg="dir" op="equ" val="norm">
              <dgm:presOf axis="ch desOrSelf" ptType="node node" st="1 1" cnt="1 0"/>
            </dgm:if>
            <dgm:else name="Name4">
              <dgm:presOf axis="ch desOrSelf" ptType="node node" st="2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  <dgm:layoutNode name="righ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5">
            <dgm:if name="Name6" func="var" arg="dir" op="equ" val="norm">
              <dgm:presOf axis="ch desOrSelf" ptType="node node" st="2 1" cnt="1 0"/>
            </dgm:if>
            <dgm:else name="Name7">
              <dgm:presOf axis="ch desOrSelf" ptType="node node" st="1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</dgm:if>
      <dgm:else name="Name8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03D3BC-3BB9-4788-A17F-AE755753C825}" type="datetimeFigureOut">
              <a:rPr lang="zh-TW" altLang="en-US" smtClean="0"/>
              <a:pPr/>
              <a:t>2017/1/10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E7B8D3-B705-4CF5-B02A-3A95C9C796D8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50833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E7B8D3-B705-4CF5-B02A-3A95C9C796D8}" type="slidenum">
              <a:rPr lang="zh-TW" altLang="en-US" smtClean="0"/>
              <a:pPr/>
              <a:t>1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E7B8D3-B705-4CF5-B02A-3A95C9C796D8}" type="slidenum">
              <a:rPr lang="zh-TW" altLang="en-US" smtClean="0"/>
              <a:pPr/>
              <a:t>11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E7B8D3-B705-4CF5-B02A-3A95C9C796D8}" type="slidenum">
              <a:rPr lang="zh-TW" altLang="en-US" smtClean="0"/>
              <a:pPr/>
              <a:t>101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E7B8D3-B705-4CF5-B02A-3A95C9C796D8}" type="slidenum">
              <a:rPr lang="zh-TW" altLang="en-US" smtClean="0"/>
              <a:pPr/>
              <a:t>102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E7B8D3-B705-4CF5-B02A-3A95C9C796D8}" type="slidenum">
              <a:rPr lang="zh-TW" altLang="en-US" smtClean="0"/>
              <a:pPr/>
              <a:t>103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E7B8D3-B705-4CF5-B02A-3A95C9C796D8}" type="slidenum">
              <a:rPr lang="zh-TW" altLang="en-US" smtClean="0"/>
              <a:pPr/>
              <a:t>104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E7B8D3-B705-4CF5-B02A-3A95C9C796D8}" type="slidenum">
              <a:rPr lang="zh-TW" altLang="en-US" smtClean="0"/>
              <a:pPr/>
              <a:t>105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E7B8D3-B705-4CF5-B02A-3A95C9C796D8}" type="slidenum">
              <a:rPr lang="zh-TW" altLang="en-US" smtClean="0"/>
              <a:pPr/>
              <a:t>106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E0DBEF-977F-4EB9-8FDA-E612724B63C1}" type="slidenum">
              <a:rPr lang="zh-TW" altLang="en-US" smtClean="0"/>
              <a:pPr/>
              <a:t>107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E7B8D3-B705-4CF5-B02A-3A95C9C796D8}" type="slidenum">
              <a:rPr lang="zh-TW" altLang="en-US" smtClean="0"/>
              <a:pPr/>
              <a:t>12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E7B8D3-B705-4CF5-B02A-3A95C9C796D8}" type="slidenum">
              <a:rPr lang="zh-TW" altLang="en-US" smtClean="0"/>
              <a:pPr/>
              <a:t>13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E7B8D3-B705-4CF5-B02A-3A95C9C796D8}" type="slidenum">
              <a:rPr lang="zh-TW" altLang="en-US" smtClean="0"/>
              <a:pPr/>
              <a:t>14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E7B8D3-B705-4CF5-B02A-3A95C9C796D8}" type="slidenum">
              <a:rPr lang="zh-TW" altLang="en-US" smtClean="0"/>
              <a:pPr/>
              <a:t>15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E7B8D3-B705-4CF5-B02A-3A95C9C796D8}" type="slidenum">
              <a:rPr lang="zh-TW" altLang="en-US" smtClean="0"/>
              <a:pPr/>
              <a:t>16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E7B8D3-B705-4CF5-B02A-3A95C9C796D8}" type="slidenum">
              <a:rPr lang="zh-TW" altLang="en-US" smtClean="0"/>
              <a:pPr/>
              <a:t>17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E7B8D3-B705-4CF5-B02A-3A95C9C796D8}" type="slidenum">
              <a:rPr lang="zh-TW" altLang="en-US" smtClean="0"/>
              <a:pPr/>
              <a:t>18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E7B8D3-B705-4CF5-B02A-3A95C9C796D8}" type="slidenum">
              <a:rPr lang="zh-TW" altLang="en-US" smtClean="0"/>
              <a:pPr/>
              <a:t>19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E7B8D3-B705-4CF5-B02A-3A95C9C796D8}" type="slidenum">
              <a:rPr lang="zh-TW" altLang="en-US" smtClean="0"/>
              <a:pPr/>
              <a:t>20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E7B8D3-B705-4CF5-B02A-3A95C9C796D8}" type="slidenum">
              <a:rPr lang="zh-TW" altLang="en-US" smtClean="0"/>
              <a:pPr/>
              <a:t>3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E7B8D3-B705-4CF5-B02A-3A95C9C796D8}" type="slidenum">
              <a:rPr lang="zh-TW" altLang="en-US" smtClean="0"/>
              <a:pPr/>
              <a:t>21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E7B8D3-B705-4CF5-B02A-3A95C9C796D8}" type="slidenum">
              <a:rPr lang="zh-TW" altLang="en-US" smtClean="0"/>
              <a:pPr/>
              <a:t>22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E7B8D3-B705-4CF5-B02A-3A95C9C796D8}" type="slidenum">
              <a:rPr lang="zh-TW" altLang="en-US" smtClean="0"/>
              <a:pPr/>
              <a:t>23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E7B8D3-B705-4CF5-B02A-3A95C9C796D8}" type="slidenum">
              <a:rPr lang="zh-TW" altLang="en-US" smtClean="0"/>
              <a:pPr/>
              <a:t>24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E7B8D3-B705-4CF5-B02A-3A95C9C796D8}" type="slidenum">
              <a:rPr lang="zh-TW" altLang="en-US" smtClean="0"/>
              <a:pPr/>
              <a:t>25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E7B8D3-B705-4CF5-B02A-3A95C9C796D8}" type="slidenum">
              <a:rPr lang="zh-TW" altLang="en-US" smtClean="0"/>
              <a:pPr/>
              <a:t>26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E7B8D3-B705-4CF5-B02A-3A95C9C796D8}" type="slidenum">
              <a:rPr lang="zh-TW" altLang="en-US" smtClean="0"/>
              <a:pPr/>
              <a:t>27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E7B8D3-B705-4CF5-B02A-3A95C9C796D8}" type="slidenum">
              <a:rPr lang="zh-TW" altLang="en-US" smtClean="0"/>
              <a:pPr/>
              <a:t>28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E7B8D3-B705-4CF5-B02A-3A95C9C796D8}" type="slidenum">
              <a:rPr lang="zh-TW" altLang="en-US" smtClean="0"/>
              <a:pPr/>
              <a:t>29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E7B8D3-B705-4CF5-B02A-3A95C9C796D8}" type="slidenum">
              <a:rPr lang="zh-TW" altLang="en-US" smtClean="0"/>
              <a:pPr/>
              <a:t>30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E7B8D3-B705-4CF5-B02A-3A95C9C796D8}" type="slidenum">
              <a:rPr lang="zh-TW" altLang="en-US" smtClean="0"/>
              <a:pPr/>
              <a:t>4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E7B8D3-B705-4CF5-B02A-3A95C9C796D8}" type="slidenum">
              <a:rPr lang="zh-TW" altLang="en-US" smtClean="0"/>
              <a:pPr/>
              <a:t>31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E7B8D3-B705-4CF5-B02A-3A95C9C796D8}" type="slidenum">
              <a:rPr lang="zh-TW" altLang="en-US" smtClean="0"/>
              <a:pPr/>
              <a:t>32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E7B8D3-B705-4CF5-B02A-3A95C9C796D8}" type="slidenum">
              <a:rPr lang="zh-TW" altLang="en-US" smtClean="0"/>
              <a:pPr/>
              <a:t>33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E7B8D3-B705-4CF5-B02A-3A95C9C796D8}" type="slidenum">
              <a:rPr lang="zh-TW" altLang="en-US" smtClean="0"/>
              <a:pPr/>
              <a:t>34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E7B8D3-B705-4CF5-B02A-3A95C9C796D8}" type="slidenum">
              <a:rPr lang="zh-TW" altLang="en-US" smtClean="0"/>
              <a:pPr/>
              <a:t>35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E7B8D3-B705-4CF5-B02A-3A95C9C796D8}" type="slidenum">
              <a:rPr lang="zh-TW" altLang="en-US" smtClean="0"/>
              <a:pPr/>
              <a:t>36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E7B8D3-B705-4CF5-B02A-3A95C9C796D8}" type="slidenum">
              <a:rPr lang="zh-TW" altLang="en-US" smtClean="0"/>
              <a:pPr/>
              <a:t>37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E7B8D3-B705-4CF5-B02A-3A95C9C796D8}" type="slidenum">
              <a:rPr lang="zh-TW" altLang="en-US" smtClean="0"/>
              <a:pPr/>
              <a:t>38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E7B8D3-B705-4CF5-B02A-3A95C9C796D8}" type="slidenum">
              <a:rPr lang="zh-TW" altLang="en-US" smtClean="0"/>
              <a:pPr/>
              <a:t>39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E7B8D3-B705-4CF5-B02A-3A95C9C796D8}" type="slidenum">
              <a:rPr lang="zh-TW" altLang="en-US" smtClean="0"/>
              <a:pPr/>
              <a:t>40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E7B8D3-B705-4CF5-B02A-3A95C9C796D8}" type="slidenum">
              <a:rPr lang="zh-TW" altLang="en-US" smtClean="0"/>
              <a:pPr/>
              <a:t>5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E7B8D3-B705-4CF5-B02A-3A95C9C796D8}" type="slidenum">
              <a:rPr lang="zh-TW" altLang="en-US" smtClean="0"/>
              <a:pPr/>
              <a:t>41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E7B8D3-B705-4CF5-B02A-3A95C9C796D8}" type="slidenum">
              <a:rPr lang="zh-TW" altLang="en-US" smtClean="0"/>
              <a:pPr/>
              <a:t>42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E7B8D3-B705-4CF5-B02A-3A95C9C796D8}" type="slidenum">
              <a:rPr lang="zh-TW" altLang="en-US" smtClean="0"/>
              <a:pPr/>
              <a:t>43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E7B8D3-B705-4CF5-B02A-3A95C9C796D8}" type="slidenum">
              <a:rPr lang="zh-TW" altLang="en-US" smtClean="0"/>
              <a:pPr/>
              <a:t>44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E7B8D3-B705-4CF5-B02A-3A95C9C796D8}" type="slidenum">
              <a:rPr lang="zh-TW" altLang="en-US" smtClean="0"/>
              <a:pPr/>
              <a:t>45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E7B8D3-B705-4CF5-B02A-3A95C9C796D8}" type="slidenum">
              <a:rPr lang="zh-TW" altLang="en-US" smtClean="0"/>
              <a:pPr/>
              <a:t>46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E7B8D3-B705-4CF5-B02A-3A95C9C796D8}" type="slidenum">
              <a:rPr lang="zh-TW" altLang="en-US" smtClean="0"/>
              <a:pPr/>
              <a:t>47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E7B8D3-B705-4CF5-B02A-3A95C9C796D8}" type="slidenum">
              <a:rPr lang="zh-TW" altLang="en-US" smtClean="0"/>
              <a:pPr/>
              <a:t>48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E7B8D3-B705-4CF5-B02A-3A95C9C796D8}" type="slidenum">
              <a:rPr lang="zh-TW" altLang="en-US" smtClean="0"/>
              <a:pPr/>
              <a:t>49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E7B8D3-B705-4CF5-B02A-3A95C9C796D8}" type="slidenum">
              <a:rPr lang="zh-TW" altLang="en-US" smtClean="0"/>
              <a:pPr/>
              <a:t>50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E7B8D3-B705-4CF5-B02A-3A95C9C796D8}" type="slidenum">
              <a:rPr lang="zh-TW" altLang="en-US" smtClean="0"/>
              <a:pPr/>
              <a:t>6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E7B8D3-B705-4CF5-B02A-3A95C9C796D8}" type="slidenum">
              <a:rPr lang="zh-TW" altLang="en-US" smtClean="0"/>
              <a:pPr/>
              <a:t>51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E7B8D3-B705-4CF5-B02A-3A95C9C796D8}" type="slidenum">
              <a:rPr lang="zh-TW" altLang="en-US" smtClean="0"/>
              <a:pPr/>
              <a:t>52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E7B8D3-B705-4CF5-B02A-3A95C9C796D8}" type="slidenum">
              <a:rPr lang="zh-TW" altLang="en-US" smtClean="0"/>
              <a:pPr/>
              <a:t>53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E7B8D3-B705-4CF5-B02A-3A95C9C796D8}" type="slidenum">
              <a:rPr lang="zh-TW" altLang="en-US" smtClean="0"/>
              <a:pPr/>
              <a:t>54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圖片來源</a:t>
            </a:r>
            <a:r>
              <a:rPr lang="en-US" altLang="zh-TW" dirty="0"/>
              <a:t>:http://203.68.0.44/stone/ea/unit_06/unit_06_1.htm</a:t>
            </a:r>
          </a:p>
          <a:p>
            <a:r>
              <a:rPr lang="en-US" altLang="zh-TW" dirty="0"/>
              <a:t>http://www.genius-asrs.com/tw/products2.html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E7B8D3-B705-4CF5-B02A-3A95C9C796D8}" type="slidenum">
              <a:rPr lang="zh-TW" altLang="en-US" smtClean="0"/>
              <a:pPr/>
              <a:t>55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圖片來源</a:t>
            </a:r>
            <a:r>
              <a:rPr lang="en-US" altLang="zh-TW" dirty="0"/>
              <a:t>:http://tw.taiwandaifuku.com/products/39/203//Manufacturing-Distribution/Pallet-Heavy-Load-Storage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E7B8D3-B705-4CF5-B02A-3A95C9C796D8}" type="slidenum">
              <a:rPr lang="zh-TW" altLang="en-US" smtClean="0"/>
              <a:pPr/>
              <a:t>56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圖片來源</a:t>
            </a:r>
            <a:r>
              <a:rPr lang="en-US" altLang="zh-TW" dirty="0"/>
              <a:t>:http://www.wood-box.com.tw/product-detail-26321.html</a:t>
            </a:r>
          </a:p>
          <a:p>
            <a:r>
              <a:rPr lang="en-US" altLang="zh-TW" dirty="0"/>
              <a:t>http://www.sh-chstorehouse.com/?lang=1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E7B8D3-B705-4CF5-B02A-3A95C9C796D8}" type="slidenum">
              <a:rPr lang="zh-TW" altLang="en-US" smtClean="0"/>
              <a:pPr/>
              <a:t>57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圖片來源</a:t>
            </a:r>
            <a:r>
              <a:rPr lang="en-US" altLang="zh-TW" dirty="0"/>
              <a:t>:http://blog.xuite.net/ooxx5566tw/blog/65590316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E7B8D3-B705-4CF5-B02A-3A95C9C796D8}" type="slidenum">
              <a:rPr lang="zh-TW" altLang="en-US" smtClean="0"/>
              <a:pPr/>
              <a:t>58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圖片來源</a:t>
            </a:r>
            <a:r>
              <a:rPr lang="en-US" altLang="zh-TW" dirty="0"/>
              <a:t>:http://www.tctcn.com/ClassNews.asp?newsID=189</a:t>
            </a:r>
          </a:p>
          <a:p>
            <a:r>
              <a:rPr lang="en-US" altLang="zh-TW" dirty="0"/>
              <a:t>http://zhpan.com.cn/w/?l=cn&amp;query=%BA%CF%C1%A6%B2%E6%B3%B53%B6%D6%D5%D5%C6%AC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E7B8D3-B705-4CF5-B02A-3A95C9C796D8}" type="slidenum">
              <a:rPr lang="zh-TW" altLang="en-US" smtClean="0"/>
              <a:pPr/>
              <a:t>59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E7B8D3-B705-4CF5-B02A-3A95C9C796D8}" type="slidenum">
              <a:rPr lang="zh-TW" altLang="en-US" smtClean="0"/>
              <a:pPr/>
              <a:t>60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E7B8D3-B705-4CF5-B02A-3A95C9C796D8}" type="slidenum">
              <a:rPr lang="zh-TW" altLang="en-US" smtClean="0"/>
              <a:pPr/>
              <a:t>7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E7B8D3-B705-4CF5-B02A-3A95C9C796D8}" type="slidenum">
              <a:rPr lang="zh-TW" altLang="en-US" smtClean="0"/>
              <a:pPr/>
              <a:t>61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E7B8D3-B705-4CF5-B02A-3A95C9C796D8}" type="slidenum">
              <a:rPr lang="zh-TW" altLang="en-US" smtClean="0"/>
              <a:pPr/>
              <a:t>62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E7B8D3-B705-4CF5-B02A-3A95C9C796D8}" type="slidenum">
              <a:rPr lang="zh-TW" altLang="en-US" smtClean="0"/>
              <a:pPr/>
              <a:t>63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E7B8D3-B705-4CF5-B02A-3A95C9C796D8}" type="slidenum">
              <a:rPr lang="zh-TW" altLang="en-US" smtClean="0"/>
              <a:pPr/>
              <a:t>64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E7B8D3-B705-4CF5-B02A-3A95C9C796D8}" type="slidenum">
              <a:rPr lang="zh-TW" altLang="en-US" smtClean="0"/>
              <a:pPr/>
              <a:t>65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E7B8D3-B705-4CF5-B02A-3A95C9C796D8}" type="slidenum">
              <a:rPr lang="zh-TW" altLang="en-US" smtClean="0"/>
              <a:pPr/>
              <a:t>66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E7B8D3-B705-4CF5-B02A-3A95C9C796D8}" type="slidenum">
              <a:rPr lang="zh-TW" altLang="en-US" smtClean="0"/>
              <a:pPr/>
              <a:t>67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E7B8D3-B705-4CF5-B02A-3A95C9C796D8}" type="slidenum">
              <a:rPr lang="zh-TW" altLang="en-US" smtClean="0"/>
              <a:pPr/>
              <a:t>68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E7B8D3-B705-4CF5-B02A-3A95C9C796D8}" type="slidenum">
              <a:rPr lang="zh-TW" altLang="en-US" smtClean="0"/>
              <a:pPr/>
              <a:t>69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E7B8D3-B705-4CF5-B02A-3A95C9C796D8}" type="slidenum">
              <a:rPr lang="zh-TW" altLang="en-US" smtClean="0"/>
              <a:pPr/>
              <a:t>70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E7B8D3-B705-4CF5-B02A-3A95C9C796D8}" type="slidenum">
              <a:rPr lang="zh-TW" altLang="en-US" smtClean="0"/>
              <a:pPr/>
              <a:t>8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E7B8D3-B705-4CF5-B02A-3A95C9C796D8}" type="slidenum">
              <a:rPr lang="zh-TW" altLang="en-US" smtClean="0"/>
              <a:pPr/>
              <a:t>71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E7B8D3-B705-4CF5-B02A-3A95C9C796D8}" type="slidenum">
              <a:rPr lang="zh-TW" altLang="en-US" smtClean="0"/>
              <a:pPr/>
              <a:t>72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E7B8D3-B705-4CF5-B02A-3A95C9C796D8}" type="slidenum">
              <a:rPr lang="zh-TW" altLang="en-US" smtClean="0"/>
              <a:pPr/>
              <a:t>73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E7B8D3-B705-4CF5-B02A-3A95C9C796D8}" type="slidenum">
              <a:rPr lang="zh-TW" altLang="en-US" smtClean="0"/>
              <a:pPr/>
              <a:t>74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E7B8D3-B705-4CF5-B02A-3A95C9C796D8}" type="slidenum">
              <a:rPr lang="zh-TW" altLang="en-US" smtClean="0"/>
              <a:pPr/>
              <a:t>75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E7B8D3-B705-4CF5-B02A-3A95C9C796D8}" type="slidenum">
              <a:rPr lang="zh-TW" altLang="en-US" smtClean="0"/>
              <a:pPr/>
              <a:t>76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E7B8D3-B705-4CF5-B02A-3A95C9C796D8}" type="slidenum">
              <a:rPr lang="zh-TW" altLang="en-US" smtClean="0"/>
              <a:pPr/>
              <a:t>77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E7B8D3-B705-4CF5-B02A-3A95C9C796D8}" type="slidenum">
              <a:rPr lang="zh-TW" altLang="en-US" smtClean="0"/>
              <a:pPr/>
              <a:t>78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E7B8D3-B705-4CF5-B02A-3A95C9C796D8}" type="slidenum">
              <a:rPr lang="zh-TW" altLang="en-US" smtClean="0"/>
              <a:pPr/>
              <a:t>79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E7B8D3-B705-4CF5-B02A-3A95C9C796D8}" type="slidenum">
              <a:rPr lang="zh-TW" altLang="en-US" smtClean="0"/>
              <a:pPr/>
              <a:t>80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E7B8D3-B705-4CF5-B02A-3A95C9C796D8}" type="slidenum">
              <a:rPr lang="zh-TW" altLang="en-US" smtClean="0"/>
              <a:pPr/>
              <a:t>9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E7B8D3-B705-4CF5-B02A-3A95C9C796D8}" type="slidenum">
              <a:rPr lang="zh-TW" altLang="en-US" smtClean="0"/>
              <a:pPr/>
              <a:t>81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E7B8D3-B705-4CF5-B02A-3A95C9C796D8}" type="slidenum">
              <a:rPr lang="zh-TW" altLang="en-US" smtClean="0"/>
              <a:pPr/>
              <a:t>82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E7B8D3-B705-4CF5-B02A-3A95C9C796D8}" type="slidenum">
              <a:rPr lang="zh-TW" altLang="en-US" smtClean="0"/>
              <a:pPr/>
              <a:t>83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E7B8D3-B705-4CF5-B02A-3A95C9C796D8}" type="slidenum">
              <a:rPr lang="zh-TW" altLang="en-US" smtClean="0"/>
              <a:pPr/>
              <a:t>84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E7B8D3-B705-4CF5-B02A-3A95C9C796D8}" type="slidenum">
              <a:rPr lang="zh-TW" altLang="en-US" smtClean="0"/>
              <a:pPr/>
              <a:t>85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E7B8D3-B705-4CF5-B02A-3A95C9C796D8}" type="slidenum">
              <a:rPr lang="zh-TW" altLang="en-US" smtClean="0"/>
              <a:pPr/>
              <a:t>86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E7B8D3-B705-4CF5-B02A-3A95C9C796D8}" type="slidenum">
              <a:rPr lang="zh-TW" altLang="en-US" smtClean="0"/>
              <a:pPr/>
              <a:t>87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E7B8D3-B705-4CF5-B02A-3A95C9C796D8}" type="slidenum">
              <a:rPr lang="zh-TW" altLang="en-US" smtClean="0"/>
              <a:pPr/>
              <a:t>88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E7B8D3-B705-4CF5-B02A-3A95C9C796D8}" type="slidenum">
              <a:rPr lang="zh-TW" altLang="en-US" smtClean="0"/>
              <a:pPr/>
              <a:t>89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E7B8D3-B705-4CF5-B02A-3A95C9C796D8}" type="slidenum">
              <a:rPr lang="zh-TW" altLang="en-US" smtClean="0"/>
              <a:pPr/>
              <a:t>90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E7B8D3-B705-4CF5-B02A-3A95C9C796D8}" type="slidenum">
              <a:rPr lang="zh-TW" altLang="en-US" smtClean="0"/>
              <a:pPr/>
              <a:t>10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E7B8D3-B705-4CF5-B02A-3A95C9C796D8}" type="slidenum">
              <a:rPr lang="zh-TW" altLang="en-US" smtClean="0"/>
              <a:pPr/>
              <a:t>91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E7B8D3-B705-4CF5-B02A-3A95C9C796D8}" type="slidenum">
              <a:rPr lang="zh-TW" altLang="en-US" smtClean="0"/>
              <a:pPr/>
              <a:t>92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E7B8D3-B705-4CF5-B02A-3A95C9C796D8}" type="slidenum">
              <a:rPr lang="zh-TW" altLang="en-US" smtClean="0"/>
              <a:pPr/>
              <a:t>93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E7B8D3-B705-4CF5-B02A-3A95C9C796D8}" type="slidenum">
              <a:rPr lang="zh-TW" altLang="en-US" smtClean="0"/>
              <a:pPr/>
              <a:t>94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E7B8D3-B705-4CF5-B02A-3A95C9C796D8}" type="slidenum">
              <a:rPr lang="zh-TW" altLang="en-US" smtClean="0"/>
              <a:pPr/>
              <a:t>95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E7B8D3-B705-4CF5-B02A-3A95C9C796D8}" type="slidenum">
              <a:rPr lang="zh-TW" altLang="en-US" smtClean="0"/>
              <a:pPr/>
              <a:t>96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E7B8D3-B705-4CF5-B02A-3A95C9C796D8}" type="slidenum">
              <a:rPr lang="zh-TW" altLang="en-US" smtClean="0"/>
              <a:pPr/>
              <a:t>97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E7B8D3-B705-4CF5-B02A-3A95C9C796D8}" type="slidenum">
              <a:rPr lang="zh-TW" altLang="en-US" smtClean="0"/>
              <a:pPr/>
              <a:t>98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E7B8D3-B705-4CF5-B02A-3A95C9C796D8}" type="slidenum">
              <a:rPr lang="zh-TW" altLang="en-US" smtClean="0"/>
              <a:pPr/>
              <a:t>99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E7B8D3-B705-4CF5-B02A-3A95C9C796D8}" type="slidenum">
              <a:rPr lang="zh-TW" altLang="en-US" smtClean="0"/>
              <a:pPr/>
              <a:t>100</a:t>
            </a:fld>
            <a:endParaRPr lang="zh-TW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 b="1">
                <a:latin typeface="標楷體" pitchFamily="65" charset="-120"/>
                <a:ea typeface="標楷體" pitchFamily="65" charset="-120"/>
                <a:cs typeface="Times New Roman" pitchFamily="18" charset="0"/>
              </a:defRPr>
            </a:lvl1pPr>
          </a:lstStyle>
          <a:p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95000"/>
                    <a:lumOff val="5000"/>
                  </a:schemeClr>
                </a:solidFill>
                <a:latin typeface="標楷體" pitchFamily="65" charset="-120"/>
                <a:ea typeface="標楷體" pitchFamily="65" charset="-12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  <a:endParaRPr lang="en-US" altLang="zh-TW" dirty="0"/>
          </a:p>
        </p:txBody>
      </p:sp>
      <p:sp>
        <p:nvSpPr>
          <p:cNvPr id="4" name="頁尾版面配置區 4"/>
          <p:cNvSpPr>
            <a:spLocks noGrp="1"/>
          </p:cNvSpPr>
          <p:nvPr>
            <p:ph type="ftr" sz="quarter" idx="10"/>
          </p:nvPr>
        </p:nvSpPr>
        <p:spPr>
          <a:xfrm>
            <a:off x="1979613" y="6356350"/>
            <a:ext cx="4679950" cy="365125"/>
          </a:xfrm>
        </p:spPr>
        <p:txBody>
          <a:bodyPr/>
          <a:lstStyle>
            <a:lvl1pPr>
              <a:defRPr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r>
              <a:rPr lang="zh-TW" altLang="en-US"/>
              <a:t>物流與運籌管理</a:t>
            </a:r>
            <a:r>
              <a:rPr lang="en-US" altLang="zh-TW"/>
              <a:t>5/e‧</a:t>
            </a:r>
            <a:r>
              <a:rPr lang="zh-TW" altLang="en-US"/>
              <a:t>前程文化 出版</a:t>
            </a:r>
          </a:p>
        </p:txBody>
      </p:sp>
      <p:sp>
        <p:nvSpPr>
          <p:cNvPr id="5" name="投影片編號版面配置區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46D06B-122B-48C4-BBA0-AD6DFDA372D3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A11667-1E2D-4E02-B03D-D857B9AB41DB}" type="datetime1">
              <a:rPr lang="zh-TW" altLang="en-US"/>
              <a:pPr>
                <a:defRPr/>
              </a:pPr>
              <a:t>2017/1/10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en-US"/>
              <a:t>物流與運籌管理</a:t>
            </a:r>
            <a:r>
              <a:rPr lang="en-US" altLang="zh-TW"/>
              <a:t>5/e‧</a:t>
            </a:r>
            <a:r>
              <a:rPr lang="zh-TW" altLang="en-US"/>
              <a:t>前程文化 出版</a:t>
            </a: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5F994A-21E8-4BAD-B5A7-A1B5A1738917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6A6B13-8A29-48F3-8F8D-1D7CAB38C4EF}" type="datetime1">
              <a:rPr lang="zh-TW" altLang="en-US"/>
              <a:pPr>
                <a:defRPr/>
              </a:pPr>
              <a:t>2017/1/10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en-US"/>
              <a:t>物流與運籌管理</a:t>
            </a:r>
            <a:r>
              <a:rPr lang="en-US" altLang="zh-TW"/>
              <a:t>5/e‧</a:t>
            </a:r>
            <a:r>
              <a:rPr lang="zh-TW" altLang="en-US"/>
              <a:t>前程文化 出版</a:t>
            </a: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686246-1DA6-4084-B17B-A4B82C11D10D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A4A419B-6ACE-49BE-9EE4-B3B8CD51720B}" type="datetimeFigureOut">
              <a:rPr lang="zh-TW" altLang="en-US">
                <a:solidFill>
                  <a:prstClr val="black"/>
                </a:solidFill>
              </a:rPr>
              <a:pPr/>
              <a:t>2017/1/10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4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5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7881020-32E2-4943-A72B-6F2956B78C77}" type="slidenum">
              <a:rPr lang="zh-TW" altLang="en-US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quarter" idx="10"/>
          </p:nvPr>
        </p:nvSpPr>
        <p:spPr>
          <a:xfrm>
            <a:off x="461194" y="2493320"/>
            <a:ext cx="4032000" cy="3816000"/>
          </a:xfrm>
        </p:spPr>
        <p:txBody>
          <a:bodyPr/>
          <a:lstStyle/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5" name="內容版面配置區 3"/>
          <p:cNvSpPr>
            <a:spLocks noGrp="1"/>
          </p:cNvSpPr>
          <p:nvPr>
            <p:ph sz="quarter" idx="11"/>
          </p:nvPr>
        </p:nvSpPr>
        <p:spPr>
          <a:xfrm>
            <a:off x="4578350" y="2493320"/>
            <a:ext cx="4032000" cy="3816000"/>
          </a:xfrm>
        </p:spPr>
        <p:txBody>
          <a:bodyPr/>
          <a:lstStyle/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7" name="文字版面配置區 6"/>
          <p:cNvSpPr>
            <a:spLocks noGrp="1"/>
          </p:cNvSpPr>
          <p:nvPr>
            <p:ph type="body" sz="quarter" idx="12"/>
          </p:nvPr>
        </p:nvSpPr>
        <p:spPr>
          <a:xfrm>
            <a:off x="461194" y="1700511"/>
            <a:ext cx="4032000" cy="720725"/>
          </a:xfrm>
        </p:spPr>
        <p:txBody>
          <a:bodyPr/>
          <a:lstStyle>
            <a:lvl1pPr>
              <a:buNone/>
              <a:defRPr sz="3600"/>
            </a:lvl1pPr>
          </a:lstStyle>
          <a:p>
            <a:pPr lvl="0"/>
            <a:endParaRPr lang="zh-TW" altLang="en-US" dirty="0"/>
          </a:p>
        </p:txBody>
      </p:sp>
      <p:sp>
        <p:nvSpPr>
          <p:cNvPr id="8" name="文字版面配置區 6"/>
          <p:cNvSpPr>
            <a:spLocks noGrp="1"/>
          </p:cNvSpPr>
          <p:nvPr>
            <p:ph type="body" sz="quarter" idx="13"/>
          </p:nvPr>
        </p:nvSpPr>
        <p:spPr>
          <a:xfrm>
            <a:off x="4578350" y="1700511"/>
            <a:ext cx="4032000" cy="720725"/>
          </a:xfrm>
        </p:spPr>
        <p:txBody>
          <a:bodyPr/>
          <a:lstStyle>
            <a:lvl1pPr>
              <a:buNone/>
              <a:defRPr sz="3600"/>
            </a:lvl1pPr>
          </a:lstStyle>
          <a:p>
            <a:pPr lvl="0"/>
            <a:endParaRPr lang="zh-TW" altLang="en-US" dirty="0"/>
          </a:p>
        </p:txBody>
      </p:sp>
      <p:sp>
        <p:nvSpPr>
          <p:cNvPr id="9" name="日期版面配置區 3"/>
          <p:cNvSpPr>
            <a:spLocks noGrp="1"/>
          </p:cNvSpPr>
          <p:nvPr>
            <p:ph type="dt" sz="half" idx="1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A4A419B-6ACE-49BE-9EE4-B3B8CD51720B}" type="datetimeFigureOut">
              <a:rPr lang="zh-TW" altLang="en-US">
                <a:solidFill>
                  <a:prstClr val="black"/>
                </a:solidFill>
              </a:rPr>
              <a:pPr/>
              <a:t>2017/1/10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10" name="頁尾版面配置區 4"/>
          <p:cNvSpPr>
            <a:spLocks noGrp="1"/>
          </p:cNvSpPr>
          <p:nvPr>
            <p:ph type="ftr" sz="quarter" idx="15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11" name="投影片編號版面配置區 5"/>
          <p:cNvSpPr>
            <a:spLocks noGrp="1"/>
          </p:cNvSpPr>
          <p:nvPr>
            <p:ph type="sldNum" sz="quarter" idx="16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7881020-32E2-4943-A72B-6F2956B78C77}" type="slidenum">
              <a:rPr lang="zh-TW" altLang="en-US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A4A419B-6ACE-49BE-9EE4-B3B8CD51720B}" type="datetimeFigureOut">
              <a:rPr lang="zh-TW" altLang="en-US">
                <a:solidFill>
                  <a:prstClr val="black"/>
                </a:solidFill>
              </a:rPr>
              <a:pPr/>
              <a:t>2017/1/10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4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5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7881020-32E2-4943-A72B-6F2956B78C77}" type="slidenum">
              <a:rPr lang="zh-TW" altLang="en-US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8" name="直排文字版面配置區 7"/>
          <p:cNvSpPr>
            <a:spLocks noGrp="1"/>
          </p:cNvSpPr>
          <p:nvPr>
            <p:ph type="body" orient="vert" sz="quarter" idx="13"/>
          </p:nvPr>
        </p:nvSpPr>
        <p:spPr>
          <a:xfrm>
            <a:off x="7812360" y="319956"/>
            <a:ext cx="1080815" cy="6192000"/>
          </a:xfrm>
        </p:spPr>
        <p:txBody>
          <a:bodyPr vert="eaVert" anchor="ctr"/>
          <a:lstStyle>
            <a:lvl1pPr>
              <a:buNone/>
              <a:defRPr sz="4000"/>
            </a:lvl1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70D1576-7EE6-4F61-BE93-39FC0CF9969A}" type="datetimeFigureOut">
              <a:rPr lang="zh-TW" altLang="en-US" smtClean="0">
                <a:solidFill>
                  <a:prstClr val="black"/>
                </a:solidFill>
              </a:rPr>
              <a:pPr/>
              <a:t>2017/1/10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474630-7CA8-4779-8939-BEDD6022339C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06901C-91DF-4B0D-8C47-440CE743E9E4}" type="datetime1">
              <a:rPr lang="zh-TW" altLang="en-US"/>
              <a:pPr>
                <a:defRPr/>
              </a:pPr>
              <a:t>2017/1/10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en-US"/>
              <a:t>物流與運籌管理</a:t>
            </a:r>
            <a:r>
              <a:rPr lang="en-US" altLang="zh-TW"/>
              <a:t>5/e‧</a:t>
            </a:r>
            <a:r>
              <a:rPr lang="zh-TW" altLang="en-US"/>
              <a:t>前程文化 出版</a:t>
            </a: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00CB12-6896-4D64-AC22-B5E078F39DDC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553813-FF32-4931-87CA-10B0B491D4FA}" type="datetime1">
              <a:rPr lang="zh-TW" altLang="en-US"/>
              <a:pPr>
                <a:defRPr/>
              </a:pPr>
              <a:t>2017/1/10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en-US"/>
              <a:t>物流與運籌管理</a:t>
            </a:r>
            <a:r>
              <a:rPr lang="en-US" altLang="zh-TW"/>
              <a:t>5/e‧</a:t>
            </a:r>
            <a:r>
              <a:rPr lang="zh-TW" altLang="en-US"/>
              <a:t>前程文化 出版</a:t>
            </a:r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78074D-14FB-43E7-A2F7-DD089BD450CE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8A7B0A-52DC-4FA6-8FDD-0CBE0971650B}" type="datetime1">
              <a:rPr lang="zh-TW" altLang="en-US"/>
              <a:pPr>
                <a:defRPr/>
              </a:pPr>
              <a:t>2017/1/10</a:t>
            </a:fld>
            <a:endParaRPr lang="zh-TW" altLang="en-US"/>
          </a:p>
        </p:txBody>
      </p:sp>
      <p:sp>
        <p:nvSpPr>
          <p:cNvPr id="8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en-US"/>
              <a:t>物流與運籌管理</a:t>
            </a:r>
            <a:r>
              <a:rPr lang="en-US" altLang="zh-TW"/>
              <a:t>5/e‧</a:t>
            </a:r>
            <a:r>
              <a:rPr lang="zh-TW" altLang="en-US"/>
              <a:t>前程文化 出版</a:t>
            </a:r>
          </a:p>
        </p:txBody>
      </p:sp>
      <p:sp>
        <p:nvSpPr>
          <p:cNvPr id="9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82F8B0-85F6-4E46-9CDA-284BDCFE681F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ABCCE0-5A8C-4750-B560-2A0884902B8C}" type="datetime1">
              <a:rPr lang="zh-TW" altLang="en-US"/>
              <a:pPr>
                <a:defRPr/>
              </a:pPr>
              <a:t>2017/1/10</a:t>
            </a:fld>
            <a:endParaRPr lang="zh-TW" altLang="en-US"/>
          </a:p>
        </p:txBody>
      </p:sp>
      <p:sp>
        <p:nvSpPr>
          <p:cNvPr id="4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en-US"/>
              <a:t>物流與運籌管理</a:t>
            </a:r>
            <a:r>
              <a:rPr lang="en-US" altLang="zh-TW"/>
              <a:t>5/e‧</a:t>
            </a:r>
            <a:r>
              <a:rPr lang="zh-TW" altLang="en-US"/>
              <a:t>前程文化 出版</a:t>
            </a:r>
          </a:p>
        </p:txBody>
      </p:sp>
      <p:sp>
        <p:nvSpPr>
          <p:cNvPr id="5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3C34BF-DBDB-42E9-94DD-F8A5CD2175CE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FDBB2E-AD77-4014-A41A-B73ECE830F5D}" type="datetime1">
              <a:rPr lang="zh-TW" altLang="en-US"/>
              <a:pPr>
                <a:defRPr/>
              </a:pPr>
              <a:t>2017/1/10</a:t>
            </a:fld>
            <a:endParaRPr lang="zh-TW" altLang="en-US"/>
          </a:p>
        </p:txBody>
      </p:sp>
      <p:sp>
        <p:nvSpPr>
          <p:cNvPr id="3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en-US"/>
              <a:t>物流與運籌管理</a:t>
            </a:r>
            <a:r>
              <a:rPr lang="en-US" altLang="zh-TW"/>
              <a:t>5/e‧</a:t>
            </a:r>
            <a:r>
              <a:rPr lang="zh-TW" altLang="en-US"/>
              <a:t>前程文化 出版</a:t>
            </a:r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6E3B3E-E45A-4E9F-8274-71C3696E088E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8C620F-AB0F-45E6-BF8A-FF46306AD85B}" type="datetime1">
              <a:rPr lang="zh-TW" altLang="en-US"/>
              <a:pPr>
                <a:defRPr/>
              </a:pPr>
              <a:t>2017/1/10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en-US"/>
              <a:t>物流與運籌管理</a:t>
            </a:r>
            <a:r>
              <a:rPr lang="en-US" altLang="zh-TW"/>
              <a:t>5/e‧</a:t>
            </a:r>
            <a:r>
              <a:rPr lang="zh-TW" altLang="en-US"/>
              <a:t>前程文化 出版</a:t>
            </a:r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F31639-C5C1-452A-BD9A-843D48FD08B7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TW" altLang="en-US" noProof="0"/>
              <a:t>按一下圖示以新增圖片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4EA382-7AA5-47A8-83B8-A4F60ED6BEB8}" type="datetime1">
              <a:rPr lang="zh-TW" altLang="en-US"/>
              <a:pPr>
                <a:defRPr/>
              </a:pPr>
              <a:t>2017/1/10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en-US"/>
              <a:t>物流與運籌管理</a:t>
            </a:r>
            <a:r>
              <a:rPr lang="en-US" altLang="zh-TW"/>
              <a:t>5/e‧</a:t>
            </a:r>
            <a:r>
              <a:rPr lang="zh-TW" altLang="en-US"/>
              <a:t>前程文化 出版</a:t>
            </a:r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9B2A2A-2175-49C5-A0F4-4E560BFF2AF7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標題版面配置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27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4DAB23B2-D2FB-495D-B27E-5423FA44DECA}" type="datetime1">
              <a:rPr lang="zh-TW" altLang="en-US"/>
              <a:pPr>
                <a:defRPr/>
              </a:pPr>
              <a:t>2017/1/10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r>
              <a:rPr lang="zh-TW" altLang="en-US"/>
              <a:t>物流與運籌管理</a:t>
            </a:r>
            <a:r>
              <a:rPr lang="en-US" altLang="zh-TW"/>
              <a:t>5/e‧</a:t>
            </a:r>
            <a:r>
              <a:rPr lang="zh-TW" altLang="en-US"/>
              <a:t>前程文化 出版</a:t>
            </a: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0DFDB734-423B-4D1B-AC59-A08FBF40B6EF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3" r:id="rId12"/>
    <p:sldLayoutId id="2147483684" r:id="rId13"/>
    <p:sldLayoutId id="2147483665" r:id="rId14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4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dirty="0">
                <a:latin typeface="Times New Roman" pitchFamily="18" charset="0"/>
              </a:rPr>
              <a:t>第</a:t>
            </a:r>
            <a:r>
              <a:rPr lang="en-US" altLang="zh-TW" dirty="0">
                <a:latin typeface="Times New Roman" pitchFamily="18" charset="0"/>
              </a:rPr>
              <a:t>4</a:t>
            </a:r>
            <a:r>
              <a:rPr lang="zh-TW" altLang="en-US" dirty="0">
                <a:latin typeface="Times New Roman" pitchFamily="18" charset="0"/>
              </a:rPr>
              <a:t>章 </a:t>
            </a:r>
            <a:r>
              <a:rPr lang="en-US" altLang="zh-TW" dirty="0">
                <a:latin typeface="Times New Roman" pitchFamily="18" charset="0"/>
              </a:rPr>
              <a:t/>
            </a:r>
            <a:br>
              <a:rPr lang="en-US" altLang="zh-TW" dirty="0">
                <a:latin typeface="Times New Roman" pitchFamily="18" charset="0"/>
              </a:rPr>
            </a:br>
            <a:r>
              <a:rPr lang="zh-TW" altLang="en-US" dirty="0">
                <a:latin typeface="Times New Roman" pitchFamily="18" charset="0"/>
              </a:rPr>
              <a:t>物流中心作業設施與安全評估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zh-TW" b="1" dirty="0"/>
              <a:t>開放型物流中心</a:t>
            </a:r>
            <a:endParaRPr lang="zh-TW" altLang="en-US" b="1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95536" y="1124744"/>
            <a:ext cx="8229600" cy="4525963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zh-TW" altLang="zh-TW" dirty="0">
                <a:solidFill>
                  <a:srgbClr val="FF0000"/>
                </a:solidFill>
              </a:rPr>
              <a:t>多數</a:t>
            </a:r>
            <a:r>
              <a:rPr lang="zh-TW" altLang="zh-TW" dirty="0"/>
              <a:t>物流中心為此類型</a:t>
            </a:r>
            <a:r>
              <a:rPr lang="zh-TW" altLang="en-US" dirty="0"/>
              <a:t>，大多是倉儲業或是運輸業者所成立 。</a:t>
            </a:r>
            <a:endParaRPr lang="en-US" altLang="zh-TW" dirty="0"/>
          </a:p>
          <a:p>
            <a:pPr>
              <a:lnSpc>
                <a:spcPct val="150000"/>
              </a:lnSpc>
            </a:pPr>
            <a:r>
              <a:rPr lang="zh-TW" altLang="zh-TW" dirty="0"/>
              <a:t>又稱為</a:t>
            </a:r>
            <a:r>
              <a:rPr lang="zh-TW" altLang="zh-TW" dirty="0">
                <a:solidFill>
                  <a:srgbClr val="FF0000"/>
                </a:solidFill>
              </a:rPr>
              <a:t>第三方物流（</a:t>
            </a:r>
            <a:r>
              <a:rPr lang="en-US" altLang="zh-TW" dirty="0">
                <a:solidFill>
                  <a:srgbClr val="FF0000"/>
                </a:solidFill>
              </a:rPr>
              <a:t>3PL, TPL</a:t>
            </a:r>
            <a:r>
              <a:rPr lang="zh-TW" altLang="zh-TW" dirty="0">
                <a:solidFill>
                  <a:srgbClr val="FF0000"/>
                </a:solidFill>
              </a:rPr>
              <a:t>）</a:t>
            </a:r>
            <a:endParaRPr lang="en-US" altLang="zh-TW" dirty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r>
              <a:rPr lang="zh-TW" altLang="zh-TW" dirty="0"/>
              <a:t>將商品由製造商或進口商送至零售商或是工廠的</a:t>
            </a:r>
            <a:r>
              <a:rPr lang="zh-TW" altLang="zh-TW" dirty="0">
                <a:solidFill>
                  <a:srgbClr val="FF0000"/>
                </a:solidFill>
              </a:rPr>
              <a:t>中間流通業者</a:t>
            </a:r>
            <a:r>
              <a:rPr lang="zh-TW" altLang="en-US" dirty="0"/>
              <a:t>。</a:t>
            </a:r>
            <a:endParaRPr lang="en-US" altLang="zh-TW" dirty="0"/>
          </a:p>
          <a:p>
            <a:pPr>
              <a:lnSpc>
                <a:spcPct val="150000"/>
              </a:lnSpc>
            </a:pPr>
            <a:r>
              <a:rPr lang="zh-TW" altLang="en-US" dirty="0"/>
              <a:t>收入來源為對</a:t>
            </a:r>
            <a:r>
              <a:rPr lang="zh-TW" altLang="zh-TW" dirty="0">
                <a:solidFill>
                  <a:srgbClr val="FF0000"/>
                </a:solidFill>
              </a:rPr>
              <a:t>商品</a:t>
            </a:r>
            <a:r>
              <a:rPr lang="zh-TW" altLang="zh-TW" dirty="0"/>
              <a:t>收取</a:t>
            </a:r>
            <a:r>
              <a:rPr lang="zh-TW" altLang="zh-TW" dirty="0">
                <a:solidFill>
                  <a:srgbClr val="FF0000"/>
                </a:solidFill>
              </a:rPr>
              <a:t>某一百分比的費用</a:t>
            </a:r>
            <a:r>
              <a:rPr lang="zh-TW" altLang="en-US" dirty="0"/>
              <a:t>。</a:t>
            </a:r>
            <a:endParaRPr lang="en-US" altLang="zh-TW" dirty="0"/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危害的辨識及分類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zh-TW" altLang="en-US" dirty="0"/>
              <a:t>職業衛生常見的四種職業健康危害因子有：</a:t>
            </a:r>
            <a:endParaRPr lang="en-US" altLang="zh-TW" dirty="0"/>
          </a:p>
          <a:p>
            <a:pPr marL="514350" indent="-514350">
              <a:buFont typeface="+mj-lt"/>
              <a:buAutoNum type="arabicPeriod" startAt="3"/>
            </a:pPr>
            <a:r>
              <a:rPr lang="zh-TW" altLang="en-US" dirty="0">
                <a:solidFill>
                  <a:srgbClr val="FF0000"/>
                </a:solidFill>
              </a:rPr>
              <a:t>生物性危害</a:t>
            </a:r>
            <a:endParaRPr lang="en-US" altLang="zh-TW" dirty="0">
              <a:solidFill>
                <a:srgbClr val="FF0000"/>
              </a:solidFill>
            </a:endParaRPr>
          </a:p>
          <a:p>
            <a:pPr marL="711200" lvl="1" indent="-261938"/>
            <a:r>
              <a:rPr lang="zh-TW" altLang="en-US" dirty="0"/>
              <a:t>因動植物所引起的人體危害。</a:t>
            </a:r>
            <a:endParaRPr lang="en-US" altLang="zh-TW" dirty="0"/>
          </a:p>
          <a:p>
            <a:pPr lvl="1"/>
            <a:r>
              <a:rPr lang="zh-TW" altLang="en-US" dirty="0">
                <a:latin typeface="DFMingStd-W3"/>
              </a:rPr>
              <a:t>如致病性細菌、病毒、黴菌、昆蟲、寄生蟲等。</a:t>
            </a:r>
            <a:endParaRPr lang="zh-TW" altLang="en-US" dirty="0"/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危害的辨識及分類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zh-TW" altLang="en-US" dirty="0"/>
              <a:t>職業衛生常見的四種職業健康危害因子有：</a:t>
            </a:r>
            <a:endParaRPr lang="en-US" altLang="zh-TW" dirty="0"/>
          </a:p>
          <a:p>
            <a:pPr marL="514350" indent="-514350">
              <a:buFont typeface="+mj-lt"/>
              <a:buAutoNum type="arabicPeriod" startAt="4"/>
            </a:pPr>
            <a:r>
              <a:rPr lang="zh-TW" altLang="en-US" dirty="0">
                <a:solidFill>
                  <a:srgbClr val="FF0000"/>
                </a:solidFill>
              </a:rPr>
              <a:t>人因工程危害</a:t>
            </a:r>
            <a:endParaRPr lang="en-US" altLang="zh-TW" dirty="0">
              <a:solidFill>
                <a:srgbClr val="FF0000"/>
              </a:solidFill>
            </a:endParaRPr>
          </a:p>
          <a:p>
            <a:pPr marL="971550" lvl="1" indent="-514350"/>
            <a:r>
              <a:rPr lang="zh-TW" altLang="en-US" dirty="0"/>
              <a:t>姿勢不良</a:t>
            </a:r>
            <a:endParaRPr lang="en-US" altLang="zh-TW" dirty="0"/>
          </a:p>
          <a:p>
            <a:pPr marL="971550" lvl="1" indent="-514350"/>
            <a:r>
              <a:rPr lang="zh-TW" altLang="en-US" dirty="0"/>
              <a:t>用力過度</a:t>
            </a:r>
            <a:endParaRPr lang="en-US" altLang="zh-TW" dirty="0"/>
          </a:p>
          <a:p>
            <a:pPr marL="971550" lvl="1" indent="-514350"/>
            <a:r>
              <a:rPr lang="zh-TW" altLang="en-US" dirty="0"/>
              <a:t>沒有休息</a:t>
            </a:r>
            <a:endParaRPr lang="en-US" altLang="zh-TW" dirty="0"/>
          </a:p>
          <a:p>
            <a:pPr marL="971550" lvl="1" indent="-514350"/>
            <a:r>
              <a:rPr lang="zh-TW" altLang="en-US" dirty="0"/>
              <a:t>長期重覆性動作</a:t>
            </a:r>
            <a:r>
              <a:rPr lang="zh-TW" altLang="en-US" dirty="0">
                <a:latin typeface="DFMingStd-W3"/>
              </a:rPr>
              <a:t>等。</a:t>
            </a:r>
            <a:endParaRPr lang="zh-TW" altLang="en-US" dirty="0"/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>
                <a:solidFill>
                  <a:srgbClr val="0070C0"/>
                </a:solidFill>
              </a:rPr>
              <a:t>人因工程運用在人員揀貨設計</a:t>
            </a:r>
          </a:p>
        </p:txBody>
      </p:sp>
      <p:pic>
        <p:nvPicPr>
          <p:cNvPr id="4" name="內容版面配置區 3" descr="圖4-29  人因工程運用在物流中心的人員揀貨設計非常重要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95536" y="1268761"/>
            <a:ext cx="8280920" cy="4608512"/>
          </a:xfrm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>
                <a:solidFill>
                  <a:srgbClr val="0070C0"/>
                </a:solidFill>
              </a:rPr>
              <a:t>風險管理理念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/>
          <a:lstStyle/>
          <a:p>
            <a:r>
              <a:rPr lang="zh-TW" altLang="en-US" dirty="0"/>
              <a:t>以</a:t>
            </a:r>
            <a:r>
              <a:rPr lang="zh-TW" altLang="en-US" dirty="0">
                <a:solidFill>
                  <a:srgbClr val="FF0000"/>
                </a:solidFill>
              </a:rPr>
              <a:t>最小的成本</a:t>
            </a:r>
            <a:r>
              <a:rPr lang="zh-TW" altLang="en-US" dirty="0"/>
              <a:t>獲取最大的安全保障</a:t>
            </a:r>
            <a:endParaRPr lang="en-US" altLang="zh-TW" dirty="0"/>
          </a:p>
          <a:p>
            <a:pPr lvl="1"/>
            <a:r>
              <a:rPr lang="zh-TW" altLang="en-US" sz="2400" dirty="0"/>
              <a:t>理想的風險管理</a:t>
            </a:r>
            <a:r>
              <a:rPr lang="zh-TW" altLang="en-US" sz="2400" dirty="0">
                <a:solidFill>
                  <a:srgbClr val="FF0000"/>
                </a:solidFill>
              </a:rPr>
              <a:t>可排定優先次序</a:t>
            </a:r>
            <a:r>
              <a:rPr lang="zh-TW" altLang="en-US" sz="2400" dirty="0"/>
              <a:t>，                                        </a:t>
            </a:r>
            <a:r>
              <a:rPr lang="zh-TW" altLang="en-US" sz="2400" dirty="0">
                <a:solidFill>
                  <a:srgbClr val="FF0000"/>
                </a:solidFill>
              </a:rPr>
              <a:t>優先處理</a:t>
            </a:r>
            <a:r>
              <a:rPr lang="zh-TW" altLang="en-US" sz="2400" dirty="0"/>
              <a:t>引發最大損失及發生機率最高的事件，                                </a:t>
            </a:r>
            <a:r>
              <a:rPr lang="zh-TW" altLang="en-US" sz="2400" dirty="0">
                <a:solidFill>
                  <a:srgbClr val="3333FF"/>
                </a:solidFill>
              </a:rPr>
              <a:t>其次</a:t>
            </a:r>
            <a:r>
              <a:rPr lang="zh-TW" altLang="en-US" sz="2400" dirty="0"/>
              <a:t>再處理風險相對較低的事件。</a:t>
            </a:r>
            <a:endParaRPr lang="en-US" altLang="zh-TW" sz="2400" dirty="0"/>
          </a:p>
          <a:p>
            <a:endParaRPr lang="zh-TW" altLang="en-US" dirty="0"/>
          </a:p>
        </p:txBody>
      </p:sp>
      <p:pic>
        <p:nvPicPr>
          <p:cNvPr id="194562" name="Picture 2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0" y="2996952"/>
            <a:ext cx="9144000" cy="38610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>
                <a:solidFill>
                  <a:srgbClr val="0070C0"/>
                </a:solidFill>
              </a:rPr>
              <a:t>第三方物流的業務風險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323528" y="1417638"/>
            <a:ext cx="4038600" cy="4525963"/>
          </a:xfrm>
        </p:spPr>
        <p:txBody>
          <a:bodyPr/>
          <a:lstStyle/>
          <a:p>
            <a:r>
              <a:rPr lang="zh-TW" altLang="en-US" dirty="0"/>
              <a:t>主要三個方面：</a:t>
            </a:r>
            <a:endParaRPr lang="en-US" altLang="zh-TW" dirty="0"/>
          </a:p>
          <a:p>
            <a:pPr marL="971550" lvl="1" indent="-514350">
              <a:buFont typeface="+mj-lt"/>
              <a:buAutoNum type="arabicPeriod"/>
            </a:pPr>
            <a:r>
              <a:rPr lang="zh-TW" altLang="en-US" dirty="0"/>
              <a:t>與</a:t>
            </a:r>
            <a:r>
              <a:rPr lang="zh-TW" altLang="en-US" dirty="0">
                <a:solidFill>
                  <a:srgbClr val="FF0000"/>
                </a:solidFill>
              </a:rPr>
              <a:t>社會公眾間</a:t>
            </a:r>
            <a:r>
              <a:rPr lang="zh-TW" altLang="en-US" dirty="0"/>
              <a:t>可能產生的風險</a:t>
            </a:r>
            <a:endParaRPr lang="en-US" altLang="zh-TW" dirty="0"/>
          </a:p>
          <a:p>
            <a:pPr marL="1371600" lvl="2" indent="-514350"/>
            <a:r>
              <a:rPr lang="zh-TW" altLang="en-US" dirty="0"/>
              <a:t>危險品洩漏風險</a:t>
            </a:r>
            <a:endParaRPr lang="en-US" altLang="zh-TW" dirty="0"/>
          </a:p>
          <a:p>
            <a:pPr marL="1371600" lvl="2" indent="-514350"/>
            <a:r>
              <a:rPr lang="zh-TW" altLang="en-US" dirty="0"/>
              <a:t>交通肇事風險</a:t>
            </a:r>
            <a:endParaRPr lang="en-US" altLang="zh-TW" dirty="0"/>
          </a:p>
          <a:p>
            <a:pPr marL="1371600" lvl="2" indent="-514350"/>
            <a:r>
              <a:rPr lang="zh-TW" altLang="en-US" dirty="0"/>
              <a:t>環境污染風險</a:t>
            </a:r>
            <a:endParaRPr lang="en-US" altLang="zh-TW" dirty="0"/>
          </a:p>
          <a:p>
            <a:pPr marL="971550" lvl="1" indent="-514350">
              <a:buFont typeface="+mj-lt"/>
              <a:buAutoNum type="arabicPeriod"/>
            </a:pPr>
            <a:r>
              <a:rPr lang="zh-TW" altLang="en-US" dirty="0"/>
              <a:t>與</a:t>
            </a:r>
            <a:r>
              <a:rPr lang="zh-TW" altLang="en-US" dirty="0">
                <a:solidFill>
                  <a:srgbClr val="FF0000"/>
                </a:solidFill>
              </a:rPr>
              <a:t>託運人間</a:t>
            </a:r>
            <a:r>
              <a:rPr lang="zh-TW" altLang="en-US" dirty="0"/>
              <a:t>可能產生的風險</a:t>
            </a:r>
            <a:endParaRPr lang="en-US" altLang="zh-TW" dirty="0"/>
          </a:p>
          <a:p>
            <a:pPr marL="1371600" lvl="2" indent="-514350"/>
            <a:r>
              <a:rPr lang="zh-TW" altLang="en-US" dirty="0"/>
              <a:t>延遲運輸配送</a:t>
            </a:r>
            <a:endParaRPr lang="en-US" altLang="zh-TW" dirty="0"/>
          </a:p>
          <a:p>
            <a:pPr marL="1371600" lvl="2" indent="-514350"/>
            <a:r>
              <a:rPr lang="zh-TW" altLang="en-US" dirty="0"/>
              <a:t>錯發錯運</a:t>
            </a:r>
            <a:endParaRPr lang="en-US" altLang="zh-TW" dirty="0"/>
          </a:p>
          <a:p>
            <a:pPr marL="1371600" lvl="2" indent="-514350"/>
            <a:r>
              <a:rPr lang="zh-TW" altLang="en-US" dirty="0"/>
              <a:t>貨物滅失和損害</a:t>
            </a:r>
            <a:endParaRPr lang="en-US" altLang="zh-TW" dirty="0"/>
          </a:p>
          <a:p>
            <a:pPr marL="1371600" lvl="2" indent="-514350"/>
            <a:endParaRPr lang="en-US" altLang="zh-TW" dirty="0"/>
          </a:p>
          <a:p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zh-TW" dirty="0"/>
              <a:t>3. </a:t>
            </a:r>
            <a:r>
              <a:rPr lang="zh-TW" altLang="en-US" sz="2400" dirty="0"/>
              <a:t>與</a:t>
            </a:r>
            <a:r>
              <a:rPr lang="zh-TW" altLang="en-US" sz="2400" dirty="0">
                <a:solidFill>
                  <a:srgbClr val="FF0000"/>
                </a:solidFill>
              </a:rPr>
              <a:t>外包商之間</a:t>
            </a:r>
            <a:r>
              <a:rPr lang="zh-TW" altLang="en-US" sz="2400" dirty="0"/>
              <a:t>可能產生的風險</a:t>
            </a:r>
          </a:p>
          <a:p>
            <a:r>
              <a:rPr lang="zh-TW" altLang="en-US" sz="2400" dirty="0"/>
              <a:t>詐騙風險</a:t>
            </a:r>
          </a:p>
          <a:p>
            <a:r>
              <a:rPr lang="zh-TW" altLang="en-US" sz="2400" dirty="0"/>
              <a:t>傳遞性風險</a:t>
            </a:r>
          </a:p>
          <a:p>
            <a:endParaRPr lang="zh-TW" altLang="en-US" dirty="0"/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>
                <a:solidFill>
                  <a:srgbClr val="0070C0"/>
                </a:solidFill>
              </a:rPr>
              <a:t>物流風險</a:t>
            </a:r>
          </a:p>
        </p:txBody>
      </p:sp>
      <p:pic>
        <p:nvPicPr>
          <p:cNvPr id="4" name="內容版面配置區 3" descr="圖4-31  貨物滅失和損害帶來的賠償風險是對物流安全性的挑戰(請將中間名反白以維)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571500" y="1353647"/>
            <a:ext cx="8001000" cy="4497185"/>
          </a:xfrm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10146"/>
          </a:xfrm>
        </p:spPr>
        <p:txBody>
          <a:bodyPr>
            <a:normAutofit fontScale="90000"/>
          </a:bodyPr>
          <a:lstStyle/>
          <a:p>
            <a:r>
              <a:rPr lang="zh-TW" altLang="en-US" b="1" dirty="0">
                <a:solidFill>
                  <a:srgbClr val="0070C0"/>
                </a:solidFill>
              </a:rPr>
              <a:t>第三方物流企業藉由科技設備        來降低社會公眾間的風險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2050" name="Picture 2" descr="D:\國際物流助理管理師編書資料\DL編書內容\最後一校\209頁圖4-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628800"/>
            <a:ext cx="8208912" cy="4286250"/>
          </a:xfrm>
          <a:prstGeom prst="rect">
            <a:avLst/>
          </a:prstGeom>
          <a:noFill/>
        </p:spPr>
      </p:pic>
      <p:sp>
        <p:nvSpPr>
          <p:cNvPr id="5" name="標題 1"/>
          <p:cNvSpPr txBox="1">
            <a:spLocks/>
          </p:cNvSpPr>
          <p:nvPr/>
        </p:nvSpPr>
        <p:spPr bwMode="auto">
          <a:xfrm>
            <a:off x="4788024" y="5931024"/>
            <a:ext cx="4355976" cy="926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7500"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(</a:t>
            </a:r>
            <a:r>
              <a:rPr kumimoji="0" lang="zh-TW" alt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自動洗箱機</a:t>
            </a:r>
            <a:r>
              <a:rPr kumimoji="0" lang="en-US" altLang="zh-TW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)</a:t>
            </a:r>
            <a:endParaRPr kumimoji="0" lang="zh-TW" alt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dirty="0"/>
              <a:t>本章節學習結束</a:t>
            </a:r>
            <a:r>
              <a:rPr lang="en-US" altLang="zh-TW" dirty="0"/>
              <a:t/>
            </a:r>
            <a:br>
              <a:rPr lang="en-US" altLang="zh-TW" dirty="0"/>
            </a:br>
            <a:r>
              <a:rPr lang="zh-TW" altLang="en-US"/>
              <a:t>請準備參加隨堂測驗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28A0DBF-BD6C-4A38-8101-34F7C4C73FCD}" type="slidenum">
              <a:rPr lang="zh-TW" altLang="en-US" smtClean="0"/>
              <a:pPr/>
              <a:t>107</a:t>
            </a:fld>
            <a:endParaRPr lang="zh-TW" alt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zh-TW" dirty="0"/>
              <a:t>開放型物流中心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第三方物流</a:t>
            </a:r>
            <a:r>
              <a:rPr lang="zh-TW" altLang="en-US" dirty="0">
                <a:solidFill>
                  <a:srgbClr val="FF0000"/>
                </a:solidFill>
              </a:rPr>
              <a:t>服務對象並無限制</a:t>
            </a:r>
            <a:r>
              <a:rPr lang="zh-TW" altLang="en-US" dirty="0"/>
              <a:t>。</a:t>
            </a:r>
            <a:endParaRPr lang="en-US" altLang="zh-TW" dirty="0"/>
          </a:p>
          <a:p>
            <a:endParaRPr lang="en-US" altLang="zh-TW" sz="1200" dirty="0"/>
          </a:p>
          <a:p>
            <a:r>
              <a:rPr lang="zh-TW" altLang="en-US" dirty="0"/>
              <a:t>針對連鎖零售商或是科學園區及工業區的廠商</a:t>
            </a:r>
            <a:r>
              <a:rPr lang="zh-TW" altLang="en-US" dirty="0">
                <a:solidFill>
                  <a:srgbClr val="FF0000"/>
                </a:solidFill>
              </a:rPr>
              <a:t>提供完整的物流支援作業</a:t>
            </a:r>
            <a:r>
              <a:rPr lang="zh-TW" altLang="en-US" dirty="0"/>
              <a:t>。</a:t>
            </a:r>
            <a:endParaRPr lang="en-US" altLang="zh-TW" dirty="0"/>
          </a:p>
          <a:p>
            <a:endParaRPr lang="en-US" altLang="zh-TW" sz="1200" dirty="0"/>
          </a:p>
          <a:p>
            <a:r>
              <a:rPr lang="zh-TW" altLang="en-US" dirty="0"/>
              <a:t>專責扮演生產與零售業者間的</a:t>
            </a:r>
            <a:r>
              <a:rPr lang="zh-TW" altLang="en-US" dirty="0">
                <a:solidFill>
                  <a:srgbClr val="FF0000"/>
                </a:solidFill>
              </a:rPr>
              <a:t>溝通橋樑</a:t>
            </a:r>
            <a:r>
              <a:rPr lang="zh-TW" altLang="en-US" dirty="0"/>
              <a:t>，</a:t>
            </a:r>
            <a:r>
              <a:rPr lang="zh-TW" altLang="en-US" dirty="0">
                <a:solidFill>
                  <a:srgbClr val="FF0000"/>
                </a:solidFill>
              </a:rPr>
              <a:t>不從事買賣零售作業</a:t>
            </a:r>
            <a:r>
              <a:rPr lang="zh-TW" altLang="en-US" dirty="0"/>
              <a:t>。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zh-TW" b="1" dirty="0">
                <a:solidFill>
                  <a:srgbClr val="0070C0"/>
                </a:solidFill>
              </a:rPr>
              <a:t>日本大阪港某開放型物流中心</a:t>
            </a:r>
            <a:endParaRPr lang="zh-TW" altLang="en-US" b="1" dirty="0">
              <a:solidFill>
                <a:srgbClr val="0070C0"/>
              </a:solidFill>
            </a:endParaRPr>
          </a:p>
        </p:txBody>
      </p:sp>
      <p:pic>
        <p:nvPicPr>
          <p:cNvPr id="4" name="內容版面配置區 3" descr="J:\2012所有重要物流資料\2012物流資料夾\重要物流中心參訪資料\物流中心參訪資料\20080216日本神戶流通科學大學\tn_DSC02735.JPG"/>
          <p:cNvPicPr>
            <a:picLocks noGrp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395536" y="1340768"/>
            <a:ext cx="835292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zh-TW" b="1" dirty="0"/>
              <a:t>封閉型物流中心</a:t>
            </a:r>
            <a:endParaRPr lang="zh-TW" altLang="en-US" b="1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zh-TW" dirty="0"/>
              <a:t>專門協助</a:t>
            </a:r>
            <a:r>
              <a:rPr lang="zh-TW" altLang="zh-TW" dirty="0">
                <a:solidFill>
                  <a:srgbClr val="FF0000"/>
                </a:solidFill>
              </a:rPr>
              <a:t>關係企業</a:t>
            </a:r>
            <a:r>
              <a:rPr lang="zh-TW" altLang="en-US" dirty="0">
                <a:solidFill>
                  <a:srgbClr val="FF0000"/>
                </a:solidFill>
              </a:rPr>
              <a:t>內</a:t>
            </a:r>
            <a:r>
              <a:rPr lang="zh-TW" altLang="zh-TW" dirty="0"/>
              <a:t>的物流支援活動</a:t>
            </a:r>
            <a:r>
              <a:rPr lang="zh-TW" altLang="en-US" dirty="0"/>
              <a:t>。</a:t>
            </a:r>
            <a:endParaRPr lang="en-US" altLang="zh-TW" dirty="0"/>
          </a:p>
          <a:p>
            <a:endParaRPr lang="en-US" altLang="zh-TW" sz="1600" dirty="0"/>
          </a:p>
          <a:p>
            <a:r>
              <a:rPr lang="zh-TW" altLang="zh-TW" dirty="0"/>
              <a:t>只從事</a:t>
            </a:r>
            <a:r>
              <a:rPr lang="zh-TW" altLang="zh-TW" dirty="0">
                <a:solidFill>
                  <a:srgbClr val="FF0000"/>
                </a:solidFill>
              </a:rPr>
              <a:t>體系內</a:t>
            </a:r>
            <a:r>
              <a:rPr lang="zh-TW" altLang="zh-TW" dirty="0"/>
              <a:t>的配送</a:t>
            </a:r>
            <a:endParaRPr lang="en-US" altLang="zh-TW" dirty="0"/>
          </a:p>
          <a:p>
            <a:endParaRPr lang="en-US" altLang="zh-TW" sz="1200" dirty="0"/>
          </a:p>
          <a:p>
            <a:pPr lvl="1"/>
            <a:r>
              <a:rPr lang="zh-TW" altLang="en-US" dirty="0"/>
              <a:t>夏暉物流中心只負責管理配送麥當勞速食店。</a:t>
            </a:r>
            <a:endParaRPr lang="en-US" altLang="zh-TW" dirty="0"/>
          </a:p>
          <a:p>
            <a:pPr lvl="1"/>
            <a:endParaRPr lang="en-US" altLang="zh-TW" sz="1200" dirty="0"/>
          </a:p>
          <a:p>
            <a:pPr lvl="1"/>
            <a:r>
              <a:rPr lang="zh-TW" altLang="en-US" dirty="0"/>
              <a:t>直銷商安麗（</a:t>
            </a:r>
            <a:r>
              <a:rPr lang="en-US" altLang="zh-TW" dirty="0"/>
              <a:t>Amway</a:t>
            </a:r>
            <a:r>
              <a:rPr lang="zh-TW" altLang="en-US" dirty="0"/>
              <a:t>）物流中心只配送安麗體系的相關商品。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zh-TW" dirty="0"/>
              <a:t>臺灣安麗物流中心</a:t>
            </a:r>
            <a:endParaRPr lang="zh-TW" altLang="en-US" dirty="0"/>
          </a:p>
        </p:txBody>
      </p:sp>
      <p:pic>
        <p:nvPicPr>
          <p:cNvPr id="4" name="內容版面配置區 3" descr="J:\2012所有重要物流資料\2012物流資料夾\重要物流中心參訪資料\物流中心參訪資料\安麗20080917\tn_DSC00369.JPG"/>
          <p:cNvPicPr>
            <a:picLocks noGrp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323528" y="1351309"/>
            <a:ext cx="8424935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zh-TW" b="1" dirty="0"/>
              <a:t>混合型物流中心</a:t>
            </a:r>
            <a:endParaRPr lang="zh-TW" altLang="en-US" b="1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zh-TW" dirty="0"/>
              <a:t>多附屬於企業體內</a:t>
            </a:r>
            <a:r>
              <a:rPr lang="zh-TW" altLang="en-US" dirty="0"/>
              <a:t>。</a:t>
            </a:r>
            <a:endParaRPr lang="en-US" altLang="zh-TW" dirty="0"/>
          </a:p>
          <a:p>
            <a:endParaRPr lang="en-US" altLang="zh-TW" sz="1100" dirty="0"/>
          </a:p>
          <a:p>
            <a:r>
              <a:rPr lang="zh-TW" altLang="en-US" dirty="0"/>
              <a:t>配送對象與商品開發，受到原企業的牽制與影響，</a:t>
            </a:r>
            <a:r>
              <a:rPr lang="zh-TW" altLang="en-US" dirty="0">
                <a:solidFill>
                  <a:srgbClr val="FF0000"/>
                </a:solidFill>
              </a:rPr>
              <a:t>自主性相對較差</a:t>
            </a:r>
            <a:r>
              <a:rPr lang="zh-TW" altLang="en-US" dirty="0"/>
              <a:t>。</a:t>
            </a:r>
            <a:endParaRPr lang="en-US" altLang="zh-TW" dirty="0"/>
          </a:p>
          <a:p>
            <a:endParaRPr lang="en-US" altLang="zh-TW" sz="1100" dirty="0"/>
          </a:p>
          <a:p>
            <a:r>
              <a:rPr lang="zh-TW" altLang="en-US" dirty="0"/>
              <a:t>主要流通功能為實體物流配送。</a:t>
            </a:r>
            <a:endParaRPr lang="en-US" altLang="zh-TW" dirty="0"/>
          </a:p>
          <a:p>
            <a:endParaRPr lang="en-US" altLang="zh-TW" sz="1100" dirty="0"/>
          </a:p>
          <a:p>
            <a:r>
              <a:rPr lang="zh-TW" altLang="en-US" dirty="0"/>
              <a:t>提供</a:t>
            </a:r>
            <a:r>
              <a:rPr lang="zh-TW" altLang="en-US" dirty="0">
                <a:solidFill>
                  <a:srgbClr val="FF0000"/>
                </a:solidFill>
              </a:rPr>
              <a:t>企業的內部物流服務</a:t>
            </a:r>
            <a:r>
              <a:rPr lang="zh-TW" altLang="en-US" dirty="0"/>
              <a:t>外，亦</a:t>
            </a:r>
            <a:r>
              <a:rPr lang="zh-TW" altLang="en-US" dirty="0">
                <a:solidFill>
                  <a:srgbClr val="FF0000"/>
                </a:solidFill>
              </a:rPr>
              <a:t>對外</a:t>
            </a:r>
            <a:r>
              <a:rPr lang="zh-TW" altLang="en-US" dirty="0"/>
              <a:t>提供服務。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zh-TW" altLang="en-US" b="1" dirty="0">
                <a:solidFill>
                  <a:srgbClr val="0070C0"/>
                </a:solidFill>
              </a:rPr>
              <a:t>物流中心型態常見的六項標準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endParaRPr lang="zh-TW" alt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1520" y="836712"/>
            <a:ext cx="8640960" cy="49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TW" dirty="0"/>
              <a:t>2. </a:t>
            </a:r>
            <a:r>
              <a:rPr lang="zh-TW" altLang="en-US" dirty="0"/>
              <a:t>物流中心作業內容介紹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>
                <a:solidFill>
                  <a:srgbClr val="0070C0"/>
                </a:solidFill>
              </a:rPr>
              <a:t>物流中心作業成本</a:t>
            </a:r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</p:nvPr>
        </p:nvGraphicFramePr>
        <p:xfrm>
          <a:off x="2268128" y="1196752"/>
          <a:ext cx="4607744" cy="25205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內容版面配置區 2"/>
          <p:cNvSpPr txBox="1">
            <a:spLocks/>
          </p:cNvSpPr>
          <p:nvPr/>
        </p:nvSpPr>
        <p:spPr bwMode="auto">
          <a:xfrm>
            <a:off x="457200" y="1773238"/>
            <a:ext cx="8507288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Wingdings" pitchFamily="2" charset="2"/>
              <a:buChar char="u"/>
              <a:tabLst/>
              <a:defRPr/>
            </a:pPr>
            <a:endParaRPr kumimoji="1" lang="en-US" altLang="zh-TW" sz="3200" b="0" i="0" u="none" strike="noStrike" kern="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Wingdings" pitchFamily="2" charset="2"/>
              <a:buChar char="u"/>
              <a:tabLst/>
              <a:defRPr/>
            </a:pPr>
            <a:endParaRPr kumimoji="1" lang="en-US" altLang="zh-TW" sz="3200" kern="0" dirty="0">
              <a:solidFill>
                <a:srgbClr val="003366"/>
              </a:solidFill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Wingdings" pitchFamily="2" charset="2"/>
              <a:buChar char="u"/>
              <a:tabLst/>
              <a:defRPr/>
            </a:pPr>
            <a:endParaRPr kumimoji="1" lang="en-US" altLang="zh-TW" sz="3200" b="0" i="0" u="none" strike="noStrike" kern="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SzPct val="100000"/>
              <a:buFont typeface="Wingdings" pitchFamily="2" charset="2"/>
              <a:buChar char="u"/>
            </a:pPr>
            <a:r>
              <a:rPr kumimoji="1" lang="zh-TW" altLang="en-US" sz="3200" kern="0" dirty="0">
                <a:solidFill>
                  <a:srgbClr val="003366"/>
                </a:solidFill>
              </a:rPr>
              <a:t>服務水準過高，成本隨之增加，客戶並不一定需要，所衍生成本，客戶不一定會接受。</a:t>
            </a:r>
            <a:endParaRPr kumimoji="1" lang="en-US" altLang="zh-TW" sz="3200" kern="0" dirty="0">
              <a:solidFill>
                <a:srgbClr val="003366"/>
              </a:solidFill>
            </a:endParaRP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SzPct val="100000"/>
              <a:buFont typeface="Wingdings" pitchFamily="2" charset="2"/>
              <a:buChar char="u"/>
            </a:pPr>
            <a:endParaRPr kumimoji="1" lang="en-US" altLang="zh-TW" sz="1200" kern="0" dirty="0">
              <a:solidFill>
                <a:srgbClr val="003366"/>
              </a:solidFill>
            </a:endParaRP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SzPct val="100000"/>
              <a:buFont typeface="Wingdings" pitchFamily="2" charset="2"/>
              <a:buChar char="u"/>
            </a:pPr>
            <a:r>
              <a:rPr kumimoji="1" lang="zh-TW" altLang="en-US" sz="3200" kern="0" dirty="0">
                <a:solidFill>
                  <a:srgbClr val="003366"/>
                </a:solidFill>
              </a:rPr>
              <a:t>客戶服務水準過低，使客戶滿意度降低，逐漸降低企業競爭力。</a:t>
            </a:r>
            <a:endParaRPr kumimoji="1" lang="zh-TW" altLang="en-US" sz="3200" b="0" i="0" u="none" strike="noStrike" kern="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843808" y="3861048"/>
            <a:ext cx="3744416" cy="172819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dirty="0"/>
              <a:t>最適化的成本</a:t>
            </a:r>
            <a:endParaRPr lang="en-US" altLang="zh-TW" sz="3600" dirty="0"/>
          </a:p>
          <a:p>
            <a:pPr algn="ctr"/>
            <a:r>
              <a:rPr lang="zh-TW" altLang="en-US" sz="3600" dirty="0"/>
              <a:t>最適化的服務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440" t="5715" b="1418"/>
          <a:stretch>
            <a:fillRect/>
          </a:stretch>
        </p:blipFill>
        <p:spPr bwMode="auto">
          <a:xfrm>
            <a:off x="0" y="1196752"/>
            <a:ext cx="5724128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/>
              <a:t>產品成本與服務水準間之關聯性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sz="quarter" idx="10"/>
          </p:nvPr>
        </p:nvSpPr>
        <p:spPr>
          <a:xfrm>
            <a:off x="5364088" y="1844824"/>
            <a:ext cx="3779912" cy="4608512"/>
          </a:xfrm>
        </p:spPr>
        <p:txBody>
          <a:bodyPr/>
          <a:lstStyle/>
          <a:p>
            <a:r>
              <a:rPr lang="zh-TW" altLang="en-US" dirty="0"/>
              <a:t>設計物流作業內容</a:t>
            </a:r>
            <a:endParaRPr lang="en-US" altLang="zh-TW" dirty="0"/>
          </a:p>
          <a:p>
            <a:pPr lvl="1">
              <a:buFont typeface="Wingdings" pitchFamily="2" charset="2"/>
              <a:buChar char="Ø"/>
            </a:pPr>
            <a:r>
              <a:rPr lang="zh-TW" altLang="en-US" dirty="0"/>
              <a:t>總成本觀念與認知</a:t>
            </a:r>
            <a:endParaRPr lang="en-US" altLang="zh-TW" dirty="0"/>
          </a:p>
          <a:p>
            <a:pPr lvl="1">
              <a:buFont typeface="Wingdings" pitchFamily="2" charset="2"/>
              <a:buChar char="Ø"/>
            </a:pPr>
            <a:r>
              <a:rPr lang="zh-TW" altLang="en-US" dirty="0"/>
              <a:t>避免成為物流中心及客戶彼此的負擔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88098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/>
              <a:t>物流中心作業成本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67544" y="1556792"/>
            <a:ext cx="3754760" cy="4857403"/>
          </a:xfrm>
        </p:spPr>
        <p:txBody>
          <a:bodyPr/>
          <a:lstStyle/>
          <a:p>
            <a:r>
              <a:rPr lang="zh-TW" altLang="en-US" sz="3600" dirty="0">
                <a:solidFill>
                  <a:srgbClr val="FF0000"/>
                </a:solidFill>
              </a:rPr>
              <a:t>訂單作業處理費</a:t>
            </a:r>
            <a:endParaRPr lang="en-US" altLang="zh-TW" sz="3600" dirty="0">
              <a:solidFill>
                <a:srgbClr val="FF0000"/>
              </a:solidFill>
            </a:endParaRPr>
          </a:p>
          <a:p>
            <a:r>
              <a:rPr lang="zh-TW" altLang="en-US" sz="3600" dirty="0">
                <a:solidFill>
                  <a:srgbClr val="FF0000"/>
                </a:solidFill>
              </a:rPr>
              <a:t>入庫驗收費</a:t>
            </a:r>
            <a:endParaRPr lang="en-US" altLang="zh-TW" sz="3600" dirty="0">
              <a:solidFill>
                <a:srgbClr val="FF0000"/>
              </a:solidFill>
            </a:endParaRPr>
          </a:p>
          <a:p>
            <a:r>
              <a:rPr lang="zh-TW" altLang="en-US" sz="3600" dirty="0">
                <a:solidFill>
                  <a:srgbClr val="FF0000"/>
                </a:solidFill>
              </a:rPr>
              <a:t>入庫作業費</a:t>
            </a:r>
            <a:endParaRPr lang="en-US" altLang="zh-TW" sz="3600" dirty="0">
              <a:solidFill>
                <a:srgbClr val="FF0000"/>
              </a:solidFill>
            </a:endParaRPr>
          </a:p>
          <a:p>
            <a:r>
              <a:rPr lang="zh-TW" altLang="en-US" sz="3600" dirty="0">
                <a:solidFill>
                  <a:srgbClr val="FF0000"/>
                </a:solidFill>
              </a:rPr>
              <a:t>保管費</a:t>
            </a:r>
            <a:endParaRPr lang="en-US" altLang="zh-TW" sz="3600" dirty="0">
              <a:solidFill>
                <a:srgbClr val="FF0000"/>
              </a:solidFill>
            </a:endParaRPr>
          </a:p>
          <a:p>
            <a:r>
              <a:rPr lang="zh-TW" altLang="en-US" sz="3600" dirty="0">
                <a:solidFill>
                  <a:srgbClr val="FF0000"/>
                </a:solidFill>
              </a:rPr>
              <a:t>揀貨作業費</a:t>
            </a:r>
            <a:endParaRPr lang="en-US" altLang="zh-TW" sz="3600" dirty="0">
              <a:solidFill>
                <a:srgbClr val="FF0000"/>
              </a:solidFill>
            </a:endParaRPr>
          </a:p>
          <a:p>
            <a:r>
              <a:rPr lang="zh-TW" altLang="en-US" sz="3600" dirty="0">
                <a:solidFill>
                  <a:srgbClr val="FF0000"/>
                </a:solidFill>
              </a:rPr>
              <a:t>流通加工費</a:t>
            </a:r>
            <a:endParaRPr lang="en-US" altLang="zh-TW" sz="3600" dirty="0">
              <a:solidFill>
                <a:srgbClr val="FF0000"/>
              </a:solidFill>
            </a:endParaRPr>
          </a:p>
        </p:txBody>
      </p:sp>
      <p:sp>
        <p:nvSpPr>
          <p:cNvPr id="4" name="內容版面配置區 2"/>
          <p:cNvSpPr txBox="1">
            <a:spLocks/>
          </p:cNvSpPr>
          <p:nvPr/>
        </p:nvSpPr>
        <p:spPr bwMode="auto">
          <a:xfrm>
            <a:off x="5076056" y="1556792"/>
            <a:ext cx="3682752" cy="4857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出貨檢查費</a:t>
            </a:r>
            <a:endParaRPr kumimoji="0" lang="en-US" altLang="zh-TW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包裝費</a:t>
            </a:r>
            <a:endParaRPr kumimoji="0" lang="en-US" altLang="zh-TW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裝車作業費</a:t>
            </a:r>
            <a:endParaRPr kumimoji="0" lang="en-US" altLang="zh-TW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配送費</a:t>
            </a:r>
            <a:endParaRPr kumimoji="0" lang="en-US" altLang="zh-TW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退貨處理費</a:t>
            </a:r>
            <a:endParaRPr kumimoji="0" lang="en-US" altLang="zh-TW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物流管理費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物流中心作業成本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>
                <a:solidFill>
                  <a:srgbClr val="FF0000"/>
                </a:solidFill>
              </a:rPr>
              <a:t>揀貨作業</a:t>
            </a:r>
            <a:r>
              <a:rPr lang="zh-TW" altLang="en-US" dirty="0"/>
              <a:t>必需投入最多人力、時間、成本</a:t>
            </a:r>
            <a:endParaRPr lang="en-US" altLang="zh-TW" dirty="0"/>
          </a:p>
          <a:p>
            <a:endParaRPr lang="en-US" altLang="zh-TW" dirty="0"/>
          </a:p>
          <a:p>
            <a:r>
              <a:rPr lang="zh-TW" altLang="en-US" dirty="0">
                <a:solidFill>
                  <a:srgbClr val="FF0000"/>
                </a:solidFill>
              </a:rPr>
              <a:t>揀貨時間</a:t>
            </a:r>
            <a:r>
              <a:rPr lang="zh-TW" altLang="en-US" dirty="0"/>
              <a:t>佔整體作業流程的</a:t>
            </a:r>
            <a:r>
              <a:rPr lang="en-US" altLang="zh-TW" dirty="0"/>
              <a:t>30-40%</a:t>
            </a:r>
          </a:p>
          <a:p>
            <a:endParaRPr lang="en-US" altLang="zh-TW" dirty="0"/>
          </a:p>
          <a:p>
            <a:r>
              <a:rPr lang="zh-TW" altLang="en-US" dirty="0">
                <a:solidFill>
                  <a:srgbClr val="FF0000"/>
                </a:solidFill>
              </a:rPr>
              <a:t>揀貨人工成本</a:t>
            </a:r>
            <a:r>
              <a:rPr lang="zh-TW" altLang="en-US" dirty="0"/>
              <a:t>佔總成本的</a:t>
            </a:r>
            <a:r>
              <a:rPr lang="en-US" altLang="zh-TW" dirty="0"/>
              <a:t>15-20%</a:t>
            </a:r>
            <a:endParaRPr lang="zh-TW" altLang="en-US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b="1" dirty="0">
                <a:solidFill>
                  <a:srgbClr val="0070C0"/>
                </a:solidFill>
              </a:rPr>
              <a:t>五種互有關聯的物流中心作業內容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4857403"/>
          </a:xfrm>
        </p:spPr>
        <p:txBody>
          <a:bodyPr/>
          <a:lstStyle/>
          <a:p>
            <a:r>
              <a:rPr lang="zh-TW" altLang="en-US" dirty="0"/>
              <a:t>愛德華</a:t>
            </a:r>
            <a:r>
              <a:rPr lang="en-US" altLang="zh-TW" dirty="0"/>
              <a:t>‧</a:t>
            </a:r>
            <a:r>
              <a:rPr lang="zh-TW" altLang="en-US" dirty="0"/>
              <a:t>佛列佐</a:t>
            </a:r>
            <a:r>
              <a:rPr lang="en-US" altLang="zh-TW" dirty="0"/>
              <a:t>《</a:t>
            </a:r>
            <a:r>
              <a:rPr lang="zh-TW" altLang="en-US" dirty="0"/>
              <a:t>供應鏈高績效管理：改善生產服務流程、提升企業績效的物流</a:t>
            </a:r>
            <a:r>
              <a:rPr lang="en-US" altLang="zh-TW" dirty="0"/>
              <a:t>》</a:t>
            </a:r>
            <a:r>
              <a:rPr lang="zh-TW" altLang="en-US" dirty="0"/>
              <a:t>一書中，認為物流中心的作業內容有五種。</a:t>
            </a:r>
          </a:p>
        </p:txBody>
      </p:sp>
      <p:graphicFrame>
        <p:nvGraphicFramePr>
          <p:cNvPr id="4" name="資料庫圖表 3"/>
          <p:cNvGraphicFramePr/>
          <p:nvPr>
            <p:extLst>
              <p:ext uri="{D42A27DB-BD31-4B8C-83A1-F6EECF244321}">
                <p14:modId xmlns:p14="http://schemas.microsoft.com/office/powerpoint/2010/main" val="546004385"/>
              </p:ext>
            </p:extLst>
          </p:nvPr>
        </p:nvGraphicFramePr>
        <p:xfrm>
          <a:off x="1776028" y="2636912"/>
          <a:ext cx="5591944" cy="38164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/>
              <a:t>客戶回應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268760"/>
            <a:ext cx="7355160" cy="4857403"/>
          </a:xfrm>
        </p:spPr>
        <p:txBody>
          <a:bodyPr/>
          <a:lstStyle/>
          <a:p>
            <a:r>
              <a:rPr lang="zh-TW" altLang="en-US" dirty="0"/>
              <a:t>客戶回應的作業元素包括以下五項：</a:t>
            </a:r>
            <a:endParaRPr lang="en-US" altLang="zh-TW" dirty="0"/>
          </a:p>
          <a:p>
            <a:pPr>
              <a:buNone/>
            </a:pPr>
            <a:r>
              <a:rPr lang="en-US" altLang="zh-TW" dirty="0"/>
              <a:t>‧</a:t>
            </a:r>
            <a:r>
              <a:rPr lang="zh-TW" altLang="en-US" dirty="0">
                <a:solidFill>
                  <a:srgbClr val="FF0000"/>
                </a:solidFill>
              </a:rPr>
              <a:t>發展並維繫客戶服務政策。</a:t>
            </a:r>
          </a:p>
          <a:p>
            <a:pPr>
              <a:buNone/>
            </a:pPr>
            <a:r>
              <a:rPr lang="en-US" altLang="zh-TW" dirty="0">
                <a:solidFill>
                  <a:srgbClr val="FF0000"/>
                </a:solidFill>
              </a:rPr>
              <a:t>‧</a:t>
            </a:r>
            <a:r>
              <a:rPr lang="zh-TW" altLang="en-US" dirty="0">
                <a:solidFill>
                  <a:srgbClr val="FF0000"/>
                </a:solidFill>
              </a:rPr>
              <a:t>發展並持續關注與監督客戶滿意的變化。</a:t>
            </a:r>
          </a:p>
          <a:p>
            <a:pPr>
              <a:buNone/>
            </a:pPr>
            <a:r>
              <a:rPr lang="en-US" altLang="zh-TW" dirty="0">
                <a:solidFill>
                  <a:srgbClr val="FF0000"/>
                </a:solidFill>
              </a:rPr>
              <a:t>‧</a:t>
            </a:r>
            <a:r>
              <a:rPr lang="zh-TW" altLang="en-US" dirty="0">
                <a:solidFill>
                  <a:srgbClr val="FF0000"/>
                </a:solidFill>
              </a:rPr>
              <a:t>訂單輸入的流程與時間。</a:t>
            </a:r>
          </a:p>
          <a:p>
            <a:pPr>
              <a:buNone/>
            </a:pPr>
            <a:r>
              <a:rPr lang="en-US" altLang="zh-TW" dirty="0">
                <a:solidFill>
                  <a:srgbClr val="FF0000"/>
                </a:solidFill>
              </a:rPr>
              <a:t>‧</a:t>
            </a:r>
            <a:r>
              <a:rPr lang="zh-TW" altLang="en-US" dirty="0">
                <a:solidFill>
                  <a:srgbClr val="FF0000"/>
                </a:solidFill>
              </a:rPr>
              <a:t>訂單處理的流程與時間。</a:t>
            </a:r>
          </a:p>
          <a:p>
            <a:pPr>
              <a:buNone/>
            </a:pPr>
            <a:r>
              <a:rPr lang="en-US" altLang="zh-TW" dirty="0">
                <a:solidFill>
                  <a:srgbClr val="FF0000"/>
                </a:solidFill>
              </a:rPr>
              <a:t>‧</a:t>
            </a:r>
            <a:r>
              <a:rPr lang="zh-TW" altLang="en-US" dirty="0">
                <a:solidFill>
                  <a:srgbClr val="FF0000"/>
                </a:solidFill>
              </a:rPr>
              <a:t>簽收單據及帳款回收的流程與時間。</a:t>
            </a:r>
          </a:p>
        </p:txBody>
      </p:sp>
      <p:graphicFrame>
        <p:nvGraphicFramePr>
          <p:cNvPr id="4" name="資料庫圖表 3"/>
          <p:cNvGraphicFramePr/>
          <p:nvPr>
            <p:extLst>
              <p:ext uri="{D42A27DB-BD31-4B8C-83A1-F6EECF244321}">
                <p14:modId xmlns:p14="http://schemas.microsoft.com/office/powerpoint/2010/main" val="964826451"/>
              </p:ext>
            </p:extLst>
          </p:nvPr>
        </p:nvGraphicFramePr>
        <p:xfrm>
          <a:off x="5508104" y="3717032"/>
          <a:ext cx="3635896" cy="31409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/>
              <a:t>存貨管理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600200"/>
            <a:ext cx="8435280" cy="4525963"/>
          </a:xfrm>
        </p:spPr>
        <p:txBody>
          <a:bodyPr/>
          <a:lstStyle/>
          <a:p>
            <a:r>
              <a:rPr lang="zh-TW" altLang="en-US" dirty="0"/>
              <a:t>在符合客戶服務政策的要求下，要決定公司所需維持的最低存貨水準。</a:t>
            </a:r>
            <a:endParaRPr lang="en-US" altLang="zh-TW" dirty="0"/>
          </a:p>
          <a:p>
            <a:r>
              <a:rPr lang="zh-TW" altLang="en-US" dirty="0"/>
              <a:t>包括：</a:t>
            </a:r>
            <a:endParaRPr lang="en-US" altLang="zh-TW" dirty="0"/>
          </a:p>
          <a:p>
            <a:pPr lvl="1">
              <a:buNone/>
            </a:pPr>
            <a:r>
              <a:rPr lang="en-US" altLang="zh-TW" dirty="0"/>
              <a:t>‧</a:t>
            </a:r>
            <a:r>
              <a:rPr lang="zh-TW" altLang="en-US" dirty="0">
                <a:solidFill>
                  <a:srgbClr val="00B050"/>
                </a:solidFill>
              </a:rPr>
              <a:t>存貨預測。</a:t>
            </a:r>
          </a:p>
          <a:p>
            <a:pPr lvl="1">
              <a:buNone/>
            </a:pPr>
            <a:r>
              <a:rPr lang="en-US" altLang="zh-TW" dirty="0">
                <a:solidFill>
                  <a:srgbClr val="00B050"/>
                </a:solidFill>
              </a:rPr>
              <a:t>‧</a:t>
            </a:r>
            <a:r>
              <a:rPr lang="zh-TW" altLang="en-US" dirty="0">
                <a:solidFill>
                  <a:srgbClr val="00B050"/>
                </a:solidFill>
              </a:rPr>
              <a:t>存貨數量計算。</a:t>
            </a:r>
          </a:p>
          <a:p>
            <a:pPr lvl="1">
              <a:buNone/>
            </a:pPr>
            <a:r>
              <a:rPr lang="en-US" altLang="zh-TW" dirty="0">
                <a:solidFill>
                  <a:srgbClr val="00B050"/>
                </a:solidFill>
              </a:rPr>
              <a:t>‧</a:t>
            </a:r>
            <a:r>
              <a:rPr lang="zh-TW" altLang="en-US" dirty="0">
                <a:solidFill>
                  <a:srgbClr val="00B050"/>
                </a:solidFill>
              </a:rPr>
              <a:t>服務水準最佳化。</a:t>
            </a:r>
          </a:p>
          <a:p>
            <a:pPr lvl="1">
              <a:buNone/>
            </a:pPr>
            <a:r>
              <a:rPr lang="en-US" altLang="zh-TW" dirty="0">
                <a:solidFill>
                  <a:srgbClr val="00B050"/>
                </a:solidFill>
              </a:rPr>
              <a:t>‧</a:t>
            </a:r>
            <a:r>
              <a:rPr lang="zh-TW" altLang="en-US" dirty="0">
                <a:solidFill>
                  <a:srgbClr val="00B050"/>
                </a:solidFill>
              </a:rPr>
              <a:t>補貨計畫。</a:t>
            </a:r>
          </a:p>
          <a:p>
            <a:pPr lvl="1">
              <a:buNone/>
            </a:pPr>
            <a:r>
              <a:rPr lang="en-US" altLang="zh-TW" dirty="0">
                <a:solidFill>
                  <a:srgbClr val="00B050"/>
                </a:solidFill>
              </a:rPr>
              <a:t>‧</a:t>
            </a:r>
            <a:r>
              <a:rPr lang="zh-TW" altLang="en-US" dirty="0">
                <a:solidFill>
                  <a:srgbClr val="00B050"/>
                </a:solidFill>
              </a:rPr>
              <a:t>存貨配置。</a:t>
            </a:r>
          </a:p>
        </p:txBody>
      </p:sp>
      <p:graphicFrame>
        <p:nvGraphicFramePr>
          <p:cNvPr id="4" name="資料庫圖表 3"/>
          <p:cNvGraphicFramePr/>
          <p:nvPr/>
        </p:nvGraphicFramePr>
        <p:xfrm>
          <a:off x="5652120" y="3905672"/>
          <a:ext cx="3491880" cy="29523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/>
              <a:t>供應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供應是透過製造或採購，將存貨數量維持在存貨規劃中的既定水準。</a:t>
            </a:r>
            <a:endParaRPr lang="en-US" altLang="zh-TW" dirty="0"/>
          </a:p>
          <a:p>
            <a:endParaRPr lang="en-US" altLang="zh-TW" sz="1200" dirty="0"/>
          </a:p>
          <a:p>
            <a:r>
              <a:rPr lang="zh-TW" altLang="en-US" dirty="0"/>
              <a:t>目標是</a:t>
            </a:r>
            <a:r>
              <a:rPr lang="zh-TW" altLang="en-US" dirty="0">
                <a:solidFill>
                  <a:srgbClr val="7030A0"/>
                </a:solidFill>
              </a:rPr>
              <a:t>符合客戶服務政策中所制定的回應時間、需求數量及可取得性，同時將總取得成本降到最低。</a:t>
            </a:r>
          </a:p>
        </p:txBody>
      </p:sp>
      <p:graphicFrame>
        <p:nvGraphicFramePr>
          <p:cNvPr id="4" name="資料庫圖表 3"/>
          <p:cNvGraphicFramePr/>
          <p:nvPr/>
        </p:nvGraphicFramePr>
        <p:xfrm>
          <a:off x="5652120" y="3905672"/>
          <a:ext cx="3491880" cy="29523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/>
              <a:t>運輸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600200"/>
            <a:ext cx="8507288" cy="4525963"/>
          </a:xfrm>
        </p:spPr>
        <p:txBody>
          <a:bodyPr/>
          <a:lstStyle/>
          <a:p>
            <a:r>
              <a:rPr lang="zh-TW" altLang="en-US" dirty="0"/>
              <a:t>運輸是將供應商及客戶實際串聯起來的功能。</a:t>
            </a:r>
            <a:endParaRPr lang="en-US" altLang="zh-TW" dirty="0"/>
          </a:p>
          <a:p>
            <a:r>
              <a:rPr lang="zh-TW" altLang="en-US" dirty="0"/>
              <a:t>包括：</a:t>
            </a:r>
            <a:endParaRPr lang="en-US" altLang="zh-TW" dirty="0"/>
          </a:p>
          <a:p>
            <a:pPr lvl="1">
              <a:buNone/>
            </a:pPr>
            <a:r>
              <a:rPr lang="en-US" altLang="zh-TW" dirty="0">
                <a:solidFill>
                  <a:srgbClr val="0070C0"/>
                </a:solidFill>
              </a:rPr>
              <a:t>‧</a:t>
            </a:r>
            <a:r>
              <a:rPr lang="zh-TW" altLang="en-US" dirty="0">
                <a:solidFill>
                  <a:srgbClr val="0070C0"/>
                </a:solidFill>
              </a:rPr>
              <a:t>運輸網絡設計最佳化。</a:t>
            </a:r>
          </a:p>
          <a:p>
            <a:pPr lvl="1">
              <a:buNone/>
            </a:pPr>
            <a:r>
              <a:rPr lang="en-US" altLang="zh-TW" dirty="0">
                <a:solidFill>
                  <a:srgbClr val="0070C0"/>
                </a:solidFill>
              </a:rPr>
              <a:t>‧</a:t>
            </a:r>
            <a:r>
              <a:rPr lang="zh-TW" altLang="en-US" dirty="0">
                <a:solidFill>
                  <a:srgbClr val="0070C0"/>
                </a:solidFill>
              </a:rPr>
              <a:t>車隊管理。</a:t>
            </a:r>
          </a:p>
          <a:p>
            <a:pPr lvl="1">
              <a:buNone/>
            </a:pPr>
            <a:r>
              <a:rPr lang="en-US" altLang="zh-TW" dirty="0">
                <a:solidFill>
                  <a:srgbClr val="0070C0"/>
                </a:solidFill>
              </a:rPr>
              <a:t>‧</a:t>
            </a:r>
            <a:r>
              <a:rPr lang="zh-TW" altLang="en-US" dirty="0">
                <a:solidFill>
                  <a:srgbClr val="0070C0"/>
                </a:solidFill>
              </a:rPr>
              <a:t>車輛排程系統。</a:t>
            </a:r>
          </a:p>
          <a:p>
            <a:pPr lvl="1">
              <a:buNone/>
            </a:pPr>
            <a:r>
              <a:rPr lang="en-US" altLang="zh-TW" dirty="0">
                <a:solidFill>
                  <a:srgbClr val="0070C0"/>
                </a:solidFill>
              </a:rPr>
              <a:t>‧</a:t>
            </a:r>
            <a:r>
              <a:rPr lang="zh-TW" altLang="en-US" dirty="0">
                <a:solidFill>
                  <a:srgbClr val="0070C0"/>
                </a:solidFill>
              </a:rPr>
              <a:t>外包車隊管理。</a:t>
            </a:r>
            <a:endParaRPr lang="en-US" altLang="zh-TW" dirty="0">
              <a:solidFill>
                <a:srgbClr val="0070C0"/>
              </a:solidFill>
            </a:endParaRPr>
          </a:p>
          <a:p>
            <a:pPr lvl="1">
              <a:buNone/>
            </a:pPr>
            <a:r>
              <a:rPr lang="en-US" altLang="zh-TW" dirty="0">
                <a:solidFill>
                  <a:srgbClr val="0070C0"/>
                </a:solidFill>
              </a:rPr>
              <a:t>‧</a:t>
            </a:r>
            <a:r>
              <a:rPr lang="zh-TW" altLang="en-US" dirty="0">
                <a:solidFill>
                  <a:srgbClr val="0070C0"/>
                </a:solidFill>
              </a:rPr>
              <a:t>調派及追蹤系統。</a:t>
            </a:r>
          </a:p>
        </p:txBody>
      </p:sp>
      <p:graphicFrame>
        <p:nvGraphicFramePr>
          <p:cNvPr id="4" name="資料庫圖表 3"/>
          <p:cNvGraphicFramePr/>
          <p:nvPr/>
        </p:nvGraphicFramePr>
        <p:xfrm>
          <a:off x="5652120" y="3905672"/>
          <a:ext cx="3491880" cy="29523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/>
              <a:t>倉儲作業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若</a:t>
            </a:r>
            <a:r>
              <a:rPr lang="zh-TW" altLang="en-US" dirty="0">
                <a:solidFill>
                  <a:schemeClr val="accent6">
                    <a:lumMod val="75000"/>
                  </a:schemeClr>
                </a:solidFill>
              </a:rPr>
              <a:t>上述四項作業內容能夠妥善執行，將可大大降低對倉儲的需求</a:t>
            </a:r>
            <a:r>
              <a:rPr lang="zh-TW" altLang="en-US" dirty="0"/>
              <a:t>。</a:t>
            </a:r>
            <a:endParaRPr lang="en-US" altLang="zh-TW" dirty="0"/>
          </a:p>
          <a:p>
            <a:endParaRPr lang="en-US" altLang="zh-TW" sz="1800" dirty="0"/>
          </a:p>
          <a:p>
            <a:r>
              <a:rPr lang="zh-TW" altLang="en-US" dirty="0"/>
              <a:t>倉儲必須能</a:t>
            </a:r>
            <a:r>
              <a:rPr lang="zh-TW" altLang="en-US" dirty="0">
                <a:solidFill>
                  <a:schemeClr val="accent6">
                    <a:lumMod val="75000"/>
                  </a:schemeClr>
                </a:solidFill>
              </a:rPr>
              <a:t>符合既定的存貨空間，並將勞力、空間以及設備成本降到最低。</a:t>
            </a:r>
          </a:p>
        </p:txBody>
      </p:sp>
      <p:graphicFrame>
        <p:nvGraphicFramePr>
          <p:cNvPr id="4" name="資料庫圖表 3"/>
          <p:cNvGraphicFramePr/>
          <p:nvPr/>
        </p:nvGraphicFramePr>
        <p:xfrm>
          <a:off x="5652120" y="3905672"/>
          <a:ext cx="3491880" cy="29523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404664"/>
            <a:ext cx="9144000" cy="1224111"/>
          </a:xfrm>
        </p:spPr>
        <p:txBody>
          <a:bodyPr>
            <a:normAutofit fontScale="90000"/>
          </a:bodyPr>
          <a:lstStyle/>
          <a:p>
            <a:r>
              <a:rPr lang="zh-TW" altLang="en-US" b="1" dirty="0">
                <a:solidFill>
                  <a:srgbClr val="0070C0"/>
                </a:solidFill>
              </a:rPr>
              <a:t>大陸知名國際郵購有限公司的物流中心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395536" y="1340768"/>
            <a:ext cx="8280920" cy="4536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/>
              <a:t>物流中心</a:t>
            </a:r>
            <a:r>
              <a:rPr lang="en-US" altLang="zh-TW" b="1" dirty="0"/>
              <a:t>(</a:t>
            </a:r>
            <a:r>
              <a:rPr lang="zh-TW" altLang="en-US" b="1" dirty="0"/>
              <a:t>作業內容應具備的功能</a:t>
            </a:r>
            <a:r>
              <a:rPr lang="en-US" altLang="zh-TW" b="1" dirty="0"/>
              <a:t>)</a:t>
            </a:r>
            <a:endParaRPr lang="zh-TW" altLang="en-US" b="1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lnSpc>
                <a:spcPct val="150000"/>
              </a:lnSpc>
              <a:buNone/>
            </a:pPr>
            <a:r>
              <a:rPr lang="en-US" altLang="zh-TW" dirty="0"/>
              <a:t>1. </a:t>
            </a:r>
            <a:r>
              <a:rPr lang="zh-TW" altLang="en-US" dirty="0"/>
              <a:t>集貨發貨功能　　</a:t>
            </a:r>
            <a:r>
              <a:rPr lang="en-US" altLang="zh-TW" dirty="0"/>
              <a:t>2. </a:t>
            </a:r>
            <a:r>
              <a:rPr lang="zh-TW" altLang="en-US" dirty="0"/>
              <a:t>倉儲保管功能</a:t>
            </a:r>
            <a:endParaRPr lang="en-US" altLang="zh-TW" dirty="0"/>
          </a:p>
          <a:p>
            <a:pPr marL="514350" indent="-514350">
              <a:lnSpc>
                <a:spcPct val="150000"/>
              </a:lnSpc>
              <a:buNone/>
            </a:pPr>
            <a:r>
              <a:rPr lang="en-US" altLang="zh-TW" dirty="0"/>
              <a:t>3. </a:t>
            </a:r>
            <a:r>
              <a:rPr lang="zh-TW" altLang="en-US" dirty="0"/>
              <a:t>理貨揀貨功能　　</a:t>
            </a:r>
            <a:r>
              <a:rPr lang="en-US" altLang="zh-TW" dirty="0"/>
              <a:t>4. </a:t>
            </a:r>
            <a:r>
              <a:rPr lang="zh-TW" altLang="en-US" dirty="0"/>
              <a:t>流通加工功能</a:t>
            </a:r>
            <a:endParaRPr lang="en-US" altLang="zh-TW" dirty="0"/>
          </a:p>
          <a:p>
            <a:pPr marL="514350" indent="-514350">
              <a:lnSpc>
                <a:spcPct val="150000"/>
              </a:lnSpc>
              <a:buNone/>
            </a:pPr>
            <a:r>
              <a:rPr lang="en-US" altLang="zh-TW" dirty="0"/>
              <a:t>5. </a:t>
            </a:r>
            <a:r>
              <a:rPr lang="zh-TW" altLang="en-US" dirty="0"/>
              <a:t>運輸配送功能　　</a:t>
            </a:r>
            <a:r>
              <a:rPr lang="en-US" altLang="zh-TW" dirty="0"/>
              <a:t>6. </a:t>
            </a:r>
            <a:r>
              <a:rPr lang="zh-TW" altLang="en-US" dirty="0"/>
              <a:t>資訊情報功能</a:t>
            </a:r>
            <a:endParaRPr lang="en-US" altLang="zh-TW" dirty="0"/>
          </a:p>
          <a:p>
            <a:pPr marL="514350" indent="-514350">
              <a:lnSpc>
                <a:spcPct val="150000"/>
              </a:lnSpc>
              <a:buNone/>
            </a:pPr>
            <a:r>
              <a:rPr lang="en-US" altLang="zh-TW" dirty="0"/>
              <a:t>7. </a:t>
            </a:r>
            <a:r>
              <a:rPr lang="zh-TW" altLang="en-US" dirty="0"/>
              <a:t>結算功能</a:t>
            </a:r>
            <a:endParaRPr lang="en-US" altLang="zh-TW" dirty="0"/>
          </a:p>
          <a:p>
            <a:pPr marL="514350" indent="-514350">
              <a:lnSpc>
                <a:spcPct val="150000"/>
              </a:lnSpc>
              <a:buNone/>
            </a:pPr>
            <a:r>
              <a:rPr lang="en-US" altLang="zh-TW" dirty="0"/>
              <a:t>8. </a:t>
            </a:r>
            <a:r>
              <a:rPr lang="zh-TW" altLang="en-US" dirty="0"/>
              <a:t>市場開發、規劃及預測等管理作業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zh-TW" dirty="0"/>
              <a:t>本章學習目標</a:t>
            </a:r>
            <a:endParaRPr lang="zh-TW" altLang="en-US" dirty="0"/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altLang="zh-TW" b="1" dirty="0"/>
              <a:t>1. </a:t>
            </a:r>
            <a:r>
              <a:rPr lang="zh-TW" altLang="en-US" b="1" dirty="0"/>
              <a:t>物流中心作業營運模式</a:t>
            </a:r>
          </a:p>
          <a:p>
            <a:pPr>
              <a:buNone/>
            </a:pPr>
            <a:r>
              <a:rPr lang="en-US" altLang="zh-TW" b="1" dirty="0"/>
              <a:t>2. </a:t>
            </a:r>
            <a:r>
              <a:rPr lang="zh-TW" altLang="en-US" b="1" dirty="0"/>
              <a:t>物流中心作業內容介紹</a:t>
            </a:r>
          </a:p>
          <a:p>
            <a:pPr>
              <a:buNone/>
            </a:pPr>
            <a:r>
              <a:rPr lang="en-US" altLang="zh-TW" b="1" dirty="0"/>
              <a:t>3. </a:t>
            </a:r>
            <a:r>
              <a:rPr lang="zh-TW" altLang="en-US" b="1" dirty="0"/>
              <a:t>物流作業流程及需求分析</a:t>
            </a:r>
          </a:p>
          <a:p>
            <a:pPr>
              <a:buNone/>
            </a:pPr>
            <a:r>
              <a:rPr lang="en-US" altLang="zh-TW" b="1" dirty="0"/>
              <a:t>4. </a:t>
            </a:r>
            <a:r>
              <a:rPr lang="zh-TW" altLang="en-US" b="1" dirty="0"/>
              <a:t>物流設施介紹與使用評估</a:t>
            </a:r>
          </a:p>
          <a:p>
            <a:pPr>
              <a:buNone/>
            </a:pPr>
            <a:r>
              <a:rPr lang="en-US" altLang="zh-TW" b="1" dirty="0"/>
              <a:t>5. </a:t>
            </a:r>
            <a:r>
              <a:rPr lang="zh-TW" altLang="en-US" b="1" dirty="0"/>
              <a:t>物流中心設施之安全維護與風險管理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>
                <a:solidFill>
                  <a:srgbClr val="0070C0"/>
                </a:solidFill>
              </a:rPr>
              <a:t>物流中心的作業內容</a:t>
            </a:r>
            <a:r>
              <a:rPr lang="en-US" altLang="zh-TW" b="1" dirty="0">
                <a:solidFill>
                  <a:srgbClr val="0070C0"/>
                </a:solidFill>
              </a:rPr>
              <a:t/>
            </a:r>
            <a:br>
              <a:rPr lang="en-US" altLang="zh-TW" b="1" dirty="0">
                <a:solidFill>
                  <a:srgbClr val="0070C0"/>
                </a:solidFill>
              </a:rPr>
            </a:br>
            <a:r>
              <a:rPr lang="zh-TW" altLang="en-US" b="1" dirty="0">
                <a:solidFill>
                  <a:srgbClr val="0070C0"/>
                </a:solidFill>
              </a:rPr>
              <a:t>應該</a:t>
            </a:r>
            <a:r>
              <a:rPr lang="en-US" altLang="zh-TW" b="1" dirty="0">
                <a:solidFill>
                  <a:srgbClr val="0070C0"/>
                </a:solidFill>
              </a:rPr>
              <a:t>(</a:t>
            </a:r>
            <a:r>
              <a:rPr lang="zh-TW" altLang="en-US" b="1" dirty="0">
                <a:solidFill>
                  <a:srgbClr val="0070C0"/>
                </a:solidFill>
              </a:rPr>
              <a:t>以客戶為導向</a:t>
            </a:r>
            <a:r>
              <a:rPr lang="en-US" altLang="zh-TW" b="1" dirty="0">
                <a:solidFill>
                  <a:srgbClr val="0070C0"/>
                </a:solidFill>
              </a:rPr>
              <a:t>)</a:t>
            </a:r>
            <a:endParaRPr lang="zh-TW" altLang="en-US" b="1" dirty="0">
              <a:solidFill>
                <a:srgbClr val="0070C0"/>
              </a:solidFill>
            </a:endParaRPr>
          </a:p>
        </p:txBody>
      </p:sp>
      <p:pic>
        <p:nvPicPr>
          <p:cNvPr id="4" name="內容版面配置區 3" descr="圖4-6  物流中心的作業內容應該以客戶為導向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95536" y="1600201"/>
            <a:ext cx="8352927" cy="4349080"/>
          </a:xfr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>
                <a:solidFill>
                  <a:srgbClr val="0070C0"/>
                </a:solidFill>
              </a:rPr>
              <a:t>經濟部商業司所歸類的</a:t>
            </a:r>
            <a:r>
              <a:rPr lang="en-US" altLang="zh-TW" b="1" dirty="0">
                <a:solidFill>
                  <a:srgbClr val="0070C0"/>
                </a:solidFill>
              </a:rPr>
              <a:t/>
            </a:r>
            <a:br>
              <a:rPr lang="en-US" altLang="zh-TW" b="1" dirty="0">
                <a:solidFill>
                  <a:srgbClr val="0070C0"/>
                </a:solidFill>
              </a:rPr>
            </a:br>
            <a:r>
              <a:rPr lang="zh-TW" altLang="en-US" b="1" dirty="0">
                <a:solidFill>
                  <a:srgbClr val="0070C0"/>
                </a:solidFill>
              </a:rPr>
              <a:t>物流中心</a:t>
            </a:r>
            <a:r>
              <a:rPr lang="en-US" altLang="zh-TW" b="1" dirty="0">
                <a:solidFill>
                  <a:srgbClr val="0070C0"/>
                </a:solidFill>
              </a:rPr>
              <a:t>(</a:t>
            </a:r>
            <a:r>
              <a:rPr lang="zh-TW" altLang="en-US" b="1" dirty="0">
                <a:solidFill>
                  <a:srgbClr val="0070C0"/>
                </a:solidFill>
              </a:rPr>
              <a:t>作業流程</a:t>
            </a:r>
            <a:r>
              <a:rPr lang="en-US" altLang="zh-TW" b="1" dirty="0">
                <a:solidFill>
                  <a:srgbClr val="0070C0"/>
                </a:solidFill>
              </a:rPr>
              <a:t>)</a:t>
            </a:r>
            <a:endParaRPr lang="zh-TW" altLang="en-US" b="1" dirty="0">
              <a:solidFill>
                <a:srgbClr val="0070C0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lnSpc>
                <a:spcPct val="150000"/>
              </a:lnSpc>
              <a:buNone/>
            </a:pPr>
            <a:r>
              <a:rPr lang="en-US" altLang="zh-TW" dirty="0">
                <a:solidFill>
                  <a:srgbClr val="FF0000"/>
                </a:solidFill>
              </a:rPr>
              <a:t>(1)</a:t>
            </a:r>
            <a:r>
              <a:rPr lang="zh-TW" altLang="en-US" dirty="0">
                <a:solidFill>
                  <a:srgbClr val="FF0000"/>
                </a:solidFill>
              </a:rPr>
              <a:t>進貨             　　 </a:t>
            </a:r>
            <a:r>
              <a:rPr lang="en-US" altLang="zh-TW" dirty="0">
                <a:solidFill>
                  <a:srgbClr val="FF0000"/>
                </a:solidFill>
              </a:rPr>
              <a:t>(2)</a:t>
            </a:r>
            <a:r>
              <a:rPr lang="zh-TW" altLang="en-US" dirty="0">
                <a:solidFill>
                  <a:srgbClr val="FF0000"/>
                </a:solidFill>
              </a:rPr>
              <a:t>搬運</a:t>
            </a:r>
            <a:endParaRPr lang="en-US" altLang="zh-TW" dirty="0">
              <a:solidFill>
                <a:srgbClr val="FF0000"/>
              </a:solidFill>
            </a:endParaRPr>
          </a:p>
          <a:p>
            <a:pPr algn="ctr">
              <a:lnSpc>
                <a:spcPct val="150000"/>
              </a:lnSpc>
              <a:buNone/>
            </a:pPr>
            <a:r>
              <a:rPr lang="en-US" altLang="zh-TW" dirty="0">
                <a:solidFill>
                  <a:srgbClr val="FF0000"/>
                </a:solidFill>
              </a:rPr>
              <a:t>(3)</a:t>
            </a:r>
            <a:r>
              <a:rPr lang="zh-TW" altLang="en-US" dirty="0">
                <a:solidFill>
                  <a:srgbClr val="FF0000"/>
                </a:solidFill>
              </a:rPr>
              <a:t>儲存　          　　</a:t>
            </a:r>
            <a:r>
              <a:rPr lang="en-US" altLang="zh-TW" dirty="0">
                <a:solidFill>
                  <a:srgbClr val="FF0000"/>
                </a:solidFill>
              </a:rPr>
              <a:t>(4)</a:t>
            </a:r>
            <a:r>
              <a:rPr lang="zh-TW" altLang="en-US" dirty="0">
                <a:solidFill>
                  <a:srgbClr val="FF0000"/>
                </a:solidFill>
              </a:rPr>
              <a:t>盤點</a:t>
            </a:r>
            <a:endParaRPr lang="en-US" altLang="zh-TW" dirty="0">
              <a:solidFill>
                <a:srgbClr val="FF0000"/>
              </a:solidFill>
            </a:endParaRPr>
          </a:p>
          <a:p>
            <a:pPr algn="ctr">
              <a:lnSpc>
                <a:spcPct val="150000"/>
              </a:lnSpc>
              <a:buNone/>
            </a:pPr>
            <a:r>
              <a:rPr lang="en-US" altLang="zh-TW" dirty="0">
                <a:solidFill>
                  <a:srgbClr val="FF0000"/>
                </a:solidFill>
              </a:rPr>
              <a:t>(5)</a:t>
            </a:r>
            <a:r>
              <a:rPr lang="zh-TW" altLang="en-US" dirty="0">
                <a:solidFill>
                  <a:srgbClr val="FF0000"/>
                </a:solidFill>
              </a:rPr>
              <a:t>訂單　　　          </a:t>
            </a:r>
            <a:r>
              <a:rPr lang="en-US" altLang="zh-TW" dirty="0">
                <a:solidFill>
                  <a:srgbClr val="FF0000"/>
                </a:solidFill>
              </a:rPr>
              <a:t>(6)</a:t>
            </a:r>
            <a:r>
              <a:rPr lang="zh-TW" altLang="en-US" dirty="0">
                <a:solidFill>
                  <a:srgbClr val="FF0000"/>
                </a:solidFill>
              </a:rPr>
              <a:t>揀貨</a:t>
            </a:r>
            <a:endParaRPr lang="en-US" altLang="zh-TW" dirty="0">
              <a:solidFill>
                <a:srgbClr val="FF0000"/>
              </a:solidFill>
            </a:endParaRPr>
          </a:p>
          <a:p>
            <a:pPr algn="ctr">
              <a:lnSpc>
                <a:spcPct val="150000"/>
              </a:lnSpc>
              <a:buNone/>
            </a:pPr>
            <a:r>
              <a:rPr lang="en-US" altLang="zh-TW" dirty="0">
                <a:solidFill>
                  <a:srgbClr val="FF0000"/>
                </a:solidFill>
              </a:rPr>
              <a:t>(7)</a:t>
            </a:r>
            <a:r>
              <a:rPr lang="zh-TW" altLang="en-US" dirty="0">
                <a:solidFill>
                  <a:srgbClr val="FF0000"/>
                </a:solidFill>
              </a:rPr>
              <a:t>補貨　　　         </a:t>
            </a:r>
            <a:r>
              <a:rPr lang="en-US" altLang="zh-TW" dirty="0">
                <a:solidFill>
                  <a:srgbClr val="FF0000"/>
                </a:solidFill>
              </a:rPr>
              <a:t>(8)</a:t>
            </a:r>
            <a:r>
              <a:rPr lang="zh-TW" altLang="en-US" dirty="0">
                <a:solidFill>
                  <a:srgbClr val="FF0000"/>
                </a:solidFill>
              </a:rPr>
              <a:t>出貨</a:t>
            </a:r>
            <a:endParaRPr lang="en-US" altLang="zh-TW" dirty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  <a:buNone/>
            </a:pPr>
            <a:r>
              <a:rPr lang="zh-TW" altLang="en-US" dirty="0">
                <a:solidFill>
                  <a:srgbClr val="FF0000"/>
                </a:solidFill>
              </a:rPr>
              <a:t>                </a:t>
            </a:r>
            <a:r>
              <a:rPr lang="en-US" altLang="zh-TW" dirty="0">
                <a:solidFill>
                  <a:srgbClr val="FF0000"/>
                </a:solidFill>
              </a:rPr>
              <a:t>(9)</a:t>
            </a:r>
            <a:r>
              <a:rPr lang="zh-TW" altLang="en-US" dirty="0">
                <a:solidFill>
                  <a:srgbClr val="FF0000"/>
                </a:solidFill>
              </a:rPr>
              <a:t>運輸配送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TW" dirty="0"/>
              <a:t>3. </a:t>
            </a:r>
            <a:r>
              <a:rPr lang="zh-TW" altLang="en-US" dirty="0"/>
              <a:t>物流作業流程及需求分析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/>
          <p:cNvSpPr/>
          <p:nvPr/>
        </p:nvSpPr>
        <p:spPr>
          <a:xfrm rot="2495">
            <a:off x="5580165" y="1530386"/>
            <a:ext cx="792000" cy="1440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</p:sp>
      <p:sp>
        <p:nvSpPr>
          <p:cNvPr id="12" name="矩形 11"/>
          <p:cNvSpPr/>
          <p:nvPr/>
        </p:nvSpPr>
        <p:spPr>
          <a:xfrm rot="16200000">
            <a:off x="3689209" y="4283561"/>
            <a:ext cx="432000" cy="144000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</p:sp>
      <p:sp>
        <p:nvSpPr>
          <p:cNvPr id="14" name="矩形 13"/>
          <p:cNvSpPr/>
          <p:nvPr/>
        </p:nvSpPr>
        <p:spPr>
          <a:xfrm rot="16188995">
            <a:off x="3688518" y="2679470"/>
            <a:ext cx="432000" cy="144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</p:sp>
      <p:sp>
        <p:nvSpPr>
          <p:cNvPr id="18" name="矩形 17"/>
          <p:cNvSpPr/>
          <p:nvPr/>
        </p:nvSpPr>
        <p:spPr>
          <a:xfrm rot="5400000">
            <a:off x="6582438" y="2679240"/>
            <a:ext cx="432000" cy="144000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</p:sp>
      <p:sp>
        <p:nvSpPr>
          <p:cNvPr id="10" name="矩形 9"/>
          <p:cNvSpPr/>
          <p:nvPr/>
        </p:nvSpPr>
        <p:spPr>
          <a:xfrm>
            <a:off x="2771800" y="4740502"/>
            <a:ext cx="792000" cy="1440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</p:sp>
      <p:sp>
        <p:nvSpPr>
          <p:cNvPr id="6" name="矩形 5"/>
          <p:cNvSpPr/>
          <p:nvPr/>
        </p:nvSpPr>
        <p:spPr>
          <a:xfrm rot="5400000">
            <a:off x="892982" y="2679240"/>
            <a:ext cx="432000" cy="144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矩形 7"/>
          <p:cNvSpPr/>
          <p:nvPr/>
        </p:nvSpPr>
        <p:spPr>
          <a:xfrm rot="5400000">
            <a:off x="892982" y="4283410"/>
            <a:ext cx="432000" cy="144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u="sng" dirty="0">
                <a:solidFill>
                  <a:srgbClr val="0070C0"/>
                </a:solidFill>
              </a:rPr>
              <a:t>常見的</a:t>
            </a:r>
            <a:r>
              <a:rPr lang="zh-TW" altLang="en-US" b="1" dirty="0">
                <a:solidFill>
                  <a:srgbClr val="0070C0"/>
                </a:solidFill>
              </a:rPr>
              <a:t>物流作業流程</a:t>
            </a:r>
          </a:p>
        </p:txBody>
      </p:sp>
      <p:sp>
        <p:nvSpPr>
          <p:cNvPr id="7" name="手繪多邊形 6"/>
          <p:cNvSpPr/>
          <p:nvPr/>
        </p:nvSpPr>
        <p:spPr>
          <a:xfrm>
            <a:off x="652268" y="1313587"/>
            <a:ext cx="2138893" cy="1283336"/>
          </a:xfrm>
          <a:custGeom>
            <a:avLst/>
            <a:gdLst>
              <a:gd name="connsiteX0" fmla="*/ 0 w 2138893"/>
              <a:gd name="connsiteY0" fmla="*/ 128334 h 1283336"/>
              <a:gd name="connsiteX1" fmla="*/ 37588 w 2138893"/>
              <a:gd name="connsiteY1" fmla="*/ 37588 h 1283336"/>
              <a:gd name="connsiteX2" fmla="*/ 128334 w 2138893"/>
              <a:gd name="connsiteY2" fmla="*/ 0 h 1283336"/>
              <a:gd name="connsiteX3" fmla="*/ 2010559 w 2138893"/>
              <a:gd name="connsiteY3" fmla="*/ 0 h 1283336"/>
              <a:gd name="connsiteX4" fmla="*/ 2101305 w 2138893"/>
              <a:gd name="connsiteY4" fmla="*/ 37588 h 1283336"/>
              <a:gd name="connsiteX5" fmla="*/ 2138893 w 2138893"/>
              <a:gd name="connsiteY5" fmla="*/ 128334 h 1283336"/>
              <a:gd name="connsiteX6" fmla="*/ 2138893 w 2138893"/>
              <a:gd name="connsiteY6" fmla="*/ 1155002 h 1283336"/>
              <a:gd name="connsiteX7" fmla="*/ 2101305 w 2138893"/>
              <a:gd name="connsiteY7" fmla="*/ 1245748 h 1283336"/>
              <a:gd name="connsiteX8" fmla="*/ 2010559 w 2138893"/>
              <a:gd name="connsiteY8" fmla="*/ 1283336 h 1283336"/>
              <a:gd name="connsiteX9" fmla="*/ 128334 w 2138893"/>
              <a:gd name="connsiteY9" fmla="*/ 1283336 h 1283336"/>
              <a:gd name="connsiteX10" fmla="*/ 37588 w 2138893"/>
              <a:gd name="connsiteY10" fmla="*/ 1245748 h 1283336"/>
              <a:gd name="connsiteX11" fmla="*/ 0 w 2138893"/>
              <a:gd name="connsiteY11" fmla="*/ 1155002 h 1283336"/>
              <a:gd name="connsiteX12" fmla="*/ 0 w 2138893"/>
              <a:gd name="connsiteY12" fmla="*/ 128334 h 1283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38893" h="1283336">
                <a:moveTo>
                  <a:pt x="0" y="128334"/>
                </a:moveTo>
                <a:cubicBezTo>
                  <a:pt x="0" y="94298"/>
                  <a:pt x="13521" y="61655"/>
                  <a:pt x="37588" y="37588"/>
                </a:cubicBezTo>
                <a:cubicBezTo>
                  <a:pt x="61655" y="13521"/>
                  <a:pt x="94298" y="0"/>
                  <a:pt x="128334" y="0"/>
                </a:cubicBezTo>
                <a:lnTo>
                  <a:pt x="2010559" y="0"/>
                </a:lnTo>
                <a:cubicBezTo>
                  <a:pt x="2044595" y="0"/>
                  <a:pt x="2077238" y="13521"/>
                  <a:pt x="2101305" y="37588"/>
                </a:cubicBezTo>
                <a:cubicBezTo>
                  <a:pt x="2125372" y="61655"/>
                  <a:pt x="2138893" y="94298"/>
                  <a:pt x="2138893" y="128334"/>
                </a:cubicBezTo>
                <a:lnTo>
                  <a:pt x="2138893" y="1155002"/>
                </a:lnTo>
                <a:cubicBezTo>
                  <a:pt x="2138893" y="1189038"/>
                  <a:pt x="2125372" y="1221681"/>
                  <a:pt x="2101305" y="1245748"/>
                </a:cubicBezTo>
                <a:cubicBezTo>
                  <a:pt x="2077238" y="1269815"/>
                  <a:pt x="2044595" y="1283336"/>
                  <a:pt x="2010559" y="1283336"/>
                </a:cubicBezTo>
                <a:lnTo>
                  <a:pt x="128334" y="1283336"/>
                </a:lnTo>
                <a:cubicBezTo>
                  <a:pt x="94298" y="1283336"/>
                  <a:pt x="61655" y="1269815"/>
                  <a:pt x="37588" y="1245748"/>
                </a:cubicBezTo>
                <a:cubicBezTo>
                  <a:pt x="13521" y="1221681"/>
                  <a:pt x="0" y="1189038"/>
                  <a:pt x="0" y="1155002"/>
                </a:cubicBezTo>
                <a:lnTo>
                  <a:pt x="0" y="128334"/>
                </a:lnTo>
                <a:close/>
              </a:path>
            </a:pathLst>
          </a:cu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spcFirstLastPara="0" vert="horz" wrap="square" lIns="159508" tIns="159508" rIns="159508" bIns="159508" numCol="1" spcCol="1270" anchor="ctr" anchorCtr="0">
            <a:noAutofit/>
          </a:bodyPr>
          <a:lstStyle/>
          <a:p>
            <a:pPr lvl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3200" kern="1200" dirty="0"/>
              <a:t>進貨作業</a:t>
            </a:r>
          </a:p>
        </p:txBody>
      </p:sp>
      <p:sp>
        <p:nvSpPr>
          <p:cNvPr id="9" name="手繪多邊形 8"/>
          <p:cNvSpPr/>
          <p:nvPr/>
        </p:nvSpPr>
        <p:spPr>
          <a:xfrm>
            <a:off x="652268" y="2917757"/>
            <a:ext cx="2138893" cy="1283336"/>
          </a:xfrm>
          <a:custGeom>
            <a:avLst/>
            <a:gdLst>
              <a:gd name="connsiteX0" fmla="*/ 0 w 2138893"/>
              <a:gd name="connsiteY0" fmla="*/ 128334 h 1283336"/>
              <a:gd name="connsiteX1" fmla="*/ 37588 w 2138893"/>
              <a:gd name="connsiteY1" fmla="*/ 37588 h 1283336"/>
              <a:gd name="connsiteX2" fmla="*/ 128334 w 2138893"/>
              <a:gd name="connsiteY2" fmla="*/ 0 h 1283336"/>
              <a:gd name="connsiteX3" fmla="*/ 2010559 w 2138893"/>
              <a:gd name="connsiteY3" fmla="*/ 0 h 1283336"/>
              <a:gd name="connsiteX4" fmla="*/ 2101305 w 2138893"/>
              <a:gd name="connsiteY4" fmla="*/ 37588 h 1283336"/>
              <a:gd name="connsiteX5" fmla="*/ 2138893 w 2138893"/>
              <a:gd name="connsiteY5" fmla="*/ 128334 h 1283336"/>
              <a:gd name="connsiteX6" fmla="*/ 2138893 w 2138893"/>
              <a:gd name="connsiteY6" fmla="*/ 1155002 h 1283336"/>
              <a:gd name="connsiteX7" fmla="*/ 2101305 w 2138893"/>
              <a:gd name="connsiteY7" fmla="*/ 1245748 h 1283336"/>
              <a:gd name="connsiteX8" fmla="*/ 2010559 w 2138893"/>
              <a:gd name="connsiteY8" fmla="*/ 1283336 h 1283336"/>
              <a:gd name="connsiteX9" fmla="*/ 128334 w 2138893"/>
              <a:gd name="connsiteY9" fmla="*/ 1283336 h 1283336"/>
              <a:gd name="connsiteX10" fmla="*/ 37588 w 2138893"/>
              <a:gd name="connsiteY10" fmla="*/ 1245748 h 1283336"/>
              <a:gd name="connsiteX11" fmla="*/ 0 w 2138893"/>
              <a:gd name="connsiteY11" fmla="*/ 1155002 h 1283336"/>
              <a:gd name="connsiteX12" fmla="*/ 0 w 2138893"/>
              <a:gd name="connsiteY12" fmla="*/ 128334 h 1283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38893" h="1283336">
                <a:moveTo>
                  <a:pt x="0" y="128334"/>
                </a:moveTo>
                <a:cubicBezTo>
                  <a:pt x="0" y="94298"/>
                  <a:pt x="13521" y="61655"/>
                  <a:pt x="37588" y="37588"/>
                </a:cubicBezTo>
                <a:cubicBezTo>
                  <a:pt x="61655" y="13521"/>
                  <a:pt x="94298" y="0"/>
                  <a:pt x="128334" y="0"/>
                </a:cubicBezTo>
                <a:lnTo>
                  <a:pt x="2010559" y="0"/>
                </a:lnTo>
                <a:cubicBezTo>
                  <a:pt x="2044595" y="0"/>
                  <a:pt x="2077238" y="13521"/>
                  <a:pt x="2101305" y="37588"/>
                </a:cubicBezTo>
                <a:cubicBezTo>
                  <a:pt x="2125372" y="61655"/>
                  <a:pt x="2138893" y="94298"/>
                  <a:pt x="2138893" y="128334"/>
                </a:cubicBezTo>
                <a:lnTo>
                  <a:pt x="2138893" y="1155002"/>
                </a:lnTo>
                <a:cubicBezTo>
                  <a:pt x="2138893" y="1189038"/>
                  <a:pt x="2125372" y="1221681"/>
                  <a:pt x="2101305" y="1245748"/>
                </a:cubicBezTo>
                <a:cubicBezTo>
                  <a:pt x="2077238" y="1269815"/>
                  <a:pt x="2044595" y="1283336"/>
                  <a:pt x="2010559" y="1283336"/>
                </a:cubicBezTo>
                <a:lnTo>
                  <a:pt x="128334" y="1283336"/>
                </a:lnTo>
                <a:cubicBezTo>
                  <a:pt x="94298" y="1283336"/>
                  <a:pt x="61655" y="1269815"/>
                  <a:pt x="37588" y="1245748"/>
                </a:cubicBezTo>
                <a:cubicBezTo>
                  <a:pt x="13521" y="1221681"/>
                  <a:pt x="0" y="1189038"/>
                  <a:pt x="0" y="1155002"/>
                </a:cubicBezTo>
                <a:lnTo>
                  <a:pt x="0" y="128334"/>
                </a:lnTo>
                <a:close/>
              </a:path>
            </a:pathLst>
          </a:custGeom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1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9508" tIns="159508" rIns="159508" bIns="159508" numCol="1" spcCol="1270" anchor="ctr" anchorCtr="0">
            <a:noAutofit/>
          </a:bodyPr>
          <a:lstStyle/>
          <a:p>
            <a:pPr lvl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3200" kern="1200" dirty="0"/>
              <a:t>預先進貨作業</a:t>
            </a:r>
          </a:p>
        </p:txBody>
      </p:sp>
      <p:sp>
        <p:nvSpPr>
          <p:cNvPr id="11" name="手繪多邊形 10"/>
          <p:cNvSpPr/>
          <p:nvPr/>
        </p:nvSpPr>
        <p:spPr>
          <a:xfrm>
            <a:off x="652268" y="4521928"/>
            <a:ext cx="2138893" cy="1283336"/>
          </a:xfrm>
          <a:custGeom>
            <a:avLst/>
            <a:gdLst>
              <a:gd name="connsiteX0" fmla="*/ 0 w 2138893"/>
              <a:gd name="connsiteY0" fmla="*/ 128334 h 1283336"/>
              <a:gd name="connsiteX1" fmla="*/ 37588 w 2138893"/>
              <a:gd name="connsiteY1" fmla="*/ 37588 h 1283336"/>
              <a:gd name="connsiteX2" fmla="*/ 128334 w 2138893"/>
              <a:gd name="connsiteY2" fmla="*/ 0 h 1283336"/>
              <a:gd name="connsiteX3" fmla="*/ 2010559 w 2138893"/>
              <a:gd name="connsiteY3" fmla="*/ 0 h 1283336"/>
              <a:gd name="connsiteX4" fmla="*/ 2101305 w 2138893"/>
              <a:gd name="connsiteY4" fmla="*/ 37588 h 1283336"/>
              <a:gd name="connsiteX5" fmla="*/ 2138893 w 2138893"/>
              <a:gd name="connsiteY5" fmla="*/ 128334 h 1283336"/>
              <a:gd name="connsiteX6" fmla="*/ 2138893 w 2138893"/>
              <a:gd name="connsiteY6" fmla="*/ 1155002 h 1283336"/>
              <a:gd name="connsiteX7" fmla="*/ 2101305 w 2138893"/>
              <a:gd name="connsiteY7" fmla="*/ 1245748 h 1283336"/>
              <a:gd name="connsiteX8" fmla="*/ 2010559 w 2138893"/>
              <a:gd name="connsiteY8" fmla="*/ 1283336 h 1283336"/>
              <a:gd name="connsiteX9" fmla="*/ 128334 w 2138893"/>
              <a:gd name="connsiteY9" fmla="*/ 1283336 h 1283336"/>
              <a:gd name="connsiteX10" fmla="*/ 37588 w 2138893"/>
              <a:gd name="connsiteY10" fmla="*/ 1245748 h 1283336"/>
              <a:gd name="connsiteX11" fmla="*/ 0 w 2138893"/>
              <a:gd name="connsiteY11" fmla="*/ 1155002 h 1283336"/>
              <a:gd name="connsiteX12" fmla="*/ 0 w 2138893"/>
              <a:gd name="connsiteY12" fmla="*/ 128334 h 1283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38893" h="1283336">
                <a:moveTo>
                  <a:pt x="0" y="128334"/>
                </a:moveTo>
                <a:cubicBezTo>
                  <a:pt x="0" y="94298"/>
                  <a:pt x="13521" y="61655"/>
                  <a:pt x="37588" y="37588"/>
                </a:cubicBezTo>
                <a:cubicBezTo>
                  <a:pt x="61655" y="13521"/>
                  <a:pt x="94298" y="0"/>
                  <a:pt x="128334" y="0"/>
                </a:cubicBezTo>
                <a:lnTo>
                  <a:pt x="2010559" y="0"/>
                </a:lnTo>
                <a:cubicBezTo>
                  <a:pt x="2044595" y="0"/>
                  <a:pt x="2077238" y="13521"/>
                  <a:pt x="2101305" y="37588"/>
                </a:cubicBezTo>
                <a:cubicBezTo>
                  <a:pt x="2125372" y="61655"/>
                  <a:pt x="2138893" y="94298"/>
                  <a:pt x="2138893" y="128334"/>
                </a:cubicBezTo>
                <a:lnTo>
                  <a:pt x="2138893" y="1155002"/>
                </a:lnTo>
                <a:cubicBezTo>
                  <a:pt x="2138893" y="1189038"/>
                  <a:pt x="2125372" y="1221681"/>
                  <a:pt x="2101305" y="1245748"/>
                </a:cubicBezTo>
                <a:cubicBezTo>
                  <a:pt x="2077238" y="1269815"/>
                  <a:pt x="2044595" y="1283336"/>
                  <a:pt x="2010559" y="1283336"/>
                </a:cubicBezTo>
                <a:lnTo>
                  <a:pt x="128334" y="1283336"/>
                </a:lnTo>
                <a:cubicBezTo>
                  <a:pt x="94298" y="1283336"/>
                  <a:pt x="61655" y="1269815"/>
                  <a:pt x="37588" y="1245748"/>
                </a:cubicBezTo>
                <a:cubicBezTo>
                  <a:pt x="13521" y="1221681"/>
                  <a:pt x="0" y="1189038"/>
                  <a:pt x="0" y="1155002"/>
                </a:cubicBezTo>
                <a:lnTo>
                  <a:pt x="0" y="128334"/>
                </a:lnTo>
                <a:close/>
              </a:path>
            </a:pathLst>
          </a:custGeom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1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9508" tIns="159508" rIns="159508" bIns="159508" numCol="1" spcCol="1270" anchor="ctr" anchorCtr="0">
            <a:noAutofit/>
          </a:bodyPr>
          <a:lstStyle/>
          <a:p>
            <a:pPr lvl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3200" kern="1200" dirty="0"/>
              <a:t>入庫作業</a:t>
            </a:r>
          </a:p>
        </p:txBody>
      </p:sp>
      <p:sp>
        <p:nvSpPr>
          <p:cNvPr id="13" name="手繪多邊形 12"/>
          <p:cNvSpPr/>
          <p:nvPr/>
        </p:nvSpPr>
        <p:spPr>
          <a:xfrm>
            <a:off x="3496997" y="4521928"/>
            <a:ext cx="2138893" cy="1283336"/>
          </a:xfrm>
          <a:custGeom>
            <a:avLst/>
            <a:gdLst>
              <a:gd name="connsiteX0" fmla="*/ 0 w 2138893"/>
              <a:gd name="connsiteY0" fmla="*/ 128334 h 1283336"/>
              <a:gd name="connsiteX1" fmla="*/ 37588 w 2138893"/>
              <a:gd name="connsiteY1" fmla="*/ 37588 h 1283336"/>
              <a:gd name="connsiteX2" fmla="*/ 128334 w 2138893"/>
              <a:gd name="connsiteY2" fmla="*/ 0 h 1283336"/>
              <a:gd name="connsiteX3" fmla="*/ 2010559 w 2138893"/>
              <a:gd name="connsiteY3" fmla="*/ 0 h 1283336"/>
              <a:gd name="connsiteX4" fmla="*/ 2101305 w 2138893"/>
              <a:gd name="connsiteY4" fmla="*/ 37588 h 1283336"/>
              <a:gd name="connsiteX5" fmla="*/ 2138893 w 2138893"/>
              <a:gd name="connsiteY5" fmla="*/ 128334 h 1283336"/>
              <a:gd name="connsiteX6" fmla="*/ 2138893 w 2138893"/>
              <a:gd name="connsiteY6" fmla="*/ 1155002 h 1283336"/>
              <a:gd name="connsiteX7" fmla="*/ 2101305 w 2138893"/>
              <a:gd name="connsiteY7" fmla="*/ 1245748 h 1283336"/>
              <a:gd name="connsiteX8" fmla="*/ 2010559 w 2138893"/>
              <a:gd name="connsiteY8" fmla="*/ 1283336 h 1283336"/>
              <a:gd name="connsiteX9" fmla="*/ 128334 w 2138893"/>
              <a:gd name="connsiteY9" fmla="*/ 1283336 h 1283336"/>
              <a:gd name="connsiteX10" fmla="*/ 37588 w 2138893"/>
              <a:gd name="connsiteY10" fmla="*/ 1245748 h 1283336"/>
              <a:gd name="connsiteX11" fmla="*/ 0 w 2138893"/>
              <a:gd name="connsiteY11" fmla="*/ 1155002 h 1283336"/>
              <a:gd name="connsiteX12" fmla="*/ 0 w 2138893"/>
              <a:gd name="connsiteY12" fmla="*/ 128334 h 1283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38893" h="1283336">
                <a:moveTo>
                  <a:pt x="0" y="128334"/>
                </a:moveTo>
                <a:cubicBezTo>
                  <a:pt x="0" y="94298"/>
                  <a:pt x="13521" y="61655"/>
                  <a:pt x="37588" y="37588"/>
                </a:cubicBezTo>
                <a:cubicBezTo>
                  <a:pt x="61655" y="13521"/>
                  <a:pt x="94298" y="0"/>
                  <a:pt x="128334" y="0"/>
                </a:cubicBezTo>
                <a:lnTo>
                  <a:pt x="2010559" y="0"/>
                </a:lnTo>
                <a:cubicBezTo>
                  <a:pt x="2044595" y="0"/>
                  <a:pt x="2077238" y="13521"/>
                  <a:pt x="2101305" y="37588"/>
                </a:cubicBezTo>
                <a:cubicBezTo>
                  <a:pt x="2125372" y="61655"/>
                  <a:pt x="2138893" y="94298"/>
                  <a:pt x="2138893" y="128334"/>
                </a:cubicBezTo>
                <a:lnTo>
                  <a:pt x="2138893" y="1155002"/>
                </a:lnTo>
                <a:cubicBezTo>
                  <a:pt x="2138893" y="1189038"/>
                  <a:pt x="2125372" y="1221681"/>
                  <a:pt x="2101305" y="1245748"/>
                </a:cubicBezTo>
                <a:cubicBezTo>
                  <a:pt x="2077238" y="1269815"/>
                  <a:pt x="2044595" y="1283336"/>
                  <a:pt x="2010559" y="1283336"/>
                </a:cubicBezTo>
                <a:lnTo>
                  <a:pt x="128334" y="1283336"/>
                </a:lnTo>
                <a:cubicBezTo>
                  <a:pt x="94298" y="1283336"/>
                  <a:pt x="61655" y="1269815"/>
                  <a:pt x="37588" y="1245748"/>
                </a:cubicBezTo>
                <a:cubicBezTo>
                  <a:pt x="13521" y="1221681"/>
                  <a:pt x="0" y="1189038"/>
                  <a:pt x="0" y="1155002"/>
                </a:cubicBezTo>
                <a:lnTo>
                  <a:pt x="0" y="128334"/>
                </a:lnTo>
                <a:close/>
              </a:path>
            </a:pathLst>
          </a:custGeom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1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9508" tIns="159508" rIns="159508" bIns="159508" numCol="1" spcCol="1270" anchor="ctr" anchorCtr="0">
            <a:noAutofit/>
          </a:bodyPr>
          <a:lstStyle/>
          <a:p>
            <a:pPr lvl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3200" kern="1200" dirty="0"/>
              <a:t>儲存作業</a:t>
            </a:r>
          </a:p>
        </p:txBody>
      </p:sp>
      <p:sp>
        <p:nvSpPr>
          <p:cNvPr id="15" name="手繪多邊形 14"/>
          <p:cNvSpPr/>
          <p:nvPr/>
        </p:nvSpPr>
        <p:spPr>
          <a:xfrm>
            <a:off x="3496997" y="2917757"/>
            <a:ext cx="2138893" cy="1283336"/>
          </a:xfrm>
          <a:custGeom>
            <a:avLst/>
            <a:gdLst>
              <a:gd name="connsiteX0" fmla="*/ 0 w 2138893"/>
              <a:gd name="connsiteY0" fmla="*/ 128334 h 1283336"/>
              <a:gd name="connsiteX1" fmla="*/ 37588 w 2138893"/>
              <a:gd name="connsiteY1" fmla="*/ 37588 h 1283336"/>
              <a:gd name="connsiteX2" fmla="*/ 128334 w 2138893"/>
              <a:gd name="connsiteY2" fmla="*/ 0 h 1283336"/>
              <a:gd name="connsiteX3" fmla="*/ 2010559 w 2138893"/>
              <a:gd name="connsiteY3" fmla="*/ 0 h 1283336"/>
              <a:gd name="connsiteX4" fmla="*/ 2101305 w 2138893"/>
              <a:gd name="connsiteY4" fmla="*/ 37588 h 1283336"/>
              <a:gd name="connsiteX5" fmla="*/ 2138893 w 2138893"/>
              <a:gd name="connsiteY5" fmla="*/ 128334 h 1283336"/>
              <a:gd name="connsiteX6" fmla="*/ 2138893 w 2138893"/>
              <a:gd name="connsiteY6" fmla="*/ 1155002 h 1283336"/>
              <a:gd name="connsiteX7" fmla="*/ 2101305 w 2138893"/>
              <a:gd name="connsiteY7" fmla="*/ 1245748 h 1283336"/>
              <a:gd name="connsiteX8" fmla="*/ 2010559 w 2138893"/>
              <a:gd name="connsiteY8" fmla="*/ 1283336 h 1283336"/>
              <a:gd name="connsiteX9" fmla="*/ 128334 w 2138893"/>
              <a:gd name="connsiteY9" fmla="*/ 1283336 h 1283336"/>
              <a:gd name="connsiteX10" fmla="*/ 37588 w 2138893"/>
              <a:gd name="connsiteY10" fmla="*/ 1245748 h 1283336"/>
              <a:gd name="connsiteX11" fmla="*/ 0 w 2138893"/>
              <a:gd name="connsiteY11" fmla="*/ 1155002 h 1283336"/>
              <a:gd name="connsiteX12" fmla="*/ 0 w 2138893"/>
              <a:gd name="connsiteY12" fmla="*/ 128334 h 1283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38893" h="1283336">
                <a:moveTo>
                  <a:pt x="0" y="128334"/>
                </a:moveTo>
                <a:cubicBezTo>
                  <a:pt x="0" y="94298"/>
                  <a:pt x="13521" y="61655"/>
                  <a:pt x="37588" y="37588"/>
                </a:cubicBezTo>
                <a:cubicBezTo>
                  <a:pt x="61655" y="13521"/>
                  <a:pt x="94298" y="0"/>
                  <a:pt x="128334" y="0"/>
                </a:cubicBezTo>
                <a:lnTo>
                  <a:pt x="2010559" y="0"/>
                </a:lnTo>
                <a:cubicBezTo>
                  <a:pt x="2044595" y="0"/>
                  <a:pt x="2077238" y="13521"/>
                  <a:pt x="2101305" y="37588"/>
                </a:cubicBezTo>
                <a:cubicBezTo>
                  <a:pt x="2125372" y="61655"/>
                  <a:pt x="2138893" y="94298"/>
                  <a:pt x="2138893" y="128334"/>
                </a:cubicBezTo>
                <a:lnTo>
                  <a:pt x="2138893" y="1155002"/>
                </a:lnTo>
                <a:cubicBezTo>
                  <a:pt x="2138893" y="1189038"/>
                  <a:pt x="2125372" y="1221681"/>
                  <a:pt x="2101305" y="1245748"/>
                </a:cubicBezTo>
                <a:cubicBezTo>
                  <a:pt x="2077238" y="1269815"/>
                  <a:pt x="2044595" y="1283336"/>
                  <a:pt x="2010559" y="1283336"/>
                </a:cubicBezTo>
                <a:lnTo>
                  <a:pt x="128334" y="1283336"/>
                </a:lnTo>
                <a:cubicBezTo>
                  <a:pt x="94298" y="1283336"/>
                  <a:pt x="61655" y="1269815"/>
                  <a:pt x="37588" y="1245748"/>
                </a:cubicBezTo>
                <a:cubicBezTo>
                  <a:pt x="13521" y="1221681"/>
                  <a:pt x="0" y="1189038"/>
                  <a:pt x="0" y="1155002"/>
                </a:cubicBezTo>
                <a:lnTo>
                  <a:pt x="0" y="128334"/>
                </a:lnTo>
                <a:close/>
              </a:path>
            </a:pathLst>
          </a:custGeom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6">
              <a:hueOff val="0"/>
              <a:satOff val="0"/>
              <a:lumOff val="0"/>
              <a:alphaOff val="0"/>
            </a:schemeClr>
          </a:fillRef>
          <a:effectRef idx="1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9508" tIns="159508" rIns="159508" bIns="159508" numCol="1" spcCol="1270" anchor="ctr" anchorCtr="0">
            <a:noAutofit/>
          </a:bodyPr>
          <a:lstStyle/>
          <a:p>
            <a:pPr lvl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3200" kern="1200" dirty="0"/>
              <a:t>訂單作業</a:t>
            </a:r>
          </a:p>
        </p:txBody>
      </p:sp>
      <p:sp>
        <p:nvSpPr>
          <p:cNvPr id="17" name="手繪多邊形 16"/>
          <p:cNvSpPr/>
          <p:nvPr/>
        </p:nvSpPr>
        <p:spPr>
          <a:xfrm>
            <a:off x="3491885" y="1311526"/>
            <a:ext cx="2138893" cy="1283336"/>
          </a:xfrm>
          <a:custGeom>
            <a:avLst/>
            <a:gdLst>
              <a:gd name="connsiteX0" fmla="*/ 0 w 2138893"/>
              <a:gd name="connsiteY0" fmla="*/ 128334 h 1283336"/>
              <a:gd name="connsiteX1" fmla="*/ 37588 w 2138893"/>
              <a:gd name="connsiteY1" fmla="*/ 37588 h 1283336"/>
              <a:gd name="connsiteX2" fmla="*/ 128334 w 2138893"/>
              <a:gd name="connsiteY2" fmla="*/ 0 h 1283336"/>
              <a:gd name="connsiteX3" fmla="*/ 2010559 w 2138893"/>
              <a:gd name="connsiteY3" fmla="*/ 0 h 1283336"/>
              <a:gd name="connsiteX4" fmla="*/ 2101305 w 2138893"/>
              <a:gd name="connsiteY4" fmla="*/ 37588 h 1283336"/>
              <a:gd name="connsiteX5" fmla="*/ 2138893 w 2138893"/>
              <a:gd name="connsiteY5" fmla="*/ 128334 h 1283336"/>
              <a:gd name="connsiteX6" fmla="*/ 2138893 w 2138893"/>
              <a:gd name="connsiteY6" fmla="*/ 1155002 h 1283336"/>
              <a:gd name="connsiteX7" fmla="*/ 2101305 w 2138893"/>
              <a:gd name="connsiteY7" fmla="*/ 1245748 h 1283336"/>
              <a:gd name="connsiteX8" fmla="*/ 2010559 w 2138893"/>
              <a:gd name="connsiteY8" fmla="*/ 1283336 h 1283336"/>
              <a:gd name="connsiteX9" fmla="*/ 128334 w 2138893"/>
              <a:gd name="connsiteY9" fmla="*/ 1283336 h 1283336"/>
              <a:gd name="connsiteX10" fmla="*/ 37588 w 2138893"/>
              <a:gd name="connsiteY10" fmla="*/ 1245748 h 1283336"/>
              <a:gd name="connsiteX11" fmla="*/ 0 w 2138893"/>
              <a:gd name="connsiteY11" fmla="*/ 1155002 h 1283336"/>
              <a:gd name="connsiteX12" fmla="*/ 0 w 2138893"/>
              <a:gd name="connsiteY12" fmla="*/ 128334 h 1283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38893" h="1283336">
                <a:moveTo>
                  <a:pt x="0" y="128334"/>
                </a:moveTo>
                <a:cubicBezTo>
                  <a:pt x="0" y="94298"/>
                  <a:pt x="13521" y="61655"/>
                  <a:pt x="37588" y="37588"/>
                </a:cubicBezTo>
                <a:cubicBezTo>
                  <a:pt x="61655" y="13521"/>
                  <a:pt x="94298" y="0"/>
                  <a:pt x="128334" y="0"/>
                </a:cubicBezTo>
                <a:lnTo>
                  <a:pt x="2010559" y="0"/>
                </a:lnTo>
                <a:cubicBezTo>
                  <a:pt x="2044595" y="0"/>
                  <a:pt x="2077238" y="13521"/>
                  <a:pt x="2101305" y="37588"/>
                </a:cubicBezTo>
                <a:cubicBezTo>
                  <a:pt x="2125372" y="61655"/>
                  <a:pt x="2138893" y="94298"/>
                  <a:pt x="2138893" y="128334"/>
                </a:cubicBezTo>
                <a:lnTo>
                  <a:pt x="2138893" y="1155002"/>
                </a:lnTo>
                <a:cubicBezTo>
                  <a:pt x="2138893" y="1189038"/>
                  <a:pt x="2125372" y="1221681"/>
                  <a:pt x="2101305" y="1245748"/>
                </a:cubicBezTo>
                <a:cubicBezTo>
                  <a:pt x="2077238" y="1269815"/>
                  <a:pt x="2044595" y="1283336"/>
                  <a:pt x="2010559" y="1283336"/>
                </a:cubicBezTo>
                <a:lnTo>
                  <a:pt x="128334" y="1283336"/>
                </a:lnTo>
                <a:cubicBezTo>
                  <a:pt x="94298" y="1283336"/>
                  <a:pt x="61655" y="1269815"/>
                  <a:pt x="37588" y="1245748"/>
                </a:cubicBezTo>
                <a:cubicBezTo>
                  <a:pt x="13521" y="1221681"/>
                  <a:pt x="0" y="1189038"/>
                  <a:pt x="0" y="1155002"/>
                </a:cubicBezTo>
                <a:lnTo>
                  <a:pt x="0" y="128334"/>
                </a:lnTo>
                <a:close/>
              </a:path>
            </a:pathLst>
          </a:custGeom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1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9508" tIns="159508" rIns="159508" bIns="159508" numCol="1" spcCol="1270" anchor="ctr" anchorCtr="0">
            <a:noAutofit/>
          </a:bodyPr>
          <a:lstStyle/>
          <a:p>
            <a:pPr lvl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3200" kern="1200" dirty="0"/>
              <a:t>揀貨作業</a:t>
            </a:r>
          </a:p>
        </p:txBody>
      </p:sp>
      <p:sp>
        <p:nvSpPr>
          <p:cNvPr id="19" name="手繪多邊形 18"/>
          <p:cNvSpPr/>
          <p:nvPr/>
        </p:nvSpPr>
        <p:spPr>
          <a:xfrm>
            <a:off x="6341725" y="1313587"/>
            <a:ext cx="2138893" cy="1283336"/>
          </a:xfrm>
          <a:custGeom>
            <a:avLst/>
            <a:gdLst>
              <a:gd name="connsiteX0" fmla="*/ 0 w 2138893"/>
              <a:gd name="connsiteY0" fmla="*/ 128334 h 1283336"/>
              <a:gd name="connsiteX1" fmla="*/ 37588 w 2138893"/>
              <a:gd name="connsiteY1" fmla="*/ 37588 h 1283336"/>
              <a:gd name="connsiteX2" fmla="*/ 128334 w 2138893"/>
              <a:gd name="connsiteY2" fmla="*/ 0 h 1283336"/>
              <a:gd name="connsiteX3" fmla="*/ 2010559 w 2138893"/>
              <a:gd name="connsiteY3" fmla="*/ 0 h 1283336"/>
              <a:gd name="connsiteX4" fmla="*/ 2101305 w 2138893"/>
              <a:gd name="connsiteY4" fmla="*/ 37588 h 1283336"/>
              <a:gd name="connsiteX5" fmla="*/ 2138893 w 2138893"/>
              <a:gd name="connsiteY5" fmla="*/ 128334 h 1283336"/>
              <a:gd name="connsiteX6" fmla="*/ 2138893 w 2138893"/>
              <a:gd name="connsiteY6" fmla="*/ 1155002 h 1283336"/>
              <a:gd name="connsiteX7" fmla="*/ 2101305 w 2138893"/>
              <a:gd name="connsiteY7" fmla="*/ 1245748 h 1283336"/>
              <a:gd name="connsiteX8" fmla="*/ 2010559 w 2138893"/>
              <a:gd name="connsiteY8" fmla="*/ 1283336 h 1283336"/>
              <a:gd name="connsiteX9" fmla="*/ 128334 w 2138893"/>
              <a:gd name="connsiteY9" fmla="*/ 1283336 h 1283336"/>
              <a:gd name="connsiteX10" fmla="*/ 37588 w 2138893"/>
              <a:gd name="connsiteY10" fmla="*/ 1245748 h 1283336"/>
              <a:gd name="connsiteX11" fmla="*/ 0 w 2138893"/>
              <a:gd name="connsiteY11" fmla="*/ 1155002 h 1283336"/>
              <a:gd name="connsiteX12" fmla="*/ 0 w 2138893"/>
              <a:gd name="connsiteY12" fmla="*/ 128334 h 1283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38893" h="1283336">
                <a:moveTo>
                  <a:pt x="0" y="128334"/>
                </a:moveTo>
                <a:cubicBezTo>
                  <a:pt x="0" y="94298"/>
                  <a:pt x="13521" y="61655"/>
                  <a:pt x="37588" y="37588"/>
                </a:cubicBezTo>
                <a:cubicBezTo>
                  <a:pt x="61655" y="13521"/>
                  <a:pt x="94298" y="0"/>
                  <a:pt x="128334" y="0"/>
                </a:cubicBezTo>
                <a:lnTo>
                  <a:pt x="2010559" y="0"/>
                </a:lnTo>
                <a:cubicBezTo>
                  <a:pt x="2044595" y="0"/>
                  <a:pt x="2077238" y="13521"/>
                  <a:pt x="2101305" y="37588"/>
                </a:cubicBezTo>
                <a:cubicBezTo>
                  <a:pt x="2125372" y="61655"/>
                  <a:pt x="2138893" y="94298"/>
                  <a:pt x="2138893" y="128334"/>
                </a:cubicBezTo>
                <a:lnTo>
                  <a:pt x="2138893" y="1155002"/>
                </a:lnTo>
                <a:cubicBezTo>
                  <a:pt x="2138893" y="1189038"/>
                  <a:pt x="2125372" y="1221681"/>
                  <a:pt x="2101305" y="1245748"/>
                </a:cubicBezTo>
                <a:cubicBezTo>
                  <a:pt x="2077238" y="1269815"/>
                  <a:pt x="2044595" y="1283336"/>
                  <a:pt x="2010559" y="1283336"/>
                </a:cubicBezTo>
                <a:lnTo>
                  <a:pt x="128334" y="1283336"/>
                </a:lnTo>
                <a:cubicBezTo>
                  <a:pt x="94298" y="1283336"/>
                  <a:pt x="61655" y="1269815"/>
                  <a:pt x="37588" y="1245748"/>
                </a:cubicBezTo>
                <a:cubicBezTo>
                  <a:pt x="13521" y="1221681"/>
                  <a:pt x="0" y="1189038"/>
                  <a:pt x="0" y="1155002"/>
                </a:cubicBezTo>
                <a:lnTo>
                  <a:pt x="0" y="128334"/>
                </a:lnTo>
                <a:close/>
              </a:path>
            </a:pathLst>
          </a:custGeom>
          <a:solidFill>
            <a:srgbClr val="00B0F0"/>
          </a:solidFill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1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9508" tIns="159508" rIns="159508" bIns="159508" numCol="1" spcCol="1270" anchor="ctr" anchorCtr="0">
            <a:noAutofit/>
          </a:bodyPr>
          <a:lstStyle/>
          <a:p>
            <a:pPr lvl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3200" kern="1200" dirty="0"/>
              <a:t>理單作業</a:t>
            </a:r>
          </a:p>
        </p:txBody>
      </p:sp>
      <p:sp>
        <p:nvSpPr>
          <p:cNvPr id="20" name="手繪多邊形 19"/>
          <p:cNvSpPr/>
          <p:nvPr/>
        </p:nvSpPr>
        <p:spPr>
          <a:xfrm>
            <a:off x="6341725" y="2917757"/>
            <a:ext cx="2138893" cy="1283336"/>
          </a:xfrm>
          <a:custGeom>
            <a:avLst/>
            <a:gdLst>
              <a:gd name="connsiteX0" fmla="*/ 0 w 2138893"/>
              <a:gd name="connsiteY0" fmla="*/ 128334 h 1283336"/>
              <a:gd name="connsiteX1" fmla="*/ 37588 w 2138893"/>
              <a:gd name="connsiteY1" fmla="*/ 37588 h 1283336"/>
              <a:gd name="connsiteX2" fmla="*/ 128334 w 2138893"/>
              <a:gd name="connsiteY2" fmla="*/ 0 h 1283336"/>
              <a:gd name="connsiteX3" fmla="*/ 2010559 w 2138893"/>
              <a:gd name="connsiteY3" fmla="*/ 0 h 1283336"/>
              <a:gd name="connsiteX4" fmla="*/ 2101305 w 2138893"/>
              <a:gd name="connsiteY4" fmla="*/ 37588 h 1283336"/>
              <a:gd name="connsiteX5" fmla="*/ 2138893 w 2138893"/>
              <a:gd name="connsiteY5" fmla="*/ 128334 h 1283336"/>
              <a:gd name="connsiteX6" fmla="*/ 2138893 w 2138893"/>
              <a:gd name="connsiteY6" fmla="*/ 1155002 h 1283336"/>
              <a:gd name="connsiteX7" fmla="*/ 2101305 w 2138893"/>
              <a:gd name="connsiteY7" fmla="*/ 1245748 h 1283336"/>
              <a:gd name="connsiteX8" fmla="*/ 2010559 w 2138893"/>
              <a:gd name="connsiteY8" fmla="*/ 1283336 h 1283336"/>
              <a:gd name="connsiteX9" fmla="*/ 128334 w 2138893"/>
              <a:gd name="connsiteY9" fmla="*/ 1283336 h 1283336"/>
              <a:gd name="connsiteX10" fmla="*/ 37588 w 2138893"/>
              <a:gd name="connsiteY10" fmla="*/ 1245748 h 1283336"/>
              <a:gd name="connsiteX11" fmla="*/ 0 w 2138893"/>
              <a:gd name="connsiteY11" fmla="*/ 1155002 h 1283336"/>
              <a:gd name="connsiteX12" fmla="*/ 0 w 2138893"/>
              <a:gd name="connsiteY12" fmla="*/ 128334 h 1283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38893" h="1283336">
                <a:moveTo>
                  <a:pt x="0" y="128334"/>
                </a:moveTo>
                <a:cubicBezTo>
                  <a:pt x="0" y="94298"/>
                  <a:pt x="13521" y="61655"/>
                  <a:pt x="37588" y="37588"/>
                </a:cubicBezTo>
                <a:cubicBezTo>
                  <a:pt x="61655" y="13521"/>
                  <a:pt x="94298" y="0"/>
                  <a:pt x="128334" y="0"/>
                </a:cubicBezTo>
                <a:lnTo>
                  <a:pt x="2010559" y="0"/>
                </a:lnTo>
                <a:cubicBezTo>
                  <a:pt x="2044595" y="0"/>
                  <a:pt x="2077238" y="13521"/>
                  <a:pt x="2101305" y="37588"/>
                </a:cubicBezTo>
                <a:cubicBezTo>
                  <a:pt x="2125372" y="61655"/>
                  <a:pt x="2138893" y="94298"/>
                  <a:pt x="2138893" y="128334"/>
                </a:cubicBezTo>
                <a:lnTo>
                  <a:pt x="2138893" y="1155002"/>
                </a:lnTo>
                <a:cubicBezTo>
                  <a:pt x="2138893" y="1189038"/>
                  <a:pt x="2125372" y="1221681"/>
                  <a:pt x="2101305" y="1245748"/>
                </a:cubicBezTo>
                <a:cubicBezTo>
                  <a:pt x="2077238" y="1269815"/>
                  <a:pt x="2044595" y="1283336"/>
                  <a:pt x="2010559" y="1283336"/>
                </a:cubicBezTo>
                <a:lnTo>
                  <a:pt x="128334" y="1283336"/>
                </a:lnTo>
                <a:cubicBezTo>
                  <a:pt x="94298" y="1283336"/>
                  <a:pt x="61655" y="1269815"/>
                  <a:pt x="37588" y="1245748"/>
                </a:cubicBezTo>
                <a:cubicBezTo>
                  <a:pt x="13521" y="1221681"/>
                  <a:pt x="0" y="1189038"/>
                  <a:pt x="0" y="1155002"/>
                </a:cubicBezTo>
                <a:lnTo>
                  <a:pt x="0" y="128334"/>
                </a:lnTo>
                <a:close/>
              </a:path>
            </a:pathLst>
          </a:custGeom>
          <a:solidFill>
            <a:schemeClr val="accent3">
              <a:lumMod val="50000"/>
            </a:schemeClr>
          </a:solidFill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1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9508" tIns="159508" rIns="159508" bIns="159508" numCol="1" spcCol="1270" anchor="ctr" anchorCtr="0">
            <a:noAutofit/>
          </a:bodyPr>
          <a:lstStyle/>
          <a:p>
            <a:pPr lvl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3200" kern="1200" dirty="0"/>
              <a:t>出貨作業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4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4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6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60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2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800"/>
                            </p:stCondLst>
                            <p:childTnLst>
                              <p:par>
                                <p:cTn id="3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800"/>
                            </p:stCondLst>
                            <p:childTnLst>
                              <p:par>
                                <p:cTn id="4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2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000"/>
                            </p:stCondLst>
                            <p:childTnLst>
                              <p:par>
                                <p:cTn id="4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000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2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2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8200"/>
                            </p:stCondLst>
                            <p:childTnLst>
                              <p:par>
                                <p:cTn id="5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2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400"/>
                            </p:stCondLst>
                            <p:childTnLst>
                              <p:par>
                                <p:cTn id="6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1" grpId="0" animBg="1"/>
      <p:bldP spid="13" grpId="0" animBg="1"/>
      <p:bldP spid="15" grpId="0" animBg="1"/>
      <p:bldP spid="17" grpId="0" animBg="1"/>
      <p:bldP spid="19" grpId="0" animBg="1"/>
      <p:bldP spid="2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物流作業流程及需求分析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zh-TW" altLang="en-US" dirty="0">
                <a:solidFill>
                  <a:srgbClr val="FF0000"/>
                </a:solidFill>
              </a:rPr>
              <a:t>進貨作業</a:t>
            </a:r>
            <a:endParaRPr lang="en-US" altLang="zh-TW" dirty="0">
              <a:solidFill>
                <a:srgbClr val="FF0000"/>
              </a:solidFill>
            </a:endParaRPr>
          </a:p>
          <a:p>
            <a:pPr lvl="1"/>
            <a:r>
              <a:rPr lang="zh-TW" altLang="en-US" dirty="0"/>
              <a:t>決定進貨基本單位、卸貨、檢查及驗貨</a:t>
            </a:r>
            <a:endParaRPr lang="en-US" altLang="zh-TW" dirty="0"/>
          </a:p>
          <a:p>
            <a:pPr lvl="1"/>
            <a:endParaRPr lang="en-US" altLang="zh-TW" sz="800" dirty="0"/>
          </a:p>
          <a:p>
            <a:pPr marL="514350" indent="-514350">
              <a:buFont typeface="+mj-lt"/>
              <a:buAutoNum type="arabicPeriod"/>
            </a:pPr>
            <a:r>
              <a:rPr lang="zh-TW" altLang="en-US" dirty="0">
                <a:solidFill>
                  <a:srgbClr val="FF0000"/>
                </a:solidFill>
              </a:rPr>
              <a:t>預先進貨作業</a:t>
            </a:r>
            <a:endParaRPr lang="en-US" altLang="zh-TW" dirty="0">
              <a:solidFill>
                <a:srgbClr val="FF0000"/>
              </a:solidFill>
            </a:endParaRPr>
          </a:p>
          <a:p>
            <a:pPr lvl="1"/>
            <a:r>
              <a:rPr lang="zh-TW" altLang="en-US" dirty="0">
                <a:solidFill>
                  <a:srgbClr val="7030A0"/>
                </a:solidFill>
              </a:rPr>
              <a:t>儲位的指定及貨物確認</a:t>
            </a:r>
            <a:endParaRPr lang="en-US" altLang="zh-TW" dirty="0">
              <a:solidFill>
                <a:srgbClr val="7030A0"/>
              </a:solidFill>
            </a:endParaRPr>
          </a:p>
          <a:p>
            <a:pPr lvl="1"/>
            <a:r>
              <a:rPr lang="zh-TW" altLang="en-US" dirty="0">
                <a:solidFill>
                  <a:srgbClr val="7030A0"/>
                </a:solidFill>
              </a:rPr>
              <a:t>最花費時間及空間的作業</a:t>
            </a:r>
            <a:endParaRPr lang="en-US" altLang="zh-TW" dirty="0">
              <a:solidFill>
                <a:srgbClr val="7030A0"/>
              </a:solidFill>
            </a:endParaRPr>
          </a:p>
          <a:p>
            <a:pPr lvl="1"/>
            <a:endParaRPr lang="en-US" altLang="zh-TW" sz="800" dirty="0"/>
          </a:p>
          <a:p>
            <a:pPr marL="514350" indent="-514350">
              <a:buFont typeface="+mj-lt"/>
              <a:buAutoNum type="arabicPeriod"/>
            </a:pPr>
            <a:r>
              <a:rPr lang="zh-TW" altLang="en-US" dirty="0">
                <a:solidFill>
                  <a:srgbClr val="FF0000"/>
                </a:solidFill>
              </a:rPr>
              <a:t>入庫作業</a:t>
            </a:r>
            <a:endParaRPr lang="en-US" altLang="zh-TW" dirty="0">
              <a:solidFill>
                <a:srgbClr val="FF0000"/>
              </a:solidFill>
            </a:endParaRPr>
          </a:p>
          <a:p>
            <a:pPr lvl="1"/>
            <a:r>
              <a:rPr lang="zh-TW" altLang="en-US" dirty="0"/>
              <a:t>放到指定儲位，使倉儲利用率、效率最大化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物流作業流程及需求分析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/>
          <a:lstStyle/>
          <a:p>
            <a:pPr marL="514350" indent="-514350">
              <a:buFont typeface="+mj-lt"/>
              <a:buAutoNum type="arabicPeriod" startAt="4"/>
            </a:pPr>
            <a:r>
              <a:rPr lang="zh-TW" altLang="en-US" dirty="0">
                <a:solidFill>
                  <a:srgbClr val="FF0000"/>
                </a:solidFill>
              </a:rPr>
              <a:t>儲存作業</a:t>
            </a:r>
            <a:endParaRPr lang="en-US" altLang="zh-TW" dirty="0">
              <a:solidFill>
                <a:srgbClr val="FF0000"/>
              </a:solidFill>
            </a:endParaRPr>
          </a:p>
          <a:p>
            <a:pPr lvl="1"/>
            <a:r>
              <a:rPr lang="zh-TW" altLang="en-US" dirty="0"/>
              <a:t>將要使用或者要出貨的商品作保存</a:t>
            </a:r>
            <a:endParaRPr lang="en-US" altLang="zh-TW" dirty="0"/>
          </a:p>
          <a:p>
            <a:pPr lvl="1"/>
            <a:r>
              <a:rPr lang="zh-TW" altLang="en-US" dirty="0">
                <a:solidFill>
                  <a:srgbClr val="7030A0"/>
                </a:solidFill>
              </a:rPr>
              <a:t>儲位規劃上的建議：</a:t>
            </a:r>
            <a:endParaRPr lang="en-US" altLang="zh-TW" dirty="0">
              <a:solidFill>
                <a:srgbClr val="7030A0"/>
              </a:solidFill>
            </a:endParaRPr>
          </a:p>
          <a:p>
            <a:pPr lvl="2"/>
            <a:r>
              <a:rPr lang="zh-TW" altLang="en-US" dirty="0">
                <a:solidFill>
                  <a:srgbClr val="7030A0"/>
                </a:solidFill>
              </a:rPr>
              <a:t>面向通道</a:t>
            </a:r>
            <a:endParaRPr lang="en-US" altLang="zh-TW" dirty="0">
              <a:solidFill>
                <a:srgbClr val="7030A0"/>
              </a:solidFill>
            </a:endParaRPr>
          </a:p>
          <a:p>
            <a:pPr lvl="2"/>
            <a:r>
              <a:rPr lang="zh-TW" altLang="en-US" dirty="0">
                <a:solidFill>
                  <a:srgbClr val="7030A0"/>
                </a:solidFill>
              </a:rPr>
              <a:t>向高處存放</a:t>
            </a:r>
            <a:endParaRPr lang="en-US" altLang="zh-TW" dirty="0">
              <a:solidFill>
                <a:srgbClr val="7030A0"/>
              </a:solidFill>
            </a:endParaRPr>
          </a:p>
          <a:p>
            <a:pPr lvl="2"/>
            <a:r>
              <a:rPr lang="zh-TW" altLang="en-US" dirty="0">
                <a:solidFill>
                  <a:srgbClr val="7030A0"/>
                </a:solidFill>
              </a:rPr>
              <a:t>根據出庫頻率與重要性選定位置</a:t>
            </a:r>
            <a:endParaRPr lang="en-US" altLang="zh-TW" dirty="0">
              <a:solidFill>
                <a:srgbClr val="7030A0"/>
              </a:solidFill>
            </a:endParaRPr>
          </a:p>
          <a:p>
            <a:pPr lvl="2"/>
            <a:r>
              <a:rPr lang="zh-TW" altLang="en-US" dirty="0">
                <a:solidFill>
                  <a:srgbClr val="7030A0"/>
                </a:solidFill>
              </a:rPr>
              <a:t>同一品項就近儲區保管</a:t>
            </a:r>
            <a:endParaRPr lang="en-US" altLang="zh-TW" dirty="0">
              <a:solidFill>
                <a:srgbClr val="7030A0"/>
              </a:solidFill>
            </a:endParaRPr>
          </a:p>
          <a:p>
            <a:pPr lvl="2"/>
            <a:r>
              <a:rPr lang="zh-TW" altLang="en-US" dirty="0">
                <a:solidFill>
                  <a:srgbClr val="7030A0"/>
                </a:solidFill>
              </a:rPr>
              <a:t>依照重量、形狀，安排保管的位置</a:t>
            </a:r>
            <a:endParaRPr lang="en-US" altLang="zh-TW" dirty="0">
              <a:solidFill>
                <a:srgbClr val="7030A0"/>
              </a:solidFill>
            </a:endParaRPr>
          </a:p>
          <a:p>
            <a:pPr lvl="2"/>
            <a:r>
              <a:rPr lang="zh-TW" altLang="en-US" dirty="0">
                <a:solidFill>
                  <a:srgbClr val="7030A0"/>
                </a:solidFill>
              </a:rPr>
              <a:t>先進先出原則</a:t>
            </a:r>
          </a:p>
          <a:p>
            <a:endParaRPr lang="zh-TW" altLang="en-US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物流作業流程及需求分析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 startAt="5"/>
            </a:pPr>
            <a:r>
              <a:rPr lang="zh-TW" altLang="en-US" dirty="0">
                <a:solidFill>
                  <a:srgbClr val="FF0000"/>
                </a:solidFill>
              </a:rPr>
              <a:t>訂單作業</a:t>
            </a:r>
            <a:endParaRPr lang="en-US" altLang="zh-TW" dirty="0">
              <a:solidFill>
                <a:srgbClr val="FF0000"/>
              </a:solidFill>
            </a:endParaRPr>
          </a:p>
          <a:p>
            <a:pPr lvl="1"/>
            <a:r>
              <a:rPr lang="zh-TW" altLang="en-US" dirty="0"/>
              <a:t>從接受下單到準備揀貨之間的所有作業</a:t>
            </a:r>
            <a:endParaRPr lang="en-US" altLang="zh-TW" dirty="0"/>
          </a:p>
          <a:p>
            <a:pPr lvl="1"/>
            <a:endParaRPr lang="en-US" altLang="zh-TW" dirty="0"/>
          </a:p>
          <a:p>
            <a:pPr marL="514350" indent="-514350">
              <a:buFont typeface="+mj-lt"/>
              <a:buAutoNum type="arabicPeriod" startAt="6"/>
            </a:pPr>
            <a:r>
              <a:rPr lang="zh-TW" altLang="en-US" dirty="0">
                <a:solidFill>
                  <a:srgbClr val="FF0000"/>
                </a:solidFill>
              </a:rPr>
              <a:t>揀貨作業</a:t>
            </a:r>
            <a:endParaRPr lang="en-US" altLang="zh-TW" dirty="0">
              <a:solidFill>
                <a:srgbClr val="FF0000"/>
              </a:solidFill>
            </a:endParaRPr>
          </a:p>
          <a:p>
            <a:pPr lvl="1"/>
            <a:r>
              <a:rPr lang="zh-TW" altLang="en-US" dirty="0"/>
              <a:t>按揀貨單，將訂購品從庫存儲位中選出、分類、檢查、流通加工（貼標籤或標價）、包裝</a:t>
            </a:r>
            <a:endParaRPr lang="en-US" altLang="zh-TW" dirty="0"/>
          </a:p>
          <a:p>
            <a:pPr lvl="1"/>
            <a:r>
              <a:rPr lang="zh-TW" altLang="en-US" dirty="0">
                <a:solidFill>
                  <a:srgbClr val="7030A0"/>
                </a:solidFill>
              </a:rPr>
              <a:t>占倉儲作業中最高成本</a:t>
            </a:r>
            <a:endParaRPr lang="en-US" altLang="zh-TW" dirty="0">
              <a:solidFill>
                <a:srgbClr val="7030A0"/>
              </a:solidFill>
            </a:endParaRPr>
          </a:p>
          <a:p>
            <a:endParaRPr lang="zh-TW" altLang="en-US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物流作業流程及需求分析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 startAt="7"/>
            </a:pPr>
            <a:r>
              <a:rPr lang="zh-TW" altLang="en-US" dirty="0">
                <a:solidFill>
                  <a:srgbClr val="FF0000"/>
                </a:solidFill>
              </a:rPr>
              <a:t>理單作業</a:t>
            </a:r>
            <a:endParaRPr lang="en-US" altLang="zh-TW" dirty="0">
              <a:solidFill>
                <a:srgbClr val="FF0000"/>
              </a:solidFill>
            </a:endParaRPr>
          </a:p>
          <a:p>
            <a:pPr marL="914400" lvl="1" indent="-514350"/>
            <a:r>
              <a:rPr lang="zh-TW" altLang="en-US" dirty="0"/>
              <a:t>彙整交派送貨單、入庫單、退貨單至作業單位</a:t>
            </a:r>
            <a:endParaRPr lang="en-US" altLang="zh-TW" dirty="0"/>
          </a:p>
          <a:p>
            <a:pPr marL="914400" lvl="1" indent="-514350"/>
            <a:r>
              <a:rPr lang="zh-TW" altLang="en-US" dirty="0"/>
              <a:t>預先完成出貨的基本動作</a:t>
            </a:r>
            <a:endParaRPr lang="en-US" altLang="zh-TW" dirty="0"/>
          </a:p>
          <a:p>
            <a:pPr marL="914400" lvl="1" indent="-514350"/>
            <a:endParaRPr lang="en-US" altLang="zh-TW" sz="1200" dirty="0"/>
          </a:p>
          <a:p>
            <a:pPr marL="514350" indent="-514350">
              <a:buFont typeface="+mj-lt"/>
              <a:buAutoNum type="arabicPeriod" startAt="7"/>
            </a:pPr>
            <a:r>
              <a:rPr lang="zh-TW" altLang="en-US" dirty="0">
                <a:solidFill>
                  <a:srgbClr val="FF0000"/>
                </a:solidFill>
              </a:rPr>
              <a:t>出貨作業</a:t>
            </a:r>
            <a:endParaRPr lang="en-US" altLang="zh-TW" dirty="0">
              <a:solidFill>
                <a:srgbClr val="FF0000"/>
              </a:solidFill>
            </a:endParaRPr>
          </a:p>
          <a:p>
            <a:pPr marL="914400" lvl="1" indent="-514350"/>
            <a:r>
              <a:rPr lang="zh-TW" altLang="en-US" dirty="0"/>
              <a:t>出貨檢查</a:t>
            </a:r>
            <a:endParaRPr lang="en-US" altLang="zh-TW" dirty="0"/>
          </a:p>
          <a:p>
            <a:pPr marL="914400" lvl="1" indent="-514350"/>
            <a:r>
              <a:rPr lang="zh-TW" altLang="en-US" dirty="0"/>
              <a:t>裝入適當容器、賦予標示</a:t>
            </a:r>
            <a:endParaRPr lang="en-US" altLang="zh-TW" dirty="0"/>
          </a:p>
          <a:p>
            <a:pPr marL="914400" lvl="1" indent="-514350"/>
            <a:r>
              <a:rPr lang="zh-TW" altLang="en-US" dirty="0"/>
              <a:t>確認無誤後裝車配送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TW" dirty="0"/>
              <a:t>4. </a:t>
            </a:r>
            <a:r>
              <a:rPr lang="zh-TW" altLang="en-US" dirty="0"/>
              <a:t>物流設施介紹與使用評估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>
                <a:solidFill>
                  <a:srgbClr val="0070C0"/>
                </a:solidFill>
              </a:rPr>
              <a:t>物流中心的設置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物流中心的設施區位選擇，其優先順序是</a:t>
            </a:r>
            <a:r>
              <a:rPr lang="zh-TW" altLang="en-US" dirty="0">
                <a:solidFill>
                  <a:srgbClr val="FF0000"/>
                </a:solidFill>
              </a:rPr>
              <a:t>以降低物流中心整體作業成本為首要目標</a:t>
            </a:r>
            <a:r>
              <a:rPr lang="zh-TW" altLang="en-US" dirty="0"/>
              <a:t>。</a:t>
            </a:r>
            <a:endParaRPr lang="en-US" altLang="zh-TW" dirty="0"/>
          </a:p>
          <a:p>
            <a:endParaRPr lang="en-US" altLang="zh-TW" dirty="0"/>
          </a:p>
          <a:p>
            <a:r>
              <a:rPr lang="zh-TW" altLang="en-US" dirty="0"/>
              <a:t>設置受到國內各項法規及經濟因素影響很大，土地、倉庫、運輸、倉儲、租稅都是必須考慮的項目。</a:t>
            </a:r>
            <a:endParaRPr lang="en-US" altLang="zh-TW" dirty="0"/>
          </a:p>
          <a:p>
            <a:r>
              <a:rPr lang="zh-TW" altLang="en-US" dirty="0">
                <a:solidFill>
                  <a:srgbClr val="FF0000"/>
                </a:solidFill>
              </a:rPr>
              <a:t>中途變更設計，將造成日後物流中心營運的負擔</a:t>
            </a:r>
            <a:r>
              <a:rPr lang="zh-TW" altLang="en-US" dirty="0"/>
              <a:t>。</a:t>
            </a:r>
            <a:endParaRPr lang="en-US" altLang="zh-TW" dirty="0"/>
          </a:p>
          <a:p>
            <a:pPr>
              <a:buNone/>
            </a:pPr>
            <a:endParaRPr lang="en-US" altLang="zh-TW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TW" dirty="0"/>
              <a:t>1. </a:t>
            </a:r>
            <a:r>
              <a:rPr lang="zh-TW" altLang="en-US" dirty="0"/>
              <a:t>物流中心作業營運模式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0406" r="15249" b="19481"/>
          <a:stretch>
            <a:fillRect/>
          </a:stretch>
        </p:blipFill>
        <p:spPr bwMode="auto">
          <a:xfrm>
            <a:off x="467544" y="1340768"/>
            <a:ext cx="8136904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>
                <a:solidFill>
                  <a:srgbClr val="0070C0"/>
                </a:solidFill>
              </a:rPr>
              <a:t>變更設計  使成本  成指數增加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>
                <a:solidFill>
                  <a:srgbClr val="0070C0"/>
                </a:solidFill>
              </a:rPr>
              <a:t>設施區位的選擇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設施區位選擇乃是</a:t>
            </a:r>
            <a:r>
              <a:rPr lang="en-US" altLang="zh-TW" dirty="0"/>
              <a:t>:</a:t>
            </a:r>
            <a:r>
              <a:rPr lang="zh-TW" altLang="en-US" dirty="0"/>
              <a:t>                                                 </a:t>
            </a:r>
            <a:r>
              <a:rPr lang="zh-TW" altLang="en-US" dirty="0">
                <a:solidFill>
                  <a:srgbClr val="FF0000"/>
                </a:solidFill>
              </a:rPr>
              <a:t>以降低物流整體作業成本為主要的目標</a:t>
            </a:r>
            <a:r>
              <a:rPr lang="zh-TW" altLang="en-US" dirty="0"/>
              <a:t>，同時亦</a:t>
            </a:r>
            <a:r>
              <a:rPr lang="zh-TW" altLang="en-US" dirty="0">
                <a:solidFill>
                  <a:srgbClr val="FF0000"/>
                </a:solidFill>
              </a:rPr>
              <a:t>須考慮長期資本投資之平衡</a:t>
            </a:r>
            <a:r>
              <a:rPr lang="zh-TW" altLang="en-US" dirty="0"/>
              <a:t>。</a:t>
            </a:r>
            <a:endParaRPr lang="en-US" altLang="zh-TW" dirty="0"/>
          </a:p>
          <a:p>
            <a:endParaRPr lang="en-US" altLang="zh-TW" dirty="0"/>
          </a:p>
          <a:p>
            <a:endParaRPr lang="en-US" altLang="zh-TW" sz="900" dirty="0"/>
          </a:p>
          <a:p>
            <a:r>
              <a:rPr lang="zh-TW" altLang="en-US" dirty="0"/>
              <a:t>區位選擇影響因素：</a:t>
            </a:r>
            <a:endParaRPr lang="en-US" altLang="zh-TW" dirty="0"/>
          </a:p>
          <a:p>
            <a:pPr lvl="1">
              <a:buNone/>
            </a:pPr>
            <a:r>
              <a:rPr lang="en-US" altLang="zh-TW" dirty="0">
                <a:solidFill>
                  <a:srgbClr val="0070C0"/>
                </a:solidFill>
              </a:rPr>
              <a:t>‧</a:t>
            </a:r>
            <a:r>
              <a:rPr lang="zh-TW" altLang="en-US" dirty="0">
                <a:solidFill>
                  <a:srgbClr val="0070C0"/>
                </a:solidFill>
              </a:rPr>
              <a:t>技術性因子</a:t>
            </a:r>
            <a:endParaRPr lang="en-US" altLang="zh-TW" dirty="0">
              <a:solidFill>
                <a:srgbClr val="0070C0"/>
              </a:solidFill>
            </a:endParaRPr>
          </a:p>
          <a:p>
            <a:pPr lvl="1">
              <a:buNone/>
            </a:pPr>
            <a:r>
              <a:rPr lang="en-US" altLang="zh-TW" dirty="0">
                <a:solidFill>
                  <a:srgbClr val="00B050"/>
                </a:solidFill>
              </a:rPr>
              <a:t>‧</a:t>
            </a:r>
            <a:r>
              <a:rPr lang="zh-TW" altLang="en-US" dirty="0">
                <a:solidFill>
                  <a:srgbClr val="00B050"/>
                </a:solidFill>
              </a:rPr>
              <a:t>經濟性因子</a:t>
            </a:r>
            <a:endParaRPr lang="en-US" altLang="zh-TW" dirty="0">
              <a:solidFill>
                <a:srgbClr val="00B050"/>
              </a:solidFill>
            </a:endParaRPr>
          </a:p>
          <a:p>
            <a:pPr lvl="1">
              <a:buNone/>
            </a:pPr>
            <a:r>
              <a:rPr lang="en-US" altLang="zh-TW" dirty="0">
                <a:solidFill>
                  <a:schemeClr val="accent6">
                    <a:lumMod val="75000"/>
                  </a:schemeClr>
                </a:solidFill>
              </a:rPr>
              <a:t>‧</a:t>
            </a:r>
            <a:r>
              <a:rPr lang="zh-TW" altLang="en-US" dirty="0">
                <a:solidFill>
                  <a:schemeClr val="accent6">
                    <a:lumMod val="75000"/>
                  </a:schemeClr>
                </a:solidFill>
              </a:rPr>
              <a:t>社會性因子</a:t>
            </a:r>
            <a:endParaRPr lang="en-US" altLang="zh-TW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內容版面配置區 5"/>
          <p:cNvGraphicFramePr>
            <a:graphicFrameLocks noGrp="1"/>
          </p:cNvGraphicFramePr>
          <p:nvPr>
            <p:ph idx="1"/>
          </p:nvPr>
        </p:nvGraphicFramePr>
        <p:xfrm>
          <a:off x="539552" y="260648"/>
          <a:ext cx="8218488" cy="55763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/>
              <a:t>時效及市場考量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包括與供應商及客戶的距離，交通的便利性，土地成本等要素。</a:t>
            </a:r>
            <a:endParaRPr lang="en-US" altLang="zh-TW" dirty="0"/>
          </a:p>
        </p:txBody>
      </p:sp>
      <p:sp>
        <p:nvSpPr>
          <p:cNvPr id="4" name="圓角矩形 3"/>
          <p:cNvSpPr/>
          <p:nvPr/>
        </p:nvSpPr>
        <p:spPr>
          <a:xfrm>
            <a:off x="252000" y="2780928"/>
            <a:ext cx="8640000" cy="2808312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3200" b="1" dirty="0"/>
              <a:t>桃園市蘆竹區南崁一帶聚集多家物流中心</a:t>
            </a:r>
            <a:endParaRPr lang="en-US" altLang="zh-TW" sz="3200" b="1" dirty="0"/>
          </a:p>
          <a:p>
            <a:pPr algn="ctr"/>
            <a:r>
              <a:rPr lang="zh-TW" altLang="en-US" sz="2800" dirty="0"/>
              <a:t>因為該地點距離機場、東西向快速道路、貨櫃場、高速公路約五公里，距離臺北港也很近，運送較為便利；幅員等距擴及大台北地區、桃園及新竹地區等臺灣主要消費市場，符合配送及時的要求及廠商的利益。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/>
              <a:t>土地成本及擴張考量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鄉村或郊區土地價格相對於在都市較便宜，而且可取得面積廣闊完整，擴建較為容易，若設在工業區則有限制且不易取得。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/>
              <a:t>人力資源考量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物流中心為倉儲運輸業的一環，與海運、空運、快遞業者、公路運輸業者的人才可以互通交流，專才相似。</a:t>
            </a:r>
            <a:endParaRPr lang="en-US" altLang="zh-TW" dirty="0"/>
          </a:p>
          <a:p>
            <a:pPr lvl="1"/>
            <a:r>
              <a:rPr lang="zh-TW" altLang="en-US" dirty="0"/>
              <a:t>設施區位選擇如設在桃園市南崁龜山、新北市的林口一帶，則較無人力短缺的困擾。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4000" b="1" dirty="0">
                <a:solidFill>
                  <a:srgbClr val="0070C0"/>
                </a:solidFill>
              </a:rPr>
              <a:t>位於桃園市楊梅區的低溫物流中心</a:t>
            </a:r>
          </a:p>
        </p:txBody>
      </p:sp>
      <p:pic>
        <p:nvPicPr>
          <p:cNvPr id="4" name="內容版面配置區 3" descr="圖4-8  某物流企業位於楊梅的低溫物流中心開幕典禮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571500" y="1340768"/>
            <a:ext cx="8001000" cy="4497185"/>
          </a:xfr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>
                <a:solidFill>
                  <a:srgbClr val="0070C0"/>
                </a:solidFill>
              </a:rPr>
              <a:t>土地取得評估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物流中心所需土地面積約</a:t>
            </a:r>
            <a:r>
              <a:rPr lang="en-US" altLang="zh-TW" dirty="0"/>
              <a:t>3000-5000</a:t>
            </a:r>
            <a:r>
              <a:rPr lang="zh-TW" altLang="en-US" dirty="0"/>
              <a:t>坪</a:t>
            </a:r>
            <a:endParaRPr lang="en-US" altLang="zh-TW" dirty="0"/>
          </a:p>
          <a:p>
            <a:endParaRPr lang="en-US" altLang="zh-TW" sz="1600" dirty="0"/>
          </a:p>
          <a:p>
            <a:r>
              <a:rPr lang="zh-TW" altLang="en-US" dirty="0"/>
              <a:t>建蔽率及容積率的規定：</a:t>
            </a:r>
            <a:r>
              <a:rPr lang="en-US" altLang="zh-TW" dirty="0"/>
              <a:t> </a:t>
            </a:r>
          </a:p>
          <a:p>
            <a:pPr lvl="1"/>
            <a:r>
              <a:rPr lang="zh-TW" altLang="en-US" dirty="0"/>
              <a:t>建蔽率</a:t>
            </a:r>
            <a:endParaRPr lang="en-US" altLang="zh-TW" dirty="0"/>
          </a:p>
          <a:p>
            <a:pPr lvl="1"/>
            <a:r>
              <a:rPr lang="zh-TW" altLang="en-US" dirty="0"/>
              <a:t>容積率</a:t>
            </a:r>
            <a:endParaRPr lang="en-US" altLang="zh-TW" dirty="0"/>
          </a:p>
          <a:p>
            <a:pPr lvl="1"/>
            <a:r>
              <a:rPr lang="zh-TW" altLang="en-US" dirty="0"/>
              <a:t>建蔽率與容積率的關係</a:t>
            </a:r>
            <a:endParaRPr lang="en-US" altLang="zh-TW" dirty="0"/>
          </a:p>
          <a:p>
            <a:endParaRPr lang="zh-TW" altLang="en-US" dirty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/>
              <a:t>建蔽率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525963"/>
          </a:xfrm>
        </p:spPr>
        <p:txBody>
          <a:bodyPr/>
          <a:lstStyle/>
          <a:p>
            <a:r>
              <a:rPr lang="zh-TW" altLang="en-US" dirty="0"/>
              <a:t>建蔽率</a:t>
            </a:r>
          </a:p>
          <a:p>
            <a:pPr lvl="1"/>
            <a:r>
              <a:rPr lang="zh-TW" altLang="en-US" dirty="0"/>
              <a:t>建築基地內，其建築物之最大水平投影面積</a:t>
            </a:r>
            <a:r>
              <a:rPr lang="zh-TW" altLang="en-US" dirty="0">
                <a:solidFill>
                  <a:srgbClr val="FF0000"/>
                </a:solidFill>
              </a:rPr>
              <a:t>（即建築面積）占基地面積之比例</a:t>
            </a:r>
            <a:r>
              <a:rPr lang="zh-TW" altLang="en-US" dirty="0"/>
              <a:t>。</a:t>
            </a:r>
          </a:p>
          <a:p>
            <a:endParaRPr lang="zh-TW" alt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/>
          </a:blip>
          <a:srcRect l="17476" t="5871" r="-1270" b="1669"/>
          <a:stretch>
            <a:fillRect/>
          </a:stretch>
        </p:blipFill>
        <p:spPr bwMode="auto">
          <a:xfrm>
            <a:off x="2195736" y="2924944"/>
            <a:ext cx="4752528" cy="297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建蔽率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600200"/>
            <a:ext cx="8507288" cy="4525963"/>
          </a:xfrm>
        </p:spPr>
        <p:txBody>
          <a:bodyPr/>
          <a:lstStyle/>
          <a:p>
            <a:r>
              <a:rPr lang="zh-TW" altLang="en-US" dirty="0"/>
              <a:t>建蔽率設立目的：在規定</a:t>
            </a:r>
            <a:r>
              <a:rPr lang="zh-TW" altLang="en-US" dirty="0">
                <a:solidFill>
                  <a:srgbClr val="FF0000"/>
                </a:solidFill>
              </a:rPr>
              <a:t>建地必須留有空地，以維持環境品質。</a:t>
            </a:r>
            <a:endParaRPr lang="en-US" altLang="zh-TW" dirty="0">
              <a:solidFill>
                <a:srgbClr val="FF0000"/>
              </a:solidFill>
            </a:endParaRPr>
          </a:p>
        </p:txBody>
      </p:sp>
      <p:sp>
        <p:nvSpPr>
          <p:cNvPr id="4" name="圓角矩形 3"/>
          <p:cNvSpPr/>
          <p:nvPr/>
        </p:nvSpPr>
        <p:spPr>
          <a:xfrm>
            <a:off x="738000" y="2780928"/>
            <a:ext cx="7668000" cy="14040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2800" dirty="0"/>
              <a:t>計算：</a:t>
            </a:r>
            <a:endParaRPr lang="en-US" altLang="zh-TW" sz="2800" dirty="0"/>
          </a:p>
          <a:p>
            <a:pPr algn="ctr"/>
            <a:r>
              <a:rPr lang="zh-TW" altLang="en-US" sz="2800" dirty="0"/>
              <a:t>基地面積</a:t>
            </a:r>
            <a:r>
              <a:rPr lang="en-US" altLang="zh-TW" sz="2800" dirty="0"/>
              <a:t>100</a:t>
            </a:r>
            <a:r>
              <a:rPr lang="zh-TW" altLang="en-US" sz="2800" dirty="0"/>
              <a:t>坪，建蔽率為</a:t>
            </a:r>
            <a:r>
              <a:rPr lang="en-US" altLang="zh-TW" sz="2800" dirty="0"/>
              <a:t>60%</a:t>
            </a:r>
          </a:p>
          <a:p>
            <a:pPr algn="ctr"/>
            <a:r>
              <a:rPr lang="zh-TW" altLang="en-US" sz="2800" dirty="0"/>
              <a:t>則建築面積為</a:t>
            </a:r>
            <a:r>
              <a:rPr lang="en-US" altLang="zh-TW" sz="2800" dirty="0"/>
              <a:t>100</a:t>
            </a:r>
            <a:r>
              <a:rPr lang="zh-TW" altLang="en-US" sz="2800" dirty="0"/>
              <a:t>坪</a:t>
            </a:r>
            <a:r>
              <a:rPr lang="en-US" altLang="zh-TW" sz="2800" dirty="0"/>
              <a:t>×60%</a:t>
            </a:r>
            <a:r>
              <a:rPr lang="zh-TW" altLang="en-US" sz="2800" dirty="0"/>
              <a:t>＝</a:t>
            </a:r>
            <a:r>
              <a:rPr lang="en-US" altLang="zh-TW" sz="2800" dirty="0"/>
              <a:t>60</a:t>
            </a:r>
            <a:r>
              <a:rPr lang="zh-TW" altLang="en-US" sz="2800" dirty="0"/>
              <a:t>坪。</a:t>
            </a:r>
          </a:p>
        </p:txBody>
      </p:sp>
      <p:sp>
        <p:nvSpPr>
          <p:cNvPr id="5" name="圓角矩形 4"/>
          <p:cNvSpPr/>
          <p:nvPr/>
        </p:nvSpPr>
        <p:spPr>
          <a:xfrm>
            <a:off x="738000" y="4365104"/>
            <a:ext cx="7668000" cy="1404000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2800" dirty="0"/>
              <a:t>計算：</a:t>
            </a:r>
            <a:endParaRPr lang="en-US" altLang="zh-TW" sz="2800" dirty="0"/>
          </a:p>
          <a:p>
            <a:pPr algn="ctr"/>
            <a:r>
              <a:rPr lang="en-US" altLang="zh-TW" sz="2800" dirty="0"/>
              <a:t>100</a:t>
            </a:r>
            <a:r>
              <a:rPr lang="zh-TW" altLang="en-US" sz="2800" dirty="0"/>
              <a:t>坪基地上，房屋的投影面積為</a:t>
            </a:r>
            <a:r>
              <a:rPr lang="en-US" altLang="zh-TW" sz="2800" dirty="0"/>
              <a:t>20</a:t>
            </a:r>
            <a:r>
              <a:rPr lang="zh-TW" altLang="en-US" sz="2800" dirty="0"/>
              <a:t>坪</a:t>
            </a:r>
            <a:endParaRPr lang="en-US" altLang="zh-TW" sz="2800" dirty="0"/>
          </a:p>
          <a:p>
            <a:pPr algn="ctr"/>
            <a:r>
              <a:rPr lang="zh-TW" altLang="en-US" sz="2800" dirty="0"/>
              <a:t>則建蔽率為</a:t>
            </a:r>
            <a:r>
              <a:rPr lang="en-US" altLang="zh-TW" sz="2800" dirty="0"/>
              <a:t>20%</a:t>
            </a:r>
            <a:r>
              <a:rPr lang="zh-TW" altLang="en-US" sz="2800" dirty="0"/>
              <a:t>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zh-TW" b="1" dirty="0">
                <a:solidFill>
                  <a:srgbClr val="0070C0"/>
                </a:solidFill>
              </a:rPr>
              <a:t>商品的「遊歷」</a:t>
            </a:r>
            <a:endParaRPr lang="zh-TW" altLang="en-US" b="1" dirty="0">
              <a:solidFill>
                <a:srgbClr val="0070C0"/>
              </a:solidFill>
            </a:endParaRPr>
          </a:p>
        </p:txBody>
      </p:sp>
      <p:sp>
        <p:nvSpPr>
          <p:cNvPr id="14" name="手繪多邊形 13"/>
          <p:cNvSpPr/>
          <p:nvPr/>
        </p:nvSpPr>
        <p:spPr>
          <a:xfrm>
            <a:off x="3720385" y="1190347"/>
            <a:ext cx="1559212" cy="1013487"/>
          </a:xfrm>
          <a:custGeom>
            <a:avLst/>
            <a:gdLst>
              <a:gd name="connsiteX0" fmla="*/ 0 w 1559212"/>
              <a:gd name="connsiteY0" fmla="*/ 168918 h 1013487"/>
              <a:gd name="connsiteX1" fmla="*/ 49475 w 1559212"/>
              <a:gd name="connsiteY1" fmla="*/ 49475 h 1013487"/>
              <a:gd name="connsiteX2" fmla="*/ 168918 w 1559212"/>
              <a:gd name="connsiteY2" fmla="*/ 0 h 1013487"/>
              <a:gd name="connsiteX3" fmla="*/ 1390294 w 1559212"/>
              <a:gd name="connsiteY3" fmla="*/ 0 h 1013487"/>
              <a:gd name="connsiteX4" fmla="*/ 1509737 w 1559212"/>
              <a:gd name="connsiteY4" fmla="*/ 49475 h 1013487"/>
              <a:gd name="connsiteX5" fmla="*/ 1559212 w 1559212"/>
              <a:gd name="connsiteY5" fmla="*/ 168918 h 1013487"/>
              <a:gd name="connsiteX6" fmla="*/ 1559212 w 1559212"/>
              <a:gd name="connsiteY6" fmla="*/ 844569 h 1013487"/>
              <a:gd name="connsiteX7" fmla="*/ 1509737 w 1559212"/>
              <a:gd name="connsiteY7" fmla="*/ 964012 h 1013487"/>
              <a:gd name="connsiteX8" fmla="*/ 1390294 w 1559212"/>
              <a:gd name="connsiteY8" fmla="*/ 1013487 h 1013487"/>
              <a:gd name="connsiteX9" fmla="*/ 168918 w 1559212"/>
              <a:gd name="connsiteY9" fmla="*/ 1013487 h 1013487"/>
              <a:gd name="connsiteX10" fmla="*/ 49475 w 1559212"/>
              <a:gd name="connsiteY10" fmla="*/ 964012 h 1013487"/>
              <a:gd name="connsiteX11" fmla="*/ 0 w 1559212"/>
              <a:gd name="connsiteY11" fmla="*/ 844569 h 1013487"/>
              <a:gd name="connsiteX12" fmla="*/ 0 w 1559212"/>
              <a:gd name="connsiteY12" fmla="*/ 168918 h 1013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559212" h="1013487">
                <a:moveTo>
                  <a:pt x="0" y="168918"/>
                </a:moveTo>
                <a:cubicBezTo>
                  <a:pt x="0" y="124118"/>
                  <a:pt x="17797" y="81153"/>
                  <a:pt x="49475" y="49475"/>
                </a:cubicBezTo>
                <a:cubicBezTo>
                  <a:pt x="81153" y="17797"/>
                  <a:pt x="124118" y="0"/>
                  <a:pt x="168918" y="0"/>
                </a:cubicBezTo>
                <a:lnTo>
                  <a:pt x="1390294" y="0"/>
                </a:lnTo>
                <a:cubicBezTo>
                  <a:pt x="1435094" y="0"/>
                  <a:pt x="1478059" y="17797"/>
                  <a:pt x="1509737" y="49475"/>
                </a:cubicBezTo>
                <a:cubicBezTo>
                  <a:pt x="1541415" y="81153"/>
                  <a:pt x="1559212" y="124118"/>
                  <a:pt x="1559212" y="168918"/>
                </a:cubicBezTo>
                <a:lnTo>
                  <a:pt x="1559212" y="844569"/>
                </a:lnTo>
                <a:cubicBezTo>
                  <a:pt x="1559212" y="889369"/>
                  <a:pt x="1541415" y="932334"/>
                  <a:pt x="1509737" y="964012"/>
                </a:cubicBezTo>
                <a:cubicBezTo>
                  <a:pt x="1478059" y="995690"/>
                  <a:pt x="1435094" y="1013487"/>
                  <a:pt x="1390294" y="1013487"/>
                </a:cubicBezTo>
                <a:lnTo>
                  <a:pt x="168918" y="1013487"/>
                </a:lnTo>
                <a:cubicBezTo>
                  <a:pt x="124118" y="1013487"/>
                  <a:pt x="81153" y="995690"/>
                  <a:pt x="49475" y="964012"/>
                </a:cubicBezTo>
                <a:cubicBezTo>
                  <a:pt x="17797" y="932334"/>
                  <a:pt x="0" y="889369"/>
                  <a:pt x="0" y="844569"/>
                </a:cubicBezTo>
                <a:lnTo>
                  <a:pt x="0" y="168918"/>
                </a:lnTo>
                <a:close/>
              </a:path>
            </a:pathLst>
          </a:custGeom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1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3774" tIns="163774" rIns="163774" bIns="163774" numCol="1" spcCol="1270" anchor="ctr" anchorCtr="0">
            <a:noAutofit/>
          </a:bodyPr>
          <a:lstStyle/>
          <a:p>
            <a:pPr lvl="0" algn="ctr" defTabSz="1333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3000" kern="1200" dirty="0"/>
              <a:t>美國</a:t>
            </a:r>
            <a:endParaRPr lang="en-US" altLang="zh-TW" sz="3000" kern="1200" dirty="0"/>
          </a:p>
          <a:p>
            <a:pPr lvl="0" algn="ctr" defTabSz="1333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altLang="zh-TW" sz="900" kern="1200" dirty="0"/>
          </a:p>
        </p:txBody>
      </p:sp>
      <p:sp>
        <p:nvSpPr>
          <p:cNvPr id="15" name="手繪多邊形 14"/>
          <p:cNvSpPr/>
          <p:nvPr/>
        </p:nvSpPr>
        <p:spPr>
          <a:xfrm>
            <a:off x="2472613" y="1697091"/>
            <a:ext cx="4054757" cy="4054757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3016486" y="257652"/>
                </a:moveTo>
                <a:arcTo wR="2027378" hR="2027378" stAng="17952062" swAng="1213719"/>
              </a:path>
            </a:pathLst>
          </a:custGeom>
          <a:noFill/>
          <a:ln w="38100">
            <a:headEnd type="none" w="med" len="med"/>
            <a:tailEnd type="triangle" w="med" len="med"/>
          </a:ln>
        </p:spPr>
        <p:style>
          <a:lnRef idx="1">
            <a:schemeClr val="accent2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6" name="手繪多邊形 15"/>
          <p:cNvSpPr/>
          <p:nvPr/>
        </p:nvSpPr>
        <p:spPr>
          <a:xfrm>
            <a:off x="5648537" y="2591231"/>
            <a:ext cx="1559212" cy="1013487"/>
          </a:xfrm>
          <a:custGeom>
            <a:avLst/>
            <a:gdLst>
              <a:gd name="connsiteX0" fmla="*/ 0 w 1559212"/>
              <a:gd name="connsiteY0" fmla="*/ 168918 h 1013487"/>
              <a:gd name="connsiteX1" fmla="*/ 49475 w 1559212"/>
              <a:gd name="connsiteY1" fmla="*/ 49475 h 1013487"/>
              <a:gd name="connsiteX2" fmla="*/ 168918 w 1559212"/>
              <a:gd name="connsiteY2" fmla="*/ 0 h 1013487"/>
              <a:gd name="connsiteX3" fmla="*/ 1390294 w 1559212"/>
              <a:gd name="connsiteY3" fmla="*/ 0 h 1013487"/>
              <a:gd name="connsiteX4" fmla="*/ 1509737 w 1559212"/>
              <a:gd name="connsiteY4" fmla="*/ 49475 h 1013487"/>
              <a:gd name="connsiteX5" fmla="*/ 1559212 w 1559212"/>
              <a:gd name="connsiteY5" fmla="*/ 168918 h 1013487"/>
              <a:gd name="connsiteX6" fmla="*/ 1559212 w 1559212"/>
              <a:gd name="connsiteY6" fmla="*/ 844569 h 1013487"/>
              <a:gd name="connsiteX7" fmla="*/ 1509737 w 1559212"/>
              <a:gd name="connsiteY7" fmla="*/ 964012 h 1013487"/>
              <a:gd name="connsiteX8" fmla="*/ 1390294 w 1559212"/>
              <a:gd name="connsiteY8" fmla="*/ 1013487 h 1013487"/>
              <a:gd name="connsiteX9" fmla="*/ 168918 w 1559212"/>
              <a:gd name="connsiteY9" fmla="*/ 1013487 h 1013487"/>
              <a:gd name="connsiteX10" fmla="*/ 49475 w 1559212"/>
              <a:gd name="connsiteY10" fmla="*/ 964012 h 1013487"/>
              <a:gd name="connsiteX11" fmla="*/ 0 w 1559212"/>
              <a:gd name="connsiteY11" fmla="*/ 844569 h 1013487"/>
              <a:gd name="connsiteX12" fmla="*/ 0 w 1559212"/>
              <a:gd name="connsiteY12" fmla="*/ 168918 h 1013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559212" h="1013487">
                <a:moveTo>
                  <a:pt x="0" y="168918"/>
                </a:moveTo>
                <a:cubicBezTo>
                  <a:pt x="0" y="124118"/>
                  <a:pt x="17797" y="81153"/>
                  <a:pt x="49475" y="49475"/>
                </a:cubicBezTo>
                <a:cubicBezTo>
                  <a:pt x="81153" y="17797"/>
                  <a:pt x="124118" y="0"/>
                  <a:pt x="168918" y="0"/>
                </a:cubicBezTo>
                <a:lnTo>
                  <a:pt x="1390294" y="0"/>
                </a:lnTo>
                <a:cubicBezTo>
                  <a:pt x="1435094" y="0"/>
                  <a:pt x="1478059" y="17797"/>
                  <a:pt x="1509737" y="49475"/>
                </a:cubicBezTo>
                <a:cubicBezTo>
                  <a:pt x="1541415" y="81153"/>
                  <a:pt x="1559212" y="124118"/>
                  <a:pt x="1559212" y="168918"/>
                </a:cubicBezTo>
                <a:lnTo>
                  <a:pt x="1559212" y="844569"/>
                </a:lnTo>
                <a:cubicBezTo>
                  <a:pt x="1559212" y="889369"/>
                  <a:pt x="1541415" y="932334"/>
                  <a:pt x="1509737" y="964012"/>
                </a:cubicBezTo>
                <a:cubicBezTo>
                  <a:pt x="1478059" y="995690"/>
                  <a:pt x="1435094" y="1013487"/>
                  <a:pt x="1390294" y="1013487"/>
                </a:cubicBezTo>
                <a:lnTo>
                  <a:pt x="168918" y="1013487"/>
                </a:lnTo>
                <a:cubicBezTo>
                  <a:pt x="124118" y="1013487"/>
                  <a:pt x="81153" y="995690"/>
                  <a:pt x="49475" y="964012"/>
                </a:cubicBezTo>
                <a:cubicBezTo>
                  <a:pt x="17797" y="932334"/>
                  <a:pt x="0" y="889369"/>
                  <a:pt x="0" y="844569"/>
                </a:cubicBezTo>
                <a:lnTo>
                  <a:pt x="0" y="168918"/>
                </a:lnTo>
                <a:close/>
              </a:path>
            </a:pathLst>
          </a:custGeom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1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3774" tIns="163774" rIns="163774" bIns="163774" numCol="1" spcCol="1270" anchor="ctr" anchorCtr="0">
            <a:noAutofit/>
          </a:bodyPr>
          <a:lstStyle/>
          <a:p>
            <a:pPr lvl="0" algn="ctr" defTabSz="1333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3000" kern="1200" dirty="0"/>
              <a:t>新加坡</a:t>
            </a:r>
          </a:p>
        </p:txBody>
      </p:sp>
      <p:sp>
        <p:nvSpPr>
          <p:cNvPr id="17" name="手繪多邊形 16"/>
          <p:cNvSpPr/>
          <p:nvPr/>
        </p:nvSpPr>
        <p:spPr>
          <a:xfrm>
            <a:off x="2494038" y="1894523"/>
            <a:ext cx="4054757" cy="4054757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4053729" y="1962836"/>
                </a:moveTo>
                <a:arcTo wR="2027378" hR="2027378" stAng="21490539" swAng="1328611"/>
              </a:path>
            </a:pathLst>
          </a:custGeom>
          <a:noFill/>
          <a:ln w="38100">
            <a:headEnd type="none" w="med" len="med"/>
            <a:tailEnd type="triangle" w="med" len="med"/>
          </a:ln>
        </p:spPr>
        <p:style>
          <a:lnRef idx="1">
            <a:schemeClr val="accent3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8" name="手繪多邊形 17"/>
          <p:cNvSpPr/>
          <p:nvPr/>
        </p:nvSpPr>
        <p:spPr>
          <a:xfrm>
            <a:off x="5101025" y="4857907"/>
            <a:ext cx="1559212" cy="1013487"/>
          </a:xfrm>
          <a:custGeom>
            <a:avLst/>
            <a:gdLst>
              <a:gd name="connsiteX0" fmla="*/ 0 w 1559212"/>
              <a:gd name="connsiteY0" fmla="*/ 168918 h 1013487"/>
              <a:gd name="connsiteX1" fmla="*/ 49475 w 1559212"/>
              <a:gd name="connsiteY1" fmla="*/ 49475 h 1013487"/>
              <a:gd name="connsiteX2" fmla="*/ 168918 w 1559212"/>
              <a:gd name="connsiteY2" fmla="*/ 0 h 1013487"/>
              <a:gd name="connsiteX3" fmla="*/ 1390294 w 1559212"/>
              <a:gd name="connsiteY3" fmla="*/ 0 h 1013487"/>
              <a:gd name="connsiteX4" fmla="*/ 1509737 w 1559212"/>
              <a:gd name="connsiteY4" fmla="*/ 49475 h 1013487"/>
              <a:gd name="connsiteX5" fmla="*/ 1559212 w 1559212"/>
              <a:gd name="connsiteY5" fmla="*/ 168918 h 1013487"/>
              <a:gd name="connsiteX6" fmla="*/ 1559212 w 1559212"/>
              <a:gd name="connsiteY6" fmla="*/ 844569 h 1013487"/>
              <a:gd name="connsiteX7" fmla="*/ 1509737 w 1559212"/>
              <a:gd name="connsiteY7" fmla="*/ 964012 h 1013487"/>
              <a:gd name="connsiteX8" fmla="*/ 1390294 w 1559212"/>
              <a:gd name="connsiteY8" fmla="*/ 1013487 h 1013487"/>
              <a:gd name="connsiteX9" fmla="*/ 168918 w 1559212"/>
              <a:gd name="connsiteY9" fmla="*/ 1013487 h 1013487"/>
              <a:gd name="connsiteX10" fmla="*/ 49475 w 1559212"/>
              <a:gd name="connsiteY10" fmla="*/ 964012 h 1013487"/>
              <a:gd name="connsiteX11" fmla="*/ 0 w 1559212"/>
              <a:gd name="connsiteY11" fmla="*/ 844569 h 1013487"/>
              <a:gd name="connsiteX12" fmla="*/ 0 w 1559212"/>
              <a:gd name="connsiteY12" fmla="*/ 168918 h 1013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559212" h="1013487">
                <a:moveTo>
                  <a:pt x="0" y="168918"/>
                </a:moveTo>
                <a:cubicBezTo>
                  <a:pt x="0" y="124118"/>
                  <a:pt x="17797" y="81153"/>
                  <a:pt x="49475" y="49475"/>
                </a:cubicBezTo>
                <a:cubicBezTo>
                  <a:pt x="81153" y="17797"/>
                  <a:pt x="124118" y="0"/>
                  <a:pt x="168918" y="0"/>
                </a:cubicBezTo>
                <a:lnTo>
                  <a:pt x="1390294" y="0"/>
                </a:lnTo>
                <a:cubicBezTo>
                  <a:pt x="1435094" y="0"/>
                  <a:pt x="1478059" y="17797"/>
                  <a:pt x="1509737" y="49475"/>
                </a:cubicBezTo>
                <a:cubicBezTo>
                  <a:pt x="1541415" y="81153"/>
                  <a:pt x="1559212" y="124118"/>
                  <a:pt x="1559212" y="168918"/>
                </a:cubicBezTo>
                <a:lnTo>
                  <a:pt x="1559212" y="844569"/>
                </a:lnTo>
                <a:cubicBezTo>
                  <a:pt x="1559212" y="889369"/>
                  <a:pt x="1541415" y="932334"/>
                  <a:pt x="1509737" y="964012"/>
                </a:cubicBezTo>
                <a:cubicBezTo>
                  <a:pt x="1478059" y="995690"/>
                  <a:pt x="1435094" y="1013487"/>
                  <a:pt x="1390294" y="1013487"/>
                </a:cubicBezTo>
                <a:lnTo>
                  <a:pt x="168918" y="1013487"/>
                </a:lnTo>
                <a:cubicBezTo>
                  <a:pt x="124118" y="1013487"/>
                  <a:pt x="81153" y="995690"/>
                  <a:pt x="49475" y="964012"/>
                </a:cubicBezTo>
                <a:cubicBezTo>
                  <a:pt x="17797" y="932334"/>
                  <a:pt x="0" y="889369"/>
                  <a:pt x="0" y="844569"/>
                </a:cubicBezTo>
                <a:lnTo>
                  <a:pt x="0" y="168918"/>
                </a:lnTo>
                <a:close/>
              </a:path>
            </a:pathLst>
          </a:custGeom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1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0914" tIns="140914" rIns="140914" bIns="140914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2400" kern="1200" dirty="0"/>
              <a:t>馬來西亞</a:t>
            </a:r>
            <a:endParaRPr lang="en-US" altLang="zh-TW" sz="2400" kern="1200" dirty="0"/>
          </a:p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2400" kern="1200" dirty="0"/>
              <a:t>泰國</a:t>
            </a:r>
          </a:p>
        </p:txBody>
      </p:sp>
      <p:sp>
        <p:nvSpPr>
          <p:cNvPr id="19" name="手繪多邊形 18"/>
          <p:cNvSpPr/>
          <p:nvPr/>
        </p:nvSpPr>
        <p:spPr>
          <a:xfrm>
            <a:off x="2472613" y="1818792"/>
            <a:ext cx="4054757" cy="4054757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2395123" y="4021125"/>
                </a:moveTo>
                <a:arcTo wR="2027378" hR="2027378" stAng="4772958" swAng="1254083"/>
              </a:path>
            </a:pathLst>
          </a:custGeom>
          <a:noFill/>
          <a:ln w="38100">
            <a:headEnd type="none" w="med" len="med"/>
            <a:tailEnd type="triangle" w="med" len="med"/>
          </a:ln>
        </p:spPr>
        <p:style>
          <a:lnRef idx="1">
            <a:schemeClr val="accent4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0" name="手繪多邊形 19"/>
          <p:cNvSpPr/>
          <p:nvPr/>
        </p:nvSpPr>
        <p:spPr>
          <a:xfrm>
            <a:off x="2339745" y="4857907"/>
            <a:ext cx="1559212" cy="1013487"/>
          </a:xfrm>
          <a:custGeom>
            <a:avLst/>
            <a:gdLst>
              <a:gd name="connsiteX0" fmla="*/ 0 w 1559212"/>
              <a:gd name="connsiteY0" fmla="*/ 168918 h 1013487"/>
              <a:gd name="connsiteX1" fmla="*/ 49475 w 1559212"/>
              <a:gd name="connsiteY1" fmla="*/ 49475 h 1013487"/>
              <a:gd name="connsiteX2" fmla="*/ 168918 w 1559212"/>
              <a:gd name="connsiteY2" fmla="*/ 0 h 1013487"/>
              <a:gd name="connsiteX3" fmla="*/ 1390294 w 1559212"/>
              <a:gd name="connsiteY3" fmla="*/ 0 h 1013487"/>
              <a:gd name="connsiteX4" fmla="*/ 1509737 w 1559212"/>
              <a:gd name="connsiteY4" fmla="*/ 49475 h 1013487"/>
              <a:gd name="connsiteX5" fmla="*/ 1559212 w 1559212"/>
              <a:gd name="connsiteY5" fmla="*/ 168918 h 1013487"/>
              <a:gd name="connsiteX6" fmla="*/ 1559212 w 1559212"/>
              <a:gd name="connsiteY6" fmla="*/ 844569 h 1013487"/>
              <a:gd name="connsiteX7" fmla="*/ 1509737 w 1559212"/>
              <a:gd name="connsiteY7" fmla="*/ 964012 h 1013487"/>
              <a:gd name="connsiteX8" fmla="*/ 1390294 w 1559212"/>
              <a:gd name="connsiteY8" fmla="*/ 1013487 h 1013487"/>
              <a:gd name="connsiteX9" fmla="*/ 168918 w 1559212"/>
              <a:gd name="connsiteY9" fmla="*/ 1013487 h 1013487"/>
              <a:gd name="connsiteX10" fmla="*/ 49475 w 1559212"/>
              <a:gd name="connsiteY10" fmla="*/ 964012 h 1013487"/>
              <a:gd name="connsiteX11" fmla="*/ 0 w 1559212"/>
              <a:gd name="connsiteY11" fmla="*/ 844569 h 1013487"/>
              <a:gd name="connsiteX12" fmla="*/ 0 w 1559212"/>
              <a:gd name="connsiteY12" fmla="*/ 168918 h 1013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559212" h="1013487">
                <a:moveTo>
                  <a:pt x="0" y="168918"/>
                </a:moveTo>
                <a:cubicBezTo>
                  <a:pt x="0" y="124118"/>
                  <a:pt x="17797" y="81153"/>
                  <a:pt x="49475" y="49475"/>
                </a:cubicBezTo>
                <a:cubicBezTo>
                  <a:pt x="81153" y="17797"/>
                  <a:pt x="124118" y="0"/>
                  <a:pt x="168918" y="0"/>
                </a:cubicBezTo>
                <a:lnTo>
                  <a:pt x="1390294" y="0"/>
                </a:lnTo>
                <a:cubicBezTo>
                  <a:pt x="1435094" y="0"/>
                  <a:pt x="1478059" y="17797"/>
                  <a:pt x="1509737" y="49475"/>
                </a:cubicBezTo>
                <a:cubicBezTo>
                  <a:pt x="1541415" y="81153"/>
                  <a:pt x="1559212" y="124118"/>
                  <a:pt x="1559212" y="168918"/>
                </a:cubicBezTo>
                <a:lnTo>
                  <a:pt x="1559212" y="844569"/>
                </a:lnTo>
                <a:cubicBezTo>
                  <a:pt x="1559212" y="889369"/>
                  <a:pt x="1541415" y="932334"/>
                  <a:pt x="1509737" y="964012"/>
                </a:cubicBezTo>
                <a:cubicBezTo>
                  <a:pt x="1478059" y="995690"/>
                  <a:pt x="1435094" y="1013487"/>
                  <a:pt x="1390294" y="1013487"/>
                </a:cubicBezTo>
                <a:lnTo>
                  <a:pt x="168918" y="1013487"/>
                </a:lnTo>
                <a:cubicBezTo>
                  <a:pt x="124118" y="1013487"/>
                  <a:pt x="81153" y="995690"/>
                  <a:pt x="49475" y="964012"/>
                </a:cubicBezTo>
                <a:cubicBezTo>
                  <a:pt x="17797" y="932334"/>
                  <a:pt x="0" y="889369"/>
                  <a:pt x="0" y="844569"/>
                </a:cubicBezTo>
                <a:lnTo>
                  <a:pt x="0" y="168918"/>
                </a:lnTo>
                <a:close/>
              </a:path>
            </a:pathLst>
          </a:custGeom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1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3774" tIns="163774" rIns="163774" bIns="163774" numCol="1" spcCol="1270" anchor="ctr" anchorCtr="0">
            <a:noAutofit/>
          </a:bodyPr>
          <a:lstStyle/>
          <a:p>
            <a:pPr lvl="0" algn="ctr" defTabSz="1333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3000" kern="1200" dirty="0"/>
              <a:t>中國</a:t>
            </a:r>
          </a:p>
        </p:txBody>
      </p:sp>
      <p:sp>
        <p:nvSpPr>
          <p:cNvPr id="21" name="手繪多邊形 20"/>
          <p:cNvSpPr/>
          <p:nvPr/>
        </p:nvSpPr>
        <p:spPr>
          <a:xfrm>
            <a:off x="2451187" y="1894523"/>
            <a:ext cx="4054757" cy="4054757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126158" y="2731384"/>
                </a:moveTo>
                <a:arcTo wR="2027378" hR="2027378" stAng="9580850" swAng="1328611"/>
              </a:path>
            </a:pathLst>
          </a:custGeom>
          <a:noFill/>
          <a:ln w="38100">
            <a:headEnd type="none" w="med" len="med"/>
            <a:tailEnd type="triangle" w="med" len="med"/>
          </a:ln>
        </p:spPr>
        <p:style>
          <a:lnRef idx="1">
            <a:schemeClr val="accent5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2" name="手繪多邊形 21"/>
          <p:cNvSpPr/>
          <p:nvPr/>
        </p:nvSpPr>
        <p:spPr>
          <a:xfrm>
            <a:off x="1792234" y="2591231"/>
            <a:ext cx="1559212" cy="1013487"/>
          </a:xfrm>
          <a:custGeom>
            <a:avLst/>
            <a:gdLst>
              <a:gd name="connsiteX0" fmla="*/ 0 w 1559212"/>
              <a:gd name="connsiteY0" fmla="*/ 168918 h 1013487"/>
              <a:gd name="connsiteX1" fmla="*/ 49475 w 1559212"/>
              <a:gd name="connsiteY1" fmla="*/ 49475 h 1013487"/>
              <a:gd name="connsiteX2" fmla="*/ 168918 w 1559212"/>
              <a:gd name="connsiteY2" fmla="*/ 0 h 1013487"/>
              <a:gd name="connsiteX3" fmla="*/ 1390294 w 1559212"/>
              <a:gd name="connsiteY3" fmla="*/ 0 h 1013487"/>
              <a:gd name="connsiteX4" fmla="*/ 1509737 w 1559212"/>
              <a:gd name="connsiteY4" fmla="*/ 49475 h 1013487"/>
              <a:gd name="connsiteX5" fmla="*/ 1559212 w 1559212"/>
              <a:gd name="connsiteY5" fmla="*/ 168918 h 1013487"/>
              <a:gd name="connsiteX6" fmla="*/ 1559212 w 1559212"/>
              <a:gd name="connsiteY6" fmla="*/ 844569 h 1013487"/>
              <a:gd name="connsiteX7" fmla="*/ 1509737 w 1559212"/>
              <a:gd name="connsiteY7" fmla="*/ 964012 h 1013487"/>
              <a:gd name="connsiteX8" fmla="*/ 1390294 w 1559212"/>
              <a:gd name="connsiteY8" fmla="*/ 1013487 h 1013487"/>
              <a:gd name="connsiteX9" fmla="*/ 168918 w 1559212"/>
              <a:gd name="connsiteY9" fmla="*/ 1013487 h 1013487"/>
              <a:gd name="connsiteX10" fmla="*/ 49475 w 1559212"/>
              <a:gd name="connsiteY10" fmla="*/ 964012 h 1013487"/>
              <a:gd name="connsiteX11" fmla="*/ 0 w 1559212"/>
              <a:gd name="connsiteY11" fmla="*/ 844569 h 1013487"/>
              <a:gd name="connsiteX12" fmla="*/ 0 w 1559212"/>
              <a:gd name="connsiteY12" fmla="*/ 168918 h 1013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559212" h="1013487">
                <a:moveTo>
                  <a:pt x="0" y="168918"/>
                </a:moveTo>
                <a:cubicBezTo>
                  <a:pt x="0" y="124118"/>
                  <a:pt x="17797" y="81153"/>
                  <a:pt x="49475" y="49475"/>
                </a:cubicBezTo>
                <a:cubicBezTo>
                  <a:pt x="81153" y="17797"/>
                  <a:pt x="124118" y="0"/>
                  <a:pt x="168918" y="0"/>
                </a:cubicBezTo>
                <a:lnTo>
                  <a:pt x="1390294" y="0"/>
                </a:lnTo>
                <a:cubicBezTo>
                  <a:pt x="1435094" y="0"/>
                  <a:pt x="1478059" y="17797"/>
                  <a:pt x="1509737" y="49475"/>
                </a:cubicBezTo>
                <a:cubicBezTo>
                  <a:pt x="1541415" y="81153"/>
                  <a:pt x="1559212" y="124118"/>
                  <a:pt x="1559212" y="168918"/>
                </a:cubicBezTo>
                <a:lnTo>
                  <a:pt x="1559212" y="844569"/>
                </a:lnTo>
                <a:cubicBezTo>
                  <a:pt x="1559212" y="889369"/>
                  <a:pt x="1541415" y="932334"/>
                  <a:pt x="1509737" y="964012"/>
                </a:cubicBezTo>
                <a:cubicBezTo>
                  <a:pt x="1478059" y="995690"/>
                  <a:pt x="1435094" y="1013487"/>
                  <a:pt x="1390294" y="1013487"/>
                </a:cubicBezTo>
                <a:lnTo>
                  <a:pt x="168918" y="1013487"/>
                </a:lnTo>
                <a:cubicBezTo>
                  <a:pt x="124118" y="1013487"/>
                  <a:pt x="81153" y="995690"/>
                  <a:pt x="49475" y="964012"/>
                </a:cubicBezTo>
                <a:cubicBezTo>
                  <a:pt x="17797" y="932334"/>
                  <a:pt x="0" y="889369"/>
                  <a:pt x="0" y="844569"/>
                </a:cubicBezTo>
                <a:lnTo>
                  <a:pt x="0" y="168918"/>
                </a:lnTo>
                <a:close/>
              </a:path>
            </a:pathLst>
          </a:custGeom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6">
              <a:hueOff val="0"/>
              <a:satOff val="0"/>
              <a:lumOff val="0"/>
              <a:alphaOff val="0"/>
            </a:schemeClr>
          </a:fillRef>
          <a:effectRef idx="1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3774" tIns="163774" rIns="163774" bIns="163774" numCol="1" spcCol="1270" anchor="ctr" anchorCtr="0">
            <a:noAutofit/>
          </a:bodyPr>
          <a:lstStyle/>
          <a:p>
            <a:pPr lvl="0" algn="ctr" defTabSz="1333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3000" kern="1200" dirty="0"/>
              <a:t>台灣</a:t>
            </a:r>
          </a:p>
        </p:txBody>
      </p:sp>
      <p:sp>
        <p:nvSpPr>
          <p:cNvPr id="23" name="手繪多邊形 22"/>
          <p:cNvSpPr/>
          <p:nvPr/>
        </p:nvSpPr>
        <p:spPr>
          <a:xfrm>
            <a:off x="2472613" y="1697091"/>
            <a:ext cx="4054757" cy="4054757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487364" y="708810"/>
                </a:moveTo>
                <a:arcTo wR="2027378" hR="2027378" stAng="13234219" swAng="1213719"/>
              </a:path>
            </a:pathLst>
          </a:custGeom>
          <a:noFill/>
          <a:ln w="38100">
            <a:headEnd type="none" w="med" len="med"/>
            <a:tailEnd type="triangle" w="med" len="med"/>
          </a:ln>
        </p:spPr>
        <p:style>
          <a:lnRef idx="1">
            <a:schemeClr val="accent6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" name="圓角矩形 6"/>
          <p:cNvSpPr/>
          <p:nvPr/>
        </p:nvSpPr>
        <p:spPr>
          <a:xfrm>
            <a:off x="6615934" y="2243611"/>
            <a:ext cx="1152128" cy="61200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2400" dirty="0"/>
              <a:t>接單</a:t>
            </a:r>
          </a:p>
        </p:txBody>
      </p:sp>
      <p:sp>
        <p:nvSpPr>
          <p:cNvPr id="8" name="圓角矩形 7"/>
          <p:cNvSpPr/>
          <p:nvPr/>
        </p:nvSpPr>
        <p:spPr>
          <a:xfrm>
            <a:off x="6546659" y="4471746"/>
            <a:ext cx="1152128" cy="612000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2400" dirty="0"/>
              <a:t>原料</a:t>
            </a:r>
          </a:p>
        </p:txBody>
      </p:sp>
      <p:sp>
        <p:nvSpPr>
          <p:cNvPr id="9" name="圓角矩形 8"/>
          <p:cNvSpPr/>
          <p:nvPr/>
        </p:nvSpPr>
        <p:spPr>
          <a:xfrm>
            <a:off x="1331640" y="4471746"/>
            <a:ext cx="1152128" cy="61200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2400" dirty="0"/>
              <a:t>生產</a:t>
            </a:r>
          </a:p>
        </p:txBody>
      </p:sp>
      <p:sp>
        <p:nvSpPr>
          <p:cNvPr id="10" name="圓角矩形 9"/>
          <p:cNvSpPr/>
          <p:nvPr/>
        </p:nvSpPr>
        <p:spPr>
          <a:xfrm>
            <a:off x="1201479" y="2243611"/>
            <a:ext cx="1152128" cy="6120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2400" dirty="0"/>
              <a:t>加工</a:t>
            </a:r>
          </a:p>
        </p:txBody>
      </p:sp>
      <p:sp>
        <p:nvSpPr>
          <p:cNvPr id="12" name="文字方塊 11"/>
          <p:cNvSpPr txBox="1"/>
          <p:nvPr/>
        </p:nvSpPr>
        <p:spPr>
          <a:xfrm>
            <a:off x="3995936" y="1706957"/>
            <a:ext cx="1008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dirty="0">
                <a:solidFill>
                  <a:schemeClr val="bg1"/>
                </a:solidFill>
              </a:rPr>
              <a:t>商品</a:t>
            </a:r>
          </a:p>
        </p:txBody>
      </p:sp>
      <p:cxnSp>
        <p:nvCxnSpPr>
          <p:cNvPr id="25" name="弧形接點 24"/>
          <p:cNvCxnSpPr/>
          <p:nvPr/>
        </p:nvCxnSpPr>
        <p:spPr>
          <a:xfrm>
            <a:off x="9684568" y="4437112"/>
            <a:ext cx="914400" cy="914400"/>
          </a:xfrm>
          <a:prstGeom prst="curved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5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35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18" grpId="0" animBg="1"/>
      <p:bldP spid="20" grpId="0" animBg="1"/>
      <p:bldP spid="22" grpId="0" animBg="1"/>
      <p:bldP spid="7" grpId="0" animBg="1"/>
      <p:bldP spid="8" grpId="0" animBg="1"/>
      <p:bldP spid="9" grpId="0" animBg="1"/>
      <p:bldP spid="10" grpId="0" animBg="1"/>
      <p:bldP spid="1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/>
              <a:t>容積率</a:t>
            </a:r>
            <a:r>
              <a:rPr lang="en-US" altLang="zh-TW" b="1" dirty="0"/>
              <a:t> </a:t>
            </a:r>
            <a:endParaRPr lang="zh-TW" altLang="en-US" b="1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容積率</a:t>
            </a:r>
            <a:endParaRPr lang="en-US" altLang="zh-TW" dirty="0"/>
          </a:p>
          <a:p>
            <a:pPr lvl="1"/>
            <a:r>
              <a:rPr lang="zh-TW" altLang="en-US" dirty="0"/>
              <a:t>指建築物地面上，</a:t>
            </a:r>
            <a:r>
              <a:rPr lang="zh-TW" altLang="en-US" dirty="0">
                <a:solidFill>
                  <a:srgbClr val="FF0000"/>
                </a:solidFill>
              </a:rPr>
              <a:t>各層樓地板面積之和與建築基地面積的比率</a:t>
            </a:r>
            <a:r>
              <a:rPr lang="zh-TW" altLang="en-US" dirty="0"/>
              <a:t>（不包括地下層及屋頂突出物）</a:t>
            </a:r>
            <a:endParaRPr lang="en-US" altLang="zh-TW" dirty="0"/>
          </a:p>
        </p:txBody>
      </p:sp>
      <p:sp>
        <p:nvSpPr>
          <p:cNvPr id="4" name="圓角矩形 3"/>
          <p:cNvSpPr/>
          <p:nvPr/>
        </p:nvSpPr>
        <p:spPr>
          <a:xfrm>
            <a:off x="738000" y="3501008"/>
            <a:ext cx="7668000" cy="14040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2800" dirty="0"/>
              <a:t>計算：</a:t>
            </a:r>
            <a:endParaRPr lang="en-US" altLang="zh-TW" sz="2800" dirty="0"/>
          </a:p>
          <a:p>
            <a:pPr algn="ctr"/>
            <a:r>
              <a:rPr lang="zh-TW" altLang="en-US" sz="2800" dirty="0"/>
              <a:t>基地面積</a:t>
            </a:r>
            <a:r>
              <a:rPr lang="en-US" altLang="zh-TW" sz="2800" dirty="0"/>
              <a:t>100</a:t>
            </a:r>
            <a:r>
              <a:rPr lang="zh-TW" altLang="en-US" sz="2800" dirty="0"/>
              <a:t>坪，容積率為</a:t>
            </a:r>
            <a:r>
              <a:rPr lang="en-US" altLang="zh-TW" sz="2800" dirty="0"/>
              <a:t>225%</a:t>
            </a:r>
          </a:p>
          <a:p>
            <a:pPr algn="ctr"/>
            <a:r>
              <a:rPr lang="zh-TW" altLang="en-US" sz="2800" dirty="0"/>
              <a:t>則總樓地板面積為</a:t>
            </a:r>
            <a:r>
              <a:rPr lang="en-US" altLang="zh-TW" sz="2800" dirty="0"/>
              <a:t>100</a:t>
            </a:r>
            <a:r>
              <a:rPr lang="zh-TW" altLang="en-US" sz="2800" dirty="0"/>
              <a:t>坪</a:t>
            </a:r>
            <a:r>
              <a:rPr lang="en-US" altLang="zh-TW" sz="2800" dirty="0"/>
              <a:t>×225%</a:t>
            </a:r>
            <a:r>
              <a:rPr lang="zh-TW" altLang="en-US" sz="2800" dirty="0"/>
              <a:t>＝</a:t>
            </a:r>
            <a:r>
              <a:rPr lang="en-US" altLang="zh-TW" sz="2800" dirty="0"/>
              <a:t>225 </a:t>
            </a:r>
            <a:r>
              <a:rPr lang="zh-TW" altLang="en-US" sz="2800" dirty="0"/>
              <a:t>坪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容積率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endParaRPr lang="en-US" altLang="zh-TW" sz="1050" dirty="0"/>
          </a:p>
          <a:p>
            <a:r>
              <a:rPr lang="zh-TW" altLang="en-US" dirty="0"/>
              <a:t>實施容積率的目的：</a:t>
            </a:r>
            <a:endParaRPr lang="en-US" altLang="zh-TW" dirty="0"/>
          </a:p>
          <a:p>
            <a:pPr lvl="1"/>
            <a:r>
              <a:rPr lang="zh-TW" altLang="en-US" dirty="0"/>
              <a:t>有效控制</a:t>
            </a:r>
            <a:r>
              <a:rPr lang="zh-TW" altLang="en-US" dirty="0">
                <a:solidFill>
                  <a:srgbClr val="FF0000"/>
                </a:solidFill>
              </a:rPr>
              <a:t>都市建築物密度及人口分佈</a:t>
            </a:r>
            <a:r>
              <a:rPr lang="zh-TW" altLang="en-US" dirty="0"/>
              <a:t>。</a:t>
            </a:r>
          </a:p>
          <a:p>
            <a:pPr lvl="1"/>
            <a:r>
              <a:rPr lang="zh-TW" altLang="en-US" dirty="0"/>
              <a:t>增加建築物造型的彈性，</a:t>
            </a:r>
            <a:r>
              <a:rPr lang="zh-TW" altLang="en-US" dirty="0">
                <a:solidFill>
                  <a:srgbClr val="FF0000"/>
                </a:solidFill>
              </a:rPr>
              <a:t>使都市景觀豐富有趣</a:t>
            </a:r>
            <a:r>
              <a:rPr lang="zh-TW" altLang="en-US" dirty="0"/>
              <a:t>。</a:t>
            </a:r>
          </a:p>
          <a:p>
            <a:pPr lvl="1"/>
            <a:r>
              <a:rPr lang="zh-TW" altLang="en-US" dirty="0"/>
              <a:t>改善</a:t>
            </a:r>
            <a:r>
              <a:rPr lang="zh-TW" altLang="en-US" dirty="0">
                <a:solidFill>
                  <a:srgbClr val="FF0000"/>
                </a:solidFill>
              </a:rPr>
              <a:t>建築基地的實質環境品質</a:t>
            </a:r>
            <a:r>
              <a:rPr lang="zh-TW" altLang="en-US" dirty="0"/>
              <a:t>，增加空地的   有效性。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>
                <a:solidFill>
                  <a:srgbClr val="0070C0"/>
                </a:solidFill>
              </a:rPr>
              <a:t>物流設施介紹與使用評估</a:t>
            </a:r>
            <a:endParaRPr lang="en-US" altLang="zh-TW" b="1" dirty="0">
              <a:solidFill>
                <a:srgbClr val="0070C0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建築物與設備規劃</a:t>
            </a:r>
            <a:endParaRPr lang="en-US" altLang="zh-TW" dirty="0"/>
          </a:p>
          <a:p>
            <a:pPr lvl="1"/>
            <a:r>
              <a:rPr lang="zh-TW" altLang="en-US" dirty="0">
                <a:solidFill>
                  <a:srgbClr val="FF0000"/>
                </a:solidFill>
              </a:rPr>
              <a:t>建造成本、外觀及使用年限</a:t>
            </a:r>
            <a:r>
              <a:rPr lang="zh-TW" altLang="en-US" dirty="0"/>
              <a:t>等，都會影響投資物流中心的營運效益及回收年限。</a:t>
            </a:r>
            <a:endParaRPr lang="en-US" altLang="zh-TW" dirty="0"/>
          </a:p>
          <a:p>
            <a:pPr lvl="1"/>
            <a:endParaRPr lang="en-US" altLang="zh-TW" sz="1400" dirty="0"/>
          </a:p>
          <a:p>
            <a:r>
              <a:rPr lang="zh-TW" altLang="en-US" dirty="0"/>
              <a:t>建築物的構造</a:t>
            </a:r>
            <a:endParaRPr lang="en-US" altLang="zh-TW" dirty="0"/>
          </a:p>
          <a:p>
            <a:pPr lvl="1"/>
            <a:r>
              <a:rPr lang="zh-TW" altLang="en-US" dirty="0"/>
              <a:t>包括</a:t>
            </a:r>
            <a:r>
              <a:rPr lang="zh-TW" altLang="en-US" dirty="0">
                <a:solidFill>
                  <a:srgbClr val="FF0000"/>
                </a:solidFill>
              </a:rPr>
              <a:t>永久性</a:t>
            </a:r>
            <a:r>
              <a:rPr lang="zh-TW" altLang="en-US" dirty="0"/>
              <a:t>及</a:t>
            </a:r>
            <a:r>
              <a:rPr lang="zh-TW" altLang="en-US" dirty="0">
                <a:solidFill>
                  <a:srgbClr val="FF0000"/>
                </a:solidFill>
              </a:rPr>
              <a:t>臨時性</a:t>
            </a:r>
            <a:r>
              <a:rPr lang="zh-TW" altLang="en-US" dirty="0"/>
              <a:t>的因素比較分析</a:t>
            </a:r>
            <a:endParaRPr lang="en-US" altLang="zh-TW" dirty="0"/>
          </a:p>
          <a:p>
            <a:endParaRPr lang="zh-TW" altLang="en-US" dirty="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/>
              <a:t>物流中心建築物的構造</a:t>
            </a:r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</p:nvPr>
        </p:nvGraphicFramePr>
        <p:xfrm>
          <a:off x="323528" y="1600200"/>
          <a:ext cx="8568952" cy="49251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8712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42551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85631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568286">
                <a:tc>
                  <a:txBody>
                    <a:bodyPr/>
                    <a:lstStyle/>
                    <a:p>
                      <a:pPr algn="ctr"/>
                      <a:endParaRPr lang="zh-TW" altLang="en-US" sz="2400" dirty="0"/>
                    </a:p>
                  </a:txBody>
                  <a:tcPr marL="91564" marR="915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1" kern="1200" baseline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永久性</a:t>
                      </a:r>
                      <a:endParaRPr lang="zh-TW" altLang="en-US" sz="2400" dirty="0"/>
                    </a:p>
                  </a:txBody>
                  <a:tcPr marL="91564" marR="915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/>
                        <a:t>臨時性</a:t>
                      </a:r>
                    </a:p>
                  </a:txBody>
                  <a:tcPr marL="91564" marR="91564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92515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aseline="0" dirty="0">
                          <a:latin typeface="DFYuanStd-W3-ETen-B5-H-Identity-H"/>
                        </a:rPr>
                        <a:t>硬體成本</a:t>
                      </a:r>
                      <a:endParaRPr lang="zh-TW" altLang="en-US" sz="2000" dirty="0"/>
                    </a:p>
                  </a:txBody>
                  <a:tcPr marL="91564" marR="91564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2000" b="1" baseline="0" dirty="0">
                          <a:solidFill>
                            <a:srgbClr val="C00000"/>
                          </a:solidFill>
                          <a:latin typeface="DFYuanStd-W3-ETen-B5-H-Identity-H"/>
                        </a:rPr>
                        <a:t>較高</a:t>
                      </a:r>
                      <a:r>
                        <a:rPr lang="zh-TW" altLang="en-US" sz="2000" baseline="0" dirty="0">
                          <a:latin typeface="DFYuanStd-W3-ETen-B5-H-Identity-H"/>
                        </a:rPr>
                        <a:t>，成本折舊逐年攤提</a:t>
                      </a:r>
                      <a:endParaRPr lang="zh-TW" altLang="en-US" sz="2000" dirty="0"/>
                    </a:p>
                  </a:txBody>
                  <a:tcPr marL="91564" marR="91564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2000" b="1" baseline="0" dirty="0">
                          <a:solidFill>
                            <a:srgbClr val="C00000"/>
                          </a:solidFill>
                          <a:latin typeface="DFYuanStd-W3-ETen-B5-H-Identity-H"/>
                        </a:rPr>
                        <a:t>較低</a:t>
                      </a:r>
                      <a:r>
                        <a:rPr lang="zh-TW" altLang="en-US" sz="2000" baseline="0" dirty="0">
                          <a:latin typeface="DFYuanStd-W3-ETen-B5-H-Identity-H"/>
                        </a:rPr>
                        <a:t>，依取得年限攤提</a:t>
                      </a:r>
                      <a:endParaRPr lang="zh-TW" altLang="en-US" sz="2000" dirty="0"/>
                    </a:p>
                  </a:txBody>
                  <a:tcPr marL="91564" marR="91564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25022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結構體</a:t>
                      </a:r>
                      <a:endParaRPr lang="zh-TW" altLang="en-US" sz="2000" dirty="0"/>
                    </a:p>
                  </a:txBody>
                  <a:tcPr marL="91564" marR="91564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20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RC</a:t>
                      </a:r>
                      <a:r>
                        <a:rPr lang="zh-TW" altLang="en-US" sz="20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：鋼筋混凝土構造</a:t>
                      </a:r>
                    </a:p>
                    <a:p>
                      <a:pPr algn="l"/>
                      <a:r>
                        <a:rPr lang="en-US" altLang="zh-TW" sz="20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SRC</a:t>
                      </a:r>
                      <a:r>
                        <a:rPr lang="zh-TW" altLang="en-US" sz="20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：鋼骨＋鋼筋混凝土的混和構造</a:t>
                      </a:r>
                    </a:p>
                    <a:p>
                      <a:pPr algn="l"/>
                      <a:r>
                        <a:rPr lang="en-US" altLang="zh-TW" sz="20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SC</a:t>
                      </a:r>
                      <a:r>
                        <a:rPr lang="zh-TW" altLang="en-US" sz="20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：純鋼骨構造</a:t>
                      </a:r>
                      <a:endParaRPr lang="zh-TW" altLang="en-US" sz="2000" dirty="0"/>
                    </a:p>
                  </a:txBody>
                  <a:tcPr marL="91564" marR="91564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20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力霸式或一般鋼架</a:t>
                      </a:r>
                      <a:endParaRPr lang="zh-TW" altLang="en-US" sz="2000" dirty="0"/>
                    </a:p>
                  </a:txBody>
                  <a:tcPr marL="91564" marR="91564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92515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外覆材料</a:t>
                      </a:r>
                      <a:endParaRPr lang="zh-TW" altLang="en-US" sz="2000" dirty="0"/>
                    </a:p>
                  </a:txBody>
                  <a:tcPr marL="91564" marR="91564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20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ALC</a:t>
                      </a:r>
                      <a:r>
                        <a:rPr lang="zh-TW" altLang="en-US" sz="20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、</a:t>
                      </a:r>
                      <a:r>
                        <a:rPr lang="en-US" altLang="zh-TW" sz="20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RC</a:t>
                      </a:r>
                      <a:r>
                        <a:rPr lang="zh-TW" altLang="en-US" sz="20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、庫板、</a:t>
                      </a:r>
                      <a:r>
                        <a:rPr lang="zh-TW" altLang="en-US" sz="2000" b="1" kern="1200" baseline="0" dirty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中高價位</a:t>
                      </a:r>
                      <a:r>
                        <a:rPr lang="zh-TW" altLang="en-US" sz="20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鋼板</a:t>
                      </a:r>
                      <a:endParaRPr lang="zh-TW" altLang="en-US" sz="2000" dirty="0"/>
                    </a:p>
                  </a:txBody>
                  <a:tcPr marL="91564" marR="91564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2000" b="1" kern="1200" baseline="0" dirty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中低價位</a:t>
                      </a:r>
                      <a:r>
                        <a:rPr lang="zh-TW" altLang="en-US" sz="20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鋼板</a:t>
                      </a:r>
                      <a:endParaRPr lang="zh-TW" altLang="en-US" sz="2000" dirty="0"/>
                    </a:p>
                  </a:txBody>
                  <a:tcPr marL="91564" marR="91564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250229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隔熱材</a:t>
                      </a:r>
                      <a:endParaRPr lang="zh-TW" altLang="en-US" sz="2000" dirty="0"/>
                    </a:p>
                  </a:txBody>
                  <a:tcPr marL="91564" marR="91564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20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耐久性、防火性特殊鋁箔 </a:t>
                      </a:r>
                      <a:r>
                        <a:rPr lang="en-US" altLang="zh-TW" sz="20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24K</a:t>
                      </a:r>
                      <a:r>
                        <a:rPr lang="zh-TW" altLang="en-US" sz="20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以上的玻璃棉發泡 </a:t>
                      </a:r>
                      <a:r>
                        <a:rPr lang="en-US" altLang="zh-TW" sz="20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PU</a:t>
                      </a:r>
                      <a:r>
                        <a:rPr lang="zh-TW" altLang="en-US" sz="20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、</a:t>
                      </a:r>
                      <a:r>
                        <a:rPr lang="en-US" altLang="zh-TW" sz="20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PS</a:t>
                      </a:r>
                      <a:r>
                        <a:rPr lang="zh-TW" altLang="en-US" sz="20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、岩棉、防火板</a:t>
                      </a:r>
                      <a:endParaRPr lang="zh-TW" altLang="en-US" sz="2000" dirty="0"/>
                    </a:p>
                  </a:txBody>
                  <a:tcPr marL="91564" marR="91564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20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中低價位，依儲物需求一般鋁箔</a:t>
                      </a:r>
                      <a:r>
                        <a:rPr lang="en-US" altLang="zh-TW" sz="20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16K </a:t>
                      </a:r>
                      <a:r>
                        <a:rPr lang="zh-TW" altLang="en-US" sz="20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玻璃棉 </a:t>
                      </a:r>
                      <a:r>
                        <a:rPr lang="en-US" altLang="zh-TW" sz="20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PA</a:t>
                      </a:r>
                      <a:r>
                        <a:rPr lang="zh-TW" altLang="en-US" sz="20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、</a:t>
                      </a:r>
                      <a:r>
                        <a:rPr lang="en-US" altLang="zh-TW" sz="20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PE</a:t>
                      </a:r>
                      <a:r>
                        <a:rPr lang="zh-TW" altLang="en-US" sz="20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、</a:t>
                      </a:r>
                      <a:r>
                        <a:rPr lang="en-US" altLang="zh-TW" sz="20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OPP</a:t>
                      </a:r>
                      <a:r>
                        <a:rPr lang="zh-TW" altLang="en-US" sz="20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、</a:t>
                      </a:r>
                      <a:r>
                        <a:rPr lang="en-US" altLang="zh-TW" sz="20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EVA</a:t>
                      </a:r>
                      <a:endParaRPr lang="zh-TW" altLang="en-US" sz="2000" dirty="0"/>
                    </a:p>
                  </a:txBody>
                  <a:tcPr marL="91564" marR="91564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871372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採光通風</a:t>
                      </a:r>
                      <a:endParaRPr lang="zh-TW" altLang="en-US" sz="2400" dirty="0"/>
                    </a:p>
                  </a:txBody>
                  <a:tcPr marL="91564" marR="91564" anchor="ctr"/>
                </a:tc>
                <a:tc>
                  <a:txBody>
                    <a:bodyPr/>
                    <a:lstStyle/>
                    <a:p>
                      <a:r>
                        <a:rPr lang="zh-TW" altLang="en-US" sz="2000" b="1" kern="1200" baseline="0" dirty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固定式</a:t>
                      </a:r>
                      <a:r>
                        <a:rPr lang="zh-TW" altLang="en-US" sz="20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，耐候性佳，自然通風器、</a:t>
                      </a:r>
                      <a:r>
                        <a:rPr lang="en-US" altLang="zh-TW" sz="20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FRP</a:t>
                      </a:r>
                      <a:r>
                        <a:rPr lang="zh-TW" altLang="en-US" sz="20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板、耐 </a:t>
                      </a:r>
                      <a:r>
                        <a:rPr lang="en-US" altLang="zh-TW" sz="20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UV </a:t>
                      </a:r>
                      <a:r>
                        <a:rPr lang="zh-TW" altLang="en-US" sz="20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處理</a:t>
                      </a:r>
                      <a:endParaRPr lang="zh-TW" altLang="en-US" sz="2400" dirty="0"/>
                    </a:p>
                  </a:txBody>
                  <a:tcPr marL="91564" marR="91564" anchor="ctr"/>
                </a:tc>
                <a:tc>
                  <a:txBody>
                    <a:bodyPr/>
                    <a:lstStyle/>
                    <a:p>
                      <a:r>
                        <a:rPr lang="zh-TW" altLang="en-US" sz="2000" b="1" kern="1200" baseline="0" dirty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可拆式</a:t>
                      </a:r>
                      <a:r>
                        <a:rPr lang="zh-TW" altLang="en-US" sz="20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，適當使用年限通風機、電扇</a:t>
                      </a:r>
                      <a:endParaRPr lang="zh-TW" altLang="en-US" sz="2400" dirty="0"/>
                    </a:p>
                  </a:txBody>
                  <a:tcPr marL="91564" marR="91564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物流中心建築物的構造</a:t>
            </a:r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</p:nvPr>
        </p:nvGraphicFramePr>
        <p:xfrm>
          <a:off x="457200" y="1324704"/>
          <a:ext cx="8435280" cy="52726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6704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58411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58411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538025">
                <a:tc>
                  <a:txBody>
                    <a:bodyPr/>
                    <a:lstStyle/>
                    <a:p>
                      <a:pPr algn="ctr"/>
                      <a:endParaRPr lang="zh-TW" altLang="en-US" sz="2400" dirty="0"/>
                    </a:p>
                  </a:txBody>
                  <a:tcPr marL="91564" marR="915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1" kern="1200" baseline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永久性</a:t>
                      </a:r>
                      <a:endParaRPr lang="zh-TW" altLang="en-US" sz="2400" dirty="0"/>
                    </a:p>
                  </a:txBody>
                  <a:tcPr marL="91564" marR="915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/>
                        <a:t>臨時性</a:t>
                      </a:r>
                    </a:p>
                  </a:txBody>
                  <a:tcPr marL="91564" marR="91564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542339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地平表面及結構</a:t>
                      </a:r>
                      <a:endParaRPr lang="zh-TW" altLang="en-US" sz="2400" dirty="0"/>
                    </a:p>
                  </a:txBody>
                  <a:tcPr marL="91564" marR="91564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Epoxy 5∼8 </a:t>
                      </a:r>
                      <a:r>
                        <a:rPr lang="zh-TW" altLang="en-US" sz="20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公斤／平方公尺金鋼砂</a:t>
                      </a:r>
                      <a:r>
                        <a:rPr lang="zh-TW" altLang="en-US" sz="2000" b="1" kern="1200" baseline="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特殊耐磨地坪</a:t>
                      </a:r>
                      <a:r>
                        <a:rPr lang="zh-TW" altLang="en-US" sz="20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，以雙底鋼筋及</a:t>
                      </a:r>
                      <a:r>
                        <a:rPr lang="en-US" altLang="zh-TW" sz="20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3000psi </a:t>
                      </a:r>
                      <a:r>
                        <a:rPr lang="zh-TW" altLang="en-US" sz="20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以水平區劃材控制地面平整及伸縮縫填劑</a:t>
                      </a:r>
                      <a:endParaRPr lang="zh-TW" altLang="en-US" sz="2400" dirty="0"/>
                    </a:p>
                  </a:txBody>
                  <a:tcPr marL="91564" marR="91564" anchor="ctr"/>
                </a:tc>
                <a:tc>
                  <a:txBody>
                    <a:bodyPr/>
                    <a:lstStyle/>
                    <a:p>
                      <a:r>
                        <a:rPr lang="zh-TW" altLang="en-US" sz="2000" b="1" kern="1200" baseline="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堪用即可</a:t>
                      </a:r>
                      <a:r>
                        <a:rPr lang="zh-TW" altLang="en-US" sz="20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或</a:t>
                      </a:r>
                      <a:r>
                        <a:rPr lang="en-US" altLang="zh-TW" sz="20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A/C</a:t>
                      </a:r>
                      <a:r>
                        <a:rPr lang="zh-TW" altLang="en-US" sz="20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或以單層點銲鋼絲網</a:t>
                      </a:r>
                      <a:r>
                        <a:rPr lang="en-US" altLang="zh-TW" sz="20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2500</a:t>
                      </a:r>
                      <a:r>
                        <a:rPr lang="zh-TW" altLang="en-US" sz="20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∼ </a:t>
                      </a:r>
                      <a:r>
                        <a:rPr lang="en-US" altLang="zh-TW" sz="20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3000psi </a:t>
                      </a:r>
                      <a:r>
                        <a:rPr lang="zh-TW" altLang="en-US" sz="20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加適量金鋼砂、機械整平</a:t>
                      </a:r>
                      <a:endParaRPr lang="zh-TW" altLang="en-US" sz="2400" dirty="0"/>
                    </a:p>
                  </a:txBody>
                  <a:tcPr marL="91564" marR="91564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82497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計畫使用年限</a:t>
                      </a:r>
                      <a:endParaRPr lang="zh-TW" altLang="en-US" sz="2400" dirty="0"/>
                    </a:p>
                  </a:txBody>
                  <a:tcPr marL="91564" marR="91564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2000" b="1" kern="1200" baseline="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  <a:r>
                        <a:rPr lang="zh-TW" altLang="en-US" sz="2000" b="1" kern="1200" baseline="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∼</a:t>
                      </a:r>
                      <a:r>
                        <a:rPr lang="en-US" altLang="zh-TW" sz="2000" b="1" kern="1200" baseline="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25</a:t>
                      </a:r>
                      <a:r>
                        <a:rPr lang="zh-TW" altLang="en-US" sz="2000" b="1" kern="1200" baseline="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年</a:t>
                      </a:r>
                      <a:endParaRPr lang="zh-TW" alt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L="91564" marR="91564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2000" b="1" kern="1200" baseline="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r>
                        <a:rPr lang="zh-TW" altLang="en-US" sz="2000" b="1" kern="1200" baseline="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∼</a:t>
                      </a:r>
                      <a:r>
                        <a:rPr lang="en-US" altLang="zh-TW" sz="2000" b="1" kern="1200" baseline="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5 </a:t>
                      </a:r>
                      <a:r>
                        <a:rPr lang="zh-TW" altLang="en-US" sz="2000" b="1" kern="1200" baseline="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年</a:t>
                      </a:r>
                      <a:endParaRPr lang="zh-TW" alt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L="91564" marR="91564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183656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執照登記</a:t>
                      </a:r>
                      <a:endParaRPr lang="zh-TW" altLang="en-US" sz="2400" dirty="0"/>
                    </a:p>
                  </a:txBody>
                  <a:tcPr marL="91564" marR="91564" anchor="ctr"/>
                </a:tc>
                <a:tc>
                  <a:txBody>
                    <a:bodyPr/>
                    <a:lstStyle/>
                    <a:p>
                      <a:r>
                        <a:rPr lang="zh-TW" altLang="en-US" sz="20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正常申請建照，可辦營業登記合法建築，可申辦貸款，或保稅倉庫等</a:t>
                      </a:r>
                      <a:endParaRPr lang="zh-TW" altLang="en-US" sz="2400" dirty="0"/>
                    </a:p>
                  </a:txBody>
                  <a:tcPr marL="91564" marR="91564" anchor="ctr"/>
                </a:tc>
                <a:tc>
                  <a:txBody>
                    <a:bodyPr/>
                    <a:lstStyle/>
                    <a:p>
                      <a:r>
                        <a:rPr lang="zh-TW" altLang="en-US" sz="20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違章建築有被拆除的可能，起造人為地主，不可辦貸款，風險較高</a:t>
                      </a:r>
                      <a:endParaRPr lang="zh-TW" altLang="en-US" sz="2400" dirty="0"/>
                    </a:p>
                  </a:txBody>
                  <a:tcPr marL="91564" marR="91564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183656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消防</a:t>
                      </a:r>
                      <a:endParaRPr lang="zh-TW" altLang="en-US" sz="2400" dirty="0"/>
                    </a:p>
                  </a:txBody>
                  <a:tcPr marL="91564" marR="91564" anchor="ctr"/>
                </a:tc>
                <a:tc>
                  <a:txBody>
                    <a:bodyPr/>
                    <a:lstStyle/>
                    <a:p>
                      <a:r>
                        <a:rPr lang="zh-TW" altLang="en-US" sz="20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合法建築依法規定設置消防系統，於保險時可降低保費</a:t>
                      </a:r>
                      <a:endParaRPr lang="zh-TW" altLang="en-US" sz="2400" dirty="0"/>
                    </a:p>
                  </a:txBody>
                  <a:tcPr marL="91564" marR="91564" anchor="ctr"/>
                </a:tc>
                <a:tc>
                  <a:txBody>
                    <a:bodyPr/>
                    <a:lstStyle/>
                    <a:p>
                      <a:r>
                        <a:rPr lang="zh-TW" altLang="en-US" sz="20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投入資金較少，或不盡完善的考慮，保險公司相對要求較高保費或拒保</a:t>
                      </a:r>
                      <a:endParaRPr lang="zh-TW" altLang="en-US" sz="2400" dirty="0"/>
                    </a:p>
                  </a:txBody>
                  <a:tcPr marL="91564" marR="91564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>
                <a:solidFill>
                  <a:srgbClr val="0070C0"/>
                </a:solidFill>
              </a:rPr>
              <a:t>自動倉儲棧板存取系統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100354" name="Picture 2" descr="http://203.68.0.44/stone/ea/unit_06/apa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204864"/>
            <a:ext cx="2880320" cy="3528392"/>
          </a:xfrm>
          <a:prstGeom prst="rect">
            <a:avLst/>
          </a:prstGeom>
          <a:noFill/>
        </p:spPr>
      </p:pic>
      <p:pic>
        <p:nvPicPr>
          <p:cNvPr id="100356" name="Picture 4" descr="http://www.genius-asrs.com/images/p5-1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056" y="3717032"/>
            <a:ext cx="3815705" cy="2362200"/>
          </a:xfrm>
          <a:prstGeom prst="rect">
            <a:avLst/>
          </a:prstGeom>
          <a:noFill/>
        </p:spPr>
      </p:pic>
      <p:pic>
        <p:nvPicPr>
          <p:cNvPr id="100358" name="Picture 6" descr="http://www.genius-asrs.com/images/p2-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03848" y="1196752"/>
            <a:ext cx="3672408" cy="2362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b="1" dirty="0">
                <a:solidFill>
                  <a:srgbClr val="0070C0"/>
                </a:solidFill>
              </a:rPr>
              <a:t>棧板式料架系統及立式電動堆高機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98308" name="Picture 4" descr="http://tw.taiwandaifuku.com/images/prodHeaders/MobileRack-sh.jpg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521550" y="1628800"/>
            <a:ext cx="8100900" cy="41764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>
                <a:solidFill>
                  <a:srgbClr val="0070C0"/>
                </a:solidFill>
              </a:rPr>
              <a:t>一般鋼架平面倉庫及棧板存貨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96258" name="Picture 2" descr="http://www.wood-box.com.tw/templates/cache/1192/images/products/photooriginal-1192-263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86039" y="2708920"/>
            <a:ext cx="4224469" cy="3168352"/>
          </a:xfrm>
          <a:prstGeom prst="rect">
            <a:avLst/>
          </a:prstGeom>
          <a:noFill/>
        </p:spPr>
      </p:pic>
      <p:pic>
        <p:nvPicPr>
          <p:cNvPr id="96260" name="Picture 4" descr="http://user.china-dirs.cn/k006/user026/uploadfile/cn/2012/06/12/133946880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1556792"/>
            <a:ext cx="3968229" cy="28114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>
                <a:solidFill>
                  <a:srgbClr val="0070C0"/>
                </a:solidFill>
              </a:rPr>
              <a:t>多樓層式 </a:t>
            </a:r>
            <a:r>
              <a:rPr lang="en-US" altLang="zh-TW" b="1" dirty="0">
                <a:solidFill>
                  <a:srgbClr val="0070C0"/>
                </a:solidFill>
              </a:rPr>
              <a:t>RC </a:t>
            </a:r>
            <a:r>
              <a:rPr lang="zh-TW" altLang="en-US" b="1" dirty="0">
                <a:solidFill>
                  <a:srgbClr val="0070C0"/>
                </a:solidFill>
              </a:rPr>
              <a:t>結構倉庫</a:t>
            </a:r>
          </a:p>
        </p:txBody>
      </p:sp>
      <p:pic>
        <p:nvPicPr>
          <p:cNvPr id="94210" name="Picture 2" descr="http://temp.phland.com.tw/dc/ims/a01-1-1.jpg"/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/>
          <a:stretch>
            <a:fillRect/>
          </a:stretch>
        </p:blipFill>
        <p:spPr bwMode="auto">
          <a:xfrm>
            <a:off x="323528" y="1268760"/>
            <a:ext cx="4104456" cy="2520336"/>
          </a:xfrm>
          <a:prstGeom prst="rect">
            <a:avLst/>
          </a:prstGeom>
          <a:noFill/>
        </p:spPr>
      </p:pic>
      <p:sp>
        <p:nvSpPr>
          <p:cNvPr id="5" name="文字方塊 4"/>
          <p:cNvSpPr txBox="1"/>
          <p:nvPr/>
        </p:nvSpPr>
        <p:spPr>
          <a:xfrm>
            <a:off x="647564" y="3861104"/>
            <a:ext cx="3456000" cy="504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/>
              <a:t>麗嬰房集團</a:t>
            </a:r>
            <a:r>
              <a:rPr lang="en-US" altLang="zh-TW" sz="2400" dirty="0"/>
              <a:t>-</a:t>
            </a:r>
            <a:r>
              <a:rPr lang="zh-TW" altLang="en-US" sz="2400" dirty="0"/>
              <a:t>海湖</a:t>
            </a:r>
            <a:r>
              <a:rPr lang="en-US" altLang="zh-TW" sz="2400" dirty="0"/>
              <a:t>RC</a:t>
            </a:r>
            <a:r>
              <a:rPr lang="zh-TW" altLang="en-US" sz="2400" dirty="0"/>
              <a:t>倉庫</a:t>
            </a:r>
          </a:p>
        </p:txBody>
      </p:sp>
      <p:pic>
        <p:nvPicPr>
          <p:cNvPr id="94212" name="Picture 4" descr="http://blog.yimg.com/2/MLtYpaF7s58Jkpz3xl9jzPptGvTyu3aNK73KkxF8tNYZoi9fVpbBvw--/25/l/EHJA1dcxWyfBxe8ii3howw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34036" y="3083511"/>
            <a:ext cx="4186436" cy="2793761"/>
          </a:xfrm>
          <a:prstGeom prst="rect">
            <a:avLst/>
          </a:prstGeom>
          <a:noFill/>
        </p:spPr>
      </p:pic>
      <p:sp>
        <p:nvSpPr>
          <p:cNvPr id="7" name="文字方塊 6"/>
          <p:cNvSpPr txBox="1"/>
          <p:nvPr/>
        </p:nvSpPr>
        <p:spPr>
          <a:xfrm>
            <a:off x="5071070" y="2580017"/>
            <a:ext cx="3312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dirty="0"/>
              <a:t>楊梅工業區</a:t>
            </a:r>
            <a:r>
              <a:rPr lang="en-US" altLang="zh-TW" sz="2400" dirty="0"/>
              <a:t>RC</a:t>
            </a:r>
            <a:r>
              <a:rPr lang="zh-TW" altLang="en-US" sz="2400" dirty="0"/>
              <a:t>廠房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341784"/>
            <a:ext cx="8229600" cy="1143000"/>
          </a:xfrm>
        </p:spPr>
        <p:txBody>
          <a:bodyPr/>
          <a:lstStyle/>
          <a:p>
            <a:r>
              <a:rPr lang="zh-TW" altLang="en-US" sz="4000" b="1" dirty="0">
                <a:solidFill>
                  <a:srgbClr val="0070C0"/>
                </a:solidFill>
              </a:rPr>
              <a:t>貨櫃場的堆高機進行貨櫃搬運作業</a:t>
            </a:r>
          </a:p>
        </p:txBody>
      </p:sp>
      <p:pic>
        <p:nvPicPr>
          <p:cNvPr id="92162" name="Picture 2" descr="http://www.tctcn.com/uploadfile/2007928145011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340768"/>
            <a:ext cx="5086350" cy="3819525"/>
          </a:xfrm>
          <a:prstGeom prst="rect">
            <a:avLst/>
          </a:prstGeom>
          <a:noFill/>
        </p:spPr>
      </p:pic>
      <p:pic>
        <p:nvPicPr>
          <p:cNvPr id="92164" name="Picture 4" descr="http://img.hc360.com/cm/info/images/hldgj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0152" y="2276872"/>
            <a:ext cx="2762250" cy="367665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圓角矩形 14"/>
          <p:cNvSpPr/>
          <p:nvPr/>
        </p:nvSpPr>
        <p:spPr>
          <a:xfrm>
            <a:off x="1691680" y="3031697"/>
            <a:ext cx="2232248" cy="252028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>
                <a:solidFill>
                  <a:srgbClr val="0070C0"/>
                </a:solidFill>
              </a:rPr>
              <a:t>物流中心的改變與創新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zh-TW" dirty="0"/>
              <a:t>國民所得提高</a:t>
            </a:r>
            <a:endParaRPr lang="en-US" altLang="zh-TW" dirty="0"/>
          </a:p>
          <a:p>
            <a:r>
              <a:rPr lang="zh-TW" altLang="zh-TW" dirty="0"/>
              <a:t>消費者需求與意識改變</a:t>
            </a:r>
            <a:endParaRPr lang="en-US" altLang="zh-TW" dirty="0"/>
          </a:p>
        </p:txBody>
      </p:sp>
      <p:sp>
        <p:nvSpPr>
          <p:cNvPr id="5" name="圓角矩形 4"/>
          <p:cNvSpPr/>
          <p:nvPr/>
        </p:nvSpPr>
        <p:spPr>
          <a:xfrm>
            <a:off x="1871700" y="3319729"/>
            <a:ext cx="1872208" cy="79208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zh-TW" sz="3200" dirty="0"/>
              <a:t>製造業</a:t>
            </a:r>
            <a:endParaRPr lang="zh-TW" altLang="en-US" sz="3200" dirty="0"/>
          </a:p>
        </p:txBody>
      </p:sp>
      <p:sp>
        <p:nvSpPr>
          <p:cNvPr id="6" name="圓角矩形 5"/>
          <p:cNvSpPr/>
          <p:nvPr/>
        </p:nvSpPr>
        <p:spPr>
          <a:xfrm>
            <a:off x="1871700" y="4471857"/>
            <a:ext cx="1872208" cy="79208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zh-TW" sz="3200" dirty="0"/>
              <a:t>零售業</a:t>
            </a:r>
            <a:endParaRPr lang="zh-TW" altLang="en-US" sz="3200" dirty="0"/>
          </a:p>
        </p:txBody>
      </p:sp>
      <p:sp>
        <p:nvSpPr>
          <p:cNvPr id="7" name="圓角矩形 6"/>
          <p:cNvSpPr/>
          <p:nvPr/>
        </p:nvSpPr>
        <p:spPr>
          <a:xfrm>
            <a:off x="5868144" y="3895793"/>
            <a:ext cx="1872208" cy="79208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zh-TW" sz="3200" dirty="0"/>
              <a:t>消費者</a:t>
            </a:r>
            <a:endParaRPr lang="zh-TW" altLang="en-US" sz="3200" dirty="0"/>
          </a:p>
        </p:txBody>
      </p:sp>
      <p:sp>
        <p:nvSpPr>
          <p:cNvPr id="10" name="弧形箭號 (上彎) 9"/>
          <p:cNvSpPr/>
          <p:nvPr/>
        </p:nvSpPr>
        <p:spPr>
          <a:xfrm rot="20763783" flipH="1">
            <a:off x="3549584" y="5079732"/>
            <a:ext cx="2698887" cy="605125"/>
          </a:xfrm>
          <a:prstGeom prst="curvedUpArrow">
            <a:avLst>
              <a:gd name="adj1" fmla="val 18113"/>
              <a:gd name="adj2" fmla="val 79973"/>
              <a:gd name="adj3" fmla="val 40742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1" name="弧形箭號 (上彎) 10"/>
          <p:cNvSpPr/>
          <p:nvPr/>
        </p:nvSpPr>
        <p:spPr>
          <a:xfrm rot="866206" flipV="1">
            <a:off x="3632714" y="2963790"/>
            <a:ext cx="2698887" cy="605125"/>
          </a:xfrm>
          <a:prstGeom prst="curvedUpArrow">
            <a:avLst>
              <a:gd name="adj1" fmla="val 18113"/>
              <a:gd name="adj2" fmla="val 79973"/>
              <a:gd name="adj3" fmla="val 40742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3" name="文字方塊 12"/>
          <p:cNvSpPr txBox="1"/>
          <p:nvPr/>
        </p:nvSpPr>
        <p:spPr>
          <a:xfrm rot="483258">
            <a:off x="3667693" y="2915088"/>
            <a:ext cx="20882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dirty="0"/>
              <a:t>直接面對</a:t>
            </a:r>
          </a:p>
        </p:txBody>
      </p:sp>
      <p:sp>
        <p:nvSpPr>
          <p:cNvPr id="14" name="文字方塊 13"/>
          <p:cNvSpPr txBox="1"/>
          <p:nvPr/>
        </p:nvSpPr>
        <p:spPr>
          <a:xfrm rot="20495279">
            <a:off x="4026379" y="5033522"/>
            <a:ext cx="20882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dirty="0"/>
              <a:t>資訊回饋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5" grpId="0" animBg="1"/>
      <p:bldP spid="6" grpId="0" animBg="1"/>
      <p:bldP spid="7" grpId="0" animBg="1"/>
      <p:bldP spid="10" grpId="0" animBg="1"/>
      <p:bldP spid="11" grpId="0" animBg="1"/>
      <p:bldP spid="13" grpId="0"/>
      <p:bldP spid="14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>
                <a:solidFill>
                  <a:srgbClr val="0070C0"/>
                </a:solidFill>
              </a:rPr>
              <a:t>物流中心建築物的內部構造</a:t>
            </a:r>
          </a:p>
        </p:txBody>
      </p:sp>
      <p:pic>
        <p:nvPicPr>
          <p:cNvPr id="4" name="內容版面配置區 3" descr="圖4-16  某物流中心建築物的構造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95536" y="1340768"/>
            <a:ext cx="8352928" cy="4536504"/>
          </a:xfr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>
                <a:solidFill>
                  <a:srgbClr val="0070C0"/>
                </a:solidFill>
              </a:rPr>
              <a:t>設備規劃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傳統貨架倉儲與自動倉儲系統的區別</a:t>
            </a:r>
            <a:endParaRPr lang="en-US" altLang="zh-TW" dirty="0"/>
          </a:p>
          <a:p>
            <a:endParaRPr lang="zh-TW" altLang="en-US" dirty="0"/>
          </a:p>
        </p:txBody>
      </p:sp>
      <p:graphicFrame>
        <p:nvGraphicFramePr>
          <p:cNvPr id="4" name="表格 3"/>
          <p:cNvGraphicFramePr>
            <a:graphicFrameLocks noGrp="1"/>
          </p:cNvGraphicFramePr>
          <p:nvPr/>
        </p:nvGraphicFramePr>
        <p:xfrm>
          <a:off x="323528" y="2204862"/>
          <a:ext cx="8568953" cy="44644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577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25658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25658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744083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1" kern="1200" baseline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項目</a:t>
                      </a:r>
                      <a:endParaRPr lang="zh-TW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1" kern="1200" baseline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傳統 貨 架 倉儲</a:t>
                      </a:r>
                      <a:endParaRPr lang="zh-TW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1" kern="1200" baseline="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自動 倉 儲 系 統</a:t>
                      </a:r>
                      <a:endParaRPr lang="zh-TW" alt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44083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佔地面積</a:t>
                      </a:r>
                      <a:endParaRPr lang="zh-TW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佔地面積大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kern="1200" baseline="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佔地面積小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44083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料架高度</a:t>
                      </a:r>
                      <a:endParaRPr lang="zh-TW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低</a:t>
                      </a:r>
                      <a:endParaRPr lang="zh-TW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kern="1200" baseline="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高</a:t>
                      </a:r>
                      <a:endParaRPr lang="zh-TW" alt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44083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作業時間</a:t>
                      </a:r>
                      <a:endParaRPr lang="zh-TW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不一定</a:t>
                      </a:r>
                      <a:endParaRPr lang="zh-TW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kern="1200" baseline="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穩定</a:t>
                      </a:r>
                      <a:endParaRPr lang="zh-TW" alt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44083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物品存取</a:t>
                      </a:r>
                      <a:endParaRPr lang="zh-TW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以人就物</a:t>
                      </a:r>
                      <a:endParaRPr lang="zh-TW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kern="1200" baseline="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以物就人</a:t>
                      </a:r>
                      <a:endParaRPr lang="zh-TW" alt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744083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物料類別</a:t>
                      </a:r>
                      <a:endParaRPr lang="zh-TW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同類同區</a:t>
                      </a:r>
                      <a:endParaRPr lang="zh-TW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kern="1200" baseline="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隨意存放</a:t>
                      </a:r>
                      <a:endParaRPr lang="zh-TW" alt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設備規劃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傳統貨架倉儲與自動倉儲系統的區別</a:t>
            </a:r>
            <a:endParaRPr lang="en-US" altLang="zh-TW" dirty="0"/>
          </a:p>
          <a:p>
            <a:endParaRPr lang="zh-TW" altLang="en-US" dirty="0"/>
          </a:p>
        </p:txBody>
      </p:sp>
      <p:graphicFrame>
        <p:nvGraphicFramePr>
          <p:cNvPr id="4" name="表格 3"/>
          <p:cNvGraphicFramePr>
            <a:graphicFrameLocks noGrp="1"/>
          </p:cNvGraphicFramePr>
          <p:nvPr/>
        </p:nvGraphicFramePr>
        <p:xfrm>
          <a:off x="557555" y="2276874"/>
          <a:ext cx="8028891" cy="31683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2621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05133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05133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63367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1" kern="1200" baseline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項目</a:t>
                      </a:r>
                      <a:endParaRPr lang="zh-TW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1" kern="1200" baseline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傳統 貨 架 倉儲</a:t>
                      </a:r>
                      <a:endParaRPr lang="zh-TW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1" kern="1200" baseline="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自動 倉 儲 系 統</a:t>
                      </a:r>
                      <a:endParaRPr lang="zh-TW" alt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3367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破損率</a:t>
                      </a:r>
                      <a:endParaRPr lang="zh-TW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高</a:t>
                      </a:r>
                      <a:endParaRPr lang="zh-TW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>
                          <a:solidFill>
                            <a:srgbClr val="FF0000"/>
                          </a:solidFill>
                        </a:rPr>
                        <a:t>低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3367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盤點</a:t>
                      </a:r>
                      <a:endParaRPr lang="zh-TW" altLang="en-US" sz="3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費時費力</a:t>
                      </a:r>
                      <a:endParaRPr lang="zh-TW" altLang="en-US" sz="320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kern="1200" baseline="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輕鬆確實</a:t>
                      </a:r>
                      <a:endParaRPr lang="zh-TW" altLang="en-US" sz="3200" kern="1200" baseline="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3367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情緒問題</a:t>
                      </a:r>
                      <a:endParaRPr lang="zh-TW" altLang="en-US" sz="3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大</a:t>
                      </a:r>
                      <a:endParaRPr lang="zh-TW" altLang="en-US" sz="3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kern="1200" baseline="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無</a:t>
                      </a:r>
                      <a:endParaRPr lang="zh-TW" altLang="en-US" sz="320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3367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安全庫存量</a:t>
                      </a:r>
                      <a:endParaRPr lang="zh-TW" altLang="en-US" sz="3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未能有效管理物品</a:t>
                      </a:r>
                      <a:endParaRPr lang="zh-TW" altLang="en-US" sz="3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kern="1200" baseline="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能設定安全存量</a:t>
                      </a:r>
                      <a:endParaRPr lang="zh-TW" altLang="en-US" sz="320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>
                <a:solidFill>
                  <a:srgbClr val="0070C0"/>
                </a:solidFill>
              </a:rPr>
              <a:t>物流中心的自動化倉儲系統</a:t>
            </a:r>
          </a:p>
        </p:txBody>
      </p:sp>
      <p:pic>
        <p:nvPicPr>
          <p:cNvPr id="4" name="內容版面配置區 3" descr="圖4-17  某物流中心的自動化倉儲系統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95536" y="1196752"/>
            <a:ext cx="8352928" cy="4680520"/>
          </a:xfr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>
                <a:solidFill>
                  <a:srgbClr val="0070C0"/>
                </a:solidFill>
              </a:rPr>
              <a:t>物流自動化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525963"/>
          </a:xfrm>
        </p:spPr>
        <p:txBody>
          <a:bodyPr/>
          <a:lstStyle/>
          <a:p>
            <a:r>
              <a:rPr lang="zh-TW" altLang="en-US" dirty="0"/>
              <a:t>物流作業涉及拆卸、搬運、分類及流通加工等作業，導入自動化機械設施，</a:t>
            </a:r>
            <a:r>
              <a:rPr lang="zh-TW" altLang="en-US" dirty="0">
                <a:solidFill>
                  <a:srgbClr val="FF0000"/>
                </a:solidFill>
              </a:rPr>
              <a:t>提升效率，減少錯誤率。</a:t>
            </a:r>
            <a:endParaRPr lang="en-US" altLang="zh-TW" dirty="0">
              <a:solidFill>
                <a:srgbClr val="FF0000"/>
              </a:solidFill>
            </a:endParaRPr>
          </a:p>
          <a:p>
            <a:r>
              <a:rPr lang="zh-TW" altLang="en-US" dirty="0"/>
              <a:t>物流自動化應用工具與技術：</a:t>
            </a:r>
            <a:endParaRPr lang="en-US" altLang="zh-TW" dirty="0"/>
          </a:p>
          <a:p>
            <a:pPr lvl="1"/>
            <a:r>
              <a:rPr lang="zh-TW" altLang="en-US" b="1" dirty="0">
                <a:solidFill>
                  <a:srgbClr val="008000"/>
                </a:solidFill>
              </a:rPr>
              <a:t>條碼</a:t>
            </a:r>
            <a:endParaRPr lang="en-US" altLang="zh-TW" b="1" dirty="0">
              <a:solidFill>
                <a:srgbClr val="008000"/>
              </a:solidFill>
            </a:endParaRPr>
          </a:p>
          <a:p>
            <a:pPr lvl="1"/>
            <a:r>
              <a:rPr lang="zh-TW" altLang="en-US" b="1" dirty="0">
                <a:solidFill>
                  <a:srgbClr val="7030A0"/>
                </a:solidFill>
              </a:rPr>
              <a:t>無線電揀貨技術</a:t>
            </a:r>
            <a:endParaRPr lang="en-US" altLang="zh-TW" b="1" dirty="0">
              <a:solidFill>
                <a:srgbClr val="7030A0"/>
              </a:solidFill>
            </a:endParaRPr>
          </a:p>
          <a:p>
            <a:pPr lvl="1"/>
            <a:r>
              <a:rPr lang="zh-TW" altLang="en-US" b="1" dirty="0">
                <a:solidFill>
                  <a:srgbClr val="FF3399"/>
                </a:solidFill>
              </a:rPr>
              <a:t>數字揀貨技術</a:t>
            </a:r>
            <a:endParaRPr lang="en-US" altLang="zh-TW" b="1" dirty="0">
              <a:solidFill>
                <a:srgbClr val="FF3399"/>
              </a:solidFill>
            </a:endParaRPr>
          </a:p>
          <a:p>
            <a:pPr lvl="1"/>
            <a:r>
              <a:rPr lang="zh-TW" altLang="en-US" b="1" dirty="0">
                <a:solidFill>
                  <a:schemeClr val="accent6">
                    <a:lumMod val="75000"/>
                  </a:schemeClr>
                </a:solidFill>
              </a:rPr>
              <a:t>電子資料交換系統</a:t>
            </a:r>
            <a:endParaRPr lang="en-US" altLang="zh-TW" b="1" dirty="0">
              <a:solidFill>
                <a:schemeClr val="accent6">
                  <a:lumMod val="75000"/>
                </a:schemeClr>
              </a:solidFill>
            </a:endParaRPr>
          </a:p>
          <a:p>
            <a:pPr lvl="1"/>
            <a:r>
              <a:rPr lang="zh-TW" altLang="en-US" b="1" dirty="0">
                <a:solidFill>
                  <a:srgbClr val="00B0F0"/>
                </a:solidFill>
              </a:rPr>
              <a:t>網際網路技術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>
                <a:solidFill>
                  <a:srgbClr val="008000"/>
                </a:solidFill>
              </a:rPr>
              <a:t>條碼（</a:t>
            </a:r>
            <a:r>
              <a:rPr lang="en-US" altLang="zh-TW" b="1" dirty="0">
                <a:solidFill>
                  <a:srgbClr val="008000"/>
                </a:solidFill>
              </a:rPr>
              <a:t>Barcode</a:t>
            </a:r>
            <a:r>
              <a:rPr lang="zh-TW" altLang="en-US" b="1" dirty="0">
                <a:solidFill>
                  <a:srgbClr val="008000"/>
                </a:solidFill>
              </a:rPr>
              <a:t>）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zh-TW" altLang="en-US" dirty="0">
                <a:solidFill>
                  <a:srgbClr val="FF0000"/>
                </a:solidFill>
              </a:rPr>
              <a:t>推動物流現代化</a:t>
            </a:r>
            <a:r>
              <a:rPr lang="zh-TW" altLang="en-US" dirty="0"/>
              <a:t>最基本元件</a:t>
            </a:r>
            <a:endParaRPr lang="en-US" altLang="zh-TW" dirty="0"/>
          </a:p>
          <a:p>
            <a:pPr>
              <a:lnSpc>
                <a:spcPct val="150000"/>
              </a:lnSpc>
            </a:pPr>
            <a:r>
              <a:rPr lang="zh-TW" altLang="en-US" dirty="0"/>
              <a:t>實體與資訊的流通基礎</a:t>
            </a:r>
            <a:endParaRPr lang="en-US" altLang="zh-TW" dirty="0"/>
          </a:p>
          <a:p>
            <a:pPr>
              <a:lnSpc>
                <a:spcPct val="150000"/>
              </a:lnSpc>
            </a:pPr>
            <a:r>
              <a:rPr lang="zh-TW" altLang="en-US" sz="3100" dirty="0"/>
              <a:t>用於</a:t>
            </a:r>
            <a:r>
              <a:rPr lang="zh-TW" altLang="en-US" sz="3100" dirty="0">
                <a:solidFill>
                  <a:srgbClr val="FF0000"/>
                </a:solidFill>
              </a:rPr>
              <a:t>物品追蹤、控制、管制，減少抄錄作業</a:t>
            </a:r>
            <a:endParaRPr lang="en-US" altLang="zh-TW" sz="3100" dirty="0">
              <a:solidFill>
                <a:srgbClr val="FF0000"/>
              </a:solidFill>
            </a:endParaRPr>
          </a:p>
          <a:p>
            <a:r>
              <a:rPr lang="zh-TW" altLang="en-US" dirty="0"/>
              <a:t>衍生應用：</a:t>
            </a:r>
            <a:endParaRPr lang="en-US" altLang="zh-TW" dirty="0"/>
          </a:p>
          <a:p>
            <a:pPr lvl="1"/>
            <a:r>
              <a:rPr lang="zh-TW" altLang="en-US" dirty="0"/>
              <a:t>銷售時點情報系統（</a:t>
            </a:r>
            <a:r>
              <a:rPr lang="en-US" altLang="zh-TW" dirty="0"/>
              <a:t>POS</a:t>
            </a:r>
            <a:r>
              <a:rPr lang="zh-TW" altLang="en-US" dirty="0"/>
              <a:t>）、</a:t>
            </a:r>
            <a:endParaRPr lang="en-US" altLang="zh-TW" dirty="0"/>
          </a:p>
          <a:p>
            <a:pPr lvl="1"/>
            <a:r>
              <a:rPr lang="zh-TW" altLang="en-US" dirty="0"/>
              <a:t>電子訂貨系統（</a:t>
            </a:r>
            <a:r>
              <a:rPr lang="en-US" altLang="zh-TW" dirty="0"/>
              <a:t>EOS</a:t>
            </a:r>
            <a:r>
              <a:rPr lang="zh-TW" altLang="en-US" dirty="0"/>
              <a:t>）、庫存管理、運輸配送、流通加工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b="1" dirty="0"/>
              <a:t>條碼：推動物流現代化最基本元件</a:t>
            </a:r>
          </a:p>
        </p:txBody>
      </p:sp>
      <p:pic>
        <p:nvPicPr>
          <p:cNvPr id="4" name="內容版面配置區 3" descr="圖4-18  條碼是推動物流現代化最基本的元件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95536" y="1307397"/>
            <a:ext cx="8280920" cy="4569875"/>
          </a:xfrm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/>
              <a:t>條碼在物流中心作業概念圖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06242" y="1573851"/>
            <a:ext cx="8280000" cy="43034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/>
              <a:t>條碼與貨品運送拼裝組合作業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356"/>
          <a:stretch>
            <a:fillRect/>
          </a:stretch>
        </p:blipFill>
        <p:spPr bwMode="auto">
          <a:xfrm>
            <a:off x="406242" y="1729612"/>
            <a:ext cx="8280000" cy="4147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>
                <a:solidFill>
                  <a:srgbClr val="7030A0"/>
                </a:solidFill>
              </a:rPr>
              <a:t>無線電揀貨技術</a:t>
            </a:r>
            <a:r>
              <a:rPr lang="en-US" altLang="zh-TW" b="1" dirty="0">
                <a:solidFill>
                  <a:srgbClr val="7030A0"/>
                </a:solidFill>
              </a:rPr>
              <a:t/>
            </a:r>
            <a:br>
              <a:rPr lang="en-US" altLang="zh-TW" b="1" dirty="0">
                <a:solidFill>
                  <a:srgbClr val="7030A0"/>
                </a:solidFill>
              </a:rPr>
            </a:br>
            <a:r>
              <a:rPr lang="zh-TW" altLang="en-US" sz="3600" b="1" dirty="0">
                <a:solidFill>
                  <a:srgbClr val="7030A0"/>
                </a:solidFill>
              </a:rPr>
              <a:t>（</a:t>
            </a:r>
            <a:r>
              <a:rPr lang="en-US" altLang="zh-TW" sz="3600" b="1" dirty="0">
                <a:solidFill>
                  <a:srgbClr val="7030A0"/>
                </a:solidFill>
              </a:rPr>
              <a:t>Radio Frequency, RF</a:t>
            </a:r>
            <a:r>
              <a:rPr lang="zh-TW" altLang="en-US" sz="3600" b="1" dirty="0">
                <a:solidFill>
                  <a:srgbClr val="7030A0"/>
                </a:solidFill>
              </a:rPr>
              <a:t>）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>
                <a:solidFill>
                  <a:srgbClr val="FF0000"/>
                </a:solidFill>
              </a:rPr>
              <a:t>無紙化</a:t>
            </a:r>
            <a:r>
              <a:rPr lang="zh-TW" altLang="en-US" dirty="0"/>
              <a:t>的揀貨系統</a:t>
            </a:r>
            <a:endParaRPr lang="en-US" altLang="zh-TW" dirty="0"/>
          </a:p>
          <a:p>
            <a:endParaRPr lang="en-US" altLang="zh-TW" sz="1200" dirty="0"/>
          </a:p>
          <a:p>
            <a:r>
              <a:rPr lang="zh-TW" altLang="en-US" dirty="0"/>
              <a:t>在手推車及堆高機上，加裝電腦、條碼掃描機及無線電天線</a:t>
            </a:r>
            <a:endParaRPr lang="en-US" altLang="zh-TW" dirty="0"/>
          </a:p>
          <a:p>
            <a:endParaRPr lang="en-US" altLang="zh-TW" sz="1200" dirty="0"/>
          </a:p>
          <a:p>
            <a:r>
              <a:rPr lang="zh-TW" altLang="en-US" dirty="0"/>
              <a:t>可經由</a:t>
            </a:r>
            <a:r>
              <a:rPr lang="zh-TW" altLang="en-US" dirty="0">
                <a:solidFill>
                  <a:srgbClr val="FF0000"/>
                </a:solidFill>
              </a:rPr>
              <a:t>電腦</a:t>
            </a:r>
            <a:r>
              <a:rPr lang="zh-TW" altLang="en-US" dirty="0"/>
              <a:t>看到訂單、儲貨的相關資料</a:t>
            </a:r>
            <a:endParaRPr lang="en-US" altLang="zh-TW" dirty="0"/>
          </a:p>
          <a:p>
            <a:endParaRPr lang="zh-TW" altLang="en-US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群組 28"/>
          <p:cNvGrpSpPr/>
          <p:nvPr/>
        </p:nvGrpSpPr>
        <p:grpSpPr>
          <a:xfrm>
            <a:off x="466607" y="1197175"/>
            <a:ext cx="6328235" cy="829456"/>
            <a:chOff x="466607" y="1773238"/>
            <a:chExt cx="6328235" cy="829456"/>
          </a:xfrm>
        </p:grpSpPr>
        <p:sp>
          <p:nvSpPr>
            <p:cNvPr id="6" name="手繪多邊形 5"/>
            <p:cNvSpPr/>
            <p:nvPr/>
          </p:nvSpPr>
          <p:spPr>
            <a:xfrm>
              <a:off x="466607" y="1773238"/>
              <a:ext cx="6328235" cy="829456"/>
            </a:xfrm>
            <a:custGeom>
              <a:avLst/>
              <a:gdLst>
                <a:gd name="connsiteX0" fmla="*/ 0 w 6328235"/>
                <a:gd name="connsiteY0" fmla="*/ 82946 h 829456"/>
                <a:gd name="connsiteX1" fmla="*/ 24294 w 6328235"/>
                <a:gd name="connsiteY1" fmla="*/ 24294 h 829456"/>
                <a:gd name="connsiteX2" fmla="*/ 82946 w 6328235"/>
                <a:gd name="connsiteY2" fmla="*/ 0 h 829456"/>
                <a:gd name="connsiteX3" fmla="*/ 6245289 w 6328235"/>
                <a:gd name="connsiteY3" fmla="*/ 0 h 829456"/>
                <a:gd name="connsiteX4" fmla="*/ 6303941 w 6328235"/>
                <a:gd name="connsiteY4" fmla="*/ 24294 h 829456"/>
                <a:gd name="connsiteX5" fmla="*/ 6328235 w 6328235"/>
                <a:gd name="connsiteY5" fmla="*/ 82946 h 829456"/>
                <a:gd name="connsiteX6" fmla="*/ 6328235 w 6328235"/>
                <a:gd name="connsiteY6" fmla="*/ 746510 h 829456"/>
                <a:gd name="connsiteX7" fmla="*/ 6303941 w 6328235"/>
                <a:gd name="connsiteY7" fmla="*/ 805162 h 829456"/>
                <a:gd name="connsiteX8" fmla="*/ 6245289 w 6328235"/>
                <a:gd name="connsiteY8" fmla="*/ 829456 h 829456"/>
                <a:gd name="connsiteX9" fmla="*/ 82946 w 6328235"/>
                <a:gd name="connsiteY9" fmla="*/ 829456 h 829456"/>
                <a:gd name="connsiteX10" fmla="*/ 24294 w 6328235"/>
                <a:gd name="connsiteY10" fmla="*/ 805162 h 829456"/>
                <a:gd name="connsiteX11" fmla="*/ 0 w 6328235"/>
                <a:gd name="connsiteY11" fmla="*/ 746510 h 829456"/>
                <a:gd name="connsiteX12" fmla="*/ 0 w 6328235"/>
                <a:gd name="connsiteY12" fmla="*/ 82946 h 829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328235" h="829456">
                  <a:moveTo>
                    <a:pt x="0" y="82946"/>
                  </a:moveTo>
                  <a:cubicBezTo>
                    <a:pt x="0" y="60947"/>
                    <a:pt x="8739" y="39850"/>
                    <a:pt x="24294" y="24294"/>
                  </a:cubicBezTo>
                  <a:cubicBezTo>
                    <a:pt x="39849" y="8739"/>
                    <a:pt x="60947" y="0"/>
                    <a:pt x="82946" y="0"/>
                  </a:cubicBezTo>
                  <a:lnTo>
                    <a:pt x="6245289" y="0"/>
                  </a:lnTo>
                  <a:cubicBezTo>
                    <a:pt x="6267288" y="0"/>
                    <a:pt x="6288385" y="8739"/>
                    <a:pt x="6303941" y="24294"/>
                  </a:cubicBezTo>
                  <a:cubicBezTo>
                    <a:pt x="6319496" y="39849"/>
                    <a:pt x="6328235" y="60947"/>
                    <a:pt x="6328235" y="82946"/>
                  </a:cubicBezTo>
                  <a:lnTo>
                    <a:pt x="6328235" y="746510"/>
                  </a:lnTo>
                  <a:cubicBezTo>
                    <a:pt x="6328235" y="768509"/>
                    <a:pt x="6319496" y="789606"/>
                    <a:pt x="6303941" y="805162"/>
                  </a:cubicBezTo>
                  <a:cubicBezTo>
                    <a:pt x="6288386" y="820717"/>
                    <a:pt x="6267288" y="829456"/>
                    <a:pt x="6245289" y="829456"/>
                  </a:cubicBezTo>
                  <a:lnTo>
                    <a:pt x="82946" y="829456"/>
                  </a:lnTo>
                  <a:cubicBezTo>
                    <a:pt x="60947" y="829456"/>
                    <a:pt x="39850" y="820717"/>
                    <a:pt x="24294" y="805162"/>
                  </a:cubicBezTo>
                  <a:cubicBezTo>
                    <a:pt x="8739" y="789607"/>
                    <a:pt x="0" y="768509"/>
                    <a:pt x="0" y="746510"/>
                  </a:cubicBezTo>
                  <a:lnTo>
                    <a:pt x="0" y="82946"/>
                  </a:lnTo>
                  <a:close/>
                </a:path>
              </a:pathLst>
            </a:cu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1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5734" tIns="115734" rIns="1059240" bIns="115734" numCol="1" spcCol="1270" anchor="ctr" anchorCtr="0">
              <a:noAutofit/>
            </a:bodyPr>
            <a:lstStyle/>
            <a:p>
              <a:pPr lvl="0" algn="l" defTabSz="10668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kumimoji="1" lang="en-US" sz="2800" kern="1200" dirty="0"/>
            </a:p>
          </p:txBody>
        </p:sp>
        <p:sp>
          <p:nvSpPr>
            <p:cNvPr id="15" name="文字方塊 14"/>
            <p:cNvSpPr txBox="1"/>
            <p:nvPr/>
          </p:nvSpPr>
          <p:spPr>
            <a:xfrm>
              <a:off x="469300" y="1895579"/>
              <a:ext cx="632284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3200" dirty="0">
                  <a:solidFill>
                    <a:schemeClr val="bg1"/>
                  </a:solidFill>
                </a:rPr>
                <a:t>整合消費者需求資訊回饋物流中心</a:t>
              </a:r>
            </a:p>
          </p:txBody>
        </p:sp>
      </p:grpSp>
      <p:grpSp>
        <p:nvGrpSpPr>
          <p:cNvPr id="28" name="群組 27"/>
          <p:cNvGrpSpPr/>
          <p:nvPr/>
        </p:nvGrpSpPr>
        <p:grpSpPr>
          <a:xfrm>
            <a:off x="928533" y="2141833"/>
            <a:ext cx="6328235" cy="829456"/>
            <a:chOff x="928533" y="2717896"/>
            <a:chExt cx="6328235" cy="829456"/>
          </a:xfrm>
        </p:grpSpPr>
        <p:sp>
          <p:nvSpPr>
            <p:cNvPr id="7" name="手繪多邊形 6"/>
            <p:cNvSpPr/>
            <p:nvPr/>
          </p:nvSpPr>
          <p:spPr>
            <a:xfrm>
              <a:off x="928533" y="2717896"/>
              <a:ext cx="6328235" cy="829456"/>
            </a:xfrm>
            <a:custGeom>
              <a:avLst/>
              <a:gdLst>
                <a:gd name="connsiteX0" fmla="*/ 0 w 6328235"/>
                <a:gd name="connsiteY0" fmla="*/ 82946 h 829456"/>
                <a:gd name="connsiteX1" fmla="*/ 24294 w 6328235"/>
                <a:gd name="connsiteY1" fmla="*/ 24294 h 829456"/>
                <a:gd name="connsiteX2" fmla="*/ 82946 w 6328235"/>
                <a:gd name="connsiteY2" fmla="*/ 0 h 829456"/>
                <a:gd name="connsiteX3" fmla="*/ 6245289 w 6328235"/>
                <a:gd name="connsiteY3" fmla="*/ 0 h 829456"/>
                <a:gd name="connsiteX4" fmla="*/ 6303941 w 6328235"/>
                <a:gd name="connsiteY4" fmla="*/ 24294 h 829456"/>
                <a:gd name="connsiteX5" fmla="*/ 6328235 w 6328235"/>
                <a:gd name="connsiteY5" fmla="*/ 82946 h 829456"/>
                <a:gd name="connsiteX6" fmla="*/ 6328235 w 6328235"/>
                <a:gd name="connsiteY6" fmla="*/ 746510 h 829456"/>
                <a:gd name="connsiteX7" fmla="*/ 6303941 w 6328235"/>
                <a:gd name="connsiteY7" fmla="*/ 805162 h 829456"/>
                <a:gd name="connsiteX8" fmla="*/ 6245289 w 6328235"/>
                <a:gd name="connsiteY8" fmla="*/ 829456 h 829456"/>
                <a:gd name="connsiteX9" fmla="*/ 82946 w 6328235"/>
                <a:gd name="connsiteY9" fmla="*/ 829456 h 829456"/>
                <a:gd name="connsiteX10" fmla="*/ 24294 w 6328235"/>
                <a:gd name="connsiteY10" fmla="*/ 805162 h 829456"/>
                <a:gd name="connsiteX11" fmla="*/ 0 w 6328235"/>
                <a:gd name="connsiteY11" fmla="*/ 746510 h 829456"/>
                <a:gd name="connsiteX12" fmla="*/ 0 w 6328235"/>
                <a:gd name="connsiteY12" fmla="*/ 82946 h 829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328235" h="829456">
                  <a:moveTo>
                    <a:pt x="0" y="82946"/>
                  </a:moveTo>
                  <a:cubicBezTo>
                    <a:pt x="0" y="60947"/>
                    <a:pt x="8739" y="39850"/>
                    <a:pt x="24294" y="24294"/>
                  </a:cubicBezTo>
                  <a:cubicBezTo>
                    <a:pt x="39849" y="8739"/>
                    <a:pt x="60947" y="0"/>
                    <a:pt x="82946" y="0"/>
                  </a:cubicBezTo>
                  <a:lnTo>
                    <a:pt x="6245289" y="0"/>
                  </a:lnTo>
                  <a:cubicBezTo>
                    <a:pt x="6267288" y="0"/>
                    <a:pt x="6288385" y="8739"/>
                    <a:pt x="6303941" y="24294"/>
                  </a:cubicBezTo>
                  <a:cubicBezTo>
                    <a:pt x="6319496" y="39849"/>
                    <a:pt x="6328235" y="60947"/>
                    <a:pt x="6328235" y="82946"/>
                  </a:cubicBezTo>
                  <a:lnTo>
                    <a:pt x="6328235" y="746510"/>
                  </a:lnTo>
                  <a:cubicBezTo>
                    <a:pt x="6328235" y="768509"/>
                    <a:pt x="6319496" y="789606"/>
                    <a:pt x="6303941" y="805162"/>
                  </a:cubicBezTo>
                  <a:cubicBezTo>
                    <a:pt x="6288386" y="820717"/>
                    <a:pt x="6267288" y="829456"/>
                    <a:pt x="6245289" y="829456"/>
                  </a:cubicBezTo>
                  <a:lnTo>
                    <a:pt x="82946" y="829456"/>
                  </a:lnTo>
                  <a:cubicBezTo>
                    <a:pt x="60947" y="829456"/>
                    <a:pt x="39850" y="820717"/>
                    <a:pt x="24294" y="805162"/>
                  </a:cubicBezTo>
                  <a:cubicBezTo>
                    <a:pt x="8739" y="789607"/>
                    <a:pt x="0" y="768509"/>
                    <a:pt x="0" y="746510"/>
                  </a:cubicBezTo>
                  <a:lnTo>
                    <a:pt x="0" y="82946"/>
                  </a:lnTo>
                  <a:close/>
                </a:path>
              </a:pathLst>
            </a:cu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1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5734" tIns="115734" rIns="1127443" bIns="115734" numCol="1" spcCol="1270" anchor="ctr" anchorCtr="0">
              <a:noAutofit/>
            </a:bodyPr>
            <a:lstStyle/>
            <a:p>
              <a:pPr lvl="0" algn="l" defTabSz="10668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kumimoji="1" lang="en-US" sz="2400" kern="1200" dirty="0"/>
            </a:p>
          </p:txBody>
        </p:sp>
        <p:sp>
          <p:nvSpPr>
            <p:cNvPr id="16" name="文字方塊 15"/>
            <p:cNvSpPr txBox="1"/>
            <p:nvPr/>
          </p:nvSpPr>
          <p:spPr>
            <a:xfrm>
              <a:off x="931226" y="2840237"/>
              <a:ext cx="632284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3200" dirty="0">
                  <a:solidFill>
                    <a:schemeClr val="bg1"/>
                  </a:solidFill>
                </a:rPr>
                <a:t>使通路系統產生衝擊與變化</a:t>
              </a:r>
            </a:p>
          </p:txBody>
        </p:sp>
      </p:grpSp>
      <p:grpSp>
        <p:nvGrpSpPr>
          <p:cNvPr id="27" name="群組 26"/>
          <p:cNvGrpSpPr/>
          <p:nvPr/>
        </p:nvGrpSpPr>
        <p:grpSpPr>
          <a:xfrm>
            <a:off x="1402326" y="3086491"/>
            <a:ext cx="6328235" cy="829456"/>
            <a:chOff x="1402326" y="3662554"/>
            <a:chExt cx="6328235" cy="829456"/>
          </a:xfrm>
        </p:grpSpPr>
        <p:sp>
          <p:nvSpPr>
            <p:cNvPr id="8" name="手繪多邊形 7"/>
            <p:cNvSpPr/>
            <p:nvPr/>
          </p:nvSpPr>
          <p:spPr>
            <a:xfrm>
              <a:off x="1402326" y="3662554"/>
              <a:ext cx="6328235" cy="829456"/>
            </a:xfrm>
            <a:custGeom>
              <a:avLst/>
              <a:gdLst>
                <a:gd name="connsiteX0" fmla="*/ 0 w 6328235"/>
                <a:gd name="connsiteY0" fmla="*/ 82946 h 829456"/>
                <a:gd name="connsiteX1" fmla="*/ 24294 w 6328235"/>
                <a:gd name="connsiteY1" fmla="*/ 24294 h 829456"/>
                <a:gd name="connsiteX2" fmla="*/ 82946 w 6328235"/>
                <a:gd name="connsiteY2" fmla="*/ 0 h 829456"/>
                <a:gd name="connsiteX3" fmla="*/ 6245289 w 6328235"/>
                <a:gd name="connsiteY3" fmla="*/ 0 h 829456"/>
                <a:gd name="connsiteX4" fmla="*/ 6303941 w 6328235"/>
                <a:gd name="connsiteY4" fmla="*/ 24294 h 829456"/>
                <a:gd name="connsiteX5" fmla="*/ 6328235 w 6328235"/>
                <a:gd name="connsiteY5" fmla="*/ 82946 h 829456"/>
                <a:gd name="connsiteX6" fmla="*/ 6328235 w 6328235"/>
                <a:gd name="connsiteY6" fmla="*/ 746510 h 829456"/>
                <a:gd name="connsiteX7" fmla="*/ 6303941 w 6328235"/>
                <a:gd name="connsiteY7" fmla="*/ 805162 h 829456"/>
                <a:gd name="connsiteX8" fmla="*/ 6245289 w 6328235"/>
                <a:gd name="connsiteY8" fmla="*/ 829456 h 829456"/>
                <a:gd name="connsiteX9" fmla="*/ 82946 w 6328235"/>
                <a:gd name="connsiteY9" fmla="*/ 829456 h 829456"/>
                <a:gd name="connsiteX10" fmla="*/ 24294 w 6328235"/>
                <a:gd name="connsiteY10" fmla="*/ 805162 h 829456"/>
                <a:gd name="connsiteX11" fmla="*/ 0 w 6328235"/>
                <a:gd name="connsiteY11" fmla="*/ 746510 h 829456"/>
                <a:gd name="connsiteX12" fmla="*/ 0 w 6328235"/>
                <a:gd name="connsiteY12" fmla="*/ 82946 h 829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328235" h="829456">
                  <a:moveTo>
                    <a:pt x="0" y="82946"/>
                  </a:moveTo>
                  <a:cubicBezTo>
                    <a:pt x="0" y="60947"/>
                    <a:pt x="8739" y="39850"/>
                    <a:pt x="24294" y="24294"/>
                  </a:cubicBezTo>
                  <a:cubicBezTo>
                    <a:pt x="39849" y="8739"/>
                    <a:pt x="60947" y="0"/>
                    <a:pt x="82946" y="0"/>
                  </a:cubicBezTo>
                  <a:lnTo>
                    <a:pt x="6245289" y="0"/>
                  </a:lnTo>
                  <a:cubicBezTo>
                    <a:pt x="6267288" y="0"/>
                    <a:pt x="6288385" y="8739"/>
                    <a:pt x="6303941" y="24294"/>
                  </a:cubicBezTo>
                  <a:cubicBezTo>
                    <a:pt x="6319496" y="39849"/>
                    <a:pt x="6328235" y="60947"/>
                    <a:pt x="6328235" y="82946"/>
                  </a:cubicBezTo>
                  <a:lnTo>
                    <a:pt x="6328235" y="746510"/>
                  </a:lnTo>
                  <a:cubicBezTo>
                    <a:pt x="6328235" y="768509"/>
                    <a:pt x="6319496" y="789606"/>
                    <a:pt x="6303941" y="805162"/>
                  </a:cubicBezTo>
                  <a:cubicBezTo>
                    <a:pt x="6288386" y="820717"/>
                    <a:pt x="6267288" y="829456"/>
                    <a:pt x="6245289" y="829456"/>
                  </a:cubicBezTo>
                  <a:lnTo>
                    <a:pt x="82946" y="829456"/>
                  </a:lnTo>
                  <a:cubicBezTo>
                    <a:pt x="60947" y="829456"/>
                    <a:pt x="39850" y="820717"/>
                    <a:pt x="24294" y="805162"/>
                  </a:cubicBezTo>
                  <a:cubicBezTo>
                    <a:pt x="8739" y="789607"/>
                    <a:pt x="0" y="768509"/>
                    <a:pt x="0" y="746510"/>
                  </a:cubicBezTo>
                  <a:lnTo>
                    <a:pt x="0" y="82946"/>
                  </a:lnTo>
                  <a:close/>
                </a:path>
              </a:pathLst>
            </a:cu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1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5734" tIns="115734" rIns="1127443" bIns="115734" numCol="1" spcCol="1270" anchor="ctr" anchorCtr="0">
              <a:noAutofit/>
            </a:bodyPr>
            <a:lstStyle/>
            <a:p>
              <a:pPr lvl="0" algn="l" defTabSz="10668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kumimoji="1" lang="en-US" sz="2400" kern="1200" dirty="0"/>
            </a:p>
          </p:txBody>
        </p:sp>
        <p:sp>
          <p:nvSpPr>
            <p:cNvPr id="17" name="文字方塊 16"/>
            <p:cNvSpPr txBox="1"/>
            <p:nvPr/>
          </p:nvSpPr>
          <p:spPr>
            <a:xfrm>
              <a:off x="1403648" y="3784895"/>
              <a:ext cx="632284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3200" dirty="0">
                  <a:solidFill>
                    <a:schemeClr val="bg1"/>
                  </a:solidFill>
                </a:rPr>
                <a:t>物流中心提昇為策略運用事業體</a:t>
              </a:r>
            </a:p>
          </p:txBody>
        </p:sp>
      </p:grpSp>
      <p:grpSp>
        <p:nvGrpSpPr>
          <p:cNvPr id="26" name="群組 25"/>
          <p:cNvGrpSpPr/>
          <p:nvPr/>
        </p:nvGrpSpPr>
        <p:grpSpPr>
          <a:xfrm>
            <a:off x="1874889" y="4031150"/>
            <a:ext cx="6328235" cy="829456"/>
            <a:chOff x="1874889" y="4607213"/>
            <a:chExt cx="6328235" cy="829456"/>
          </a:xfrm>
        </p:grpSpPr>
        <p:sp>
          <p:nvSpPr>
            <p:cNvPr id="9" name="手繪多邊形 8"/>
            <p:cNvSpPr/>
            <p:nvPr/>
          </p:nvSpPr>
          <p:spPr>
            <a:xfrm>
              <a:off x="1874889" y="4607213"/>
              <a:ext cx="6328235" cy="829456"/>
            </a:xfrm>
            <a:custGeom>
              <a:avLst/>
              <a:gdLst>
                <a:gd name="connsiteX0" fmla="*/ 0 w 6328235"/>
                <a:gd name="connsiteY0" fmla="*/ 82946 h 829456"/>
                <a:gd name="connsiteX1" fmla="*/ 24294 w 6328235"/>
                <a:gd name="connsiteY1" fmla="*/ 24294 h 829456"/>
                <a:gd name="connsiteX2" fmla="*/ 82946 w 6328235"/>
                <a:gd name="connsiteY2" fmla="*/ 0 h 829456"/>
                <a:gd name="connsiteX3" fmla="*/ 6245289 w 6328235"/>
                <a:gd name="connsiteY3" fmla="*/ 0 h 829456"/>
                <a:gd name="connsiteX4" fmla="*/ 6303941 w 6328235"/>
                <a:gd name="connsiteY4" fmla="*/ 24294 h 829456"/>
                <a:gd name="connsiteX5" fmla="*/ 6328235 w 6328235"/>
                <a:gd name="connsiteY5" fmla="*/ 82946 h 829456"/>
                <a:gd name="connsiteX6" fmla="*/ 6328235 w 6328235"/>
                <a:gd name="connsiteY6" fmla="*/ 746510 h 829456"/>
                <a:gd name="connsiteX7" fmla="*/ 6303941 w 6328235"/>
                <a:gd name="connsiteY7" fmla="*/ 805162 h 829456"/>
                <a:gd name="connsiteX8" fmla="*/ 6245289 w 6328235"/>
                <a:gd name="connsiteY8" fmla="*/ 829456 h 829456"/>
                <a:gd name="connsiteX9" fmla="*/ 82946 w 6328235"/>
                <a:gd name="connsiteY9" fmla="*/ 829456 h 829456"/>
                <a:gd name="connsiteX10" fmla="*/ 24294 w 6328235"/>
                <a:gd name="connsiteY10" fmla="*/ 805162 h 829456"/>
                <a:gd name="connsiteX11" fmla="*/ 0 w 6328235"/>
                <a:gd name="connsiteY11" fmla="*/ 746510 h 829456"/>
                <a:gd name="connsiteX12" fmla="*/ 0 w 6328235"/>
                <a:gd name="connsiteY12" fmla="*/ 82946 h 829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328235" h="829456">
                  <a:moveTo>
                    <a:pt x="0" y="82946"/>
                  </a:moveTo>
                  <a:cubicBezTo>
                    <a:pt x="0" y="60947"/>
                    <a:pt x="8739" y="39850"/>
                    <a:pt x="24294" y="24294"/>
                  </a:cubicBezTo>
                  <a:cubicBezTo>
                    <a:pt x="39849" y="8739"/>
                    <a:pt x="60947" y="0"/>
                    <a:pt x="82946" y="0"/>
                  </a:cubicBezTo>
                  <a:lnTo>
                    <a:pt x="6245289" y="0"/>
                  </a:lnTo>
                  <a:cubicBezTo>
                    <a:pt x="6267288" y="0"/>
                    <a:pt x="6288385" y="8739"/>
                    <a:pt x="6303941" y="24294"/>
                  </a:cubicBezTo>
                  <a:cubicBezTo>
                    <a:pt x="6319496" y="39849"/>
                    <a:pt x="6328235" y="60947"/>
                    <a:pt x="6328235" y="82946"/>
                  </a:cubicBezTo>
                  <a:lnTo>
                    <a:pt x="6328235" y="746510"/>
                  </a:lnTo>
                  <a:cubicBezTo>
                    <a:pt x="6328235" y="768509"/>
                    <a:pt x="6319496" y="789606"/>
                    <a:pt x="6303941" y="805162"/>
                  </a:cubicBezTo>
                  <a:cubicBezTo>
                    <a:pt x="6288386" y="820717"/>
                    <a:pt x="6267288" y="829456"/>
                    <a:pt x="6245289" y="829456"/>
                  </a:cubicBezTo>
                  <a:lnTo>
                    <a:pt x="82946" y="829456"/>
                  </a:lnTo>
                  <a:cubicBezTo>
                    <a:pt x="60947" y="829456"/>
                    <a:pt x="39850" y="820717"/>
                    <a:pt x="24294" y="805162"/>
                  </a:cubicBezTo>
                  <a:cubicBezTo>
                    <a:pt x="8739" y="789607"/>
                    <a:pt x="0" y="768509"/>
                    <a:pt x="0" y="746510"/>
                  </a:cubicBezTo>
                  <a:lnTo>
                    <a:pt x="0" y="82946"/>
                  </a:lnTo>
                  <a:close/>
                </a:path>
              </a:pathLst>
            </a:cu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1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5734" tIns="115734" rIns="1127443" bIns="115734" numCol="1" spcCol="1270" anchor="ctr" anchorCtr="0">
              <a:noAutofit/>
            </a:bodyPr>
            <a:lstStyle/>
            <a:p>
              <a:pPr lvl="0" algn="l" defTabSz="10668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kumimoji="1" lang="en-US" sz="2400" kern="1200" dirty="0"/>
            </a:p>
          </p:txBody>
        </p:sp>
        <p:sp>
          <p:nvSpPr>
            <p:cNvPr id="18" name="文字方塊 17"/>
            <p:cNvSpPr txBox="1"/>
            <p:nvPr/>
          </p:nvSpPr>
          <p:spPr>
            <a:xfrm>
              <a:off x="1877582" y="4729554"/>
              <a:ext cx="632284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3200" dirty="0">
                  <a:solidFill>
                    <a:schemeClr val="bg1"/>
                  </a:solidFill>
                </a:rPr>
                <a:t>發揮物流策略</a:t>
              </a:r>
            </a:p>
          </p:txBody>
        </p:sp>
      </p:grpSp>
      <p:grpSp>
        <p:nvGrpSpPr>
          <p:cNvPr id="25" name="群組 24"/>
          <p:cNvGrpSpPr/>
          <p:nvPr/>
        </p:nvGrpSpPr>
        <p:grpSpPr>
          <a:xfrm>
            <a:off x="2347837" y="4975808"/>
            <a:ext cx="6328235" cy="829456"/>
            <a:chOff x="2347837" y="5551871"/>
            <a:chExt cx="6328235" cy="829456"/>
          </a:xfrm>
        </p:grpSpPr>
        <p:sp>
          <p:nvSpPr>
            <p:cNvPr id="10" name="手繪多邊形 9"/>
            <p:cNvSpPr/>
            <p:nvPr/>
          </p:nvSpPr>
          <p:spPr>
            <a:xfrm>
              <a:off x="2347837" y="5551871"/>
              <a:ext cx="6328235" cy="829456"/>
            </a:xfrm>
            <a:custGeom>
              <a:avLst/>
              <a:gdLst>
                <a:gd name="connsiteX0" fmla="*/ 0 w 6328235"/>
                <a:gd name="connsiteY0" fmla="*/ 82946 h 829456"/>
                <a:gd name="connsiteX1" fmla="*/ 24294 w 6328235"/>
                <a:gd name="connsiteY1" fmla="*/ 24294 h 829456"/>
                <a:gd name="connsiteX2" fmla="*/ 82946 w 6328235"/>
                <a:gd name="connsiteY2" fmla="*/ 0 h 829456"/>
                <a:gd name="connsiteX3" fmla="*/ 6245289 w 6328235"/>
                <a:gd name="connsiteY3" fmla="*/ 0 h 829456"/>
                <a:gd name="connsiteX4" fmla="*/ 6303941 w 6328235"/>
                <a:gd name="connsiteY4" fmla="*/ 24294 h 829456"/>
                <a:gd name="connsiteX5" fmla="*/ 6328235 w 6328235"/>
                <a:gd name="connsiteY5" fmla="*/ 82946 h 829456"/>
                <a:gd name="connsiteX6" fmla="*/ 6328235 w 6328235"/>
                <a:gd name="connsiteY6" fmla="*/ 746510 h 829456"/>
                <a:gd name="connsiteX7" fmla="*/ 6303941 w 6328235"/>
                <a:gd name="connsiteY7" fmla="*/ 805162 h 829456"/>
                <a:gd name="connsiteX8" fmla="*/ 6245289 w 6328235"/>
                <a:gd name="connsiteY8" fmla="*/ 829456 h 829456"/>
                <a:gd name="connsiteX9" fmla="*/ 82946 w 6328235"/>
                <a:gd name="connsiteY9" fmla="*/ 829456 h 829456"/>
                <a:gd name="connsiteX10" fmla="*/ 24294 w 6328235"/>
                <a:gd name="connsiteY10" fmla="*/ 805162 h 829456"/>
                <a:gd name="connsiteX11" fmla="*/ 0 w 6328235"/>
                <a:gd name="connsiteY11" fmla="*/ 746510 h 829456"/>
                <a:gd name="connsiteX12" fmla="*/ 0 w 6328235"/>
                <a:gd name="connsiteY12" fmla="*/ 82946 h 829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328235" h="829456">
                  <a:moveTo>
                    <a:pt x="0" y="82946"/>
                  </a:moveTo>
                  <a:cubicBezTo>
                    <a:pt x="0" y="60947"/>
                    <a:pt x="8739" y="39850"/>
                    <a:pt x="24294" y="24294"/>
                  </a:cubicBezTo>
                  <a:cubicBezTo>
                    <a:pt x="39849" y="8739"/>
                    <a:pt x="60947" y="0"/>
                    <a:pt x="82946" y="0"/>
                  </a:cubicBezTo>
                  <a:lnTo>
                    <a:pt x="6245289" y="0"/>
                  </a:lnTo>
                  <a:cubicBezTo>
                    <a:pt x="6267288" y="0"/>
                    <a:pt x="6288385" y="8739"/>
                    <a:pt x="6303941" y="24294"/>
                  </a:cubicBezTo>
                  <a:cubicBezTo>
                    <a:pt x="6319496" y="39849"/>
                    <a:pt x="6328235" y="60947"/>
                    <a:pt x="6328235" y="82946"/>
                  </a:cubicBezTo>
                  <a:lnTo>
                    <a:pt x="6328235" y="746510"/>
                  </a:lnTo>
                  <a:cubicBezTo>
                    <a:pt x="6328235" y="768509"/>
                    <a:pt x="6319496" y="789606"/>
                    <a:pt x="6303941" y="805162"/>
                  </a:cubicBezTo>
                  <a:cubicBezTo>
                    <a:pt x="6288386" y="820717"/>
                    <a:pt x="6267288" y="829456"/>
                    <a:pt x="6245289" y="829456"/>
                  </a:cubicBezTo>
                  <a:lnTo>
                    <a:pt x="82946" y="829456"/>
                  </a:lnTo>
                  <a:cubicBezTo>
                    <a:pt x="60947" y="829456"/>
                    <a:pt x="39850" y="820717"/>
                    <a:pt x="24294" y="805162"/>
                  </a:cubicBezTo>
                  <a:cubicBezTo>
                    <a:pt x="8739" y="789607"/>
                    <a:pt x="0" y="768509"/>
                    <a:pt x="0" y="746510"/>
                  </a:cubicBezTo>
                  <a:lnTo>
                    <a:pt x="0" y="82946"/>
                  </a:lnTo>
                  <a:close/>
                </a:path>
              </a:pathLst>
            </a:cu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hueOff val="0"/>
                <a:satOff val="0"/>
                <a:lumOff val="0"/>
                <a:alphaOff val="0"/>
              </a:schemeClr>
            </a:fillRef>
            <a:effectRef idx="1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5734" tIns="115734" rIns="1127443" bIns="115734" numCol="1" spcCol="1270" anchor="ctr" anchorCtr="0">
              <a:noAutofit/>
            </a:bodyPr>
            <a:lstStyle/>
            <a:p>
              <a:pPr lvl="0" algn="l" defTabSz="10668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kumimoji="1" lang="en-US" sz="2400" kern="1200" dirty="0"/>
            </a:p>
          </p:txBody>
        </p:sp>
        <p:sp>
          <p:nvSpPr>
            <p:cNvPr id="19" name="文字方塊 18"/>
            <p:cNvSpPr txBox="1"/>
            <p:nvPr/>
          </p:nvSpPr>
          <p:spPr>
            <a:xfrm>
              <a:off x="2350530" y="5674212"/>
              <a:ext cx="632284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3200" dirty="0">
                  <a:solidFill>
                    <a:schemeClr val="bg1"/>
                  </a:solidFill>
                </a:rPr>
                <a:t>降低物流成本、增加物流附加價值</a:t>
              </a:r>
            </a:p>
          </p:txBody>
        </p:sp>
      </p:grp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物流中心的改變與創新</a:t>
            </a:r>
          </a:p>
        </p:txBody>
      </p:sp>
      <p:sp>
        <p:nvSpPr>
          <p:cNvPr id="11" name="手繪多邊形 10"/>
          <p:cNvSpPr/>
          <p:nvPr/>
        </p:nvSpPr>
        <p:spPr>
          <a:xfrm>
            <a:off x="6246289" y="1803138"/>
            <a:ext cx="539146" cy="539146"/>
          </a:xfrm>
          <a:custGeom>
            <a:avLst/>
            <a:gdLst>
              <a:gd name="connsiteX0" fmla="*/ 0 w 539146"/>
              <a:gd name="connsiteY0" fmla="*/ 296530 h 539146"/>
              <a:gd name="connsiteX1" fmla="*/ 121308 w 539146"/>
              <a:gd name="connsiteY1" fmla="*/ 296530 h 539146"/>
              <a:gd name="connsiteX2" fmla="*/ 121308 w 539146"/>
              <a:gd name="connsiteY2" fmla="*/ 0 h 539146"/>
              <a:gd name="connsiteX3" fmla="*/ 417838 w 539146"/>
              <a:gd name="connsiteY3" fmla="*/ 0 h 539146"/>
              <a:gd name="connsiteX4" fmla="*/ 417838 w 539146"/>
              <a:gd name="connsiteY4" fmla="*/ 296530 h 539146"/>
              <a:gd name="connsiteX5" fmla="*/ 539146 w 539146"/>
              <a:gd name="connsiteY5" fmla="*/ 296530 h 539146"/>
              <a:gd name="connsiteX6" fmla="*/ 269573 w 539146"/>
              <a:gd name="connsiteY6" fmla="*/ 539146 h 539146"/>
              <a:gd name="connsiteX7" fmla="*/ 0 w 539146"/>
              <a:gd name="connsiteY7" fmla="*/ 296530 h 539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9146" h="539146">
                <a:moveTo>
                  <a:pt x="0" y="296530"/>
                </a:moveTo>
                <a:lnTo>
                  <a:pt x="121308" y="296530"/>
                </a:lnTo>
                <a:lnTo>
                  <a:pt x="121308" y="0"/>
                </a:lnTo>
                <a:lnTo>
                  <a:pt x="417838" y="0"/>
                </a:lnTo>
                <a:lnTo>
                  <a:pt x="417838" y="296530"/>
                </a:lnTo>
                <a:lnTo>
                  <a:pt x="539146" y="296530"/>
                </a:lnTo>
                <a:lnTo>
                  <a:pt x="269573" y="539146"/>
                </a:lnTo>
                <a:lnTo>
                  <a:pt x="0" y="296530"/>
                </a:lnTo>
                <a:close/>
              </a:path>
            </a:pathLst>
          </a:custGeom>
        </p:spPr>
        <p:style>
          <a:lnRef idx="2"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lnRef>
          <a:fillRef idx="1"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51788" tIns="30480" rIns="151788" bIns="163919" numCol="1" spcCol="1270" anchor="ctr" anchorCtr="0">
            <a:noAutofit/>
          </a:bodyPr>
          <a:lstStyle/>
          <a:p>
            <a:pPr lvl="0" algn="l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zh-TW" altLang="en-US" sz="2400" kern="1200"/>
          </a:p>
        </p:txBody>
      </p:sp>
      <p:sp>
        <p:nvSpPr>
          <p:cNvPr id="12" name="手繪多邊形 11"/>
          <p:cNvSpPr/>
          <p:nvPr/>
        </p:nvSpPr>
        <p:spPr>
          <a:xfrm>
            <a:off x="6718852" y="2747797"/>
            <a:ext cx="539146" cy="539146"/>
          </a:xfrm>
          <a:custGeom>
            <a:avLst/>
            <a:gdLst>
              <a:gd name="connsiteX0" fmla="*/ 0 w 539146"/>
              <a:gd name="connsiteY0" fmla="*/ 296530 h 539146"/>
              <a:gd name="connsiteX1" fmla="*/ 121308 w 539146"/>
              <a:gd name="connsiteY1" fmla="*/ 296530 h 539146"/>
              <a:gd name="connsiteX2" fmla="*/ 121308 w 539146"/>
              <a:gd name="connsiteY2" fmla="*/ 0 h 539146"/>
              <a:gd name="connsiteX3" fmla="*/ 417838 w 539146"/>
              <a:gd name="connsiteY3" fmla="*/ 0 h 539146"/>
              <a:gd name="connsiteX4" fmla="*/ 417838 w 539146"/>
              <a:gd name="connsiteY4" fmla="*/ 296530 h 539146"/>
              <a:gd name="connsiteX5" fmla="*/ 539146 w 539146"/>
              <a:gd name="connsiteY5" fmla="*/ 296530 h 539146"/>
              <a:gd name="connsiteX6" fmla="*/ 269573 w 539146"/>
              <a:gd name="connsiteY6" fmla="*/ 539146 h 539146"/>
              <a:gd name="connsiteX7" fmla="*/ 0 w 539146"/>
              <a:gd name="connsiteY7" fmla="*/ 296530 h 539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9146" h="539146">
                <a:moveTo>
                  <a:pt x="0" y="296530"/>
                </a:moveTo>
                <a:lnTo>
                  <a:pt x="121308" y="296530"/>
                </a:lnTo>
                <a:lnTo>
                  <a:pt x="121308" y="0"/>
                </a:lnTo>
                <a:lnTo>
                  <a:pt x="417838" y="0"/>
                </a:lnTo>
                <a:lnTo>
                  <a:pt x="417838" y="296530"/>
                </a:lnTo>
                <a:lnTo>
                  <a:pt x="539146" y="296530"/>
                </a:lnTo>
                <a:lnTo>
                  <a:pt x="269573" y="539146"/>
                </a:lnTo>
                <a:lnTo>
                  <a:pt x="0" y="296530"/>
                </a:lnTo>
                <a:close/>
              </a:path>
            </a:pathLst>
          </a:custGeom>
        </p:spPr>
        <p:style>
          <a:lnRef idx="2"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lnRef>
          <a:fillRef idx="1"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51788" tIns="30480" rIns="151788" bIns="163919" numCol="1" spcCol="1270" anchor="ctr" anchorCtr="0">
            <a:noAutofit/>
          </a:bodyPr>
          <a:lstStyle/>
          <a:p>
            <a:pPr lvl="0" algn="l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zh-TW" altLang="en-US" sz="2400" kern="1200"/>
          </a:p>
        </p:txBody>
      </p:sp>
      <p:sp>
        <p:nvSpPr>
          <p:cNvPr id="13" name="手繪多邊形 12"/>
          <p:cNvSpPr/>
          <p:nvPr/>
        </p:nvSpPr>
        <p:spPr>
          <a:xfrm>
            <a:off x="7191415" y="3678631"/>
            <a:ext cx="539146" cy="539146"/>
          </a:xfrm>
          <a:custGeom>
            <a:avLst/>
            <a:gdLst>
              <a:gd name="connsiteX0" fmla="*/ 0 w 539146"/>
              <a:gd name="connsiteY0" fmla="*/ 296530 h 539146"/>
              <a:gd name="connsiteX1" fmla="*/ 121308 w 539146"/>
              <a:gd name="connsiteY1" fmla="*/ 296530 h 539146"/>
              <a:gd name="connsiteX2" fmla="*/ 121308 w 539146"/>
              <a:gd name="connsiteY2" fmla="*/ 0 h 539146"/>
              <a:gd name="connsiteX3" fmla="*/ 417838 w 539146"/>
              <a:gd name="connsiteY3" fmla="*/ 0 h 539146"/>
              <a:gd name="connsiteX4" fmla="*/ 417838 w 539146"/>
              <a:gd name="connsiteY4" fmla="*/ 296530 h 539146"/>
              <a:gd name="connsiteX5" fmla="*/ 539146 w 539146"/>
              <a:gd name="connsiteY5" fmla="*/ 296530 h 539146"/>
              <a:gd name="connsiteX6" fmla="*/ 269573 w 539146"/>
              <a:gd name="connsiteY6" fmla="*/ 539146 h 539146"/>
              <a:gd name="connsiteX7" fmla="*/ 0 w 539146"/>
              <a:gd name="connsiteY7" fmla="*/ 296530 h 539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9146" h="539146">
                <a:moveTo>
                  <a:pt x="0" y="296530"/>
                </a:moveTo>
                <a:lnTo>
                  <a:pt x="121308" y="296530"/>
                </a:lnTo>
                <a:lnTo>
                  <a:pt x="121308" y="0"/>
                </a:lnTo>
                <a:lnTo>
                  <a:pt x="417838" y="0"/>
                </a:lnTo>
                <a:lnTo>
                  <a:pt x="417838" y="296530"/>
                </a:lnTo>
                <a:lnTo>
                  <a:pt x="539146" y="296530"/>
                </a:lnTo>
                <a:lnTo>
                  <a:pt x="269573" y="539146"/>
                </a:lnTo>
                <a:lnTo>
                  <a:pt x="0" y="296530"/>
                </a:lnTo>
                <a:close/>
              </a:path>
            </a:pathLst>
          </a:custGeom>
        </p:spPr>
        <p:style>
          <a:lnRef idx="2"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lnRef>
          <a:fillRef idx="1"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51788" tIns="30480" rIns="151788" bIns="163919" numCol="1" spcCol="1270" anchor="ctr" anchorCtr="0">
            <a:noAutofit/>
          </a:bodyPr>
          <a:lstStyle/>
          <a:p>
            <a:pPr lvl="0" algn="l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zh-TW" altLang="en-US" sz="2400" kern="1200"/>
          </a:p>
        </p:txBody>
      </p:sp>
      <p:sp>
        <p:nvSpPr>
          <p:cNvPr id="14" name="手繪多邊形 13"/>
          <p:cNvSpPr/>
          <p:nvPr/>
        </p:nvSpPr>
        <p:spPr>
          <a:xfrm>
            <a:off x="7663978" y="4632506"/>
            <a:ext cx="539146" cy="539146"/>
          </a:xfrm>
          <a:custGeom>
            <a:avLst/>
            <a:gdLst>
              <a:gd name="connsiteX0" fmla="*/ 0 w 539146"/>
              <a:gd name="connsiteY0" fmla="*/ 296530 h 539146"/>
              <a:gd name="connsiteX1" fmla="*/ 121308 w 539146"/>
              <a:gd name="connsiteY1" fmla="*/ 296530 h 539146"/>
              <a:gd name="connsiteX2" fmla="*/ 121308 w 539146"/>
              <a:gd name="connsiteY2" fmla="*/ 0 h 539146"/>
              <a:gd name="connsiteX3" fmla="*/ 417838 w 539146"/>
              <a:gd name="connsiteY3" fmla="*/ 0 h 539146"/>
              <a:gd name="connsiteX4" fmla="*/ 417838 w 539146"/>
              <a:gd name="connsiteY4" fmla="*/ 296530 h 539146"/>
              <a:gd name="connsiteX5" fmla="*/ 539146 w 539146"/>
              <a:gd name="connsiteY5" fmla="*/ 296530 h 539146"/>
              <a:gd name="connsiteX6" fmla="*/ 269573 w 539146"/>
              <a:gd name="connsiteY6" fmla="*/ 539146 h 539146"/>
              <a:gd name="connsiteX7" fmla="*/ 0 w 539146"/>
              <a:gd name="connsiteY7" fmla="*/ 296530 h 539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9146" h="539146">
                <a:moveTo>
                  <a:pt x="0" y="296530"/>
                </a:moveTo>
                <a:lnTo>
                  <a:pt x="121308" y="296530"/>
                </a:lnTo>
                <a:lnTo>
                  <a:pt x="121308" y="0"/>
                </a:lnTo>
                <a:lnTo>
                  <a:pt x="417838" y="0"/>
                </a:lnTo>
                <a:lnTo>
                  <a:pt x="417838" y="296530"/>
                </a:lnTo>
                <a:lnTo>
                  <a:pt x="539146" y="296530"/>
                </a:lnTo>
                <a:lnTo>
                  <a:pt x="269573" y="539146"/>
                </a:lnTo>
                <a:lnTo>
                  <a:pt x="0" y="296530"/>
                </a:lnTo>
                <a:close/>
              </a:path>
            </a:pathLst>
          </a:custGeom>
        </p:spPr>
        <p:style>
          <a:lnRef idx="2"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lnRef>
          <a:fillRef idx="1"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51788" tIns="30480" rIns="151788" bIns="163919" numCol="1" spcCol="1270" anchor="ctr" anchorCtr="0">
            <a:noAutofit/>
          </a:bodyPr>
          <a:lstStyle/>
          <a:p>
            <a:pPr lvl="0" algn="l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zh-TW" altLang="en-US" sz="2400" kern="12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>
                <a:solidFill>
                  <a:srgbClr val="FF3399"/>
                </a:solidFill>
              </a:rPr>
              <a:t>數字揀貨技術</a:t>
            </a:r>
            <a:r>
              <a:rPr lang="en-US" altLang="zh-TW" b="1" dirty="0">
                <a:solidFill>
                  <a:srgbClr val="FF3399"/>
                </a:solidFill>
              </a:rPr>
              <a:t/>
            </a:r>
            <a:br>
              <a:rPr lang="en-US" altLang="zh-TW" b="1" dirty="0">
                <a:solidFill>
                  <a:srgbClr val="FF3399"/>
                </a:solidFill>
              </a:rPr>
            </a:br>
            <a:r>
              <a:rPr lang="zh-TW" altLang="en-US" sz="3600" b="1" dirty="0">
                <a:solidFill>
                  <a:srgbClr val="FF3399"/>
                </a:solidFill>
              </a:rPr>
              <a:t> （</a:t>
            </a:r>
            <a:r>
              <a:rPr lang="en-US" altLang="zh-TW" sz="3600" b="1" dirty="0">
                <a:solidFill>
                  <a:srgbClr val="FF3399"/>
                </a:solidFill>
              </a:rPr>
              <a:t>Digital Picking System, DPS</a:t>
            </a:r>
            <a:r>
              <a:rPr lang="zh-TW" altLang="en-US" sz="3600" b="1" dirty="0">
                <a:solidFill>
                  <a:srgbClr val="FF3399"/>
                </a:solidFill>
              </a:rPr>
              <a:t>）</a:t>
            </a:r>
            <a:endParaRPr lang="zh-TW" altLang="en-US" b="1" dirty="0">
              <a:solidFill>
                <a:srgbClr val="FF3399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>
                <a:solidFill>
                  <a:srgbClr val="FF0000"/>
                </a:solidFill>
              </a:rPr>
              <a:t>無紙化</a:t>
            </a:r>
            <a:r>
              <a:rPr lang="zh-TW" altLang="en-US" dirty="0"/>
              <a:t>的揀貨系統</a:t>
            </a:r>
            <a:endParaRPr lang="en-US" altLang="zh-TW" dirty="0"/>
          </a:p>
          <a:p>
            <a:r>
              <a:rPr lang="zh-TW" altLang="en-US" dirty="0"/>
              <a:t>亦稱作</a:t>
            </a:r>
            <a:r>
              <a:rPr lang="zh-TW" altLang="en-US" dirty="0">
                <a:solidFill>
                  <a:srgbClr val="FF0000"/>
                </a:solidFill>
              </a:rPr>
              <a:t>電子標籤揀貨</a:t>
            </a:r>
            <a:endParaRPr lang="en-US" altLang="zh-TW" dirty="0"/>
          </a:p>
          <a:p>
            <a:r>
              <a:rPr lang="zh-TW" altLang="en-US" dirty="0">
                <a:solidFill>
                  <a:srgbClr val="FF0000"/>
                </a:solidFill>
              </a:rPr>
              <a:t>省略列印揀貨單</a:t>
            </a:r>
            <a:r>
              <a:rPr lang="zh-TW" altLang="en-US" dirty="0"/>
              <a:t>的流程</a:t>
            </a:r>
            <a:endParaRPr lang="en-US" altLang="zh-TW" dirty="0"/>
          </a:p>
          <a:p>
            <a:r>
              <a:rPr lang="zh-TW" altLang="en-US" dirty="0"/>
              <a:t>流程步驟：</a:t>
            </a:r>
            <a:endParaRPr lang="en-US" altLang="zh-TW" dirty="0"/>
          </a:p>
          <a:p>
            <a:pPr marL="914400" lvl="1" indent="-514350">
              <a:buFont typeface="+mj-lt"/>
              <a:buAutoNum type="arabicPeriod"/>
            </a:pPr>
            <a:r>
              <a:rPr lang="zh-TW" altLang="en-US" dirty="0"/>
              <a:t>在料架上加裝</a:t>
            </a:r>
            <a:r>
              <a:rPr lang="en-US" altLang="zh-TW" dirty="0"/>
              <a:t>LED</a:t>
            </a:r>
            <a:r>
              <a:rPr lang="zh-TW" altLang="en-US" dirty="0"/>
              <a:t>顯示器</a:t>
            </a:r>
            <a:endParaRPr lang="en-US" altLang="zh-TW" dirty="0"/>
          </a:p>
          <a:p>
            <a:pPr marL="914400" lvl="1" indent="-514350">
              <a:buFont typeface="+mj-lt"/>
              <a:buAutoNum type="arabicPeriod"/>
            </a:pPr>
            <a:r>
              <a:rPr lang="zh-TW" altLang="en-US" dirty="0"/>
              <a:t>由電腦傳輸訂單資料到</a:t>
            </a:r>
            <a:r>
              <a:rPr lang="en-US" altLang="zh-TW" dirty="0"/>
              <a:t>LED</a:t>
            </a:r>
            <a:r>
              <a:rPr lang="zh-TW" altLang="en-US" dirty="0"/>
              <a:t>顯示器</a:t>
            </a:r>
            <a:endParaRPr lang="en-US" altLang="zh-TW" dirty="0"/>
          </a:p>
          <a:p>
            <a:pPr marL="914400" lvl="1" indent="-514350">
              <a:buFont typeface="+mj-lt"/>
              <a:buAutoNum type="arabicPeriod"/>
            </a:pPr>
            <a:r>
              <a:rPr lang="zh-TW" altLang="en-US" dirty="0"/>
              <a:t>揀貨人員依照</a:t>
            </a:r>
            <a:r>
              <a:rPr lang="en-US" altLang="zh-TW" dirty="0"/>
              <a:t>LED</a:t>
            </a:r>
            <a:r>
              <a:rPr lang="zh-TW" altLang="en-US" dirty="0"/>
              <a:t>顯示器上的數字來揀貨</a:t>
            </a:r>
            <a:endParaRPr lang="en-US" altLang="zh-TW" dirty="0"/>
          </a:p>
          <a:p>
            <a:pPr marL="914400" lvl="1" indent="-514350">
              <a:buFont typeface="+mj-lt"/>
              <a:buAutoNum type="arabicPeriod"/>
            </a:pPr>
            <a:r>
              <a:rPr lang="zh-TW" altLang="en-US" dirty="0"/>
              <a:t>按下確認鍵完成揀貨，同時自動扣除料帳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/>
              <a:t>物流中心的數字揀貨設備</a:t>
            </a:r>
          </a:p>
        </p:txBody>
      </p:sp>
      <p:pic>
        <p:nvPicPr>
          <p:cNvPr id="4" name="內容版面配置區 3" descr="圖4-22  物流中心的數字揀貨設備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23528" y="1308079"/>
            <a:ext cx="8496944" cy="4641201"/>
          </a:xfrm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/>
              <a:t>數字揀貨技術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>
                <a:solidFill>
                  <a:srgbClr val="FF0000"/>
                </a:solidFill>
              </a:rPr>
              <a:t>人工的揀貨作業</a:t>
            </a:r>
            <a:r>
              <a:rPr lang="zh-TW" altLang="en-US" dirty="0"/>
              <a:t>佔物流成本相當高的比例，因而成為物流作業中</a:t>
            </a:r>
            <a:r>
              <a:rPr lang="zh-TW" altLang="en-US" dirty="0">
                <a:solidFill>
                  <a:srgbClr val="FF0000"/>
                </a:solidFill>
              </a:rPr>
              <a:t>首要改善的目標。</a:t>
            </a:r>
            <a:endParaRPr lang="en-US" altLang="zh-TW" dirty="0">
              <a:solidFill>
                <a:srgbClr val="FF0000"/>
              </a:solidFill>
            </a:endParaRPr>
          </a:p>
          <a:p>
            <a:endParaRPr lang="en-US" altLang="zh-TW" sz="1400" dirty="0"/>
          </a:p>
          <a:p>
            <a:r>
              <a:rPr lang="zh-TW" altLang="en-US" dirty="0"/>
              <a:t>儲存型態、作業需求與設備選取，都會影響揀貨作業效率。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>
                <a:solidFill>
                  <a:schemeClr val="accent6">
                    <a:lumMod val="75000"/>
                  </a:schemeClr>
                </a:solidFill>
              </a:rPr>
              <a:t>電子資料交換系統</a:t>
            </a:r>
            <a:r>
              <a:rPr lang="en-US" altLang="zh-TW" b="1" dirty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en-US" altLang="zh-TW" b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zh-TW" altLang="en-US" sz="3600" b="1" dirty="0">
                <a:solidFill>
                  <a:schemeClr val="accent6">
                    <a:lumMod val="75000"/>
                  </a:schemeClr>
                </a:solidFill>
              </a:rPr>
              <a:t> （</a:t>
            </a:r>
            <a:r>
              <a:rPr lang="en-US" altLang="zh-TW" sz="3600" b="1" dirty="0">
                <a:solidFill>
                  <a:schemeClr val="accent6">
                    <a:lumMod val="75000"/>
                  </a:schemeClr>
                </a:solidFill>
              </a:rPr>
              <a:t>Electronic Data Interchange, EDI</a:t>
            </a:r>
            <a:r>
              <a:rPr lang="zh-TW" altLang="en-US" sz="3600" b="1" dirty="0">
                <a:solidFill>
                  <a:schemeClr val="accent6">
                    <a:lumMod val="75000"/>
                  </a:schemeClr>
                </a:solidFill>
              </a:rPr>
              <a:t>）</a:t>
            </a:r>
            <a:endParaRPr lang="zh-TW" alt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將入出貨訊息，</a:t>
            </a:r>
            <a:r>
              <a:rPr lang="zh-TW" altLang="en-US" dirty="0">
                <a:solidFill>
                  <a:srgbClr val="FF0000"/>
                </a:solidFill>
              </a:rPr>
              <a:t>標準化及格式化</a:t>
            </a:r>
            <a:r>
              <a:rPr lang="zh-TW" altLang="en-US" dirty="0"/>
              <a:t>。</a:t>
            </a:r>
            <a:endParaRPr lang="en-US" altLang="zh-TW" dirty="0"/>
          </a:p>
          <a:p>
            <a:endParaRPr lang="en-US" altLang="zh-TW" dirty="0"/>
          </a:p>
          <a:p>
            <a:r>
              <a:rPr lang="zh-TW" altLang="en-US" dirty="0"/>
              <a:t>流程步驟：</a:t>
            </a:r>
            <a:endParaRPr lang="en-US" altLang="zh-TW" dirty="0"/>
          </a:p>
          <a:p>
            <a:pPr marL="514350" indent="-514350">
              <a:buFont typeface="+mj-lt"/>
              <a:buAutoNum type="arabicPeriod"/>
            </a:pPr>
            <a:r>
              <a:rPr lang="zh-TW" altLang="en-US" dirty="0"/>
              <a:t>將文件建立標準電子資料格式</a:t>
            </a:r>
            <a:endParaRPr lang="en-US" altLang="zh-TW" dirty="0"/>
          </a:p>
          <a:p>
            <a:pPr marL="971550" lvl="1" indent="-514350"/>
            <a:r>
              <a:rPr lang="zh-TW" altLang="en-US" dirty="0"/>
              <a:t>例如</a:t>
            </a:r>
            <a:r>
              <a:rPr lang="en-US" altLang="zh-TW" dirty="0"/>
              <a:t>:</a:t>
            </a:r>
            <a:r>
              <a:rPr lang="zh-TW" altLang="en-US" dirty="0"/>
              <a:t>詢價單、報價單或訂貨單</a:t>
            </a:r>
            <a:endParaRPr lang="en-US" altLang="zh-TW" dirty="0"/>
          </a:p>
          <a:p>
            <a:pPr marL="514350" indent="-514350">
              <a:buFont typeface="+mj-lt"/>
              <a:buAutoNum type="arabicPeriod"/>
            </a:pPr>
            <a:r>
              <a:rPr lang="zh-TW" altLang="en-US" dirty="0"/>
              <a:t>傳輸給交易對象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/>
              <a:t>傳統與 </a:t>
            </a:r>
            <a:r>
              <a:rPr lang="en-US" altLang="zh-TW" b="1" dirty="0"/>
              <a:t>EDI </a:t>
            </a:r>
            <a:r>
              <a:rPr lang="zh-TW" altLang="en-US" b="1" dirty="0"/>
              <a:t>文件處理之比較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1136" b="6401"/>
          <a:stretch>
            <a:fillRect/>
          </a:stretch>
        </p:blipFill>
        <p:spPr bwMode="auto">
          <a:xfrm>
            <a:off x="552923" y="1137623"/>
            <a:ext cx="8051525" cy="49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>
                <a:solidFill>
                  <a:srgbClr val="00B0F0"/>
                </a:solidFill>
              </a:rPr>
              <a:t>網際網路技術（</a:t>
            </a:r>
            <a:r>
              <a:rPr lang="en-US" altLang="zh-TW" b="1" dirty="0">
                <a:solidFill>
                  <a:srgbClr val="00B0F0"/>
                </a:solidFill>
              </a:rPr>
              <a:t>Internet</a:t>
            </a:r>
            <a:r>
              <a:rPr lang="zh-TW" altLang="en-US" b="1" dirty="0">
                <a:solidFill>
                  <a:srgbClr val="00B0F0"/>
                </a:solidFill>
              </a:rPr>
              <a:t>）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zh-TW" altLang="en-US" dirty="0"/>
              <a:t>網際網路技術的導入及應用</a:t>
            </a:r>
            <a:endParaRPr lang="en-US" altLang="zh-TW" dirty="0"/>
          </a:p>
          <a:p>
            <a:pPr>
              <a:lnSpc>
                <a:spcPct val="150000"/>
              </a:lnSpc>
            </a:pPr>
            <a:r>
              <a:rPr lang="zh-TW" altLang="en-US" dirty="0"/>
              <a:t>以</a:t>
            </a:r>
            <a:r>
              <a:rPr lang="en-US" altLang="zh-TW" dirty="0"/>
              <a:t>E-mail</a:t>
            </a:r>
            <a:r>
              <a:rPr lang="zh-TW" altLang="en-US" dirty="0"/>
              <a:t>傳送訂單</a:t>
            </a:r>
            <a:endParaRPr lang="en-US" altLang="zh-TW" dirty="0"/>
          </a:p>
          <a:p>
            <a:pPr>
              <a:lnSpc>
                <a:spcPct val="150000"/>
              </a:lnSpc>
            </a:pPr>
            <a:r>
              <a:rPr lang="zh-TW" altLang="en-US" dirty="0"/>
              <a:t>以</a:t>
            </a:r>
            <a:r>
              <a:rPr lang="en-US" altLang="zh-TW" dirty="0"/>
              <a:t>Web</a:t>
            </a:r>
            <a:r>
              <a:rPr lang="zh-TW" altLang="en-US" dirty="0"/>
              <a:t>方式建立資訊系統</a:t>
            </a:r>
            <a:endParaRPr lang="en-US" altLang="zh-TW" dirty="0"/>
          </a:p>
          <a:p>
            <a:pPr>
              <a:lnSpc>
                <a:spcPct val="150000"/>
              </a:lnSpc>
            </a:pPr>
            <a:r>
              <a:rPr lang="zh-TW" altLang="en-US" dirty="0">
                <a:solidFill>
                  <a:srgbClr val="FF0000"/>
                </a:solidFill>
              </a:rPr>
              <a:t>對於物流業產生非常大的影響</a:t>
            </a:r>
            <a:endParaRPr lang="en-US" altLang="zh-TW" dirty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r>
              <a:rPr lang="zh-TW" altLang="en-US" dirty="0">
                <a:solidFill>
                  <a:srgbClr val="FF0000"/>
                </a:solidFill>
              </a:rPr>
              <a:t>註：中國大陸稱之為互聯網</a:t>
            </a:r>
            <a:r>
              <a:rPr lang="en-US" altLang="zh-TW" dirty="0">
                <a:solidFill>
                  <a:srgbClr val="FF0000"/>
                </a:solidFill>
              </a:rPr>
              <a:t>(Internet)</a:t>
            </a:r>
            <a:endParaRPr lang="zh-TW" alt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TW" dirty="0"/>
              <a:t>5. </a:t>
            </a:r>
            <a:r>
              <a:rPr lang="zh-TW" altLang="en-US" dirty="0"/>
              <a:t>物流中心設施之</a:t>
            </a:r>
            <a:r>
              <a:rPr lang="en-US" altLang="zh-TW" dirty="0"/>
              <a:t/>
            </a:r>
            <a:br>
              <a:rPr lang="en-US" altLang="zh-TW" dirty="0"/>
            </a:br>
            <a:r>
              <a:rPr lang="zh-TW" altLang="en-US" dirty="0"/>
              <a:t>安全維護與風險管理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>
                <a:solidFill>
                  <a:srgbClr val="0070C0"/>
                </a:solidFill>
              </a:rPr>
              <a:t>物流中心安全維護與風險管理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>
                <a:solidFill>
                  <a:srgbClr val="FF0000"/>
                </a:solidFill>
              </a:rPr>
              <a:t>合乎法規</a:t>
            </a:r>
            <a:r>
              <a:rPr lang="zh-TW" altLang="en-US" dirty="0"/>
              <a:t>進行現場管理、設備安全維護的物流中心，對員工、民眾和社會十分重要。</a:t>
            </a:r>
            <a:endParaRPr lang="en-US" altLang="zh-TW" dirty="0"/>
          </a:p>
          <a:p>
            <a:endParaRPr lang="en-US" altLang="zh-TW" sz="1200" dirty="0"/>
          </a:p>
          <a:p>
            <a:r>
              <a:rPr lang="zh-TW" altLang="en-US" dirty="0"/>
              <a:t>具備</a:t>
            </a:r>
            <a:r>
              <a:rPr lang="zh-TW" altLang="en-US" dirty="0">
                <a:solidFill>
                  <a:srgbClr val="FF0000"/>
                </a:solidFill>
              </a:rPr>
              <a:t>職業安全衛生</a:t>
            </a:r>
            <a:r>
              <a:rPr lang="zh-TW" altLang="en-US" dirty="0"/>
              <a:t>的物流中心生產力，是不安全物流中心的</a:t>
            </a:r>
            <a:r>
              <a:rPr lang="en-US" altLang="zh-TW" dirty="0">
                <a:solidFill>
                  <a:srgbClr val="FF0000"/>
                </a:solidFill>
              </a:rPr>
              <a:t>11</a:t>
            </a:r>
            <a:r>
              <a:rPr lang="zh-TW" altLang="en-US" dirty="0">
                <a:solidFill>
                  <a:srgbClr val="FF0000"/>
                </a:solidFill>
              </a:rPr>
              <a:t>倍</a:t>
            </a:r>
            <a:r>
              <a:rPr lang="en-US" altLang="zh-TW" dirty="0"/>
              <a:t>!</a:t>
            </a:r>
          </a:p>
          <a:p>
            <a:endParaRPr lang="en-US" altLang="zh-TW" sz="1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b="1" dirty="0">
                <a:solidFill>
                  <a:srgbClr val="0070C0"/>
                </a:solidFill>
              </a:rPr>
              <a:t>5W1H</a:t>
            </a:r>
            <a:endParaRPr lang="zh-TW" altLang="en-US" b="1" dirty="0">
              <a:solidFill>
                <a:srgbClr val="0070C0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>
                <a:solidFill>
                  <a:srgbClr val="FF0000"/>
                </a:solidFill>
              </a:rPr>
              <a:t>Where, What</a:t>
            </a:r>
          </a:p>
          <a:p>
            <a:pPr lvl="1"/>
            <a:r>
              <a:rPr lang="zh-TW" altLang="en-US" dirty="0"/>
              <a:t>清楚標示何處設置什麼</a:t>
            </a:r>
            <a:endParaRPr lang="en-US" altLang="zh-TW" dirty="0"/>
          </a:p>
          <a:p>
            <a:pPr lvl="1"/>
            <a:endParaRPr lang="en-US" altLang="zh-TW" dirty="0"/>
          </a:p>
          <a:p>
            <a:r>
              <a:rPr lang="en-US" altLang="zh-TW" dirty="0">
                <a:solidFill>
                  <a:srgbClr val="FF0000"/>
                </a:solidFill>
              </a:rPr>
              <a:t>Who</a:t>
            </a:r>
          </a:p>
          <a:p>
            <a:pPr lvl="1"/>
            <a:r>
              <a:rPr lang="zh-TW" altLang="en-US" dirty="0"/>
              <a:t>責任區域及設備負責人</a:t>
            </a:r>
            <a:endParaRPr lang="en-US" altLang="zh-TW" dirty="0"/>
          </a:p>
          <a:p>
            <a:pPr lvl="1"/>
            <a:r>
              <a:rPr lang="zh-TW" altLang="en-US" dirty="0"/>
              <a:t>緊急聯絡電話及職務代理人的聯絡方式</a:t>
            </a:r>
            <a:endParaRPr lang="en-US" altLang="zh-TW" dirty="0"/>
          </a:p>
          <a:p>
            <a:endParaRPr lang="zh-TW" altLang="en-US" dirty="0"/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b="1" dirty="0"/>
              <a:t>5W1H</a:t>
            </a:r>
            <a:endParaRPr lang="zh-TW" altLang="en-US" b="1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>
                <a:solidFill>
                  <a:srgbClr val="FF0000"/>
                </a:solidFill>
              </a:rPr>
              <a:t>When</a:t>
            </a:r>
          </a:p>
          <a:p>
            <a:pPr lvl="1"/>
            <a:r>
              <a:rPr lang="zh-TW" altLang="en-US" dirty="0"/>
              <a:t>按表訂時間執行任務</a:t>
            </a:r>
            <a:endParaRPr lang="en-US" altLang="zh-TW" dirty="0"/>
          </a:p>
          <a:p>
            <a:endParaRPr lang="en-US" altLang="zh-TW" dirty="0"/>
          </a:p>
          <a:p>
            <a:r>
              <a:rPr lang="en-US" altLang="zh-TW" dirty="0">
                <a:solidFill>
                  <a:srgbClr val="FF0000"/>
                </a:solidFill>
              </a:rPr>
              <a:t>How</a:t>
            </a:r>
          </a:p>
          <a:p>
            <a:pPr lvl="1"/>
            <a:r>
              <a:rPr lang="zh-TW" altLang="en-US" dirty="0"/>
              <a:t>如何維護的標準作業程序</a:t>
            </a:r>
            <a:endParaRPr lang="en-US" altLang="zh-TW" dirty="0"/>
          </a:p>
          <a:p>
            <a:pPr lvl="1"/>
            <a:r>
              <a:rPr lang="zh-TW" altLang="en-US" dirty="0"/>
              <a:t>維修記錄簿</a:t>
            </a:r>
            <a:endParaRPr lang="en-US" altLang="zh-TW" dirty="0"/>
          </a:p>
          <a:p>
            <a:pPr lvl="1"/>
            <a:r>
              <a:rPr lang="zh-TW" altLang="en-US" dirty="0"/>
              <a:t>檢查存貨、工作設備</a:t>
            </a:r>
            <a:endParaRPr lang="en-US" altLang="zh-TW" dirty="0"/>
          </a:p>
          <a:p>
            <a:pPr lvl="1"/>
            <a:r>
              <a:rPr lang="zh-TW" altLang="en-US" dirty="0"/>
              <a:t>存放的危險等級、分類分區</a:t>
            </a:r>
            <a:endParaRPr lang="en-US" altLang="zh-TW" dirty="0"/>
          </a:p>
          <a:p>
            <a:pPr lvl="1"/>
            <a:endParaRPr lang="en-US" altLang="zh-TW" dirty="0"/>
          </a:p>
          <a:p>
            <a:pPr lvl="1"/>
            <a:endParaRPr lang="zh-TW" alt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zh-TW" b="1" dirty="0">
                <a:solidFill>
                  <a:srgbClr val="0070C0"/>
                </a:solidFill>
              </a:rPr>
              <a:t>物流中心</a:t>
            </a:r>
            <a:r>
              <a:rPr lang="zh-TW" altLang="en-US" b="1" dirty="0">
                <a:solidFill>
                  <a:srgbClr val="0070C0"/>
                </a:solidFill>
              </a:rPr>
              <a:t>重要性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zh-TW" altLang="zh-TW" dirty="0">
                <a:solidFill>
                  <a:srgbClr val="FF0000"/>
                </a:solidFill>
              </a:rPr>
              <a:t>商品流通</a:t>
            </a:r>
            <a:r>
              <a:rPr lang="zh-TW" altLang="zh-TW" dirty="0"/>
              <a:t>必要的基礎設施。</a:t>
            </a:r>
            <a:endParaRPr lang="en-US" altLang="zh-TW" dirty="0"/>
          </a:p>
          <a:p>
            <a:pPr>
              <a:lnSpc>
                <a:spcPct val="150000"/>
              </a:lnSpc>
            </a:pPr>
            <a:r>
              <a:rPr lang="zh-TW" altLang="zh-TW" dirty="0"/>
              <a:t>跨國企業</a:t>
            </a:r>
            <a:r>
              <a:rPr lang="zh-TW" altLang="zh-TW" dirty="0">
                <a:solidFill>
                  <a:srgbClr val="FF0000"/>
                </a:solidFill>
              </a:rPr>
              <a:t>在全球的產品銷售</a:t>
            </a:r>
            <a:r>
              <a:rPr lang="zh-TW" altLang="en-US" dirty="0"/>
              <a:t>有所仰賴。</a:t>
            </a:r>
            <a:endParaRPr lang="en-US" altLang="zh-TW" dirty="0"/>
          </a:p>
          <a:p>
            <a:pPr>
              <a:lnSpc>
                <a:spcPct val="150000"/>
              </a:lnSpc>
            </a:pPr>
            <a:r>
              <a:rPr lang="zh-TW" altLang="zh-TW" dirty="0"/>
              <a:t>決定企業成敗的</a:t>
            </a:r>
            <a:r>
              <a:rPr lang="zh-TW" altLang="zh-TW" dirty="0">
                <a:solidFill>
                  <a:srgbClr val="FF0000"/>
                </a:solidFill>
              </a:rPr>
              <a:t>戰略性企業功能</a:t>
            </a:r>
            <a:r>
              <a:rPr lang="zh-TW" altLang="en-US" dirty="0"/>
              <a:t>。</a:t>
            </a:r>
            <a:endParaRPr lang="en-US" altLang="zh-TW" dirty="0"/>
          </a:p>
          <a:p>
            <a:pPr>
              <a:lnSpc>
                <a:spcPct val="150000"/>
              </a:lnSpc>
              <a:buNone/>
            </a:pPr>
            <a:endParaRPr lang="en-US" altLang="zh-TW" dirty="0"/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b="1" dirty="0"/>
              <a:t>5W1H</a:t>
            </a:r>
            <a:endParaRPr lang="zh-TW" altLang="en-US" b="1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>
                <a:solidFill>
                  <a:srgbClr val="FF0000"/>
                </a:solidFill>
              </a:rPr>
              <a:t>Why</a:t>
            </a:r>
          </a:p>
          <a:p>
            <a:pPr lvl="1"/>
            <a:r>
              <a:rPr lang="zh-TW" altLang="en-US" dirty="0"/>
              <a:t>為什麼執行以上作業</a:t>
            </a:r>
            <a:endParaRPr lang="en-US" altLang="zh-TW" dirty="0"/>
          </a:p>
          <a:p>
            <a:pPr lvl="1"/>
            <a:r>
              <a:rPr lang="zh-TW" altLang="en-US" dirty="0"/>
              <a:t>不執行，會產生何種後果</a:t>
            </a:r>
            <a:r>
              <a:rPr lang="en-US" altLang="zh-TW" dirty="0"/>
              <a:t>?</a:t>
            </a:r>
          </a:p>
          <a:p>
            <a:pPr lvl="1"/>
            <a:r>
              <a:rPr lang="zh-TW" altLang="en-US" dirty="0"/>
              <a:t>緊急狀況之應變</a:t>
            </a:r>
            <a:endParaRPr lang="en-US" altLang="zh-TW" dirty="0"/>
          </a:p>
          <a:p>
            <a:pPr lvl="1"/>
            <a:endParaRPr lang="en-US" altLang="zh-TW" sz="1600" dirty="0"/>
          </a:p>
          <a:p>
            <a:pPr lvl="1"/>
            <a:r>
              <a:rPr lang="en-US" altLang="zh-TW" dirty="0"/>
              <a:t>Why-Why</a:t>
            </a:r>
            <a:r>
              <a:rPr lang="zh-TW" altLang="en-US" dirty="0"/>
              <a:t> </a:t>
            </a:r>
            <a:r>
              <a:rPr lang="en-US" altLang="zh-TW" dirty="0"/>
              <a:t>Analysis</a:t>
            </a:r>
          </a:p>
          <a:p>
            <a:pPr lvl="2"/>
            <a:r>
              <a:rPr lang="zh-TW" altLang="en-US" dirty="0"/>
              <a:t>也被稱作「 </a:t>
            </a:r>
            <a:r>
              <a:rPr lang="en-US" altLang="zh-TW" dirty="0"/>
              <a:t>5</a:t>
            </a:r>
            <a:r>
              <a:rPr lang="zh-TW" altLang="en-US" dirty="0"/>
              <a:t>個為什麼分析」</a:t>
            </a:r>
            <a:endParaRPr lang="en-US" altLang="zh-TW" dirty="0"/>
          </a:p>
          <a:p>
            <a:pPr lvl="2"/>
            <a:r>
              <a:rPr lang="zh-TW" altLang="en-US" dirty="0"/>
              <a:t>直到「沒有更好的原因」時，才停止提問。</a:t>
            </a:r>
            <a:endParaRPr lang="en-US" altLang="zh-TW" dirty="0"/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b="1" dirty="0">
                <a:solidFill>
                  <a:srgbClr val="0070C0"/>
                </a:solidFill>
              </a:rPr>
              <a:t>5S</a:t>
            </a:r>
            <a:r>
              <a:rPr lang="zh-TW" altLang="en-US" b="1" dirty="0">
                <a:solidFill>
                  <a:srgbClr val="0070C0"/>
                </a:solidFill>
              </a:rPr>
              <a:t>現場環境管理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源於日本。在生產現場中，對</a:t>
            </a:r>
            <a:r>
              <a:rPr lang="zh-TW" altLang="en-US" dirty="0">
                <a:solidFill>
                  <a:srgbClr val="FF0000"/>
                </a:solidFill>
              </a:rPr>
              <a:t>人員、機器、材料、方法</a:t>
            </a:r>
            <a:r>
              <a:rPr lang="zh-TW" altLang="en-US" dirty="0"/>
              <a:t>等生產要素，進行有效的管理。</a:t>
            </a:r>
            <a:endParaRPr lang="en-US" altLang="zh-TW" dirty="0"/>
          </a:p>
          <a:p>
            <a:r>
              <a:rPr lang="en-US" altLang="zh-TW" dirty="0"/>
              <a:t>5S</a:t>
            </a:r>
            <a:r>
              <a:rPr lang="zh-TW" altLang="en-US" dirty="0"/>
              <a:t>運動於物流業的優點：</a:t>
            </a:r>
            <a:endParaRPr lang="en-US" altLang="zh-TW" dirty="0"/>
          </a:p>
          <a:p>
            <a:pPr marL="971550" lvl="1" indent="-514350">
              <a:buFont typeface="+mj-lt"/>
              <a:buAutoNum type="arabicPeriod"/>
            </a:pPr>
            <a:r>
              <a:rPr lang="zh-TW" altLang="en-US" dirty="0">
                <a:solidFill>
                  <a:srgbClr val="FF0000"/>
                </a:solidFill>
              </a:rPr>
              <a:t>安全舒適的工作環境</a:t>
            </a:r>
          </a:p>
          <a:p>
            <a:pPr marL="971550" lvl="1" indent="-514350">
              <a:buFont typeface="+mj-lt"/>
              <a:buAutoNum type="arabicPeriod"/>
            </a:pPr>
            <a:r>
              <a:rPr lang="zh-TW" altLang="en-US" dirty="0"/>
              <a:t>提高物流中心</a:t>
            </a:r>
            <a:r>
              <a:rPr lang="zh-TW" altLang="en-US" dirty="0">
                <a:solidFill>
                  <a:srgbClr val="FF0000"/>
                </a:solidFill>
              </a:rPr>
              <a:t>空間利用率</a:t>
            </a:r>
          </a:p>
          <a:p>
            <a:pPr marL="971550" lvl="1" indent="-514350">
              <a:buFont typeface="+mj-lt"/>
              <a:buAutoNum type="arabicPeriod"/>
            </a:pPr>
            <a:r>
              <a:rPr lang="zh-TW" altLang="en-US" dirty="0"/>
              <a:t>提昇</a:t>
            </a:r>
            <a:r>
              <a:rPr lang="zh-TW" altLang="en-US" dirty="0">
                <a:solidFill>
                  <a:srgbClr val="FF0000"/>
                </a:solidFill>
              </a:rPr>
              <a:t>工作效率、作業品質</a:t>
            </a:r>
          </a:p>
          <a:p>
            <a:pPr marL="971550" lvl="1" indent="-514350">
              <a:buFont typeface="+mj-lt"/>
              <a:buAutoNum type="arabicPeriod"/>
            </a:pPr>
            <a:r>
              <a:rPr lang="zh-TW" altLang="en-US" dirty="0"/>
              <a:t>有秩序的管理，</a:t>
            </a:r>
            <a:r>
              <a:rPr lang="zh-TW" altLang="en-US" dirty="0">
                <a:solidFill>
                  <a:srgbClr val="FF0000"/>
                </a:solidFill>
              </a:rPr>
              <a:t>減少沒有必要的浪費與損失，降低成本及風險。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5S</a:t>
            </a:r>
            <a:r>
              <a:rPr lang="zh-TW" altLang="en-US" dirty="0"/>
              <a:t>現場環境管理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>
                <a:solidFill>
                  <a:srgbClr val="FF0000"/>
                </a:solidFill>
              </a:rPr>
              <a:t>整理（</a:t>
            </a:r>
            <a:r>
              <a:rPr lang="en-US" altLang="zh-TW" dirty="0">
                <a:solidFill>
                  <a:srgbClr val="FF0000"/>
                </a:solidFill>
              </a:rPr>
              <a:t>SEIRI</a:t>
            </a:r>
            <a:r>
              <a:rPr lang="zh-TW" altLang="en-US" dirty="0">
                <a:solidFill>
                  <a:srgbClr val="FF0000"/>
                </a:solidFill>
              </a:rPr>
              <a:t>）</a:t>
            </a:r>
            <a:endParaRPr lang="en-US" altLang="zh-TW" dirty="0">
              <a:solidFill>
                <a:srgbClr val="FF0000"/>
              </a:solidFill>
            </a:endParaRPr>
          </a:p>
          <a:p>
            <a:endParaRPr lang="zh-TW" altLang="en-US" dirty="0"/>
          </a:p>
        </p:txBody>
      </p:sp>
      <p:graphicFrame>
        <p:nvGraphicFramePr>
          <p:cNvPr id="4" name="資料庫圖表 3"/>
          <p:cNvGraphicFramePr/>
          <p:nvPr/>
        </p:nvGraphicFramePr>
        <p:xfrm>
          <a:off x="1079612" y="2132856"/>
          <a:ext cx="6984776" cy="37444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5S</a:t>
            </a:r>
            <a:r>
              <a:rPr lang="zh-TW" altLang="en-US" dirty="0"/>
              <a:t>現場環境管理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>
                <a:solidFill>
                  <a:srgbClr val="FF0000"/>
                </a:solidFill>
              </a:rPr>
              <a:t>整頓（</a:t>
            </a:r>
            <a:r>
              <a:rPr lang="en-US" altLang="zh-TW" dirty="0">
                <a:solidFill>
                  <a:srgbClr val="FF0000"/>
                </a:solidFill>
              </a:rPr>
              <a:t>SEITON</a:t>
            </a:r>
            <a:r>
              <a:rPr lang="zh-TW" altLang="en-US" dirty="0">
                <a:solidFill>
                  <a:srgbClr val="FF0000"/>
                </a:solidFill>
              </a:rPr>
              <a:t>）</a:t>
            </a:r>
            <a:endParaRPr lang="en-US" altLang="zh-TW" dirty="0">
              <a:solidFill>
                <a:srgbClr val="FF0000"/>
              </a:solidFill>
            </a:endParaRPr>
          </a:p>
          <a:p>
            <a:pPr marL="971550" lvl="1" indent="-514350">
              <a:buFont typeface="+mj-lt"/>
              <a:buAutoNum type="arabicPeriod"/>
            </a:pPr>
            <a:r>
              <a:rPr lang="zh-TW" altLang="en-US" dirty="0"/>
              <a:t>將必需品整齊放至在容易取得的位置</a:t>
            </a:r>
            <a:endParaRPr lang="en-US" altLang="zh-TW" dirty="0"/>
          </a:p>
          <a:p>
            <a:pPr marL="971550" lvl="1" indent="-514350">
              <a:buFont typeface="+mj-lt"/>
              <a:buAutoNum type="arabicPeriod"/>
            </a:pPr>
            <a:r>
              <a:rPr lang="zh-TW" altLang="en-US" dirty="0"/>
              <a:t>固定擺放、清楚標示</a:t>
            </a:r>
            <a:endParaRPr lang="en-US" altLang="zh-TW" dirty="0"/>
          </a:p>
          <a:p>
            <a:pPr marL="971550" lvl="1" indent="-514350">
              <a:buFont typeface="+mj-lt"/>
              <a:buAutoNum type="arabicPeriod"/>
            </a:pPr>
            <a:r>
              <a:rPr lang="zh-TW" altLang="en-US" dirty="0"/>
              <a:t>清理完畢後，張貼顯眼的標籤。</a:t>
            </a:r>
            <a:endParaRPr lang="en-US" altLang="zh-TW" dirty="0"/>
          </a:p>
          <a:p>
            <a:pPr marL="971550" lvl="1" indent="-514350">
              <a:buFont typeface="+mj-lt"/>
              <a:buAutoNum type="arabicPeriod"/>
            </a:pPr>
            <a:endParaRPr lang="en-US" altLang="zh-TW" sz="1200" dirty="0"/>
          </a:p>
          <a:p>
            <a:r>
              <a:rPr lang="zh-TW" altLang="en-US" dirty="0"/>
              <a:t>三個要點</a:t>
            </a:r>
            <a:r>
              <a:rPr lang="en-US" altLang="zh-TW" dirty="0"/>
              <a:t>︰</a:t>
            </a:r>
          </a:p>
          <a:p>
            <a:pPr lvl="1"/>
            <a:r>
              <a:rPr lang="zh-TW" altLang="en-US" dirty="0">
                <a:solidFill>
                  <a:srgbClr val="FF0000"/>
                </a:solidFill>
              </a:rPr>
              <a:t>什麼東西、放在什麼地方、放了多少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>
                <a:solidFill>
                  <a:srgbClr val="0070C0"/>
                </a:solidFill>
              </a:rPr>
              <a:t>物流中心</a:t>
            </a:r>
            <a:r>
              <a:rPr lang="en-US" altLang="zh-TW" b="1" dirty="0">
                <a:solidFill>
                  <a:srgbClr val="0070C0"/>
                </a:solidFill>
              </a:rPr>
              <a:t/>
            </a:r>
            <a:br>
              <a:rPr lang="en-US" altLang="zh-TW" b="1" dirty="0">
                <a:solidFill>
                  <a:srgbClr val="0070C0"/>
                </a:solidFill>
              </a:rPr>
            </a:br>
            <a:r>
              <a:rPr lang="zh-TW" altLang="en-US" b="1" dirty="0">
                <a:solidFill>
                  <a:srgbClr val="0070C0"/>
                </a:solidFill>
              </a:rPr>
              <a:t>固定位置的擺置及清楚的標示</a:t>
            </a:r>
          </a:p>
        </p:txBody>
      </p:sp>
      <p:pic>
        <p:nvPicPr>
          <p:cNvPr id="5" name="內容版面配置區 4" descr="圖4-24  物流中心必須做到固定位置的擺置及清楚的標示(有兩個4-24有重複)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95536" y="1556792"/>
            <a:ext cx="8352928" cy="4281161"/>
          </a:xfrm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>
                <a:solidFill>
                  <a:srgbClr val="0070C0"/>
                </a:solidFill>
              </a:rPr>
              <a:t>整理整頓檢查表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2000" y="1124744"/>
            <a:ext cx="8640000" cy="47075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/>
              <a:t>整理整頓檢查表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t="335"/>
          <a:stretch>
            <a:fillRect/>
          </a:stretch>
        </p:blipFill>
        <p:spPr bwMode="auto">
          <a:xfrm>
            <a:off x="252000" y="1196752"/>
            <a:ext cx="8640000" cy="4737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b="1" dirty="0"/>
              <a:t>5S</a:t>
            </a:r>
            <a:r>
              <a:rPr lang="zh-TW" altLang="en-US" b="1" dirty="0"/>
              <a:t>現場環境管理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>
                <a:solidFill>
                  <a:srgbClr val="FF0000"/>
                </a:solidFill>
              </a:rPr>
              <a:t>清掃（</a:t>
            </a:r>
            <a:r>
              <a:rPr lang="en-US" altLang="zh-TW" dirty="0">
                <a:solidFill>
                  <a:srgbClr val="FF0000"/>
                </a:solidFill>
              </a:rPr>
              <a:t>SEISO</a:t>
            </a:r>
            <a:r>
              <a:rPr lang="zh-TW" altLang="en-US" dirty="0">
                <a:solidFill>
                  <a:srgbClr val="FF0000"/>
                </a:solidFill>
              </a:rPr>
              <a:t>）</a:t>
            </a:r>
            <a:endParaRPr lang="en-US" altLang="zh-TW" dirty="0">
              <a:solidFill>
                <a:srgbClr val="FF0000"/>
              </a:solidFill>
            </a:endParaRPr>
          </a:p>
          <a:p>
            <a:pPr lvl="1"/>
            <a:r>
              <a:rPr lang="zh-TW" altLang="en-US" dirty="0"/>
              <a:t>灰塵、油污清除乾淨</a:t>
            </a:r>
            <a:endParaRPr lang="en-US" altLang="zh-TW" dirty="0"/>
          </a:p>
          <a:p>
            <a:pPr lvl="1"/>
            <a:r>
              <a:rPr lang="zh-TW" altLang="en-US" dirty="0"/>
              <a:t>察覺週遭環境</a:t>
            </a:r>
            <a:endParaRPr lang="en-US" altLang="zh-TW" dirty="0"/>
          </a:p>
          <a:p>
            <a:pPr lvl="1"/>
            <a:endParaRPr lang="en-US" altLang="zh-TW" sz="2000" dirty="0"/>
          </a:p>
          <a:p>
            <a:r>
              <a:rPr lang="zh-TW" altLang="en-US" dirty="0"/>
              <a:t>三大區域整潔</a:t>
            </a:r>
            <a:r>
              <a:rPr lang="en-US" altLang="zh-TW" dirty="0"/>
              <a:t>︰</a:t>
            </a:r>
          </a:p>
          <a:p>
            <a:pPr lvl="1"/>
            <a:r>
              <a:rPr lang="zh-TW" altLang="en-US" dirty="0"/>
              <a:t>倉庫區、設備和周圍環境</a:t>
            </a:r>
            <a:endParaRPr lang="en-US" altLang="zh-TW" dirty="0"/>
          </a:p>
          <a:p>
            <a:pPr lvl="1"/>
            <a:endParaRPr lang="en-US" altLang="zh-TW" sz="1800" dirty="0"/>
          </a:p>
          <a:p>
            <a:r>
              <a:rPr lang="zh-TW" altLang="en-US" dirty="0"/>
              <a:t>畫分區塊、安排任務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5S</a:t>
            </a:r>
            <a:r>
              <a:rPr lang="zh-TW" altLang="en-US" dirty="0"/>
              <a:t>現場環境管理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>
                <a:solidFill>
                  <a:srgbClr val="FF0000"/>
                </a:solidFill>
              </a:rPr>
              <a:t>清潔（</a:t>
            </a:r>
            <a:r>
              <a:rPr lang="en-US" altLang="zh-TW" dirty="0">
                <a:solidFill>
                  <a:srgbClr val="FF0000"/>
                </a:solidFill>
              </a:rPr>
              <a:t>SEIKETSU</a:t>
            </a:r>
            <a:r>
              <a:rPr lang="zh-TW" altLang="en-US" dirty="0">
                <a:solidFill>
                  <a:srgbClr val="FF0000"/>
                </a:solidFill>
              </a:rPr>
              <a:t>）</a:t>
            </a:r>
            <a:endParaRPr lang="en-US" altLang="zh-TW" dirty="0">
              <a:solidFill>
                <a:srgbClr val="FF0000"/>
              </a:solidFill>
            </a:endParaRPr>
          </a:p>
          <a:p>
            <a:pPr lvl="1"/>
            <a:r>
              <a:rPr lang="zh-TW" altLang="en-US" dirty="0"/>
              <a:t>清潔有維護、維持之意</a:t>
            </a:r>
            <a:endParaRPr lang="en-US" altLang="zh-TW" dirty="0"/>
          </a:p>
          <a:p>
            <a:pPr lvl="1"/>
            <a:r>
              <a:rPr lang="zh-TW" altLang="en-US" dirty="0"/>
              <a:t>根絕污染來源</a:t>
            </a:r>
            <a:endParaRPr lang="en-US" altLang="zh-TW" dirty="0"/>
          </a:p>
          <a:p>
            <a:pPr lvl="1"/>
            <a:r>
              <a:rPr lang="zh-TW" altLang="en-US" dirty="0"/>
              <a:t>制定工作場所清潔標準</a:t>
            </a:r>
            <a:endParaRPr lang="en-US" altLang="zh-TW" dirty="0"/>
          </a:p>
          <a:p>
            <a:pPr lvl="1"/>
            <a:endParaRPr lang="en-US" altLang="zh-TW" sz="2000" dirty="0"/>
          </a:p>
          <a:p>
            <a:r>
              <a:rPr lang="zh-TW" altLang="en-US" dirty="0"/>
              <a:t>三無原則</a:t>
            </a:r>
            <a:r>
              <a:rPr lang="en-US" altLang="zh-TW" dirty="0"/>
              <a:t>︰</a:t>
            </a:r>
          </a:p>
          <a:p>
            <a:pPr lvl="1"/>
            <a:r>
              <a:rPr lang="zh-TW" altLang="en-US" dirty="0">
                <a:solidFill>
                  <a:srgbClr val="FF0000"/>
                </a:solidFill>
              </a:rPr>
              <a:t>無非必需的物品、無亂堆亂放、無塵土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5S</a:t>
            </a:r>
            <a:r>
              <a:rPr lang="zh-TW" altLang="en-US" dirty="0"/>
              <a:t>現場環境管理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>
                <a:solidFill>
                  <a:srgbClr val="FF0000"/>
                </a:solidFill>
              </a:rPr>
              <a:t>教養／紀律（</a:t>
            </a:r>
            <a:r>
              <a:rPr lang="en-US" altLang="zh-TW" dirty="0">
                <a:solidFill>
                  <a:srgbClr val="FF0000"/>
                </a:solidFill>
              </a:rPr>
              <a:t>SHITSUKE</a:t>
            </a:r>
            <a:r>
              <a:rPr lang="zh-TW" altLang="en-US" dirty="0">
                <a:solidFill>
                  <a:srgbClr val="FF0000"/>
                </a:solidFill>
              </a:rPr>
              <a:t>）</a:t>
            </a:r>
            <a:endParaRPr lang="en-US" altLang="zh-TW" dirty="0">
              <a:solidFill>
                <a:srgbClr val="FF0000"/>
              </a:solidFill>
            </a:endParaRPr>
          </a:p>
          <a:p>
            <a:pPr lvl="1"/>
            <a:r>
              <a:rPr lang="zh-TW" altLang="en-US" dirty="0"/>
              <a:t>養成遵守規定與紀律的習慣</a:t>
            </a:r>
            <a:endParaRPr lang="en-US" altLang="zh-TW" dirty="0"/>
          </a:p>
          <a:p>
            <a:pPr lvl="1"/>
            <a:r>
              <a:rPr lang="zh-TW" altLang="en-US" dirty="0"/>
              <a:t>建設性的批評</a:t>
            </a:r>
            <a:endParaRPr lang="en-US" altLang="zh-TW" dirty="0"/>
          </a:p>
          <a:p>
            <a:pPr lvl="1"/>
            <a:r>
              <a:rPr lang="zh-TW" altLang="en-US" dirty="0"/>
              <a:t>改善前後比較、補救措施</a:t>
            </a:r>
            <a:endParaRPr lang="en-US" altLang="zh-TW" dirty="0"/>
          </a:p>
          <a:p>
            <a:pPr lvl="1"/>
            <a:r>
              <a:rPr lang="zh-TW" altLang="en-US" dirty="0"/>
              <a:t>獎勵最佳員工</a:t>
            </a:r>
            <a:endParaRPr lang="en-US" altLang="zh-TW" dirty="0"/>
          </a:p>
          <a:p>
            <a:r>
              <a:rPr lang="en-US" altLang="zh-TW" dirty="0"/>
              <a:t>5S</a:t>
            </a:r>
            <a:r>
              <a:rPr lang="zh-TW" altLang="en-US" dirty="0"/>
              <a:t>運動就是希望員工把</a:t>
            </a:r>
            <a:r>
              <a:rPr lang="en-US" altLang="zh-TW" dirty="0"/>
              <a:t>(</a:t>
            </a:r>
            <a:r>
              <a:rPr lang="zh-TW" altLang="en-US" dirty="0"/>
              <a:t>整理</a:t>
            </a:r>
            <a:r>
              <a:rPr lang="en-US" altLang="zh-TW" dirty="0"/>
              <a:t>)</a:t>
            </a:r>
            <a:r>
              <a:rPr lang="zh-TW" altLang="en-US" dirty="0"/>
              <a:t>、</a:t>
            </a:r>
            <a:r>
              <a:rPr lang="en-US" altLang="zh-TW" dirty="0"/>
              <a:t>(</a:t>
            </a:r>
            <a:r>
              <a:rPr lang="zh-TW" altLang="en-US" dirty="0"/>
              <a:t>整頓</a:t>
            </a:r>
            <a:r>
              <a:rPr lang="en-US" altLang="zh-TW" dirty="0"/>
              <a:t>)</a:t>
            </a:r>
            <a:r>
              <a:rPr lang="zh-TW" altLang="en-US" dirty="0"/>
              <a:t>、</a:t>
            </a:r>
            <a:r>
              <a:rPr lang="en-US" altLang="zh-TW" dirty="0"/>
              <a:t>(</a:t>
            </a:r>
            <a:r>
              <a:rPr lang="zh-TW" altLang="en-US" dirty="0"/>
              <a:t>清掃</a:t>
            </a:r>
            <a:r>
              <a:rPr lang="en-US" altLang="zh-TW" dirty="0"/>
              <a:t>)</a:t>
            </a:r>
            <a:r>
              <a:rPr lang="zh-TW" altLang="en-US" dirty="0"/>
              <a:t>、</a:t>
            </a:r>
            <a:r>
              <a:rPr lang="en-US" altLang="zh-TW" dirty="0"/>
              <a:t>(</a:t>
            </a:r>
            <a:r>
              <a:rPr lang="zh-TW" altLang="en-US" dirty="0"/>
              <a:t>清潔</a:t>
            </a:r>
            <a:r>
              <a:rPr lang="en-US" altLang="zh-TW" dirty="0"/>
              <a:t>)</a:t>
            </a:r>
            <a:r>
              <a:rPr lang="zh-TW" altLang="en-US" dirty="0"/>
              <a:t>等行動，養成</a:t>
            </a:r>
            <a:r>
              <a:rPr lang="en-US" altLang="zh-TW" dirty="0"/>
              <a:t>(</a:t>
            </a:r>
            <a:r>
              <a:rPr lang="zh-TW" altLang="en-US" dirty="0"/>
              <a:t>教養／紀律</a:t>
            </a:r>
            <a:r>
              <a:rPr lang="en-US" altLang="zh-TW" dirty="0"/>
              <a:t>)</a:t>
            </a:r>
            <a:r>
              <a:rPr lang="zh-TW" altLang="en-US" dirty="0"/>
              <a:t>，建立可安全可信賴的工作環境。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>
                <a:solidFill>
                  <a:srgbClr val="0070C0"/>
                </a:solidFill>
              </a:rPr>
              <a:t>物流中心類型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就商品特性、物流方式、整體物流系統與物流中心的考量，物流中心作業營運模式，依供應商的對象可以區分如下類型：</a:t>
            </a:r>
          </a:p>
          <a:p>
            <a:pPr lvl="1"/>
            <a:r>
              <a:rPr lang="zh-TW" altLang="en-US" dirty="0">
                <a:solidFill>
                  <a:srgbClr val="FF0000"/>
                </a:solidFill>
              </a:rPr>
              <a:t>開放型物流中心</a:t>
            </a:r>
            <a:endParaRPr lang="en-US" altLang="zh-TW" dirty="0">
              <a:solidFill>
                <a:srgbClr val="FF0000"/>
              </a:solidFill>
            </a:endParaRPr>
          </a:p>
          <a:p>
            <a:pPr lvl="1"/>
            <a:r>
              <a:rPr lang="zh-TW" altLang="en-US" dirty="0">
                <a:solidFill>
                  <a:srgbClr val="FF0000"/>
                </a:solidFill>
              </a:rPr>
              <a:t>封閉型物流中心</a:t>
            </a:r>
            <a:endParaRPr lang="en-US" altLang="zh-TW" dirty="0">
              <a:solidFill>
                <a:srgbClr val="FF0000"/>
              </a:solidFill>
            </a:endParaRPr>
          </a:p>
          <a:p>
            <a:pPr lvl="1"/>
            <a:r>
              <a:rPr lang="zh-TW" altLang="en-US" dirty="0">
                <a:solidFill>
                  <a:srgbClr val="FF0000"/>
                </a:solidFill>
              </a:rPr>
              <a:t>混合型物流中心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>
                <a:solidFill>
                  <a:srgbClr val="0070C0"/>
                </a:solidFill>
              </a:rPr>
              <a:t>日本</a:t>
            </a:r>
            <a:r>
              <a:rPr lang="en-US" altLang="zh-TW" b="1" dirty="0">
                <a:solidFill>
                  <a:srgbClr val="0070C0"/>
                </a:solidFill>
              </a:rPr>
              <a:t>(</a:t>
            </a:r>
            <a:r>
              <a:rPr lang="zh-TW" altLang="en-US" b="1" dirty="0">
                <a:solidFill>
                  <a:srgbClr val="0070C0"/>
                </a:solidFill>
              </a:rPr>
              <a:t>藥品衛材物流中心</a:t>
            </a:r>
            <a:r>
              <a:rPr lang="en-US" altLang="zh-TW" b="1" dirty="0">
                <a:solidFill>
                  <a:srgbClr val="0070C0"/>
                </a:solidFill>
              </a:rPr>
              <a:t>)</a:t>
            </a:r>
            <a:br>
              <a:rPr lang="en-US" altLang="zh-TW" b="1" dirty="0">
                <a:solidFill>
                  <a:srgbClr val="0070C0"/>
                </a:solidFill>
              </a:rPr>
            </a:br>
            <a:r>
              <a:rPr lang="zh-TW" altLang="en-US" b="1" dirty="0">
                <a:solidFill>
                  <a:srgbClr val="0070C0"/>
                </a:solidFill>
              </a:rPr>
              <a:t>的</a:t>
            </a:r>
            <a:r>
              <a:rPr lang="en-US" altLang="zh-TW" b="1" dirty="0">
                <a:solidFill>
                  <a:srgbClr val="0070C0"/>
                </a:solidFill>
              </a:rPr>
              <a:t>5S</a:t>
            </a:r>
            <a:r>
              <a:rPr lang="zh-TW" altLang="en-US" b="1" dirty="0">
                <a:solidFill>
                  <a:srgbClr val="0070C0"/>
                </a:solidFill>
              </a:rPr>
              <a:t>運動</a:t>
            </a:r>
          </a:p>
        </p:txBody>
      </p:sp>
      <p:pic>
        <p:nvPicPr>
          <p:cNvPr id="4" name="內容版面配置區 3" descr="圖4-25  日本藥品衛材物流中心的5S運動.JP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lum bright="20000"/>
          </a:blip>
          <a:srcRect t="7019"/>
          <a:stretch>
            <a:fillRect/>
          </a:stretch>
        </p:blipFill>
        <p:spPr>
          <a:xfrm>
            <a:off x="395536" y="1484784"/>
            <a:ext cx="8352928" cy="4392488"/>
          </a:xfrm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>
                <a:solidFill>
                  <a:srgbClr val="0070C0"/>
                </a:solidFill>
              </a:rPr>
              <a:t>臺灣力行</a:t>
            </a:r>
            <a:r>
              <a:rPr lang="en-US" altLang="zh-TW" b="1" dirty="0">
                <a:solidFill>
                  <a:srgbClr val="0070C0"/>
                </a:solidFill>
              </a:rPr>
              <a:t>5S</a:t>
            </a:r>
            <a:r>
              <a:rPr lang="zh-TW" altLang="en-US" b="1" dirty="0">
                <a:solidFill>
                  <a:srgbClr val="0070C0"/>
                </a:solidFill>
              </a:rPr>
              <a:t>運動</a:t>
            </a:r>
            <a:r>
              <a:rPr lang="en-US" altLang="zh-TW" b="1" dirty="0">
                <a:solidFill>
                  <a:srgbClr val="0070C0"/>
                </a:solidFill>
              </a:rPr>
              <a:t/>
            </a:r>
            <a:br>
              <a:rPr lang="en-US" altLang="zh-TW" b="1" dirty="0">
                <a:solidFill>
                  <a:srgbClr val="0070C0"/>
                </a:solidFill>
              </a:rPr>
            </a:br>
            <a:r>
              <a:rPr lang="zh-TW" altLang="en-US" b="1" dirty="0">
                <a:solidFill>
                  <a:srgbClr val="0070C0"/>
                </a:solidFill>
              </a:rPr>
              <a:t>的</a:t>
            </a:r>
            <a:r>
              <a:rPr lang="en-US" altLang="zh-TW" b="1" dirty="0">
                <a:solidFill>
                  <a:srgbClr val="0070C0"/>
                </a:solidFill>
              </a:rPr>
              <a:t>(</a:t>
            </a:r>
            <a:r>
              <a:rPr lang="zh-TW" altLang="en-US" b="1" dirty="0">
                <a:solidFill>
                  <a:srgbClr val="0070C0"/>
                </a:solidFill>
              </a:rPr>
              <a:t>民生日用品</a:t>
            </a:r>
            <a:r>
              <a:rPr lang="en-US" altLang="zh-TW" b="1" dirty="0">
                <a:solidFill>
                  <a:srgbClr val="0070C0"/>
                </a:solidFill>
              </a:rPr>
              <a:t>)</a:t>
            </a:r>
            <a:r>
              <a:rPr lang="zh-TW" altLang="en-US" b="1" dirty="0">
                <a:solidFill>
                  <a:srgbClr val="0070C0"/>
                </a:solidFill>
              </a:rPr>
              <a:t>物流中心</a:t>
            </a:r>
          </a:p>
        </p:txBody>
      </p:sp>
      <p:pic>
        <p:nvPicPr>
          <p:cNvPr id="4" name="內容版面配置區 3" descr="圖4-26  臺灣力行5S運動的物流中心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67544" y="1556792"/>
            <a:ext cx="8208912" cy="4320480"/>
          </a:xfrm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>
                <a:solidFill>
                  <a:srgbClr val="0070C0"/>
                </a:solidFill>
              </a:rPr>
              <a:t>職業安全事故原因分析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在過去的意外事故原因的分析上，其實</a:t>
            </a:r>
            <a:r>
              <a:rPr lang="en-US" altLang="zh-TW" dirty="0"/>
              <a:t>:</a:t>
            </a:r>
            <a:r>
              <a:rPr lang="zh-TW" altLang="en-US" dirty="0"/>
              <a:t>   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「</a:t>
            </a:r>
            <a:r>
              <a:rPr lang="zh-TW" altLang="en-US" dirty="0">
                <a:solidFill>
                  <a:srgbClr val="FF0000"/>
                </a:solidFill>
              </a:rPr>
              <a:t>人</a:t>
            </a:r>
            <a:r>
              <a:rPr lang="zh-TW" altLang="en-US" dirty="0">
                <a:latin typeface="標楷體" panose="03000509000000000000" pitchFamily="65" charset="-120"/>
              </a:rPr>
              <a:t>」</a:t>
            </a:r>
            <a:r>
              <a:rPr lang="zh-TW" altLang="en-US" dirty="0">
                <a:solidFill>
                  <a:srgbClr val="FF0000"/>
                </a:solidFill>
              </a:rPr>
              <a:t>的不安全行為就占了</a:t>
            </a:r>
            <a:r>
              <a:rPr lang="en-US" altLang="zh-TW" dirty="0">
                <a:solidFill>
                  <a:srgbClr val="FF0000"/>
                </a:solidFill>
              </a:rPr>
              <a:t>98%</a:t>
            </a:r>
            <a:r>
              <a:rPr lang="zh-TW" altLang="en-US" dirty="0">
                <a:solidFill>
                  <a:srgbClr val="FF0000"/>
                </a:solidFill>
              </a:rPr>
              <a:t>以上</a:t>
            </a:r>
            <a:r>
              <a:rPr lang="zh-TW" altLang="en-US" dirty="0"/>
              <a:t>，                        物的不安全狀態（例如：機器故障等）則占</a:t>
            </a:r>
            <a:r>
              <a:rPr lang="en-US" altLang="zh-TW" dirty="0"/>
              <a:t>2%</a:t>
            </a:r>
            <a:r>
              <a:rPr lang="zh-TW" altLang="en-US" dirty="0"/>
              <a:t>以下。</a:t>
            </a:r>
            <a:endParaRPr lang="en-US" altLang="zh-TW" dirty="0"/>
          </a:p>
          <a:p>
            <a:endParaRPr lang="en-US" altLang="zh-TW" dirty="0"/>
          </a:p>
          <a:p>
            <a:r>
              <a:rPr lang="zh-TW" altLang="en-US" dirty="0"/>
              <a:t>故經由</a:t>
            </a:r>
            <a:r>
              <a:rPr lang="zh-TW" altLang="en-US" dirty="0">
                <a:solidFill>
                  <a:srgbClr val="FF0000"/>
                </a:solidFill>
              </a:rPr>
              <a:t>消除</a:t>
            </a:r>
            <a:r>
              <a:rPr lang="en-US" altLang="zh-TW" dirty="0">
                <a:solidFill>
                  <a:srgbClr val="FF0000"/>
                </a:solidFill>
              </a:rPr>
              <a:t>98%</a:t>
            </a:r>
            <a:r>
              <a:rPr lang="zh-TW" altLang="en-US" dirty="0">
                <a:latin typeface="標楷體" panose="03000509000000000000" pitchFamily="65" charset="-120"/>
              </a:rPr>
              <a:t>「</a:t>
            </a:r>
            <a:r>
              <a:rPr lang="zh-TW" altLang="en-US" dirty="0">
                <a:solidFill>
                  <a:srgbClr val="FF0000"/>
                </a:solidFill>
              </a:rPr>
              <a:t>人</a:t>
            </a:r>
            <a:r>
              <a:rPr lang="zh-TW" altLang="en-US" dirty="0">
                <a:latin typeface="標楷體" panose="03000509000000000000" pitchFamily="65" charset="-120"/>
              </a:rPr>
              <a:t>」</a:t>
            </a:r>
            <a:r>
              <a:rPr lang="zh-TW" altLang="en-US" dirty="0">
                <a:solidFill>
                  <a:srgbClr val="FF0000"/>
                </a:solidFill>
              </a:rPr>
              <a:t>的不安全行為</a:t>
            </a:r>
            <a:r>
              <a:rPr lang="zh-TW" altLang="en-US" dirty="0"/>
              <a:t>及</a:t>
            </a:r>
            <a:r>
              <a:rPr lang="en-US" altLang="zh-TW" dirty="0"/>
              <a:t>2%</a:t>
            </a:r>
            <a:r>
              <a:rPr lang="zh-TW" altLang="en-US" dirty="0"/>
              <a:t>物的不安全狀況，就可以消除所有的事故。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>
                <a:solidFill>
                  <a:srgbClr val="0070C0"/>
                </a:solidFill>
              </a:rPr>
              <a:t>職業安全衛生與風險管理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zh-TW" altLang="en-US" dirty="0"/>
              <a:t>「骨牌理論」（</a:t>
            </a:r>
            <a:r>
              <a:rPr lang="en-US" altLang="zh-TW" dirty="0"/>
              <a:t>Domino Theory</a:t>
            </a:r>
            <a:r>
              <a:rPr lang="zh-TW" altLang="en-US" dirty="0"/>
              <a:t>）</a:t>
            </a:r>
            <a:endParaRPr lang="en-US" altLang="zh-TW" dirty="0"/>
          </a:p>
          <a:p>
            <a:pPr marL="914400" lvl="1" indent="-514350">
              <a:lnSpc>
                <a:spcPct val="150000"/>
              </a:lnSpc>
              <a:buFont typeface="+mj-lt"/>
              <a:buAutoNum type="arabicPeriod"/>
            </a:pPr>
            <a:r>
              <a:rPr lang="zh-TW" altLang="en-US" dirty="0"/>
              <a:t>血統與社會環境</a:t>
            </a:r>
          </a:p>
          <a:p>
            <a:pPr marL="914400" lvl="1" indent="-514350">
              <a:lnSpc>
                <a:spcPct val="150000"/>
              </a:lnSpc>
              <a:buFont typeface="+mj-lt"/>
              <a:buAutoNum type="arabicPeriod"/>
            </a:pPr>
            <a:r>
              <a:rPr lang="zh-TW" altLang="en-US" dirty="0"/>
              <a:t>個人的缺點</a:t>
            </a:r>
          </a:p>
          <a:p>
            <a:pPr marL="914400" lvl="1" indent="-514350">
              <a:lnSpc>
                <a:spcPct val="150000"/>
              </a:lnSpc>
              <a:buFont typeface="+mj-lt"/>
              <a:buAutoNum type="arabicPeriod"/>
            </a:pPr>
            <a:r>
              <a:rPr lang="en-US" altLang="zh-TW" dirty="0"/>
              <a:t>(</a:t>
            </a:r>
            <a:r>
              <a:rPr lang="zh-TW" altLang="en-US" dirty="0">
                <a:solidFill>
                  <a:srgbClr val="FF0000"/>
                </a:solidFill>
              </a:rPr>
              <a:t>人的不安全行為</a:t>
            </a:r>
            <a:r>
              <a:rPr lang="en-US" altLang="zh-TW" dirty="0"/>
              <a:t>)</a:t>
            </a:r>
            <a:r>
              <a:rPr lang="zh-TW" altLang="en-US" dirty="0"/>
              <a:t>或</a:t>
            </a:r>
            <a:r>
              <a:rPr lang="en-US" altLang="zh-TW" dirty="0"/>
              <a:t>(</a:t>
            </a:r>
            <a:r>
              <a:rPr lang="zh-TW" altLang="en-US" dirty="0"/>
              <a:t>物的不安全狀態</a:t>
            </a:r>
            <a:r>
              <a:rPr lang="en-US" altLang="zh-TW" dirty="0"/>
              <a:t>)</a:t>
            </a:r>
            <a:endParaRPr lang="zh-TW" altLang="en-US" dirty="0"/>
          </a:p>
          <a:p>
            <a:pPr marL="914400" lvl="1" indent="-514350">
              <a:lnSpc>
                <a:spcPct val="150000"/>
              </a:lnSpc>
              <a:buFont typeface="+mj-lt"/>
              <a:buAutoNum type="arabicPeriod"/>
            </a:pPr>
            <a:r>
              <a:rPr lang="zh-TW" altLang="en-US" dirty="0"/>
              <a:t>意外事故</a:t>
            </a:r>
          </a:p>
          <a:p>
            <a:pPr marL="914400" lvl="1" indent="-514350">
              <a:lnSpc>
                <a:spcPct val="150000"/>
              </a:lnSpc>
              <a:buFont typeface="+mj-lt"/>
              <a:buAutoNum type="arabicPeriod"/>
            </a:pPr>
            <a:r>
              <a:rPr lang="zh-TW" altLang="en-US" dirty="0"/>
              <a:t>傷害</a:t>
            </a:r>
          </a:p>
        </p:txBody>
      </p:sp>
      <p:sp>
        <p:nvSpPr>
          <p:cNvPr id="6" name="圓角矩形 5"/>
          <p:cNvSpPr/>
          <p:nvPr/>
        </p:nvSpPr>
        <p:spPr>
          <a:xfrm>
            <a:off x="683568" y="2348880"/>
            <a:ext cx="7704856" cy="352839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zh-TW" altLang="en-US" sz="2800" dirty="0"/>
              <a:t>當任何一張骨牌倒塌，都可能引發事故而造成傷害。</a:t>
            </a:r>
            <a:endParaRPr lang="en-US" altLang="zh-TW" sz="2800" dirty="0"/>
          </a:p>
          <a:p>
            <a:r>
              <a:rPr lang="zh-TW" altLang="en-US" sz="2800" dirty="0">
                <a:solidFill>
                  <a:srgbClr val="FF0000"/>
                </a:solidFill>
              </a:rPr>
              <a:t>但若將最重要的因素：即中間的那一張骨牌（人的不安全行為或物的不安全狀態）去除，</a:t>
            </a:r>
            <a:r>
              <a:rPr lang="zh-TW" altLang="en-US" sz="2800" dirty="0"/>
              <a:t>則當第一張骨牌（血統與社會環境）倒下時，雖然第二張骨牌（個人的缺點）仍會倒下，然而第四張骨牌（意外事故）及第五張骨牌（傷害）卻可以不受影響。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/>
              <a:t>職業安全衛生與風險管理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zh-TW" altLang="en-US" sz="3600" dirty="0"/>
              <a:t>可以經由</a:t>
            </a:r>
            <a:r>
              <a:rPr lang="zh-TW" altLang="en-US" sz="3600" dirty="0">
                <a:solidFill>
                  <a:srgbClr val="008000"/>
                </a:solidFill>
              </a:rPr>
              <a:t>事先的</a:t>
            </a:r>
            <a:endParaRPr lang="en-US" altLang="zh-TW" sz="3600" dirty="0">
              <a:solidFill>
                <a:srgbClr val="008000"/>
              </a:solidFill>
            </a:endParaRPr>
          </a:p>
          <a:p>
            <a:pPr algn="ctr">
              <a:buNone/>
            </a:pPr>
            <a:r>
              <a:rPr lang="zh-TW" altLang="en-US" sz="3600" dirty="0">
                <a:solidFill>
                  <a:srgbClr val="008000"/>
                </a:solidFill>
              </a:rPr>
              <a:t>安全衛生教育訓練和自動檢查</a:t>
            </a:r>
            <a:endParaRPr lang="en-US" altLang="zh-TW" sz="3600" dirty="0">
              <a:solidFill>
                <a:srgbClr val="008000"/>
              </a:solidFill>
            </a:endParaRPr>
          </a:p>
          <a:p>
            <a:pPr algn="ctr">
              <a:buNone/>
            </a:pPr>
            <a:endParaRPr lang="en-US" altLang="zh-TW" sz="3600" dirty="0"/>
          </a:p>
          <a:p>
            <a:pPr algn="ctr">
              <a:buNone/>
            </a:pPr>
            <a:endParaRPr lang="en-US" altLang="zh-TW" sz="3600" dirty="0"/>
          </a:p>
          <a:p>
            <a:pPr algn="ctr">
              <a:buNone/>
            </a:pPr>
            <a:r>
              <a:rPr lang="zh-TW" altLang="en-US" sz="3600" dirty="0"/>
              <a:t>革除</a:t>
            </a:r>
            <a:r>
              <a:rPr lang="zh-TW" altLang="en-US" sz="3600" dirty="0">
                <a:solidFill>
                  <a:srgbClr val="FF0000"/>
                </a:solidFill>
              </a:rPr>
              <a:t>個人的缺失、避免</a:t>
            </a:r>
            <a:r>
              <a:rPr lang="zh-TW" altLang="en-US" sz="3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「</a:t>
            </a:r>
            <a:r>
              <a:rPr lang="zh-TW" altLang="en-US" sz="3600" dirty="0">
                <a:solidFill>
                  <a:srgbClr val="FF0000"/>
                </a:solidFill>
              </a:rPr>
              <a:t>人</a:t>
            </a:r>
            <a:r>
              <a:rPr lang="zh-TW" altLang="en-US" sz="3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」</a:t>
            </a:r>
            <a:r>
              <a:rPr lang="zh-TW" altLang="en-US" sz="3600" dirty="0">
                <a:solidFill>
                  <a:srgbClr val="FF0000"/>
                </a:solidFill>
              </a:rPr>
              <a:t>的不安全行為</a:t>
            </a:r>
            <a:r>
              <a:rPr lang="zh-TW" altLang="en-US" sz="3600" dirty="0"/>
              <a:t>或物的不安全狀態。</a:t>
            </a:r>
          </a:p>
        </p:txBody>
      </p:sp>
      <p:sp>
        <p:nvSpPr>
          <p:cNvPr id="4" name="向下箭號 3"/>
          <p:cNvSpPr/>
          <p:nvPr/>
        </p:nvSpPr>
        <p:spPr>
          <a:xfrm>
            <a:off x="4067944" y="3140968"/>
            <a:ext cx="1008112" cy="1080120"/>
          </a:xfrm>
          <a:prstGeom prst="down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8363272" cy="1143000"/>
          </a:xfrm>
        </p:spPr>
        <p:txBody>
          <a:bodyPr/>
          <a:lstStyle/>
          <a:p>
            <a:r>
              <a:rPr lang="zh-TW" altLang="en-US" sz="4000" b="1" dirty="0">
                <a:solidFill>
                  <a:srgbClr val="0070C0"/>
                </a:solidFill>
              </a:rPr>
              <a:t>物流中心設置在轉角處的防撞安全桿</a:t>
            </a:r>
          </a:p>
        </p:txBody>
      </p:sp>
      <p:pic>
        <p:nvPicPr>
          <p:cNvPr id="4" name="內容版面配置區 3" descr="圖4-27  物流中心的防撞安全桿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571500" y="1340768"/>
            <a:ext cx="8001000" cy="4497185"/>
          </a:xfrm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/>
              <a:t>職業安全衛生與風險管理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意外事故三個層次：</a:t>
            </a:r>
            <a:endParaRPr lang="en-US" altLang="zh-TW" dirty="0"/>
          </a:p>
          <a:p>
            <a:endParaRPr lang="en-US" altLang="zh-TW" sz="800" dirty="0"/>
          </a:p>
          <a:p>
            <a:pPr marL="571500" indent="-514350">
              <a:buFont typeface="+mj-lt"/>
              <a:buAutoNum type="arabicPeriod"/>
            </a:pPr>
            <a:r>
              <a:rPr lang="zh-TW" altLang="en-US" dirty="0"/>
              <a:t>事故的</a:t>
            </a:r>
            <a:r>
              <a:rPr lang="zh-TW" altLang="en-US" dirty="0">
                <a:solidFill>
                  <a:srgbClr val="FF0000"/>
                </a:solidFill>
              </a:rPr>
              <a:t>直接原因</a:t>
            </a:r>
            <a:endParaRPr lang="en-US" altLang="zh-TW" dirty="0">
              <a:solidFill>
                <a:srgbClr val="FF0000"/>
              </a:solidFill>
            </a:endParaRPr>
          </a:p>
          <a:p>
            <a:pPr marL="1028700" lvl="1" indent="-514350"/>
            <a:r>
              <a:rPr lang="en-US" altLang="zh-TW" dirty="0"/>
              <a:t>(1)</a:t>
            </a:r>
            <a:r>
              <a:rPr lang="zh-TW" altLang="en-US" dirty="0"/>
              <a:t> 危害的能量、</a:t>
            </a:r>
            <a:r>
              <a:rPr lang="en-US" altLang="zh-TW" dirty="0"/>
              <a:t>(2)</a:t>
            </a:r>
            <a:r>
              <a:rPr lang="zh-TW" altLang="en-US" dirty="0"/>
              <a:t> 有害的物質</a:t>
            </a:r>
            <a:endParaRPr lang="en-US" altLang="zh-TW" dirty="0"/>
          </a:p>
          <a:p>
            <a:pPr marL="1028700" lvl="1" indent="-514350"/>
            <a:endParaRPr lang="en-US" altLang="zh-TW" sz="800" dirty="0"/>
          </a:p>
          <a:p>
            <a:pPr marL="571500" indent="-514350">
              <a:buFont typeface="+mj-lt"/>
              <a:buAutoNum type="arabicPeriod"/>
            </a:pPr>
            <a:r>
              <a:rPr lang="zh-TW" altLang="en-US" dirty="0"/>
              <a:t>事故的</a:t>
            </a:r>
            <a:r>
              <a:rPr lang="zh-TW" altLang="en-US" dirty="0">
                <a:solidFill>
                  <a:srgbClr val="FF0000"/>
                </a:solidFill>
              </a:rPr>
              <a:t>間接原因</a:t>
            </a:r>
            <a:endParaRPr lang="en-US" altLang="zh-TW" dirty="0">
              <a:solidFill>
                <a:srgbClr val="FF0000"/>
              </a:solidFill>
            </a:endParaRPr>
          </a:p>
          <a:p>
            <a:pPr marL="1028700" lvl="1" indent="-514350"/>
            <a:r>
              <a:rPr lang="en-US" altLang="zh-TW" dirty="0"/>
              <a:t>(1)</a:t>
            </a:r>
            <a:r>
              <a:rPr lang="zh-TW" altLang="en-US" dirty="0"/>
              <a:t> 人的不安全行為、</a:t>
            </a:r>
            <a:r>
              <a:rPr lang="en-US" altLang="zh-TW" dirty="0"/>
              <a:t>(2)</a:t>
            </a:r>
            <a:r>
              <a:rPr lang="zh-TW" altLang="en-US" dirty="0"/>
              <a:t> 物的不安全狀態</a:t>
            </a:r>
            <a:endParaRPr lang="en-US" altLang="zh-TW" dirty="0"/>
          </a:p>
          <a:p>
            <a:pPr marL="1028700" lvl="1" indent="-514350"/>
            <a:endParaRPr lang="en-US" altLang="zh-TW" sz="800" dirty="0"/>
          </a:p>
          <a:p>
            <a:pPr marL="571500" indent="-514350">
              <a:buFont typeface="+mj-lt"/>
              <a:buAutoNum type="arabicPeriod"/>
            </a:pPr>
            <a:r>
              <a:rPr lang="zh-TW" altLang="en-US" dirty="0"/>
              <a:t>事故的</a:t>
            </a:r>
            <a:r>
              <a:rPr lang="zh-TW" altLang="en-US" dirty="0">
                <a:solidFill>
                  <a:srgbClr val="FF0000"/>
                </a:solidFill>
              </a:rPr>
              <a:t>基本原因</a:t>
            </a:r>
            <a:endParaRPr lang="en-US" altLang="zh-TW" dirty="0">
              <a:solidFill>
                <a:srgbClr val="FF0000"/>
              </a:solidFill>
            </a:endParaRPr>
          </a:p>
          <a:p>
            <a:pPr marL="971550" lvl="1" indent="-514350"/>
            <a:r>
              <a:rPr lang="en-US" altLang="zh-TW" dirty="0"/>
              <a:t>(1)</a:t>
            </a:r>
            <a:r>
              <a:rPr lang="zh-TW" altLang="en-US" dirty="0"/>
              <a:t>管理上缺失、</a:t>
            </a:r>
            <a:r>
              <a:rPr lang="en-US" altLang="zh-TW" dirty="0"/>
              <a:t>(2)</a:t>
            </a:r>
            <a:r>
              <a:rPr lang="zh-TW" altLang="en-US" dirty="0"/>
              <a:t>人與環境的缺失</a:t>
            </a:r>
          </a:p>
        </p:txBody>
      </p:sp>
      <p:sp>
        <p:nvSpPr>
          <p:cNvPr id="4" name="圓角矩形 3"/>
          <p:cNvSpPr/>
          <p:nvPr/>
        </p:nvSpPr>
        <p:spPr>
          <a:xfrm>
            <a:off x="467544" y="2348880"/>
            <a:ext cx="8136904" cy="1296144"/>
          </a:xfrm>
          <a:prstGeom prst="roundRect">
            <a:avLst/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2800" dirty="0"/>
              <a:t>事故實務案例請見</a:t>
            </a:r>
            <a:r>
              <a:rPr lang="en-US" altLang="zh-TW" sz="2800" dirty="0"/>
              <a:t>:</a:t>
            </a:r>
          </a:p>
          <a:p>
            <a:pPr algn="ctr"/>
            <a:r>
              <a:rPr lang="zh-TW" altLang="en-US" sz="2800" dirty="0"/>
              <a:t>「海運貨櫃堆置場，堆高機迴轉作業不慎」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b="1" dirty="0">
                <a:solidFill>
                  <a:srgbClr val="0070C0"/>
                </a:solidFill>
              </a:rPr>
              <a:t>正在充電中的電動堆高機</a:t>
            </a:r>
            <a:r>
              <a:rPr lang="en-US" altLang="zh-TW" b="1" dirty="0">
                <a:solidFill>
                  <a:srgbClr val="0070C0"/>
                </a:solidFill>
              </a:rPr>
              <a:t/>
            </a:r>
            <a:br>
              <a:rPr lang="en-US" altLang="zh-TW" b="1" dirty="0">
                <a:solidFill>
                  <a:srgbClr val="0070C0"/>
                </a:solidFill>
              </a:rPr>
            </a:br>
            <a:r>
              <a:rPr lang="zh-TW" altLang="en-US" b="1" dirty="0">
                <a:solidFill>
                  <a:srgbClr val="0070C0"/>
                </a:solidFill>
              </a:rPr>
              <a:t>具有危害的能量</a:t>
            </a:r>
          </a:p>
        </p:txBody>
      </p:sp>
      <p:pic>
        <p:nvPicPr>
          <p:cNvPr id="4" name="內容版面配置區 3" descr="圖4-28  物流中心正在充電中的電動叉舉車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67544" y="1394039"/>
            <a:ext cx="8208912" cy="4497185"/>
          </a:xfrm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>
                <a:solidFill>
                  <a:srgbClr val="0070C0"/>
                </a:solidFill>
              </a:rPr>
              <a:t>危害的辨識及分類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zh-TW" altLang="en-US" dirty="0"/>
              <a:t>職業衛生常見的四種職業健康危害因子有：</a:t>
            </a:r>
            <a:endParaRPr lang="en-US" altLang="zh-TW" dirty="0"/>
          </a:p>
          <a:p>
            <a:pPr marL="514350" indent="-514350">
              <a:buFont typeface="+mj-lt"/>
              <a:buAutoNum type="arabicPeriod"/>
            </a:pPr>
            <a:r>
              <a:rPr lang="zh-TW" altLang="en-US" dirty="0">
                <a:solidFill>
                  <a:srgbClr val="FF0000"/>
                </a:solidFill>
              </a:rPr>
              <a:t>化學性危害</a:t>
            </a:r>
            <a:endParaRPr lang="en-US" altLang="zh-TW" dirty="0">
              <a:solidFill>
                <a:srgbClr val="FF0000"/>
              </a:solidFill>
            </a:endParaRPr>
          </a:p>
          <a:p>
            <a:pPr marL="914400" lvl="1" indent="-514350"/>
            <a:r>
              <a:rPr lang="zh-TW" altLang="en-US" dirty="0"/>
              <a:t>因化學反應所引起的人體危害</a:t>
            </a:r>
            <a:endParaRPr lang="en-US" altLang="zh-TW" dirty="0"/>
          </a:p>
          <a:p>
            <a:pPr marL="914400" lvl="1" indent="-514350"/>
            <a:r>
              <a:rPr lang="zh-TW" altLang="en-US" dirty="0"/>
              <a:t>如氣體、蒸氣、霧滴、粉塵、燻煙、氣懸膠等因子造成火災、爆炸、人員中毒、慢性疾病、皮膚腐蝕、肺部灼傷等危害等。</a:t>
            </a:r>
            <a:endParaRPr lang="en-US" altLang="zh-TW" dirty="0"/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/>
              <a:t>危害的辨識及分類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zh-TW" altLang="en-US" dirty="0"/>
              <a:t>職業衛生常見的四種職業健康危害因子有：</a:t>
            </a:r>
            <a:endParaRPr lang="en-US" altLang="zh-TW" dirty="0"/>
          </a:p>
          <a:p>
            <a:pPr marL="514350" indent="-514350">
              <a:buFont typeface="+mj-lt"/>
              <a:buAutoNum type="arabicPeriod" startAt="2"/>
            </a:pPr>
            <a:r>
              <a:rPr lang="zh-TW" altLang="en-US" dirty="0">
                <a:solidFill>
                  <a:srgbClr val="FF0000"/>
                </a:solidFill>
              </a:rPr>
              <a:t>物理性危害</a:t>
            </a:r>
            <a:endParaRPr lang="en-US" altLang="zh-TW" dirty="0">
              <a:solidFill>
                <a:srgbClr val="FF0000"/>
              </a:solidFill>
            </a:endParaRPr>
          </a:p>
        </p:txBody>
      </p:sp>
      <p:grpSp>
        <p:nvGrpSpPr>
          <p:cNvPr id="4" name="群組 31"/>
          <p:cNvGrpSpPr/>
          <p:nvPr/>
        </p:nvGrpSpPr>
        <p:grpSpPr>
          <a:xfrm>
            <a:off x="447052" y="3140968"/>
            <a:ext cx="1260000" cy="2052000"/>
            <a:chOff x="421294" y="3645024"/>
            <a:chExt cx="1260000" cy="2052000"/>
          </a:xfrm>
        </p:grpSpPr>
        <p:sp>
          <p:nvSpPr>
            <p:cNvPr id="5" name="圓角矩形 4"/>
            <p:cNvSpPr/>
            <p:nvPr/>
          </p:nvSpPr>
          <p:spPr>
            <a:xfrm>
              <a:off x="421294" y="3645024"/>
              <a:ext cx="1260000" cy="2052000"/>
            </a:xfrm>
            <a:prstGeom prst="round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2052" name="Picture 4" descr="http://www.cn486.com/upload/2010/11/18/101118093514613.jpg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11294" y="3772829"/>
              <a:ext cx="1080000" cy="939436"/>
            </a:xfrm>
            <a:prstGeom prst="rect">
              <a:avLst/>
            </a:prstGeom>
            <a:noFill/>
          </p:spPr>
        </p:pic>
        <p:sp>
          <p:nvSpPr>
            <p:cNvPr id="8" name="文字方塊 7"/>
            <p:cNvSpPr txBox="1"/>
            <p:nvPr/>
          </p:nvSpPr>
          <p:spPr>
            <a:xfrm>
              <a:off x="637294" y="4725144"/>
              <a:ext cx="828000" cy="468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400" dirty="0">
                  <a:solidFill>
                    <a:schemeClr val="bg1"/>
                  </a:solidFill>
                </a:rPr>
                <a:t>噪音作業</a:t>
              </a:r>
            </a:p>
          </p:txBody>
        </p:sp>
      </p:grpSp>
      <p:grpSp>
        <p:nvGrpSpPr>
          <p:cNvPr id="6" name="群組 32"/>
          <p:cNvGrpSpPr/>
          <p:nvPr/>
        </p:nvGrpSpPr>
        <p:grpSpPr>
          <a:xfrm>
            <a:off x="1839269" y="3140968"/>
            <a:ext cx="1260000" cy="2052000"/>
            <a:chOff x="1861454" y="3645024"/>
            <a:chExt cx="1260000" cy="2052000"/>
          </a:xfrm>
        </p:grpSpPr>
        <p:sp>
          <p:nvSpPr>
            <p:cNvPr id="12" name="圓角矩形 11"/>
            <p:cNvSpPr/>
            <p:nvPr/>
          </p:nvSpPr>
          <p:spPr>
            <a:xfrm>
              <a:off x="1861454" y="3645024"/>
              <a:ext cx="1260000" cy="2052000"/>
            </a:xfrm>
            <a:prstGeom prst="round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2056" name="Picture 8" descr="http://www.myehs.cn/Shop/UploadPhotos/200901/20090109212823863.jpg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0800" r="10001" b="28001"/>
            <a:stretch>
              <a:fillRect/>
            </a:stretch>
          </p:blipFill>
          <p:spPr bwMode="auto">
            <a:xfrm>
              <a:off x="1951454" y="3730447"/>
              <a:ext cx="1080000" cy="981818"/>
            </a:xfrm>
            <a:prstGeom prst="rect">
              <a:avLst/>
            </a:prstGeom>
            <a:noFill/>
          </p:spPr>
        </p:pic>
        <p:sp>
          <p:nvSpPr>
            <p:cNvPr id="13" name="文字方塊 12"/>
            <p:cNvSpPr txBox="1"/>
            <p:nvPr/>
          </p:nvSpPr>
          <p:spPr>
            <a:xfrm>
              <a:off x="2077454" y="4725144"/>
              <a:ext cx="828000" cy="468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2"/>
              <a:r>
                <a:rPr lang="zh-TW" altLang="en-US" sz="2400" dirty="0">
                  <a:solidFill>
                    <a:schemeClr val="bg1"/>
                  </a:solidFill>
                </a:rPr>
                <a:t>高溫作業</a:t>
              </a:r>
              <a:endParaRPr lang="en-US" altLang="zh-TW" sz="2400" dirty="0">
                <a:solidFill>
                  <a:schemeClr val="bg1"/>
                </a:solidFill>
              </a:endParaRPr>
            </a:p>
            <a:p>
              <a:endParaRPr lang="zh-TW" altLang="en-US" sz="2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7" name="群組 33"/>
          <p:cNvGrpSpPr/>
          <p:nvPr/>
        </p:nvGrpSpPr>
        <p:grpSpPr>
          <a:xfrm>
            <a:off x="3231486" y="3140968"/>
            <a:ext cx="1260000" cy="2052000"/>
            <a:chOff x="3265750" y="3645024"/>
            <a:chExt cx="1260000" cy="2052000"/>
          </a:xfrm>
        </p:grpSpPr>
        <p:sp>
          <p:nvSpPr>
            <p:cNvPr id="16" name="圓角矩形 15"/>
            <p:cNvSpPr/>
            <p:nvPr/>
          </p:nvSpPr>
          <p:spPr>
            <a:xfrm>
              <a:off x="3265750" y="3645024"/>
              <a:ext cx="1260000" cy="2052000"/>
            </a:xfrm>
            <a:prstGeom prst="round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2058" name="Picture 10" descr="http://www.cn486.com/upload/2010/11/18/101118093514459.jpg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355750" y="3772829"/>
              <a:ext cx="1080000" cy="939436"/>
            </a:xfrm>
            <a:prstGeom prst="rect">
              <a:avLst/>
            </a:prstGeom>
            <a:noFill/>
          </p:spPr>
        </p:pic>
        <p:sp>
          <p:nvSpPr>
            <p:cNvPr id="17" name="文字方塊 16"/>
            <p:cNvSpPr txBox="1"/>
            <p:nvPr/>
          </p:nvSpPr>
          <p:spPr>
            <a:xfrm>
              <a:off x="3481750" y="4725144"/>
              <a:ext cx="828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2"/>
              <a:r>
                <a:rPr lang="zh-TW" altLang="en-US" sz="2400" dirty="0">
                  <a:solidFill>
                    <a:schemeClr val="bg1"/>
                  </a:solidFill>
                </a:rPr>
                <a:t>低溫作業</a:t>
              </a:r>
            </a:p>
          </p:txBody>
        </p:sp>
      </p:grpSp>
      <p:grpSp>
        <p:nvGrpSpPr>
          <p:cNvPr id="9" name="群組 34"/>
          <p:cNvGrpSpPr/>
          <p:nvPr/>
        </p:nvGrpSpPr>
        <p:grpSpPr>
          <a:xfrm>
            <a:off x="4623703" y="3140968"/>
            <a:ext cx="1260000" cy="2052000"/>
            <a:chOff x="4633902" y="3645024"/>
            <a:chExt cx="1260000" cy="2052000"/>
          </a:xfrm>
        </p:grpSpPr>
        <p:sp>
          <p:nvSpPr>
            <p:cNvPr id="21" name="圓角矩形 20"/>
            <p:cNvSpPr/>
            <p:nvPr/>
          </p:nvSpPr>
          <p:spPr>
            <a:xfrm>
              <a:off x="4633902" y="3645024"/>
              <a:ext cx="1260000" cy="2052000"/>
            </a:xfrm>
            <a:prstGeom prst="roundRect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2062" name="Picture 14" descr="http://upload.wikimedia.org/wikipedia/commons/thumb/8/8a/Radio_waves_hazard_symbol.svg/150px-Radio_waves_hazard_symbol.svg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723902" y="3769065"/>
              <a:ext cx="1080000" cy="943200"/>
            </a:xfrm>
            <a:prstGeom prst="rect">
              <a:avLst/>
            </a:prstGeom>
            <a:noFill/>
          </p:spPr>
        </p:pic>
        <p:sp>
          <p:nvSpPr>
            <p:cNvPr id="22" name="文字方塊 21"/>
            <p:cNvSpPr txBox="1"/>
            <p:nvPr/>
          </p:nvSpPr>
          <p:spPr>
            <a:xfrm>
              <a:off x="4687902" y="4725144"/>
              <a:ext cx="11520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2" algn="ctr"/>
              <a:r>
                <a:rPr lang="zh-TW" altLang="en-US" sz="2400" dirty="0">
                  <a:solidFill>
                    <a:schemeClr val="bg1"/>
                  </a:solidFill>
                </a:rPr>
                <a:t>非游離輻射</a:t>
              </a:r>
            </a:p>
          </p:txBody>
        </p:sp>
      </p:grpSp>
      <p:grpSp>
        <p:nvGrpSpPr>
          <p:cNvPr id="10" name="群組 35"/>
          <p:cNvGrpSpPr/>
          <p:nvPr/>
        </p:nvGrpSpPr>
        <p:grpSpPr>
          <a:xfrm>
            <a:off x="6015920" y="3140968"/>
            <a:ext cx="1260000" cy="2052000"/>
            <a:chOff x="6037918" y="3645024"/>
            <a:chExt cx="1260000" cy="2052000"/>
          </a:xfrm>
        </p:grpSpPr>
        <p:sp>
          <p:nvSpPr>
            <p:cNvPr id="25" name="圓角矩形 24"/>
            <p:cNvSpPr/>
            <p:nvPr/>
          </p:nvSpPr>
          <p:spPr>
            <a:xfrm>
              <a:off x="6037918" y="3645024"/>
              <a:ext cx="1260000" cy="2052000"/>
            </a:xfrm>
            <a:prstGeom prst="roundRect">
              <a:avLst/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2064" name="Picture 16" descr="https://upload.wikimedia.org/wikipedia/commons/thumb/b/b5/Radioactive.svg/150px-Radioactive.svg.pn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6127918" y="3769065"/>
              <a:ext cx="1080000" cy="943200"/>
            </a:xfrm>
            <a:prstGeom prst="rect">
              <a:avLst/>
            </a:prstGeom>
            <a:noFill/>
          </p:spPr>
        </p:pic>
        <p:sp>
          <p:nvSpPr>
            <p:cNvPr id="26" name="文字方塊 25"/>
            <p:cNvSpPr txBox="1"/>
            <p:nvPr/>
          </p:nvSpPr>
          <p:spPr>
            <a:xfrm>
              <a:off x="6253918" y="4725144"/>
              <a:ext cx="8280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2" algn="ctr"/>
              <a:r>
                <a:rPr lang="zh-TW" altLang="en-US" sz="2400" dirty="0">
                  <a:solidFill>
                    <a:schemeClr val="bg1"/>
                  </a:solidFill>
                </a:rPr>
                <a:t>游離輻射</a:t>
              </a:r>
            </a:p>
          </p:txBody>
        </p:sp>
      </p:grpSp>
      <p:grpSp>
        <p:nvGrpSpPr>
          <p:cNvPr id="11" name="群組 29"/>
          <p:cNvGrpSpPr/>
          <p:nvPr/>
        </p:nvGrpSpPr>
        <p:grpSpPr>
          <a:xfrm>
            <a:off x="7408139" y="3140968"/>
            <a:ext cx="1260000" cy="2052000"/>
            <a:chOff x="6674641" y="6093296"/>
            <a:chExt cx="1584000" cy="2052000"/>
          </a:xfrm>
        </p:grpSpPr>
        <p:sp>
          <p:nvSpPr>
            <p:cNvPr id="28" name="圓角矩形 27"/>
            <p:cNvSpPr/>
            <p:nvPr/>
          </p:nvSpPr>
          <p:spPr>
            <a:xfrm>
              <a:off x="6674641" y="6093296"/>
              <a:ext cx="1584000" cy="2052000"/>
            </a:xfrm>
            <a:prstGeom prst="round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9" name="文字方塊 28"/>
            <p:cNvSpPr txBox="1"/>
            <p:nvPr/>
          </p:nvSpPr>
          <p:spPr>
            <a:xfrm>
              <a:off x="6742525" y="6703798"/>
              <a:ext cx="144822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2"/>
              <a:r>
                <a:rPr lang="zh-TW" altLang="en-US" sz="2400" dirty="0">
                  <a:solidFill>
                    <a:schemeClr val="bg1"/>
                  </a:solidFill>
                </a:rPr>
                <a:t>異常氣壓環境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befd94283fec48c0bb5cf7ac3e3abc7f68ff3321"/>
</p:tagLst>
</file>

<file path=ppt/theme/theme1.xml><?xml version="1.0" encoding="utf-8"?>
<a:theme xmlns:a="http://schemas.openxmlformats.org/drawingml/2006/main" name="GLCT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沉穩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6305</TotalTime>
  <Words>4041</Words>
  <Application>Microsoft Office PowerPoint</Application>
  <PresentationFormat>如螢幕大小 (4:3)</PresentationFormat>
  <Paragraphs>739</Paragraphs>
  <Slides>107</Slides>
  <Notes>106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107</vt:i4>
      </vt:variant>
    </vt:vector>
  </HeadingPairs>
  <TitlesOfParts>
    <vt:vector size="108" baseType="lpstr">
      <vt:lpstr>GLCT2</vt:lpstr>
      <vt:lpstr>第4章  物流中心作業設施與安全評估</vt:lpstr>
      <vt:lpstr>PowerPoint 簡報</vt:lpstr>
      <vt:lpstr>本章學習目標</vt:lpstr>
      <vt:lpstr>1. 物流中心作業營運模式</vt:lpstr>
      <vt:lpstr>商品的「遊歷」</vt:lpstr>
      <vt:lpstr>物流中心的改變與創新</vt:lpstr>
      <vt:lpstr>物流中心的改變與創新</vt:lpstr>
      <vt:lpstr>物流中心重要性</vt:lpstr>
      <vt:lpstr>物流中心類型</vt:lpstr>
      <vt:lpstr>開放型物流中心</vt:lpstr>
      <vt:lpstr>開放型物流中心</vt:lpstr>
      <vt:lpstr>日本大阪港某開放型物流中心</vt:lpstr>
      <vt:lpstr>封閉型物流中心</vt:lpstr>
      <vt:lpstr>臺灣安麗物流中心</vt:lpstr>
      <vt:lpstr>混合型物流中心</vt:lpstr>
      <vt:lpstr>物流中心型態常見的六項標準</vt:lpstr>
      <vt:lpstr>2. 物流中心作業內容介紹</vt:lpstr>
      <vt:lpstr>物流中心作業成本</vt:lpstr>
      <vt:lpstr>產品成本與服務水準間之關聯性</vt:lpstr>
      <vt:lpstr>物流中心作業成本</vt:lpstr>
      <vt:lpstr>物流中心作業成本</vt:lpstr>
      <vt:lpstr>五種互有關聯的物流中心作業內容</vt:lpstr>
      <vt:lpstr>客戶回應</vt:lpstr>
      <vt:lpstr>存貨管理</vt:lpstr>
      <vt:lpstr>供應</vt:lpstr>
      <vt:lpstr>運輸</vt:lpstr>
      <vt:lpstr>倉儲作業</vt:lpstr>
      <vt:lpstr>大陸知名國際郵購有限公司的物流中心</vt:lpstr>
      <vt:lpstr>物流中心(作業內容應具備的功能)</vt:lpstr>
      <vt:lpstr>物流中心的作業內容 應該(以客戶為導向)</vt:lpstr>
      <vt:lpstr>經濟部商業司所歸類的 物流中心(作業流程)</vt:lpstr>
      <vt:lpstr>3. 物流作業流程及需求分析</vt:lpstr>
      <vt:lpstr>常見的物流作業流程</vt:lpstr>
      <vt:lpstr>物流作業流程及需求分析</vt:lpstr>
      <vt:lpstr>物流作業流程及需求分析</vt:lpstr>
      <vt:lpstr>物流作業流程及需求分析</vt:lpstr>
      <vt:lpstr>物流作業流程及需求分析</vt:lpstr>
      <vt:lpstr>4. 物流設施介紹與使用評估</vt:lpstr>
      <vt:lpstr>物流中心的設置</vt:lpstr>
      <vt:lpstr>變更設計  使成本  成指數增加</vt:lpstr>
      <vt:lpstr>設施區位的選擇</vt:lpstr>
      <vt:lpstr>PowerPoint 簡報</vt:lpstr>
      <vt:lpstr>時效及市場考量</vt:lpstr>
      <vt:lpstr>土地成本及擴張考量</vt:lpstr>
      <vt:lpstr>人力資源考量</vt:lpstr>
      <vt:lpstr>位於桃園市楊梅區的低溫物流中心</vt:lpstr>
      <vt:lpstr>土地取得評估</vt:lpstr>
      <vt:lpstr>建蔽率</vt:lpstr>
      <vt:lpstr>建蔽率</vt:lpstr>
      <vt:lpstr>容積率 </vt:lpstr>
      <vt:lpstr>容積率</vt:lpstr>
      <vt:lpstr>物流設施介紹與使用評估</vt:lpstr>
      <vt:lpstr>物流中心建築物的構造</vt:lpstr>
      <vt:lpstr>物流中心建築物的構造</vt:lpstr>
      <vt:lpstr>自動倉儲棧板存取系統</vt:lpstr>
      <vt:lpstr>棧板式料架系統及立式電動堆高機</vt:lpstr>
      <vt:lpstr>一般鋼架平面倉庫及棧板存貨</vt:lpstr>
      <vt:lpstr>多樓層式 RC 結構倉庫</vt:lpstr>
      <vt:lpstr>貨櫃場的堆高機進行貨櫃搬運作業</vt:lpstr>
      <vt:lpstr>物流中心建築物的內部構造</vt:lpstr>
      <vt:lpstr>設備規劃</vt:lpstr>
      <vt:lpstr>設備規劃</vt:lpstr>
      <vt:lpstr>物流中心的自動化倉儲系統</vt:lpstr>
      <vt:lpstr>物流自動化</vt:lpstr>
      <vt:lpstr>條碼（Barcode）</vt:lpstr>
      <vt:lpstr>條碼：推動物流現代化最基本元件</vt:lpstr>
      <vt:lpstr>條碼在物流中心作業概念圖</vt:lpstr>
      <vt:lpstr>條碼與貨品運送拼裝組合作業</vt:lpstr>
      <vt:lpstr>無線電揀貨技術 （Radio Frequency, RF）</vt:lpstr>
      <vt:lpstr>數字揀貨技術  （Digital Picking System, DPS）</vt:lpstr>
      <vt:lpstr>物流中心的數字揀貨設備</vt:lpstr>
      <vt:lpstr>數字揀貨技術</vt:lpstr>
      <vt:lpstr>電子資料交換系統  （Electronic Data Interchange, EDI）</vt:lpstr>
      <vt:lpstr>傳統與 EDI 文件處理之比較</vt:lpstr>
      <vt:lpstr>網際網路技術（Internet）</vt:lpstr>
      <vt:lpstr>5. 物流中心設施之 安全維護與風險管理</vt:lpstr>
      <vt:lpstr>物流中心安全維護與風險管理</vt:lpstr>
      <vt:lpstr>5W1H</vt:lpstr>
      <vt:lpstr>5W1H</vt:lpstr>
      <vt:lpstr>5W1H</vt:lpstr>
      <vt:lpstr>5S現場環境管理</vt:lpstr>
      <vt:lpstr>5S現場環境管理</vt:lpstr>
      <vt:lpstr>5S現場環境管理</vt:lpstr>
      <vt:lpstr>物流中心 固定位置的擺置及清楚的標示</vt:lpstr>
      <vt:lpstr>整理整頓檢查表</vt:lpstr>
      <vt:lpstr>整理整頓檢查表</vt:lpstr>
      <vt:lpstr>5S現場環境管理</vt:lpstr>
      <vt:lpstr>5S現場環境管理</vt:lpstr>
      <vt:lpstr>5S現場環境管理</vt:lpstr>
      <vt:lpstr>日本(藥品衛材物流中心) 的5S運動</vt:lpstr>
      <vt:lpstr>臺灣力行5S運動 的(民生日用品)物流中心</vt:lpstr>
      <vt:lpstr>職業安全事故原因分析</vt:lpstr>
      <vt:lpstr>職業安全衛生與風險管理</vt:lpstr>
      <vt:lpstr>職業安全衛生與風險管理</vt:lpstr>
      <vt:lpstr>物流中心設置在轉角處的防撞安全桿</vt:lpstr>
      <vt:lpstr>職業安全衛生與風險管理</vt:lpstr>
      <vt:lpstr>正在充電中的電動堆高機 具有危害的能量</vt:lpstr>
      <vt:lpstr>危害的辨識及分類</vt:lpstr>
      <vt:lpstr>危害的辨識及分類</vt:lpstr>
      <vt:lpstr>危害的辨識及分類</vt:lpstr>
      <vt:lpstr>危害的辨識及分類</vt:lpstr>
      <vt:lpstr>人因工程運用在人員揀貨設計</vt:lpstr>
      <vt:lpstr>風險管理理念</vt:lpstr>
      <vt:lpstr>第三方物流的業務風險</vt:lpstr>
      <vt:lpstr>物流風險</vt:lpstr>
      <vt:lpstr>第三方物流企業藉由科技設備        來降低社會公眾間的風險</vt:lpstr>
      <vt:lpstr>本章節學習結束 請準備參加隨堂測驗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第4章 物流中心作業設施 與安全評估</dc:title>
  <dc:creator>Cunice</dc:creator>
  <cp:lastModifiedBy>NO.43</cp:lastModifiedBy>
  <cp:revision>331</cp:revision>
  <dcterms:created xsi:type="dcterms:W3CDTF">2013-02-05T09:20:53Z</dcterms:created>
  <dcterms:modified xsi:type="dcterms:W3CDTF">2017-01-10T08:11:02Z</dcterms:modified>
</cp:coreProperties>
</file>