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45" r:id="rId2"/>
    <p:sldId id="256" r:id="rId3"/>
    <p:sldId id="349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89" r:id="rId22"/>
    <p:sldId id="388" r:id="rId23"/>
    <p:sldId id="369" r:id="rId24"/>
    <p:sldId id="370" r:id="rId25"/>
    <p:sldId id="371" r:id="rId26"/>
    <p:sldId id="372" r:id="rId27"/>
    <p:sldId id="374" r:id="rId28"/>
    <p:sldId id="373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3" r:id="rId37"/>
    <p:sldId id="382" r:id="rId38"/>
    <p:sldId id="384" r:id="rId39"/>
    <p:sldId id="385" r:id="rId40"/>
  </p:sldIdLst>
  <p:sldSz cx="9145588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84" y="8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7965B-05BC-432B-A190-D6D38E38978E}" type="datetimeFigureOut">
              <a:rPr lang="zh-TW" altLang="en-US" smtClean="0"/>
              <a:pPr/>
              <a:t>2021/1/4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3CF3-5080-4E52-A12C-439F52A761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88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023" y="138402"/>
            <a:ext cx="536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方塊 6"/>
          <p:cNvSpPr txBox="1">
            <a:spLocks noChangeArrowheads="1"/>
          </p:cNvSpPr>
          <p:nvPr userDrawn="1"/>
        </p:nvSpPr>
        <p:spPr bwMode="auto">
          <a:xfrm>
            <a:off x="582682" y="4371838"/>
            <a:ext cx="3689350" cy="1385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本教學投影片係屬教科書著之延伸，亦受著作權法之保護。</a:t>
            </a:r>
            <a:endParaRPr kumimoji="0" lang="en-US" altLang="zh-TW" sz="12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eaLnBrk="1" hangingPunct="1">
              <a:defRPr/>
            </a:pPr>
            <a:endParaRPr kumimoji="0" lang="en-US" altLang="zh-TW" sz="1200" b="1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請依出版社授權使用規範利用本教學資源，非經授權許可不得以影印拷貝列印等方法進行重製，亦不得改作、公開展示著作內容，亦請勿對第三人公開傳輸、散布。</a:t>
            </a: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666023" y="2558444"/>
            <a:ext cx="536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</p:spTree>
    <p:extLst>
      <p:ext uri="{BB962C8B-B14F-4D97-AF65-F5344CB8AC3E}">
        <p14:creationId xmlns:p14="http://schemas.microsoft.com/office/powerpoint/2010/main" val="300195151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D095-C2C7-4FEB-8CBB-D79E65A363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1494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D095-C2C7-4FEB-8CBB-D79E65A363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32318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D095-C2C7-4FEB-8CBB-D79E65A363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69284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5588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5588" cy="1219200"/>
          </a:xfrm>
        </p:spPr>
        <p:txBody>
          <a:bodyPr/>
          <a:lstStyle>
            <a:lvl1pPr algn="ctr">
              <a:defRPr sz="40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27" y="6492877"/>
            <a:ext cx="75451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</a:t>
            </a:r>
            <a:r>
              <a:rPr lang="zh-TW" altLang="en-US" smtClean="0"/>
              <a:t>華泰文化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49963" y="6492877"/>
            <a:ext cx="9907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13451-F6E1-4628-A8E3-1405590B0C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925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D095-C2C7-4FEB-8CBB-D79E65A363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7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53547" y="365126"/>
            <a:ext cx="7463281" cy="1325563"/>
          </a:xfrm>
        </p:spPr>
        <p:txBody>
          <a:bodyPr/>
          <a:lstStyle>
            <a:lvl1pPr>
              <a:defRPr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5">
                  <a:lumMod val="50000"/>
                </a:schemeClr>
              </a:buClr>
              <a:buSzPct val="60000"/>
              <a:buFont typeface="Wingdings" pitchFamily="2" charset="2"/>
              <a:buChar char="l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SzPct val="60000"/>
              <a:buFont typeface="Wingdings" pitchFamily="2" charset="2"/>
              <a:buChar char="u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Ø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n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15888"/>
            <a:ext cx="531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lnSpc>
                <a:spcPct val="100000"/>
              </a:lnSpc>
              <a:buClr>
                <a:schemeClr val="accent5">
                  <a:lumMod val="50000"/>
                </a:schemeClr>
              </a:buClr>
              <a:buSzPct val="60000"/>
              <a:buFont typeface="Wingdings" pitchFamily="2" charset="2"/>
              <a:buChar char="l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algn="l">
              <a:lnSpc>
                <a:spcPct val="100000"/>
              </a:lnSpc>
              <a:buClr>
                <a:schemeClr val="accent2">
                  <a:lumMod val="50000"/>
                </a:schemeClr>
              </a:buClr>
              <a:buSzPct val="60000"/>
              <a:buFont typeface="Wingdings" pitchFamily="2" charset="2"/>
              <a:buChar char="u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algn="l">
              <a:lnSpc>
                <a:spcPct val="10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Ø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algn="l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algn="l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n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7" name="圖片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15888"/>
            <a:ext cx="531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82514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2532" y="1938140"/>
            <a:ext cx="7888070" cy="192860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7" name="圖片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15888"/>
            <a:ext cx="531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74381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5">
                  <a:lumMod val="50000"/>
                </a:schemeClr>
              </a:buClr>
              <a:buSzPct val="60000"/>
              <a:buFont typeface="Wingdings" pitchFamily="2" charset="2"/>
              <a:buChar char="l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SzPct val="60000"/>
              <a:buFont typeface="Wingdings" pitchFamily="2" charset="2"/>
              <a:buChar char="u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Ø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n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5">
                  <a:lumMod val="50000"/>
                </a:schemeClr>
              </a:buClr>
              <a:buSzPct val="60000"/>
              <a:buFont typeface="Wingdings" pitchFamily="2" charset="2"/>
              <a:buChar char="l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SzPct val="60000"/>
              <a:buFont typeface="Wingdings" pitchFamily="2" charset="2"/>
              <a:buChar char="u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Ø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n"/>
              <a:defRPr b="1"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15888"/>
            <a:ext cx="531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358065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10" name="圖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15888"/>
            <a:ext cx="531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96952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pic>
        <p:nvPicPr>
          <p:cNvPr id="6" name="圖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15888"/>
            <a:ext cx="531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95638" y="6491288"/>
            <a:ext cx="277495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</a:t>
            </a:r>
            <a:r>
              <a:rPr lang="zh-TW" altLang="en-US"/>
              <a:t>華泰文化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3988" y="6491288"/>
            <a:ext cx="36226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78663" y="6491288"/>
            <a:ext cx="1920875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40669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83212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D095-C2C7-4FEB-8CBB-D79E65A363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96639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D095-C2C7-4FEB-8CBB-D79E65A363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3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4" r:id="rId13"/>
    <p:sldLayoutId id="2147483710" r:id="rId14"/>
  </p:sldLayoutIdLst>
  <p:transition>
    <p:zoom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存貨功能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地理專業化</a:t>
            </a:r>
            <a:r>
              <a:rPr lang="en-US" altLang="zh-TW" dirty="0" smtClean="0"/>
              <a:t>(Geographical Specialization)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製程分離化</a:t>
            </a:r>
            <a:r>
              <a:rPr lang="en-US" altLang="zh-TW" dirty="0" smtClean="0"/>
              <a:t>(Decoupling)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平衡供需</a:t>
            </a:r>
            <a:r>
              <a:rPr lang="en-US" altLang="zh-TW" dirty="0" smtClean="0"/>
              <a:t>(Balancing Supply and Demand)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緩衝不確定因素</a:t>
            </a:r>
            <a:r>
              <a:rPr lang="en-US" altLang="zh-TW" dirty="0" smtClean="0"/>
              <a:t>(Buffer Uncertainty)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7787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</a:t>
            </a:r>
            <a:r>
              <a:rPr lang="zh-TW" altLang="en-US" dirty="0" smtClean="0"/>
              <a:t>節 存貨</a:t>
            </a:r>
            <a:r>
              <a:rPr lang="zh-TW" altLang="en-US" dirty="0"/>
              <a:t>管理重要</a:t>
            </a:r>
            <a:r>
              <a:rPr lang="zh-TW" altLang="en-US" dirty="0" smtClean="0"/>
              <a:t>觀念與名詞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208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存貨政策</a:t>
            </a:r>
            <a:r>
              <a:rPr lang="en-US" altLang="zh-TW" smtClean="0"/>
              <a:t>(Inventory Policy)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存貨政策主要在合理提出以下幾項問題的做法：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應採購或製造何種產品？何時採購或製造？採購或製造多少？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存貨應如何佈設於各工廠、倉庫、物流中心、商店？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存貨分佈應採分散式（各區域倉庫自管）或集中式（中央倉庫）策略？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932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服務水準</a:t>
            </a:r>
            <a:r>
              <a:rPr lang="en-US" altLang="zh-TW" dirty="0" smtClean="0"/>
              <a:t>(Service Level)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</p:spPr>
        <p:txBody>
          <a:bodyPr/>
          <a:lstStyle/>
          <a:p>
            <a:r>
              <a:rPr lang="zh-TW" altLang="en-US" dirty="0" smtClean="0"/>
              <a:t>服務水準（或訂單服務水準）乃是管理當局設定的顧客服務目標，常用的服務水準評量變數包含：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訂購週期時間</a:t>
            </a:r>
            <a:r>
              <a:rPr lang="en-US" altLang="zh-TW" dirty="0" smtClean="0"/>
              <a:t>(Oder Cycle Time)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箱供品率（或箱供貨率，</a:t>
            </a:r>
            <a:r>
              <a:rPr lang="en-US" altLang="zh-TW" dirty="0" smtClean="0"/>
              <a:t>Case Fill Rate (CFR)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品項供品率（或品項供貨率，</a:t>
            </a:r>
            <a:r>
              <a:rPr lang="en-US" altLang="zh-TW" dirty="0" smtClean="0"/>
              <a:t>Line Fill Rate (LFR)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訂單供品率</a:t>
            </a:r>
            <a:r>
              <a:rPr lang="en-US" altLang="zh-TW" dirty="0" smtClean="0"/>
              <a:t>(Order Fill Rate (OFR))</a:t>
            </a:r>
            <a:r>
              <a:rPr lang="zh-TW" altLang="en-US" dirty="0" smtClean="0"/>
              <a:t>：或稱完美訂單率。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794" y="4846320"/>
            <a:ext cx="27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8861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平均存貨</a:t>
            </a:r>
            <a:r>
              <a:rPr lang="en-US" altLang="zh-TW" dirty="0" smtClean="0"/>
              <a:t>(Average Inventory)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週期存貨</a:t>
            </a:r>
            <a:r>
              <a:rPr lang="en-US" altLang="zh-TW" dirty="0" smtClean="0"/>
              <a:t>(Cycle Inventory)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安全存貨</a:t>
            </a:r>
            <a:r>
              <a:rPr lang="en-US" altLang="zh-TW" dirty="0" smtClean="0"/>
              <a:t>(Safety Stock Inventory)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在途存貨</a:t>
            </a:r>
            <a:r>
              <a:rPr lang="en-US" altLang="zh-TW" dirty="0" smtClean="0"/>
              <a:t>(Transit Inventory or Pipeline Inventory)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平均存貨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1/2</a:t>
            </a:r>
            <a:r>
              <a:rPr lang="zh-TW" altLang="en-US" dirty="0" smtClean="0"/>
              <a:t> 週期存貨 </a:t>
            </a:r>
            <a:r>
              <a:rPr lang="en-US" altLang="zh-TW" dirty="0" smtClean="0"/>
              <a:t>+</a:t>
            </a:r>
            <a:r>
              <a:rPr lang="zh-TW" altLang="en-US" dirty="0" smtClean="0"/>
              <a:t> 安全存貨 </a:t>
            </a:r>
            <a:r>
              <a:rPr lang="en-US" altLang="zh-TW" dirty="0" smtClean="0"/>
              <a:t>+</a:t>
            </a:r>
            <a:r>
              <a:rPr lang="zh-TW" altLang="en-US" dirty="0" smtClean="0"/>
              <a:t> 在途存貨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94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存貨持有</a:t>
            </a:r>
            <a:r>
              <a:rPr lang="zh-TW" altLang="en-US" dirty="0" smtClean="0"/>
              <a:t>成本</a:t>
            </a:r>
            <a:r>
              <a:rPr lang="en-US" altLang="zh-TW" dirty="0" smtClean="0"/>
              <a:t>(Cost </a:t>
            </a:r>
            <a:r>
              <a:rPr lang="en-US" altLang="zh-TW" dirty="0"/>
              <a:t>of Carrying </a:t>
            </a:r>
            <a:r>
              <a:rPr lang="en-US" altLang="zh-TW" dirty="0" smtClean="0"/>
              <a:t>Inventory)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存貨持有成本 </a:t>
            </a:r>
            <a:r>
              <a:rPr lang="en-US" altLang="zh-TW" dirty="0"/>
              <a:t>(CCI) </a:t>
            </a:r>
            <a:r>
              <a:rPr lang="zh-TW" altLang="en-US" dirty="0"/>
              <a:t>即指企業因為持有存貨所產生的相關成本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傳統</a:t>
            </a:r>
            <a:r>
              <a:rPr lang="zh-TW" altLang="en-US" dirty="0"/>
              <a:t>通路中，就一般製造業而言，存貨持有成本（或簡稱存貨成本）約佔總物流成本的</a:t>
            </a:r>
            <a:r>
              <a:rPr lang="en-US" altLang="zh-TW" dirty="0" smtClean="0"/>
              <a:t>37%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就</a:t>
            </a:r>
            <a:r>
              <a:rPr lang="zh-TW" altLang="en-US" dirty="0"/>
              <a:t>一般批發及零售業而言，因其存貨佔總資產之比例一般均較製造業為高，所以存貨持有成本佔總物流成本的比例通常也較高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近年來</a:t>
            </a:r>
            <a:r>
              <a:rPr lang="zh-TW" altLang="en-US" dirty="0"/>
              <a:t>，因為許多知名企業導入供應鏈管理經營模式，因此領導型零售商的存貨有可能比一般製造商還要來得</a:t>
            </a:r>
            <a:r>
              <a:rPr lang="zh-TW" altLang="en-US" dirty="0" smtClean="0"/>
              <a:t>低。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1792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存貨持有</a:t>
            </a:r>
            <a:r>
              <a:rPr lang="zh-TW" altLang="en-US" dirty="0" smtClean="0"/>
              <a:t>成本項目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資金成本</a:t>
            </a:r>
            <a:r>
              <a:rPr lang="en-US" altLang="zh-TW" dirty="0" smtClean="0"/>
              <a:t>(Capital Cost)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儲存</a:t>
            </a:r>
            <a:r>
              <a:rPr lang="en-US" altLang="zh-TW" dirty="0" smtClean="0"/>
              <a:t>(Storage)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保險</a:t>
            </a:r>
            <a:r>
              <a:rPr lang="en-US" altLang="zh-TW" dirty="0" smtClean="0"/>
              <a:t>(Insurance)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過時或老舊耗損</a:t>
            </a:r>
            <a:r>
              <a:rPr lang="en-US" altLang="zh-TW" dirty="0" smtClean="0"/>
              <a:t>(Obsolescence)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稅</a:t>
            </a:r>
            <a:r>
              <a:rPr lang="en-US" altLang="zh-TW" dirty="0" smtClean="0"/>
              <a:t>(Taxes)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76663" y="412701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存貨持有成本</a:t>
            </a:r>
            <a:r>
              <a:rPr lang="zh-TW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率</a:t>
            </a:r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組成項目</a:t>
            </a:r>
            <a:endParaRPr lang="zh-TW" alt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740" y="4525245"/>
            <a:ext cx="3600000" cy="15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484779" y="6082748"/>
            <a:ext cx="5237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基於行業特性及公司存貨政策差異，其存貨成持有本率不盡相同。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96070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存貨持有成本率對物流決策的影響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存貨持有成本率之採用決定，將影響總物流成本之計算結果，因而對物流系統之最佳化設計帶來直接之影響。</a:t>
            </a:r>
            <a:endParaRPr lang="en-US" altLang="zh-TW" dirty="0" smtClean="0"/>
          </a:p>
          <a:p>
            <a:r>
              <a:rPr lang="zh-TW" altLang="en-US" dirty="0" smtClean="0"/>
              <a:t>如採用低存貨持有成本率將使運輸成本顯得相對重要，物流總成本決策將嘗試使用較多物流中心</a:t>
            </a:r>
            <a:r>
              <a:rPr lang="en-US" altLang="zh-TW" dirty="0" smtClean="0"/>
              <a:t>(DC)</a:t>
            </a:r>
            <a:r>
              <a:rPr lang="zh-TW" altLang="en-US" dirty="0" smtClean="0"/>
              <a:t>以降低運輸成本，此時會有較多存貨配置在靠近市場的許多物流中心內。</a:t>
            </a:r>
            <a:endParaRPr lang="en-US" altLang="zh-TW" dirty="0" smtClean="0"/>
          </a:p>
          <a:p>
            <a:r>
              <a:rPr lang="zh-TW" altLang="en-US" dirty="0" smtClean="0"/>
              <a:t> 而當採用高存貨持有成本率時，此時企業將盡可能降低存貨的成本，而會透過少數物流中心將存貨集中，以更頻繁與快速的運輸解決方案（更高的運輸成本），來滿足市場對產品之需求。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7640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zh-TW" altLang="en-US" dirty="0" smtClean="0"/>
              <a:t>三節 存貨</a:t>
            </a:r>
            <a:r>
              <a:rPr lang="zh-TW" altLang="en-US" dirty="0"/>
              <a:t>資源的規劃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4946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何時採購？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採購時點應該設定在何時是最適宜的？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再購點</a:t>
            </a:r>
            <a:r>
              <a:rPr lang="en-US" altLang="zh-TW" dirty="0" smtClean="0"/>
              <a:t>(reorder point)</a:t>
            </a:r>
            <a:r>
              <a:rPr lang="zh-TW" altLang="en-US" dirty="0" smtClean="0"/>
              <a:t>乃企業啟動對外採購補貨時機的存貨量（應用於持續檢視法）。</a:t>
            </a:r>
            <a:endParaRPr lang="en-US" altLang="zh-TW" dirty="0" smtClean="0"/>
          </a:p>
          <a:p>
            <a:pPr lvl="1" algn="ctr">
              <a:buNone/>
            </a:pPr>
            <a:r>
              <a:rPr lang="zh-TW" altLang="zh-TW" dirty="0" smtClean="0"/>
              <a:t>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</a:t>
            </a:r>
            <a:r>
              <a:rPr lang="zh-TW" altLang="zh-TW" dirty="0" smtClean="0"/>
              <a:t>＝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D</a:t>
            </a:r>
            <a:r>
              <a:rPr lang="en-US" altLang="zh-TW" dirty="0" smtClean="0"/>
              <a:t> </a:t>
            </a:r>
            <a:r>
              <a:rPr lang="zh-TW" altLang="zh-TW" dirty="0" smtClean="0"/>
              <a:t>×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</a:t>
            </a:r>
            <a:r>
              <a:rPr lang="zh-TW" altLang="zh-TW" dirty="0" smtClean="0"/>
              <a:t>＋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SS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</a:t>
            </a:r>
            <a:r>
              <a:rPr lang="zh-TW" altLang="en-US" dirty="0" smtClean="0"/>
              <a:t>＝再訂購點之存貨量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i="1" dirty="0" smtClean="0"/>
              <a:t>D</a:t>
            </a:r>
            <a:r>
              <a:rPr lang="zh-TW" altLang="en-US" dirty="0" smtClean="0"/>
              <a:t> ＝平均每日需求量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i="1" dirty="0" smtClean="0"/>
              <a:t>T</a:t>
            </a:r>
            <a:r>
              <a:rPr lang="zh-TW" altLang="en-US" dirty="0" smtClean="0"/>
              <a:t>  ＝平均補貨週期長度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i="1" dirty="0" smtClean="0"/>
              <a:t>SS</a:t>
            </a:r>
            <a:r>
              <a:rPr lang="zh-TW" altLang="en-US" dirty="0" smtClean="0"/>
              <a:t>＝安全存貨量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797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存貨管理</a:t>
            </a:r>
            <a:endParaRPr lang="zh-TW" altLang="en-US" dirty="0"/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Inventory Management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611941" y="502431"/>
            <a:ext cx="62068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zh-TW" altLang="en-US" sz="6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965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採購多少？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為某一物流設施據點所需採購的最佳數量為多少？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經濟採購量</a:t>
            </a:r>
            <a:r>
              <a:rPr lang="en-US" altLang="zh-TW" dirty="0" smtClean="0"/>
              <a:t>(Economic Order Quantity, EOQ)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06930" y="3301365"/>
            <a:ext cx="5760000" cy="2599024"/>
            <a:chOff x="2129790" y="3335655"/>
            <a:chExt cx="5760000" cy="259902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9790" y="3335655"/>
              <a:ext cx="5760000" cy="259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3335481" y="4039211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cs typeface="Times New Roman" pitchFamily="18" charset="0"/>
                </a:rPr>
                <a:t>EOQ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9930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經濟採購量 </a:t>
            </a:r>
            <a:r>
              <a:rPr lang="en-US" altLang="zh-TW" dirty="0" smtClean="0"/>
              <a:t>(EOQ) </a:t>
            </a:r>
            <a:r>
              <a:rPr lang="en-US" altLang="zh-TW" sz="2000" dirty="0" smtClean="0"/>
              <a:t>1/2</a:t>
            </a:r>
            <a:endParaRPr lang="zh-TW" altLang="en-US" sz="2000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628759" y="1930348"/>
            <a:ext cx="3886875" cy="4246614"/>
          </a:xfrm>
        </p:spPr>
        <p:txBody>
          <a:bodyPr>
            <a:normAutofit/>
          </a:bodyPr>
          <a:lstStyle/>
          <a:p>
            <a:pPr marL="0" lvl="1" indent="11113">
              <a:buNone/>
            </a:pPr>
            <a:r>
              <a:rPr lang="en-US" altLang="zh-TW" i="1" dirty="0" smtClean="0"/>
              <a:t>C</a:t>
            </a:r>
            <a:r>
              <a:rPr lang="en-US" altLang="zh-TW" i="1" baseline="-25000" dirty="0" smtClean="0"/>
              <a:t>o</a:t>
            </a:r>
            <a:r>
              <a:rPr lang="en-US" altLang="zh-TW" dirty="0" smtClean="0"/>
              <a:t> =</a:t>
            </a:r>
            <a:r>
              <a:rPr lang="zh-TW" altLang="en-US" dirty="0" smtClean="0"/>
              <a:t> 一次採購的成本</a:t>
            </a:r>
          </a:p>
          <a:p>
            <a:pPr marL="0" lvl="1" indent="11113">
              <a:buNone/>
            </a:pPr>
            <a:r>
              <a:rPr lang="en-US" altLang="zh-TW" i="1" dirty="0" err="1" smtClean="0"/>
              <a:t>C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=</a:t>
            </a:r>
            <a:r>
              <a:rPr lang="zh-TW" altLang="en-US" dirty="0" smtClean="0"/>
              <a:t> 年度存貨持有成本率</a:t>
            </a:r>
          </a:p>
          <a:p>
            <a:pPr marL="0" lvl="1" indent="11113">
              <a:buNone/>
            </a:pPr>
            <a:r>
              <a:rPr lang="en-US" altLang="zh-TW" i="1" dirty="0" smtClean="0"/>
              <a:t>D</a:t>
            </a:r>
            <a:r>
              <a:rPr lang="en-US" altLang="zh-TW" dirty="0" smtClean="0"/>
              <a:t> =</a:t>
            </a:r>
            <a:r>
              <a:rPr lang="zh-TW" altLang="en-US" dirty="0" smtClean="0"/>
              <a:t> 年度銷售量</a:t>
            </a:r>
          </a:p>
          <a:p>
            <a:pPr marL="536575" lvl="1" indent="-525463">
              <a:buNone/>
            </a:pPr>
            <a:r>
              <a:rPr lang="en-US" altLang="zh-TW" i="1" dirty="0" smtClean="0"/>
              <a:t>U</a:t>
            </a:r>
            <a:r>
              <a:rPr lang="en-US" altLang="zh-TW" dirty="0" smtClean="0"/>
              <a:t> =</a:t>
            </a:r>
            <a:r>
              <a:rPr lang="zh-TW" altLang="en-US" dirty="0" smtClean="0"/>
              <a:t> 單位存貨價值（通常指進貨單價）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29954" y="1931671"/>
            <a:ext cx="3886875" cy="4245292"/>
          </a:xfrm>
        </p:spPr>
        <p:txBody>
          <a:bodyPr>
            <a:normAutofit/>
          </a:bodyPr>
          <a:lstStyle/>
          <a:p>
            <a:pPr marL="0" lvl="1" indent="11113">
              <a:buNone/>
            </a:pPr>
            <a:r>
              <a:rPr lang="zh-TW" altLang="en-US" dirty="0" smtClean="0"/>
              <a:t>年度需求量 </a:t>
            </a:r>
            <a:r>
              <a:rPr lang="en-US" altLang="zh-TW" i="1" dirty="0" smtClean="0"/>
              <a:t>D </a:t>
            </a:r>
            <a:r>
              <a:rPr lang="en-US" altLang="zh-TW" dirty="0" smtClean="0"/>
              <a:t>=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2,400 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pPr marL="0" lvl="1" indent="11113">
              <a:buNone/>
            </a:pPr>
            <a:r>
              <a:rPr lang="zh-TW" altLang="en-US" dirty="0" smtClean="0"/>
              <a:t>單位存貨價值 </a:t>
            </a:r>
            <a:r>
              <a:rPr lang="en-US" altLang="zh-TW" i="1" dirty="0" smtClean="0"/>
              <a:t>U </a:t>
            </a:r>
            <a:r>
              <a:rPr lang="en-US" altLang="zh-TW" dirty="0" smtClean="0"/>
              <a:t>= 5 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pPr marL="0" lvl="1" indent="11113">
              <a:buNone/>
            </a:pPr>
            <a:r>
              <a:rPr lang="zh-TW" altLang="en-US" dirty="0" smtClean="0"/>
              <a:t>存貨持有成本率 </a:t>
            </a:r>
            <a:r>
              <a:rPr lang="en-US" altLang="zh-TW" i="1" dirty="0" err="1" smtClean="0"/>
              <a:t>C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= 20%</a:t>
            </a:r>
          </a:p>
          <a:p>
            <a:pPr marL="0" lvl="1" indent="11113">
              <a:buNone/>
            </a:pPr>
            <a:r>
              <a:rPr lang="zh-TW" altLang="en-US" dirty="0" smtClean="0"/>
              <a:t>一次採購成本 </a:t>
            </a:r>
            <a:r>
              <a:rPr lang="en-US" altLang="zh-TW" i="1" dirty="0" smtClean="0"/>
              <a:t>C</a:t>
            </a:r>
            <a:r>
              <a:rPr lang="en-US" altLang="zh-TW" i="1" baseline="-25000" dirty="0" smtClean="0"/>
              <a:t>o</a:t>
            </a:r>
            <a:r>
              <a:rPr lang="en-US" altLang="zh-TW" dirty="0" smtClean="0"/>
              <a:t> = 19 </a:t>
            </a:r>
            <a:r>
              <a:rPr lang="zh-TW" altLang="en-US" dirty="0" smtClean="0"/>
              <a:t>元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83"/>
          <a:stretch>
            <a:fillRect/>
          </a:stretch>
        </p:blipFill>
        <p:spPr bwMode="auto">
          <a:xfrm>
            <a:off x="1805396" y="4103370"/>
            <a:ext cx="1533600" cy="7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591" y="4103370"/>
            <a:ext cx="26316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經濟採購量 </a:t>
            </a:r>
            <a:r>
              <a:rPr lang="en-US" altLang="zh-TW" dirty="0" smtClean="0"/>
              <a:t>(EOQ) </a:t>
            </a:r>
            <a:r>
              <a:rPr lang="en-US" altLang="zh-TW" sz="2000" dirty="0" smtClean="0"/>
              <a:t>2/2</a:t>
            </a:r>
            <a:endParaRPr lang="zh-TW" altLang="en-US" sz="2000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年度採購成本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(2,400/300)</a:t>
            </a:r>
            <a:r>
              <a:rPr lang="zh-TW" altLang="en-US" dirty="0" smtClean="0"/>
              <a:t> </a:t>
            </a:r>
            <a:r>
              <a:rPr lang="en-US" altLang="zh-TW" dirty="0" smtClean="0"/>
              <a:t>× $19 =</a:t>
            </a:r>
            <a:r>
              <a:rPr lang="zh-TW" altLang="en-US" dirty="0" smtClean="0"/>
              <a:t> </a:t>
            </a:r>
            <a:r>
              <a:rPr lang="en-US" altLang="zh-TW" dirty="0" smtClean="0"/>
              <a:t>6</a:t>
            </a:r>
            <a:r>
              <a:rPr lang="zh-TW" altLang="en-US" dirty="0" smtClean="0"/>
              <a:t>（次）</a:t>
            </a:r>
            <a:r>
              <a:rPr lang="en-US" altLang="zh-TW" dirty="0" smtClean="0"/>
              <a:t>× $19 = $152</a:t>
            </a:r>
          </a:p>
          <a:p>
            <a:pPr lvl="1"/>
            <a:r>
              <a:rPr lang="zh-TW" altLang="en-US" dirty="0" smtClean="0"/>
              <a:t>年度存貨持有成本 </a:t>
            </a:r>
            <a:r>
              <a:rPr lang="en-US" altLang="zh-TW" dirty="0" smtClean="0"/>
              <a:t>= (</a:t>
            </a:r>
            <a:r>
              <a:rPr lang="zh-TW" altLang="en-US" dirty="0" smtClean="0"/>
              <a:t> </a:t>
            </a:r>
            <a:r>
              <a:rPr lang="en-US" altLang="zh-TW" dirty="0" smtClean="0"/>
              <a:t>(300/2) × $ 5) × 20% = $150</a:t>
            </a:r>
          </a:p>
          <a:p>
            <a:r>
              <a:rPr lang="en-US" altLang="zh-TW" dirty="0" smtClean="0"/>
              <a:t>EOQ </a:t>
            </a:r>
            <a:r>
              <a:rPr lang="zh-TW" altLang="en-US" dirty="0" smtClean="0"/>
              <a:t>模式可充分顯現出採購成本與存貨持有成本間之抵換關係，此項資訊可以協助存貨管理者根據基本參數特性，據以研判合宜採購量與補貨週期。</a:t>
            </a:r>
            <a:endParaRPr lang="en-US" altLang="zh-TW" dirty="0" smtClean="0"/>
          </a:p>
          <a:p>
            <a:r>
              <a:rPr lang="en-US" altLang="zh-TW" dirty="0" smtClean="0"/>
              <a:t>EOQ </a:t>
            </a:r>
            <a:r>
              <a:rPr lang="zh-TW" altLang="en-US" dirty="0" smtClean="0"/>
              <a:t>之滿足條件為：年度採購成本 </a:t>
            </a:r>
            <a:r>
              <a:rPr lang="en-US" altLang="zh-TW" dirty="0" smtClean="0"/>
              <a:t>=</a:t>
            </a:r>
            <a:r>
              <a:rPr lang="zh-TW" altLang="en-US" dirty="0" smtClean="0"/>
              <a:t> 年度存貨持有成本。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EOQ </a:t>
            </a:r>
            <a:r>
              <a:rPr lang="zh-TW" altLang="en-US" dirty="0"/>
              <a:t>延伸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基本 </a:t>
            </a:r>
            <a:r>
              <a:rPr lang="en-US" altLang="zh-TW" dirty="0"/>
              <a:t>EOQ </a:t>
            </a:r>
            <a:r>
              <a:rPr lang="zh-TW" altLang="en-US" dirty="0"/>
              <a:t>模式可參酌實際作業條件後加以修訂，以適用於更符合實務狀況的存貨資源規劃，例如考量大量運輸費率折扣、大量採購折扣、多品項採購等。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78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變動批量決策</a:t>
            </a:r>
            <a:r>
              <a:rPr lang="en-US" altLang="zh-TW" sz="4000" dirty="0" smtClean="0"/>
              <a:t>(Discrete lot sizing)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當產品需求期間不規則，而且需求量經常變動、不是每天都有需求時，如果能夠在需求發生前及時補貨的話，則在兩次需求之間是不需要存貨的。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每次批量決定法</a:t>
            </a:r>
            <a:r>
              <a:rPr lang="en-US" altLang="zh-TW" dirty="0" smtClean="0"/>
              <a:t>(lot-for-lot sizing)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週期採購量</a:t>
            </a:r>
            <a:r>
              <a:rPr lang="en-US" altLang="zh-TW" dirty="0" smtClean="0"/>
              <a:t>(period order quantity)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30248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第四節 因應不確定性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7021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不確定性因素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務實存貨政策必須考慮供需不確定性因素之存在。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需求不確定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補貨週期不確定</a:t>
            </a:r>
            <a:r>
              <a:rPr lang="zh-TW" altLang="en-US" dirty="0" smtClean="0"/>
              <a:t>、以及</a:t>
            </a:r>
            <a:r>
              <a:rPr lang="zh-TW" altLang="en-US" dirty="0" smtClean="0">
                <a:solidFill>
                  <a:srgbClr val="FF0000"/>
                </a:solidFill>
              </a:rPr>
              <a:t>兩者皆不確定</a:t>
            </a:r>
            <a:r>
              <a:rPr lang="zh-TW" altLang="en-US" dirty="0" smtClean="0"/>
              <a:t>之狀況下，延伸前節存貨分析模式，將安全存貨納入計算方式考量。</a:t>
            </a:r>
            <a:endParaRPr lang="zh-TW" altLang="en-US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1907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需求不確定性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114" y="1828800"/>
            <a:ext cx="5052589" cy="45123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/>
              <a:t>在需求不確定狀況下，平均存貨相當於平均基準</a:t>
            </a:r>
            <a:r>
              <a:rPr lang="zh-TW" altLang="en-US" dirty="0" smtClean="0"/>
              <a:t>存貨（採購</a:t>
            </a:r>
            <a:r>
              <a:rPr lang="zh-TW" altLang="en-US" dirty="0"/>
              <a:t>量的</a:t>
            </a:r>
            <a:r>
              <a:rPr lang="zh-TW" altLang="en-US" dirty="0" smtClean="0"/>
              <a:t>一半）與</a:t>
            </a:r>
            <a:r>
              <a:rPr lang="zh-TW" altLang="en-US" dirty="0"/>
              <a:t>安全存貨的加總量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/>
              <a:t>安全存貨規劃一般需考量以下三大因素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722313" lvl="1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 smtClean="0"/>
              <a:t>1.	</a:t>
            </a:r>
            <a:r>
              <a:rPr lang="zh-TW" altLang="en-US" dirty="0" smtClean="0"/>
              <a:t>如果</a:t>
            </a:r>
            <a:r>
              <a:rPr lang="zh-TW" altLang="en-US" dirty="0"/>
              <a:t>企業的資訊</a:t>
            </a:r>
            <a:r>
              <a:rPr lang="zh-TW" altLang="en-US" dirty="0" smtClean="0"/>
              <a:t>系統，判定缺貨可能性的大小，例如缺貨的機率為 </a:t>
            </a:r>
            <a:r>
              <a:rPr lang="en-US" altLang="zh-TW" dirty="0" smtClean="0"/>
              <a:t>10%</a:t>
            </a:r>
            <a:r>
              <a:rPr lang="zh-TW" altLang="en-US" dirty="0" smtClean="0"/>
              <a:t>。</a:t>
            </a:r>
          </a:p>
          <a:p>
            <a:pPr marL="722313" lvl="1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 smtClean="0"/>
              <a:t>2.	</a:t>
            </a:r>
            <a:r>
              <a:rPr lang="zh-TW" altLang="en-US" dirty="0" smtClean="0"/>
              <a:t>估計出缺貨時的潛在需求，例如正常預測需求量的 </a:t>
            </a:r>
            <a:r>
              <a:rPr lang="en-US" altLang="zh-TW" dirty="0" smtClean="0"/>
              <a:t>5%</a:t>
            </a:r>
            <a:r>
              <a:rPr lang="zh-TW" altLang="en-US" dirty="0" smtClean="0"/>
              <a:t>。</a:t>
            </a:r>
          </a:p>
          <a:p>
            <a:pPr marL="722313" lvl="1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 smtClean="0"/>
              <a:t>3.	</a:t>
            </a:r>
            <a:r>
              <a:rPr lang="zh-TW" altLang="en-US" dirty="0" smtClean="0"/>
              <a:t>設定存貨政策中防止缺貨的準則，例如缺貨率必須低於 </a:t>
            </a:r>
            <a:r>
              <a:rPr lang="en-US" altLang="zh-TW" dirty="0" smtClean="0"/>
              <a:t>3%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/>
              <a:t>較為</a:t>
            </a:r>
            <a:r>
              <a:rPr lang="zh-TW" altLang="en-US" dirty="0"/>
              <a:t>完備</a:t>
            </a:r>
            <a:r>
              <a:rPr lang="zh-TW" altLang="en-US" dirty="0" smtClean="0"/>
              <a:t>，則</a:t>
            </a:r>
            <a:r>
              <a:rPr lang="zh-TW" altLang="en-US" dirty="0"/>
              <a:t>可以採用較為嚴謹的統計分析方法來計算符合統計原理的安全存量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/>
              <a:t>中小型</a:t>
            </a:r>
            <a:r>
              <a:rPr lang="zh-TW" altLang="en-US" dirty="0"/>
              <a:t>企業因為較欠缺完備資訊系統，常常根據前述三大因素，透過經驗法則及易於計算方式來決定一個安全存貨量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408" y="1964841"/>
            <a:ext cx="3600000" cy="14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5558042" y="3669817"/>
            <a:ext cx="3240000" cy="2108874"/>
            <a:chOff x="5146812" y="3659878"/>
            <a:chExt cx="3240000" cy="210887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6812" y="3659878"/>
              <a:ext cx="3240000" cy="169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6812" y="5416412"/>
              <a:ext cx="2880000" cy="35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208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安全存貨量設定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508" y="1825625"/>
            <a:ext cx="4990292" cy="44658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en-US" dirty="0" smtClean="0"/>
              <a:t>當需求具備常態分配機率時，安全存貨的計算要領即在於設定缺貨水準的要求標準。</a:t>
            </a:r>
            <a:endParaRPr lang="en-US" altLang="zh-TW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en-US" dirty="0" smtClean="0"/>
              <a:t>安全存貨量之決定一般採用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個標準差做為安全存貨量，可達到缺貨率接近於 </a:t>
            </a:r>
            <a:r>
              <a:rPr lang="en-US" altLang="zh-TW" dirty="0" smtClean="0"/>
              <a:t>2% </a:t>
            </a:r>
            <a:r>
              <a:rPr lang="zh-TW" altLang="en-US" dirty="0" smtClean="0"/>
              <a:t>的水準。</a:t>
            </a:r>
            <a:endParaRPr lang="en-US" altLang="zh-TW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en-US" dirty="0" smtClean="0"/>
              <a:t>例如，當缺貨水準要求設定在 </a:t>
            </a:r>
            <a:r>
              <a:rPr lang="en-US" altLang="zh-TW" dirty="0" smtClean="0"/>
              <a:t>2% </a:t>
            </a:r>
            <a:r>
              <a:rPr lang="zh-TW" altLang="en-US" dirty="0" smtClean="0"/>
              <a:t>時，亦即當需求為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個時，容許缺貨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個的情況發生，此時將安全存貨設定在需求平均值的兩個標準差數值，則可以達到此缺貨水準的要求。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253" y="1843505"/>
            <a:ext cx="2880000" cy="15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253" y="3790747"/>
            <a:ext cx="2880000" cy="61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253" y="4557508"/>
            <a:ext cx="2880000" cy="163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9709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補貨週期不確定性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760" y="1825625"/>
            <a:ext cx="4658858" cy="435133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企業為防範補貨不及造成缺貨發生的銷售損失風險，往往設定有安全存貨量。一般企業不採用嚴謹的統計分析方法計算安全存貨，而是依據歷史資料、經驗判斷與風險係數的大小：</a:t>
            </a:r>
            <a:endParaRPr lang="en-US" altLang="zh-TW" dirty="0" smtClean="0"/>
          </a:p>
          <a:p>
            <a:pPr marL="804863" lvl="1" indent="-347663">
              <a:buSzPct val="100000"/>
              <a:buFont typeface="+mj-lt"/>
              <a:buAutoNum type="arabicPeriod"/>
            </a:pPr>
            <a:r>
              <a:rPr lang="zh-TW" altLang="en-US" dirty="0" smtClean="0"/>
              <a:t>最短補貨週期：缺貨最低防範水準；</a:t>
            </a:r>
          </a:p>
          <a:p>
            <a:pPr marL="804863" lvl="1" indent="-347663">
              <a:buSzPct val="100000"/>
              <a:buFont typeface="+mj-lt"/>
              <a:buAutoNum type="arabicPeriod"/>
            </a:pPr>
            <a:r>
              <a:rPr lang="zh-TW" altLang="en-US" dirty="0" smtClean="0"/>
              <a:t>平均補貨週期：最常採用的安全存貨量；</a:t>
            </a:r>
          </a:p>
          <a:p>
            <a:pPr marL="804863" lvl="1" indent="-347663">
              <a:buSzPct val="100000"/>
              <a:buFont typeface="+mj-lt"/>
              <a:buAutoNum type="arabicPeriod"/>
            </a:pPr>
            <a:r>
              <a:rPr lang="zh-TW" altLang="en-US" dirty="0" smtClean="0"/>
              <a:t>最長補貨週期：缺貨最高防範水準。</a:t>
            </a:r>
          </a:p>
          <a:p>
            <a:r>
              <a:rPr lang="zh-TW" altLang="en-US" dirty="0" smtClean="0"/>
              <a:t>為達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個標準差的缺貨防範，則應準備的安全存貨天數 </a:t>
            </a:r>
            <a:r>
              <a:rPr lang="en-US" altLang="zh-TW" dirty="0" smtClean="0"/>
              <a:t>(days of safety stock,</a:t>
            </a:r>
            <a:r>
              <a:rPr lang="zh-TW" altLang="en-US" dirty="0" smtClean="0"/>
              <a:t> </a:t>
            </a:r>
            <a:r>
              <a:rPr lang="en-US" altLang="zh-TW" dirty="0" smtClean="0"/>
              <a:t>DSS)</a:t>
            </a:r>
            <a:r>
              <a:rPr lang="zh-TW" altLang="en-US" dirty="0" smtClean="0"/>
              <a:t>為：</a:t>
            </a:r>
            <a:endParaRPr lang="en-US" altLang="zh-TW" dirty="0" smtClean="0"/>
          </a:p>
          <a:p>
            <a:pPr algn="ctr">
              <a:buNone/>
            </a:pPr>
            <a:r>
              <a:rPr lang="sv-SE" altLang="zh-TW" i="1" dirty="0" smtClean="0"/>
              <a:t>DSS</a:t>
            </a:r>
            <a:r>
              <a:rPr lang="sv-SE" altLang="zh-TW" dirty="0" smtClean="0"/>
              <a:t> = 2 × </a:t>
            </a:r>
            <a:r>
              <a:rPr lang="sv-SE" altLang="zh-TW" i="1" dirty="0" smtClean="0"/>
              <a:t>b</a:t>
            </a:r>
            <a:r>
              <a:rPr lang="sv-SE" altLang="zh-TW" dirty="0" smtClean="0"/>
              <a:t> = 2 × 2 = 4</a:t>
            </a:r>
            <a:r>
              <a:rPr lang="zh-TW" altLang="sv-SE" dirty="0" smtClean="0"/>
              <a:t>天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135" y="1855511"/>
            <a:ext cx="3600000" cy="25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6906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引言</a:t>
            </a:r>
            <a:endParaRPr lang="zh-TW" altLang="en-US" dirty="0"/>
          </a:p>
        </p:txBody>
      </p:sp>
      <p:pic>
        <p:nvPicPr>
          <p:cNvPr id="13" name="圖片 1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093" y="1356741"/>
            <a:ext cx="3572495" cy="3600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8418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需求及補貨週期均具不確定性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759" y="1825625"/>
            <a:ext cx="5076302" cy="435133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在現實作業中，需求及補貨週期兩者通常均具有不確定性，故應將兩者都納入安全存貨計算時的考量。就短期來看，可視需求與補貨週期為兩個獨立變數（即統計機率上，彼此互不影響）。</a:t>
            </a:r>
            <a:endParaRPr lang="en-US" altLang="zh-TW" dirty="0" smtClean="0"/>
          </a:p>
          <a:p>
            <a:r>
              <a:rPr lang="zh-TW" altLang="en-US" dirty="0" smtClean="0"/>
              <a:t> 聯合標準差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安排存貨 </a:t>
            </a:r>
            <a:r>
              <a:rPr lang="en-US" altLang="zh-TW" dirty="0" smtClean="0"/>
              <a:t>= 2</a:t>
            </a:r>
            <a:r>
              <a:rPr lang="zh-TW" altLang="en-US" dirty="0" smtClean="0"/>
              <a:t> </a:t>
            </a:r>
            <a:r>
              <a:rPr lang="en-US" altLang="zh-TW" dirty="0" smtClean="0"/>
              <a:t>×</a:t>
            </a:r>
            <a:r>
              <a:rPr lang="zh-TW" altLang="en-US" dirty="0" smtClean="0"/>
              <a:t> </a:t>
            </a:r>
            <a:r>
              <a:rPr lang="en-US" altLang="zh-TW" i="1" dirty="0" err="1" smtClean="0"/>
              <a:t>bc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485" y="1888435"/>
            <a:ext cx="3168000" cy="28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284" y="5227983"/>
            <a:ext cx="1800000" cy="33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4173400" y="5681663"/>
            <a:ext cx="4325798" cy="771741"/>
            <a:chOff x="4193278" y="5631967"/>
            <a:chExt cx="4325798" cy="77174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9076" y="5631967"/>
              <a:ext cx="4320000" cy="41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3278" y="6087096"/>
              <a:ext cx="2160000" cy="31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6456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</p:spPr>
        <p:txBody>
          <a:bodyPr/>
          <a:lstStyle/>
          <a:p>
            <a:r>
              <a:rPr lang="zh-TW" altLang="en-US" dirty="0" smtClean="0"/>
              <a:t>不同確定性假設對平均存貨量的影響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794" y="2370276"/>
            <a:ext cx="7560000" cy="24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021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補貨式採購</a:t>
            </a:r>
            <a:r>
              <a:rPr lang="en-US" altLang="zh-TW" sz="3600" smtClean="0"/>
              <a:t>(replenishment ordering)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採購補貨週期是可以預知的。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dirty="0" smtClean="0"/>
              <a:t>供應商持有足夠存貨來</a:t>
            </a:r>
            <a:r>
              <a:rPr lang="en-US" altLang="zh-TW" dirty="0" smtClean="0"/>
              <a:t>100</a:t>
            </a:r>
            <a:r>
              <a:rPr lang="zh-TW" altLang="en-US" dirty="0" smtClean="0"/>
              <a:t>％滿足每次採購的需求。</a:t>
            </a:r>
            <a:endParaRPr lang="zh-TW" altLang="en-US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0346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第五</a:t>
            </a:r>
            <a:r>
              <a:rPr lang="zh-TW" altLang="en-US" dirty="0" smtClean="0"/>
              <a:t>節 存貨</a:t>
            </a:r>
            <a:r>
              <a:rPr lang="zh-TW" altLang="en-US" dirty="0"/>
              <a:t>控制技術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0901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存貨控制技術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持續檢視法</a:t>
            </a:r>
            <a:r>
              <a:rPr lang="en-US" altLang="zh-TW" dirty="0" smtClean="0"/>
              <a:t>(Perpetual Review)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決定</a:t>
            </a:r>
            <a:r>
              <a:rPr lang="zh-TW" altLang="en-US" dirty="0"/>
              <a:t>再購</a:t>
            </a:r>
            <a:r>
              <a:rPr lang="zh-TW" altLang="en-US" dirty="0" smtClean="0"/>
              <a:t>點</a:t>
            </a:r>
            <a:r>
              <a:rPr lang="en-US" altLang="zh-TW" dirty="0" smtClean="0"/>
              <a:t>(reorder point)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決定採購</a:t>
            </a:r>
            <a:r>
              <a:rPr lang="zh-TW" altLang="en-US" dirty="0" smtClean="0"/>
              <a:t>量</a:t>
            </a:r>
            <a:r>
              <a:rPr lang="en-US" altLang="zh-TW" dirty="0" smtClean="0"/>
              <a:t>(order quantity)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當存貨水準下降到再購點時，立即向供應商發出採購單，採購數量設定為固定採購量，此採購量是經過經濟採購量分析方法所求得之調整值。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週期檢視法</a:t>
            </a:r>
            <a:r>
              <a:rPr lang="en-US" altLang="zh-TW" dirty="0" smtClean="0"/>
              <a:t>(Periodic Review)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每</a:t>
            </a:r>
            <a:r>
              <a:rPr lang="zh-TW" altLang="en-US" dirty="0"/>
              <a:t>隔一個較長期間，例如每週或每月，進行儲存單位存貨狀態之檢視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週期檢視法的再購點須計入檢視週期的因素，就正常狀況而言，到達再購狀態應在週期過了一半的</a:t>
            </a:r>
            <a:r>
              <a:rPr lang="zh-TW" altLang="en-US" dirty="0" smtClean="0"/>
              <a:t>時間。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3038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第六</a:t>
            </a:r>
            <a:r>
              <a:rPr lang="zh-TW" altLang="en-US" dirty="0" smtClean="0"/>
              <a:t>節 存貨</a:t>
            </a:r>
            <a:r>
              <a:rPr lang="en-US" altLang="zh-TW" dirty="0" smtClean="0"/>
              <a:t>ABC</a:t>
            </a:r>
            <a:r>
              <a:rPr lang="zh-TW" altLang="en-US" dirty="0" smtClean="0"/>
              <a:t>分類</a:t>
            </a:r>
            <a:r>
              <a:rPr lang="zh-TW" altLang="en-US" dirty="0"/>
              <a:t>管理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5871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</p:spPr>
        <p:txBody>
          <a:bodyPr/>
          <a:lstStyle/>
          <a:p>
            <a:r>
              <a:rPr lang="zh-TW" altLang="en-US" dirty="0" smtClean="0"/>
              <a:t>範例：產品</a:t>
            </a:r>
            <a:r>
              <a:rPr lang="en-US" altLang="zh-TW" dirty="0" smtClean="0"/>
              <a:t>ABC</a:t>
            </a:r>
            <a:r>
              <a:rPr lang="zh-TW" altLang="en-US" dirty="0" smtClean="0"/>
              <a:t>分類（依銷售金額）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279" y="1858617"/>
            <a:ext cx="3971031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0925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整合性存貨管理政策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28759" y="4184373"/>
            <a:ext cx="7888070" cy="1992589"/>
          </a:xfrm>
        </p:spPr>
        <p:txBody>
          <a:bodyPr/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服務水準： 產品供品率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12" y="2098815"/>
            <a:ext cx="7560000" cy="195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0371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結語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6294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存貨始終是企業視為必要之惡的一項資產。如何在銷售量增加的同時又可以降低存貨水準，是所有企業的一個經營理想。透過設計一個良好的存貨控制模式並有效管理，企業達成低庫存、高銷售的目標已不再是遙不可及了。</a:t>
            </a:r>
            <a:endParaRPr lang="zh-TW" altLang="en-US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785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存貨管理之目標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制定存貨政策時，物流管理策略的良窳對於企業帶來的風險及影響具有關鍵性影響。</a:t>
            </a:r>
            <a:endParaRPr lang="en-US" altLang="zh-TW" dirty="0" smtClean="0"/>
          </a:p>
          <a:p>
            <a:r>
              <a:rPr lang="zh-TW" altLang="en-US" dirty="0" smtClean="0"/>
              <a:t>存貨管理最主要的挑戰在於平衡存貨的供需。</a:t>
            </a:r>
            <a:endParaRPr lang="en-US" altLang="zh-TW" dirty="0" smtClean="0"/>
          </a:p>
          <a:p>
            <a:r>
              <a:rPr lang="zh-TW" altLang="en-US" dirty="0" smtClean="0"/>
              <a:t>如何有效管理存貨，確保在低存貨水準下，滿足所有顧客之需要，即成為物流管理中的一項主要且十分具挑戰性的工作。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0642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新世紀流通觀點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第二經濟 </a:t>
            </a:r>
            <a:r>
              <a:rPr lang="en-US" altLang="zh-TW" dirty="0" smtClean="0"/>
              <a:t>(the second economy)</a:t>
            </a:r>
            <a:r>
              <a:rPr lang="zh-TW" altLang="en-US" dirty="0" smtClean="0"/>
              <a:t>：基於數位科技及電子商務快速發展，製造與生產已經不再是主要經濟發展的主導力量，流通</a:t>
            </a:r>
            <a:r>
              <a:rPr lang="en-US" altLang="zh-TW" dirty="0" smtClean="0"/>
              <a:t>(distribution)</a:t>
            </a:r>
            <a:r>
              <a:rPr lang="zh-TW" altLang="en-US" dirty="0" smtClean="0"/>
              <a:t>才是。</a:t>
            </a:r>
            <a:endParaRPr lang="en-US" altLang="zh-TW" dirty="0" smtClean="0"/>
          </a:p>
          <a:p>
            <a:r>
              <a:rPr lang="zh-TW" altLang="en-US" dirty="0" smtClean="0"/>
              <a:t>智慧化存貨管理 </a:t>
            </a:r>
            <a:r>
              <a:rPr lang="en-US" altLang="zh-TW" dirty="0" smtClean="0"/>
              <a:t>(smart inventory management) </a:t>
            </a:r>
            <a:r>
              <a:rPr lang="zh-TW" altLang="en-US" dirty="0" smtClean="0"/>
              <a:t>將成為企業在第二經濟時代，競爭與成長的關鍵手段。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0644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</a:t>
            </a:r>
            <a:r>
              <a:rPr lang="zh-TW" altLang="en-US" dirty="0" smtClean="0"/>
              <a:t>節 存貨</a:t>
            </a:r>
            <a:r>
              <a:rPr lang="zh-TW" altLang="en-US" dirty="0"/>
              <a:t>角色與功能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6306" y="2449259"/>
            <a:ext cx="2379282" cy="143827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832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存貨的企業角色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一般涉及製造、買賣販售的行業，存貨的有效控制是一項重要管理課題，因為存貨往往佔總資產甚大的比例。如能降低存貨的比例，將可為企業帶來極大的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利潤改善。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538" y="3278990"/>
            <a:ext cx="6120000" cy="28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7482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</p:spPr>
        <p:txBody>
          <a:bodyPr/>
          <a:lstStyle/>
          <a:p>
            <a:r>
              <a:rPr lang="zh-TW" altLang="en-US" smtClean="0"/>
              <a:t>存貨的經濟角色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479914" y="5050073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圖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6-1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　美國全國產業存貨水準發展趨勢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794" y="2372678"/>
            <a:ext cx="7560000" cy="25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3845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存貨風險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存貨的主要風險有二個來源：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存貨投資資金的機會成本</a:t>
            </a:r>
            <a:r>
              <a:rPr lang="en-US" altLang="zh-TW" dirty="0" smtClean="0"/>
              <a:t>(opportunity cost)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存貨過時老舊的風險</a:t>
            </a:r>
            <a:r>
              <a:rPr lang="en-US" altLang="zh-TW" dirty="0" smtClean="0"/>
              <a:t>(potential for obsolescence)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製造商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</a:t>
            </a:r>
            <a:r>
              <a:rPr lang="zh-TW" altLang="en-US" dirty="0" smtClean="0"/>
              <a:t>批發商 </a:t>
            </a:r>
            <a:r>
              <a:rPr lang="en-US" altLang="zh-TW" dirty="0" err="1" smtClean="0"/>
              <a:t>vs</a:t>
            </a:r>
            <a:r>
              <a:rPr lang="zh-TW" altLang="en-US" dirty="0" smtClean="0"/>
              <a:t> 零售商。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物流與運籌管理</a:t>
            </a:r>
            <a:r>
              <a:rPr lang="en-US" altLang="zh-TW" smtClean="0"/>
              <a:t>5</a:t>
            </a:r>
            <a:r>
              <a:rPr lang="zh-TW" altLang="en-US" smtClean="0"/>
              <a:t>版  </a:t>
            </a:r>
            <a:r>
              <a:rPr lang="en-US" altLang="zh-TW" smtClean="0"/>
              <a:t>ch06 </a:t>
            </a:r>
            <a:r>
              <a:rPr lang="zh-TW" altLang="en-US" smtClean="0"/>
              <a:t>存貨管理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6BC102DD-D011-4720-8565-ECD5784E7A58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華泰文化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8766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2489</Words>
  <Application>Microsoft Office PowerPoint</Application>
  <PresentationFormat>自訂</PresentationFormat>
  <Paragraphs>251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8" baseType="lpstr">
      <vt:lpstr>新細明體</vt:lpstr>
      <vt:lpstr>標楷體</vt:lpstr>
      <vt:lpstr>Arial</vt:lpstr>
      <vt:lpstr>Calibri</vt:lpstr>
      <vt:lpstr>Calibri Light</vt:lpstr>
      <vt:lpstr>Rockwell</vt:lpstr>
      <vt:lpstr>Times New Roman</vt:lpstr>
      <vt:lpstr>Wingdings</vt:lpstr>
      <vt:lpstr>Office 佈景主題</vt:lpstr>
      <vt:lpstr>PowerPoint 簡報</vt:lpstr>
      <vt:lpstr>存貨管理</vt:lpstr>
      <vt:lpstr>引言</vt:lpstr>
      <vt:lpstr>存貨管理之目標</vt:lpstr>
      <vt:lpstr>新世紀流通觀點</vt:lpstr>
      <vt:lpstr>第一節 存貨角色與功能</vt:lpstr>
      <vt:lpstr>存貨的企業角色</vt:lpstr>
      <vt:lpstr>存貨的經濟角色</vt:lpstr>
      <vt:lpstr>存貨風險</vt:lpstr>
      <vt:lpstr>存貨功能</vt:lpstr>
      <vt:lpstr>第二節 存貨管理重要觀念與名詞</vt:lpstr>
      <vt:lpstr>存貨政策(Inventory Policy)</vt:lpstr>
      <vt:lpstr>服務水準(Service Level)</vt:lpstr>
      <vt:lpstr>平均存貨(Average Inventory)</vt:lpstr>
      <vt:lpstr>存貨持有成本(Cost of Carrying Inventory)</vt:lpstr>
      <vt:lpstr>存貨持有成本項目</vt:lpstr>
      <vt:lpstr>存貨持有成本率對物流決策的影響</vt:lpstr>
      <vt:lpstr>第三節 存貨資源的規劃</vt:lpstr>
      <vt:lpstr>何時採購？</vt:lpstr>
      <vt:lpstr>採購多少？</vt:lpstr>
      <vt:lpstr>經濟採購量 (EOQ) 1/2</vt:lpstr>
      <vt:lpstr>經濟採購量 (EOQ) 2/2</vt:lpstr>
      <vt:lpstr>EOQ 延伸</vt:lpstr>
      <vt:lpstr>變動批量決策(Discrete lot sizing)</vt:lpstr>
      <vt:lpstr>第四節 因應不確定性</vt:lpstr>
      <vt:lpstr>不確定性因素</vt:lpstr>
      <vt:lpstr>需求不確定性</vt:lpstr>
      <vt:lpstr>安全存貨量設定</vt:lpstr>
      <vt:lpstr>補貨週期不確定性</vt:lpstr>
      <vt:lpstr>需求及補貨週期均具不確定性</vt:lpstr>
      <vt:lpstr>不同確定性假設對平均存貨量的影響</vt:lpstr>
      <vt:lpstr>補貨式採購(replenishment ordering)</vt:lpstr>
      <vt:lpstr>第五節 存貨控制技術</vt:lpstr>
      <vt:lpstr>存貨控制技術</vt:lpstr>
      <vt:lpstr>第六節 存貨ABC分類管理</vt:lpstr>
      <vt:lpstr>範例：產品ABC分類（依銷售金額）</vt:lpstr>
      <vt:lpstr>整合性存貨管理政策</vt:lpstr>
      <vt:lpstr>結語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第八章  智慧物流系統與管理 Smart and Intelligent Logistics</dc:title>
  <dc:creator>Shong-Iee Su</dc:creator>
  <cp:lastModifiedBy>李本鈞</cp:lastModifiedBy>
  <cp:revision>157</cp:revision>
  <dcterms:created xsi:type="dcterms:W3CDTF">2020-07-21T00:45:56Z</dcterms:created>
  <dcterms:modified xsi:type="dcterms:W3CDTF">2021-01-04T07:00:49Z</dcterms:modified>
</cp:coreProperties>
</file>