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38"/>
  </p:notesMasterIdLst>
  <p:sldIdLst>
    <p:sldId id="344" r:id="rId2"/>
    <p:sldId id="403" r:id="rId3"/>
    <p:sldId id="258" r:id="rId4"/>
    <p:sldId id="392" r:id="rId5"/>
    <p:sldId id="404" r:id="rId6"/>
    <p:sldId id="405" r:id="rId7"/>
    <p:sldId id="286" r:id="rId8"/>
    <p:sldId id="406" r:id="rId9"/>
    <p:sldId id="409" r:id="rId10"/>
    <p:sldId id="412" r:id="rId11"/>
    <p:sldId id="413" r:id="rId12"/>
    <p:sldId id="414" r:id="rId13"/>
    <p:sldId id="410" r:id="rId14"/>
    <p:sldId id="416" r:id="rId15"/>
    <p:sldId id="417" r:id="rId16"/>
    <p:sldId id="419" r:id="rId17"/>
    <p:sldId id="420" r:id="rId18"/>
    <p:sldId id="421" r:id="rId19"/>
    <p:sldId id="422" r:id="rId20"/>
    <p:sldId id="423" r:id="rId21"/>
    <p:sldId id="427" r:id="rId22"/>
    <p:sldId id="424" r:id="rId23"/>
    <p:sldId id="428" r:id="rId24"/>
    <p:sldId id="393" r:id="rId25"/>
    <p:sldId id="429" r:id="rId26"/>
    <p:sldId id="432" r:id="rId27"/>
    <p:sldId id="433" r:id="rId28"/>
    <p:sldId id="435" r:id="rId29"/>
    <p:sldId id="394" r:id="rId30"/>
    <p:sldId id="436" r:id="rId31"/>
    <p:sldId id="439" r:id="rId32"/>
    <p:sldId id="438" r:id="rId33"/>
    <p:sldId id="442" r:id="rId34"/>
    <p:sldId id="443" r:id="rId35"/>
    <p:sldId id="440" r:id="rId36"/>
    <p:sldId id="399" r:id="rId37"/>
  </p:sldIdLst>
  <p:sldSz cx="9144000" cy="6858000" type="screen4x3"/>
  <p:notesSz cx="6858000" cy="9144000"/>
  <p:custDataLst>
    <p:tags r:id="rId39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8000"/>
    <a:srgbClr val="E7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2" d="100"/>
          <a:sy n="72" d="100"/>
        </p:scale>
        <p:origin x="-13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B1DF5-8BAE-4126-9A4D-D80410CC3573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0DBEF-977F-4EB9-8FDA-E612724B63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67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altLang="zh-TW" dirty="0" smtClean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1979613" y="6356350"/>
            <a:ext cx="4679950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41277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73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660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28916" y="6473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books.com.tw/exep/prod_search.php?key=%E5%91%82%E9%8C%A6%E5%B1%B1&amp;f=author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arch.books.com.tw/exep/prod_search.php?key=%E7%8E%8B%E7%BF%8A%E5%92%8C&amp;f=author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books.com.tw/exep/prod_search.php?key=%E5%91%82%E9%8C%A6%E5%B1%B1&amp;f=autho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arch.books.com.tw/exep/prod_search.php?key=%E7%8E%8B%E7%BF%8A%E5%92%8C&amp;f=author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books.com.tw/exep/prod_search.php?key=%E5%91%82%E9%8C%A6%E5%B1%B1&amp;f=author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arch.books.com.tw/exep/prod_search.php?key=%E7%8E%8B%E7%BF%8A%E5%92%8C&amp;f=author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books.com.tw/exep/prod_search.php?key=%E5%91%82%E9%8C%A6%E5%B1%B1&amp;f=author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earch.books.com.tw/exep/prod_search.php?key=%E7%8E%8B%E7%BF%8A%E5%92%8C&amp;f=author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search.books.com.tw/exep/prod_search.php?key=%E5%91%82%E9%8C%A6%E5%B1%B1&amp;f=author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://search.books.com.tw/exep/prod_search.php?key=%E7%8E%8B%E7%BF%8A%E5%92%8C&amp;f=author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</a:rPr>
              <a:t>第</a:t>
            </a:r>
            <a:r>
              <a:rPr lang="en-US" altLang="zh-TW" dirty="0" smtClean="0">
                <a:latin typeface="Times New Roman" pitchFamily="18" charset="0"/>
              </a:rPr>
              <a:t>7</a:t>
            </a:r>
            <a:r>
              <a:rPr lang="zh-TW" altLang="en-US" dirty="0" smtClean="0">
                <a:latin typeface="Times New Roman" pitchFamily="18" charset="0"/>
              </a:rPr>
              <a:t>章</a:t>
            </a:r>
            <a:r>
              <a:rPr lang="zh-TW" altLang="en-US" dirty="0"/>
              <a:t>物流存貨</a:t>
            </a:r>
            <a:r>
              <a:rPr lang="zh-TW" altLang="en-US" dirty="0" smtClean="0"/>
              <a:t>管理</a:t>
            </a:r>
            <a:endParaRPr lang="zh-TW" altLang="en-US" dirty="0"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1-1. </a:t>
            </a:r>
            <a:r>
              <a:rPr lang="zh-TW" altLang="en-US" b="1" dirty="0">
                <a:solidFill>
                  <a:srgbClr val="FF0000"/>
                </a:solidFill>
              </a:rPr>
              <a:t>存貨的種類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企業</a:t>
            </a:r>
            <a:r>
              <a:rPr lang="zh-TW" altLang="en-US" dirty="0" smtClean="0"/>
              <a:t>如果</a:t>
            </a:r>
            <a:r>
              <a:rPr lang="zh-TW" altLang="en-US" dirty="0"/>
              <a:t>存貨管理不良</a:t>
            </a:r>
            <a:r>
              <a:rPr lang="zh-TW" altLang="en-US" dirty="0" smtClean="0"/>
              <a:t>，會</a:t>
            </a:r>
            <a:r>
              <a:rPr lang="zh-TW" altLang="en-US" dirty="0"/>
              <a:t>產生下列缺點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增加</a:t>
            </a:r>
            <a:r>
              <a:rPr lang="zh-TW" altLang="en-US" dirty="0"/>
              <a:t>持有</a:t>
            </a:r>
            <a:r>
              <a:rPr lang="zh-TW" altLang="en-US" dirty="0" smtClean="0"/>
              <a:t>成本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無法因應</a:t>
            </a:r>
            <a:r>
              <a:rPr lang="zh-TW" altLang="en-US" dirty="0"/>
              <a:t>需求波動所產生的缺貨</a:t>
            </a:r>
            <a:r>
              <a:rPr lang="zh-TW" altLang="en-US" dirty="0" smtClean="0"/>
              <a:t>現象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造成</a:t>
            </a:r>
            <a:r>
              <a:rPr lang="zh-TW" altLang="en-US" dirty="0"/>
              <a:t>對於顧客服務水準的下降與訂單</a:t>
            </a:r>
            <a:r>
              <a:rPr lang="zh-TW" altLang="en-US" dirty="0" smtClean="0"/>
              <a:t>流失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生產線</a:t>
            </a:r>
            <a:r>
              <a:rPr lang="zh-TW" altLang="en-US" dirty="0"/>
              <a:t>面臨斷料的</a:t>
            </a:r>
            <a:r>
              <a:rPr lang="zh-TW" altLang="en-US" dirty="0" smtClean="0"/>
              <a:t>風險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0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1-1. </a:t>
            </a:r>
            <a:r>
              <a:rPr lang="zh-TW" altLang="en-US" b="1" dirty="0">
                <a:solidFill>
                  <a:srgbClr val="FF0000"/>
                </a:solidFill>
              </a:rPr>
              <a:t>存貨的種類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11</a:t>
            </a:fld>
            <a:endParaRPr lang="zh-TW" altLang="en-US"/>
          </a:p>
        </p:txBody>
      </p:sp>
      <p:pic>
        <p:nvPicPr>
          <p:cNvPr id="6" name="圖片 5" descr="C:\Users\user\Desktop\穩達配資料\0604\tn_DSCN027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3083"/>
            <a:ext cx="9143999" cy="501491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2051720" y="1196752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/>
              <a:t>因應顧客需求的存貨卸櫃</a:t>
            </a:r>
          </a:p>
        </p:txBody>
      </p:sp>
    </p:spTree>
    <p:extLst>
      <p:ext uri="{BB962C8B-B14F-4D97-AF65-F5344CB8AC3E}">
        <p14:creationId xmlns:p14="http://schemas.microsoft.com/office/powerpoint/2010/main" val="25510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1-2. ABC</a:t>
            </a:r>
            <a:r>
              <a:rPr lang="zh-TW" altLang="en-US" b="1" dirty="0">
                <a:solidFill>
                  <a:srgbClr val="FF0000"/>
                </a:solidFill>
              </a:rPr>
              <a:t>存貨分類</a:t>
            </a:r>
            <a:r>
              <a:rPr lang="zh-TW" altLang="en-US" b="1" dirty="0" smtClean="0">
                <a:solidFill>
                  <a:srgbClr val="FF0000"/>
                </a:solidFill>
              </a:rPr>
              <a:t>方式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12</a:t>
            </a:fld>
            <a:endParaRPr lang="zh-TW" altLang="en-US"/>
          </a:p>
        </p:txBody>
      </p:sp>
      <p:pic>
        <p:nvPicPr>
          <p:cNvPr id="6" name="圖片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7330"/>
            <a:ext cx="9144000" cy="459596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5868144" y="6611778"/>
            <a:ext cx="3275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1000" u="sng" dirty="0" err="1">
                <a:hlinkClick r:id="rId3"/>
              </a:rPr>
              <a:t>呂錦山</a:t>
            </a:r>
            <a:r>
              <a:rPr lang="en-US" altLang="zh-TW" sz="1000" dirty="0"/>
              <a:t>, </a:t>
            </a:r>
            <a:r>
              <a:rPr lang="en-US" altLang="zh-TW" sz="1000" u="sng" dirty="0" err="1">
                <a:hlinkClick r:id="rId4"/>
              </a:rPr>
              <a:t>王翊和</a:t>
            </a:r>
            <a:r>
              <a:rPr lang="zh-TW" altLang="zh-TW" sz="1000" dirty="0"/>
              <a:t>，國際物流與供應鏈管理，前程，</a:t>
            </a:r>
            <a:r>
              <a:rPr lang="en-US" altLang="zh-TW" sz="1000" dirty="0"/>
              <a:t>2014</a:t>
            </a:r>
            <a:r>
              <a:rPr lang="zh-TW" altLang="zh-TW" sz="1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59526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1-2. ABC</a:t>
            </a:r>
            <a:r>
              <a:rPr lang="zh-TW" altLang="en-US" b="1" dirty="0">
                <a:solidFill>
                  <a:srgbClr val="FF0000"/>
                </a:solidFill>
              </a:rPr>
              <a:t>存貨分類</a:t>
            </a:r>
            <a:r>
              <a:rPr lang="zh-TW" altLang="en-US" b="1" dirty="0" smtClean="0">
                <a:solidFill>
                  <a:srgbClr val="FF0000"/>
                </a:solidFill>
              </a:rPr>
              <a:t>方式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13995"/>
          </a:xfrm>
        </p:spPr>
        <p:txBody>
          <a:bodyPr/>
          <a:lstStyle/>
          <a:p>
            <a:r>
              <a:rPr lang="zh-TW" altLang="en-US" dirty="0"/>
              <a:t>依不同存貨的重要性加以分類，</a:t>
            </a:r>
            <a:r>
              <a:rPr lang="zh-TW" altLang="en-US" dirty="0" smtClean="0"/>
              <a:t>作為</a:t>
            </a:r>
            <a:r>
              <a:rPr lang="zh-TW" altLang="en-US" dirty="0"/>
              <a:t>實施重點管理的基礎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lvl="1"/>
            <a:r>
              <a:rPr lang="en-US" altLang="zh-TW" sz="2400" b="1" dirty="0" smtClean="0">
                <a:solidFill>
                  <a:srgbClr val="FFC000"/>
                </a:solidFill>
              </a:rPr>
              <a:t>A</a:t>
            </a:r>
            <a:r>
              <a:rPr lang="zh-TW" altLang="en-US" sz="2400" b="1" dirty="0">
                <a:solidFill>
                  <a:srgbClr val="FFC000"/>
                </a:solidFill>
              </a:rPr>
              <a:t>類物料：存貨數量最少，約占庫存數量的</a:t>
            </a:r>
            <a:r>
              <a:rPr lang="en-US" altLang="zh-TW" sz="2400" b="1" dirty="0">
                <a:solidFill>
                  <a:srgbClr val="FFC000"/>
                </a:solidFill>
              </a:rPr>
              <a:t>15%</a:t>
            </a:r>
            <a:r>
              <a:rPr lang="zh-TW" altLang="en-US" sz="2400" b="1" dirty="0">
                <a:solidFill>
                  <a:srgbClr val="FFC000"/>
                </a:solidFill>
              </a:rPr>
              <a:t>∼</a:t>
            </a:r>
            <a:r>
              <a:rPr lang="en-US" altLang="zh-TW" sz="2400" b="1" dirty="0">
                <a:solidFill>
                  <a:srgbClr val="FFC000"/>
                </a:solidFill>
              </a:rPr>
              <a:t>20%</a:t>
            </a:r>
            <a:r>
              <a:rPr lang="zh-TW" altLang="en-US" sz="2400" b="1" dirty="0">
                <a:solidFill>
                  <a:srgbClr val="FFC000"/>
                </a:solidFill>
              </a:rPr>
              <a:t>，但存貨的</a:t>
            </a:r>
            <a:r>
              <a:rPr lang="zh-TW" altLang="en-US" sz="2400" b="1" dirty="0" smtClean="0">
                <a:solidFill>
                  <a:srgbClr val="FFC000"/>
                </a:solidFill>
              </a:rPr>
              <a:t>價值卻</a:t>
            </a:r>
            <a:r>
              <a:rPr lang="zh-TW" altLang="en-US" sz="2400" b="1" dirty="0">
                <a:solidFill>
                  <a:srgbClr val="FFC000"/>
                </a:solidFill>
              </a:rPr>
              <a:t>最大，約占</a:t>
            </a:r>
            <a:r>
              <a:rPr lang="en-US" altLang="zh-TW" sz="2400" b="1" dirty="0">
                <a:solidFill>
                  <a:srgbClr val="FFC000"/>
                </a:solidFill>
              </a:rPr>
              <a:t>70%</a:t>
            </a:r>
            <a:r>
              <a:rPr lang="zh-TW" altLang="en-US" sz="2400" b="1" dirty="0">
                <a:solidFill>
                  <a:srgbClr val="FFC000"/>
                </a:solidFill>
              </a:rPr>
              <a:t>∼</a:t>
            </a:r>
            <a:r>
              <a:rPr lang="en-US" altLang="zh-TW" sz="2400" b="1" dirty="0">
                <a:solidFill>
                  <a:srgbClr val="FFC000"/>
                </a:solidFill>
              </a:rPr>
              <a:t>80%</a:t>
            </a:r>
            <a:r>
              <a:rPr lang="zh-TW" altLang="en-US" sz="2400" b="1" dirty="0">
                <a:solidFill>
                  <a:srgbClr val="FFC000"/>
                </a:solidFill>
              </a:rPr>
              <a:t>的存貨價值。</a:t>
            </a:r>
          </a:p>
          <a:p>
            <a:pPr lvl="1"/>
            <a:r>
              <a:rPr lang="en-US" altLang="zh-TW" sz="2400" b="1" dirty="0" smtClean="0">
                <a:solidFill>
                  <a:srgbClr val="00B0F0"/>
                </a:solidFill>
              </a:rPr>
              <a:t>B</a:t>
            </a:r>
            <a:r>
              <a:rPr lang="zh-TW" altLang="en-US" sz="2400" b="1" dirty="0">
                <a:solidFill>
                  <a:srgbClr val="00B0F0"/>
                </a:solidFill>
              </a:rPr>
              <a:t>類物料：存貨數量約占庫存數量的</a:t>
            </a:r>
            <a:r>
              <a:rPr lang="en-US" altLang="zh-TW" sz="2400" b="1" dirty="0">
                <a:solidFill>
                  <a:srgbClr val="00B0F0"/>
                </a:solidFill>
              </a:rPr>
              <a:t>30%</a:t>
            </a:r>
            <a:r>
              <a:rPr lang="zh-TW" altLang="en-US" sz="2400" b="1" dirty="0">
                <a:solidFill>
                  <a:srgbClr val="00B0F0"/>
                </a:solidFill>
              </a:rPr>
              <a:t>，存貨的價值約占</a:t>
            </a:r>
            <a:r>
              <a:rPr lang="en-US" altLang="zh-TW" sz="2400" b="1" dirty="0">
                <a:solidFill>
                  <a:srgbClr val="00B0F0"/>
                </a:solidFill>
              </a:rPr>
              <a:t>15%</a:t>
            </a:r>
            <a:r>
              <a:rPr lang="zh-TW" altLang="en-US" sz="2400" b="1" dirty="0" smtClean="0">
                <a:solidFill>
                  <a:srgbClr val="00B0F0"/>
                </a:solidFill>
              </a:rPr>
              <a:t>∼</a:t>
            </a:r>
            <a:r>
              <a:rPr lang="en-US" altLang="zh-TW" sz="2400" b="1" dirty="0" smtClean="0">
                <a:solidFill>
                  <a:srgbClr val="00B0F0"/>
                </a:solidFill>
              </a:rPr>
              <a:t>25</a:t>
            </a:r>
            <a:r>
              <a:rPr lang="en-US" altLang="zh-TW" sz="2400" b="1" dirty="0">
                <a:solidFill>
                  <a:srgbClr val="00B0F0"/>
                </a:solidFill>
              </a:rPr>
              <a:t>%</a:t>
            </a:r>
            <a:r>
              <a:rPr lang="zh-TW" altLang="en-US" sz="2400" b="1" dirty="0">
                <a:solidFill>
                  <a:srgbClr val="00B0F0"/>
                </a:solidFill>
              </a:rPr>
              <a:t>。</a:t>
            </a:r>
          </a:p>
          <a:p>
            <a:pPr lvl="1"/>
            <a:r>
              <a:rPr lang="en-US" altLang="zh-TW" sz="2400" b="1" dirty="0" smtClean="0">
                <a:solidFill>
                  <a:srgbClr val="FF00FF"/>
                </a:solidFill>
              </a:rPr>
              <a:t>C</a:t>
            </a:r>
            <a:r>
              <a:rPr lang="zh-TW" altLang="en-US" sz="2400" b="1" dirty="0">
                <a:solidFill>
                  <a:srgbClr val="FF00FF"/>
                </a:solidFill>
              </a:rPr>
              <a:t>類物料：存貨數量最多，約占庫存數量的</a:t>
            </a:r>
            <a:r>
              <a:rPr lang="en-US" altLang="zh-TW" sz="2400" b="1" dirty="0">
                <a:solidFill>
                  <a:srgbClr val="FF00FF"/>
                </a:solidFill>
              </a:rPr>
              <a:t>55%</a:t>
            </a:r>
            <a:r>
              <a:rPr lang="zh-TW" altLang="en-US" sz="2400" b="1" dirty="0">
                <a:solidFill>
                  <a:srgbClr val="FF00FF"/>
                </a:solidFill>
              </a:rPr>
              <a:t>，但存貨的價值卻</a:t>
            </a:r>
            <a:r>
              <a:rPr lang="zh-TW" altLang="en-US" sz="2400" b="1" dirty="0" smtClean="0">
                <a:solidFill>
                  <a:srgbClr val="FF00FF"/>
                </a:solidFill>
              </a:rPr>
              <a:t>最少，</a:t>
            </a:r>
            <a:r>
              <a:rPr lang="zh-TW" altLang="en-US" sz="2400" b="1" dirty="0">
                <a:solidFill>
                  <a:srgbClr val="FF00FF"/>
                </a:solidFill>
              </a:rPr>
              <a:t>約占</a:t>
            </a:r>
            <a:r>
              <a:rPr lang="en-US" altLang="zh-TW" sz="2400" b="1" dirty="0">
                <a:solidFill>
                  <a:srgbClr val="FF00FF"/>
                </a:solidFill>
              </a:rPr>
              <a:t>5%</a:t>
            </a:r>
            <a:r>
              <a:rPr lang="zh-TW" altLang="en-US" sz="2400" b="1" dirty="0">
                <a:solidFill>
                  <a:srgbClr val="FF00FF"/>
                </a:solidFill>
              </a:rPr>
              <a:t>。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13</a:t>
            </a:fld>
            <a:endParaRPr lang="zh-TW" altLang="en-US"/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28800"/>
            <a:ext cx="4067944" cy="184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0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1-3. </a:t>
            </a:r>
            <a:r>
              <a:rPr lang="zh-TW" altLang="en-US" b="1" dirty="0" smtClean="0">
                <a:solidFill>
                  <a:srgbClr val="FF0000"/>
                </a:solidFill>
              </a:rPr>
              <a:t>存貨成本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一般而言，存貨管理中必須考慮的相關成本，分別</a:t>
            </a:r>
            <a:r>
              <a:rPr lang="zh-TW" altLang="en-US" dirty="0" smtClean="0"/>
              <a:t>為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endParaRPr lang="en-US" altLang="zh-TW" dirty="0" smtClean="0">
              <a:latin typeface="新細明體"/>
              <a:ea typeface="新細明體"/>
            </a:endParaRPr>
          </a:p>
          <a:p>
            <a:pPr lvl="1"/>
            <a:r>
              <a:rPr lang="zh-TW" altLang="en-US" dirty="0" smtClean="0"/>
              <a:t>產品</a:t>
            </a:r>
            <a:r>
              <a:rPr lang="zh-TW" altLang="en-US" dirty="0"/>
              <a:t>成本（</a:t>
            </a:r>
            <a:r>
              <a:rPr lang="en-US" altLang="zh-TW" dirty="0" smtClean="0"/>
              <a:t>Product Cost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訂購</a:t>
            </a:r>
            <a:r>
              <a:rPr lang="zh-TW" altLang="en-US" dirty="0"/>
              <a:t>成本（</a:t>
            </a:r>
            <a:r>
              <a:rPr lang="en-US" altLang="zh-TW" dirty="0"/>
              <a:t>Ordering Cost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持有</a:t>
            </a:r>
            <a:r>
              <a:rPr lang="zh-TW" altLang="en-US" dirty="0"/>
              <a:t>成本（</a:t>
            </a:r>
            <a:r>
              <a:rPr lang="en-US" altLang="zh-TW" dirty="0"/>
              <a:t>Carrying Cost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缺貨成本（</a:t>
            </a:r>
            <a:r>
              <a:rPr lang="en-US" altLang="zh-TW" dirty="0"/>
              <a:t>Stock-out Cost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11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1-3. </a:t>
            </a:r>
            <a:r>
              <a:rPr lang="zh-TW" altLang="en-US" b="1" dirty="0" smtClean="0">
                <a:solidFill>
                  <a:srgbClr val="FF0000"/>
                </a:solidFill>
              </a:rPr>
              <a:t>存貨成本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產品</a:t>
            </a:r>
            <a:r>
              <a:rPr lang="zh-TW" altLang="en-US" dirty="0"/>
              <a:t>成本（</a:t>
            </a:r>
            <a:r>
              <a:rPr lang="en-US" altLang="zh-TW" dirty="0" smtClean="0"/>
              <a:t>Product Cost</a:t>
            </a:r>
            <a:r>
              <a:rPr lang="zh-TW" altLang="en-US" dirty="0" smtClean="0"/>
              <a:t>）</a:t>
            </a:r>
            <a:r>
              <a:rPr lang="zh-TW" altLang="en-US" dirty="0">
                <a:latin typeface="新細明體"/>
                <a:ea typeface="新細明體"/>
              </a:rPr>
              <a:t> ：</a:t>
            </a:r>
            <a:endParaRPr lang="en-US" altLang="zh-TW" dirty="0" smtClean="0"/>
          </a:p>
          <a:p>
            <a:pPr lvl="1"/>
            <a:r>
              <a:rPr lang="zh-TW" altLang="en-US" dirty="0"/>
              <a:t>從供應商處取得商品所發生之成本，為存貨管理必須考量的重要</a:t>
            </a:r>
            <a:r>
              <a:rPr lang="zh-TW" altLang="en-US" dirty="0" smtClean="0"/>
              <a:t>成本</a:t>
            </a:r>
            <a:r>
              <a:rPr lang="zh-TW" altLang="en-US" dirty="0"/>
              <a:t>之一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00B050"/>
                </a:solidFill>
              </a:rPr>
              <a:t>不同訂購量所享有之折扣</a:t>
            </a:r>
            <a:r>
              <a:rPr lang="zh-TW" altLang="en-US" dirty="0" smtClean="0"/>
              <a:t>及</a:t>
            </a:r>
            <a:r>
              <a:rPr lang="zh-TW" altLang="en-US" dirty="0" smtClean="0">
                <a:solidFill>
                  <a:srgbClr val="00B050"/>
                </a:solidFill>
              </a:rPr>
              <a:t>供應商之授信條件</a:t>
            </a:r>
            <a:r>
              <a:rPr lang="zh-TW" altLang="en-US" dirty="0" smtClean="0"/>
              <a:t>，均會影響產品成本</a:t>
            </a:r>
            <a:r>
              <a:rPr lang="zh-TW" altLang="en-US" dirty="0" smtClean="0">
                <a:latin typeface="新細明體"/>
                <a:ea typeface="新細明體"/>
              </a:rPr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6631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1-3. </a:t>
            </a:r>
            <a:r>
              <a:rPr lang="zh-TW" altLang="en-US" b="1" dirty="0" smtClean="0">
                <a:solidFill>
                  <a:srgbClr val="FF0000"/>
                </a:solidFill>
              </a:rPr>
              <a:t>存貨成本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訂購</a:t>
            </a:r>
            <a:r>
              <a:rPr lang="zh-TW" altLang="en-US" dirty="0"/>
              <a:t>成本（</a:t>
            </a:r>
            <a:r>
              <a:rPr lang="en-US" altLang="zh-TW" dirty="0"/>
              <a:t>Ordering Cost</a:t>
            </a:r>
            <a:r>
              <a:rPr lang="zh-TW" altLang="en-US" dirty="0"/>
              <a:t>）</a:t>
            </a:r>
            <a:r>
              <a:rPr lang="zh-TW" altLang="en-US" dirty="0" smtClean="0">
                <a:latin typeface="新細明體"/>
                <a:ea typeface="新細明體"/>
              </a:rPr>
              <a:t> 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包括</a:t>
            </a:r>
            <a:r>
              <a:rPr lang="zh-TW" altLang="en-US" dirty="0"/>
              <a:t>編製及發出訂單、選擇供應商、搬運或運送物料、物</a:t>
            </a:r>
            <a:r>
              <a:rPr lang="zh-TW" altLang="en-US" dirty="0" smtClean="0"/>
              <a:t>料到</a:t>
            </a:r>
            <a:r>
              <a:rPr lang="zh-TW" altLang="en-US" dirty="0"/>
              <a:t>達時的驗收及檢驗存貨之成本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此</a:t>
            </a:r>
            <a:r>
              <a:rPr lang="zh-TW" altLang="en-US" dirty="0"/>
              <a:t>成本</a:t>
            </a:r>
            <a:r>
              <a:rPr lang="zh-TW" altLang="en-US" dirty="0">
                <a:solidFill>
                  <a:srgbClr val="00B050"/>
                </a:solidFill>
              </a:rPr>
              <a:t>與採購金額與項目多寡</a:t>
            </a:r>
            <a:r>
              <a:rPr lang="zh-TW" altLang="en-US" dirty="0" smtClean="0">
                <a:solidFill>
                  <a:srgbClr val="00B050"/>
                </a:solidFill>
              </a:rPr>
              <a:t>無關</a:t>
            </a:r>
            <a:r>
              <a:rPr lang="zh-TW" altLang="en-US" dirty="0">
                <a:solidFill>
                  <a:srgbClr val="00B050"/>
                </a:solidFill>
              </a:rPr>
              <a:t>，而與核發出訂單之次數相關，次數越多，成本越高。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6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1-3. </a:t>
            </a:r>
            <a:r>
              <a:rPr lang="zh-TW" altLang="en-US" b="1" dirty="0" smtClean="0">
                <a:solidFill>
                  <a:srgbClr val="FF0000"/>
                </a:solidFill>
              </a:rPr>
              <a:t>存貨成本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持有成本（</a:t>
            </a:r>
            <a:r>
              <a:rPr lang="en-US" altLang="zh-TW" dirty="0"/>
              <a:t>Carrying Cost</a:t>
            </a:r>
            <a:r>
              <a:rPr lang="zh-TW" altLang="en-US" dirty="0" smtClean="0"/>
              <a:t>）</a:t>
            </a:r>
            <a:r>
              <a:rPr lang="zh-TW" altLang="en-US" dirty="0" smtClean="0">
                <a:latin typeface="新細明體"/>
                <a:ea typeface="新細明體"/>
              </a:rPr>
              <a:t> 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為</a:t>
            </a:r>
            <a:r>
              <a:rPr lang="zh-TW" altLang="en-US" dirty="0"/>
              <a:t>企業持有準備供銷售商品的存貨所導致的成本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此</a:t>
            </a:r>
            <a:r>
              <a:rPr lang="zh-TW" altLang="en-US" dirty="0"/>
              <a:t>類</a:t>
            </a:r>
            <a:r>
              <a:rPr lang="zh-TW" altLang="en-US" dirty="0" smtClean="0"/>
              <a:t>成本包括</a:t>
            </a:r>
            <a:r>
              <a:rPr lang="zh-TW" altLang="en-US" dirty="0"/>
              <a:t>資金因投資於存貨，而喪失其他獲利之</a:t>
            </a:r>
            <a:r>
              <a:rPr lang="zh-TW" altLang="en-US" dirty="0">
                <a:solidFill>
                  <a:srgbClr val="00B050"/>
                </a:solidFill>
              </a:rPr>
              <a:t>機會成本</a:t>
            </a:r>
            <a:r>
              <a:rPr lang="zh-TW" altLang="en-US" dirty="0"/>
              <a:t>，此為所有</a:t>
            </a:r>
            <a:r>
              <a:rPr lang="zh-TW" altLang="en-US" dirty="0" smtClean="0"/>
              <a:t>存貨持有</a:t>
            </a:r>
            <a:r>
              <a:rPr lang="zh-TW" altLang="en-US" dirty="0"/>
              <a:t>成本的最主要項目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其他</a:t>
            </a:r>
            <a:r>
              <a:rPr lang="zh-TW" altLang="en-US" dirty="0"/>
              <a:t>有關之持有成本，包含</a:t>
            </a:r>
            <a:r>
              <a:rPr lang="zh-TW" altLang="en-US" dirty="0">
                <a:solidFill>
                  <a:srgbClr val="00B050"/>
                </a:solidFill>
              </a:rPr>
              <a:t>倉庫之租金、</a:t>
            </a:r>
            <a:r>
              <a:rPr lang="zh-TW" altLang="en-US" dirty="0" smtClean="0">
                <a:solidFill>
                  <a:srgbClr val="00B050"/>
                </a:solidFill>
              </a:rPr>
              <a:t>保險費</a:t>
            </a:r>
            <a:r>
              <a:rPr lang="zh-TW" altLang="en-US" dirty="0">
                <a:solidFill>
                  <a:srgbClr val="00B050"/>
                </a:solidFill>
              </a:rPr>
              <a:t>、存貨過時、折舊、損壞成本</a:t>
            </a:r>
            <a:r>
              <a:rPr lang="zh-TW" altLang="en-US" dirty="0"/>
              <a:t>等。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6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1-3. </a:t>
            </a:r>
            <a:r>
              <a:rPr lang="zh-TW" altLang="en-US" b="1" dirty="0" smtClean="0">
                <a:solidFill>
                  <a:srgbClr val="FF0000"/>
                </a:solidFill>
              </a:rPr>
              <a:t>存貨成本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缺貨成本（</a:t>
            </a:r>
            <a:r>
              <a:rPr lang="en-US" altLang="zh-TW" dirty="0"/>
              <a:t>Stock-out Cost</a:t>
            </a:r>
            <a:r>
              <a:rPr lang="zh-TW" altLang="en-US" dirty="0" smtClean="0"/>
              <a:t>）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00B050"/>
                </a:solidFill>
              </a:rPr>
              <a:t>缺貨</a:t>
            </a:r>
            <a:r>
              <a:rPr lang="zh-TW" altLang="en-US" dirty="0">
                <a:solidFill>
                  <a:srgbClr val="00B050"/>
                </a:solidFill>
              </a:rPr>
              <a:t>指當顧客對某一產品有需求時，卻無法供應該產品</a:t>
            </a:r>
            <a:r>
              <a:rPr lang="zh-TW" altLang="en-US" dirty="0" smtClean="0">
                <a:solidFill>
                  <a:srgbClr val="00B050"/>
                </a:solidFill>
              </a:rPr>
              <a:t>。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pPr lvl="1"/>
            <a:r>
              <a:rPr lang="zh-TW" altLang="en-US" dirty="0" smtClean="0">
                <a:solidFill>
                  <a:srgbClr val="00B050"/>
                </a:solidFill>
              </a:rPr>
              <a:t>缺貨</a:t>
            </a:r>
            <a:r>
              <a:rPr lang="zh-TW" altLang="en-US" dirty="0">
                <a:solidFill>
                  <a:srgbClr val="00B050"/>
                </a:solidFill>
              </a:rPr>
              <a:t>成本</a:t>
            </a:r>
            <a:r>
              <a:rPr lang="zh-TW" altLang="en-US" dirty="0" smtClean="0">
                <a:solidFill>
                  <a:srgbClr val="00B050"/>
                </a:solidFill>
              </a:rPr>
              <a:t>包括</a:t>
            </a:r>
            <a:r>
              <a:rPr lang="zh-TW" altLang="en-US" dirty="0">
                <a:solidFill>
                  <a:srgbClr val="00B050"/>
                </a:solidFill>
              </a:rPr>
              <a:t>緊急訂購成本，</a:t>
            </a:r>
            <a:r>
              <a:rPr lang="zh-TW" altLang="en-US" dirty="0"/>
              <a:t>例如：額外之訂購成本及相關之運輸成本，以及</a:t>
            </a:r>
            <a:r>
              <a:rPr lang="zh-TW" altLang="en-US" dirty="0" smtClean="0"/>
              <a:t>可能</a:t>
            </a:r>
            <a:r>
              <a:rPr lang="zh-TW" altLang="en-US" dirty="0"/>
              <a:t>因顧客買不到貨而喪失顧客的成本。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64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1-4. </a:t>
            </a:r>
            <a:r>
              <a:rPr lang="zh-TW" altLang="en-US" b="1" dirty="0" smtClean="0">
                <a:solidFill>
                  <a:srgbClr val="FF0000"/>
                </a:solidFill>
              </a:rPr>
              <a:t>如何</a:t>
            </a:r>
            <a:r>
              <a:rPr lang="zh-TW" altLang="en-US" b="1" dirty="0">
                <a:solidFill>
                  <a:srgbClr val="FF0000"/>
                </a:solidFill>
              </a:rPr>
              <a:t>維持合理存量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25963"/>
          </a:xfrm>
        </p:spPr>
        <p:txBody>
          <a:bodyPr/>
          <a:lstStyle/>
          <a:p>
            <a:r>
              <a:rPr lang="zh-TW" altLang="en-US" dirty="0" smtClean="0"/>
              <a:t>存貨</a:t>
            </a:r>
            <a:r>
              <a:rPr lang="zh-TW" altLang="en-US" dirty="0"/>
              <a:t>管理的兩項主要</a:t>
            </a:r>
            <a:r>
              <a:rPr lang="zh-TW" altLang="en-US" dirty="0" smtClean="0"/>
              <a:t>目的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endParaRPr lang="en-US" altLang="zh-TW" dirty="0" smtClean="0">
              <a:latin typeface="新細明體"/>
              <a:ea typeface="新細明體"/>
            </a:endParaRPr>
          </a:p>
          <a:p>
            <a:pPr lvl="1"/>
            <a:r>
              <a:rPr lang="zh-TW" altLang="en-US" dirty="0" smtClean="0">
                <a:solidFill>
                  <a:srgbClr val="00B050"/>
                </a:solidFill>
              </a:rPr>
              <a:t>一</a:t>
            </a:r>
            <a:r>
              <a:rPr lang="zh-TW" altLang="en-US" dirty="0">
                <a:solidFill>
                  <a:srgbClr val="00B050"/>
                </a:solidFill>
              </a:rPr>
              <a:t>為維持合理（或最適）顧客服務</a:t>
            </a:r>
            <a:r>
              <a:rPr lang="zh-TW" altLang="en-US" dirty="0" smtClean="0">
                <a:solidFill>
                  <a:srgbClr val="00B050"/>
                </a:solidFill>
              </a:rPr>
              <a:t>水準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pPr lvl="1"/>
            <a:r>
              <a:rPr lang="zh-TW" altLang="en-US" dirty="0" smtClean="0">
                <a:solidFill>
                  <a:srgbClr val="00B050"/>
                </a:solidFill>
              </a:rPr>
              <a:t>二使存貨</a:t>
            </a:r>
            <a:r>
              <a:rPr lang="zh-TW" altLang="en-US" dirty="0">
                <a:solidFill>
                  <a:srgbClr val="00B050"/>
                </a:solidFill>
              </a:rPr>
              <a:t>最小</a:t>
            </a:r>
            <a:r>
              <a:rPr lang="zh-TW" altLang="en-US" dirty="0" smtClean="0">
                <a:solidFill>
                  <a:srgbClr val="00B050"/>
                </a:solidFill>
              </a:rPr>
              <a:t>化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r>
              <a:rPr lang="zh-TW" altLang="en-US" dirty="0" smtClean="0">
                <a:solidFill>
                  <a:srgbClr val="00B050"/>
                </a:solidFill>
              </a:rPr>
              <a:t>但</a:t>
            </a:r>
            <a:r>
              <a:rPr lang="zh-TW" altLang="en-US" dirty="0">
                <a:solidFill>
                  <a:srgbClr val="00B050"/>
                </a:solidFill>
              </a:rPr>
              <a:t>兩者常會牴觸，故必須取得平衡點</a:t>
            </a:r>
            <a:r>
              <a:rPr lang="zh-TW" altLang="en-US" dirty="0" smtClean="0">
                <a:solidFill>
                  <a:srgbClr val="00B050"/>
                </a:solidFill>
              </a:rPr>
              <a:t>。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r>
              <a:rPr lang="zh-TW" altLang="en-US" dirty="0" smtClean="0"/>
              <a:t>因</a:t>
            </a:r>
            <a:r>
              <a:rPr lang="zh-TW" altLang="en-US" dirty="0"/>
              <a:t>一味追求存貨最小化</a:t>
            </a:r>
            <a:r>
              <a:rPr lang="zh-TW" altLang="en-US" dirty="0" smtClean="0"/>
              <a:t>往往</a:t>
            </a:r>
            <a:r>
              <a:rPr lang="zh-TW" altLang="en-US" dirty="0"/>
              <a:t>會降低顧客服務品質；而一味追求最高顧客服務水準也往往會使存貨成本</a:t>
            </a:r>
            <a:r>
              <a:rPr lang="zh-TW" altLang="en-US" dirty="0" smtClean="0"/>
              <a:t>攀升</a:t>
            </a:r>
            <a:r>
              <a:rPr lang="zh-TW" altLang="en-US" dirty="0" smtClean="0">
                <a:latin typeface="新細明體"/>
                <a:ea typeface="新細明體"/>
              </a:rPr>
              <a:t>。</a:t>
            </a:r>
            <a:endParaRPr lang="en-US" altLang="zh-TW" dirty="0" smtClean="0">
              <a:latin typeface="新細明體"/>
              <a:ea typeface="新細明體"/>
            </a:endParaRPr>
          </a:p>
          <a:p>
            <a:r>
              <a:rPr lang="zh-TW" altLang="en-US" dirty="0" smtClean="0"/>
              <a:t>整體</a:t>
            </a:r>
            <a:r>
              <a:rPr lang="zh-TW" altLang="en-US" dirty="0"/>
              <a:t>存貨管理所追求的目標，為如何使</a:t>
            </a:r>
            <a:r>
              <a:rPr lang="zh-TW" altLang="en-US" dirty="0" smtClean="0"/>
              <a:t>存貨</a:t>
            </a:r>
            <a:r>
              <a:rPr lang="zh-TW" altLang="en-US" dirty="0"/>
              <a:t>水準與顧客服務水準達成平衡。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326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723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1-4. </a:t>
            </a:r>
            <a:r>
              <a:rPr lang="zh-TW" altLang="en-US" b="1" dirty="0" smtClean="0">
                <a:solidFill>
                  <a:srgbClr val="FF0000"/>
                </a:solidFill>
              </a:rPr>
              <a:t>如何</a:t>
            </a:r>
            <a:r>
              <a:rPr lang="zh-TW" altLang="en-US" b="1" dirty="0">
                <a:solidFill>
                  <a:srgbClr val="FF0000"/>
                </a:solidFill>
              </a:rPr>
              <a:t>維持合理存量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4525963"/>
          </a:xfrm>
        </p:spPr>
        <p:txBody>
          <a:bodyPr/>
          <a:lstStyle/>
          <a:p>
            <a:r>
              <a:rPr lang="zh-TW" altLang="en-US" dirty="0"/>
              <a:t>存量過剩會造成下列各種損失：</a:t>
            </a:r>
          </a:p>
          <a:p>
            <a:pPr lvl="1"/>
            <a:r>
              <a:rPr lang="zh-TW" altLang="en-US" dirty="0" smtClean="0"/>
              <a:t>存貨</a:t>
            </a:r>
            <a:r>
              <a:rPr lang="zh-TW" altLang="en-US" dirty="0"/>
              <a:t>週轉慢、積壓很多資金。</a:t>
            </a:r>
          </a:p>
          <a:p>
            <a:pPr lvl="1"/>
            <a:r>
              <a:rPr lang="zh-TW" altLang="en-US" dirty="0" smtClean="0"/>
              <a:t>物</a:t>
            </a:r>
            <a:r>
              <a:rPr lang="zh-TW" altLang="en-US" dirty="0"/>
              <a:t>料會折舊或陳腐而變成廢料、廢品。</a:t>
            </a:r>
          </a:p>
          <a:p>
            <a:pPr lvl="1"/>
            <a:r>
              <a:rPr lang="zh-TW" altLang="en-US" dirty="0" smtClean="0"/>
              <a:t>物</a:t>
            </a:r>
            <a:r>
              <a:rPr lang="zh-TW" altLang="en-US" dirty="0"/>
              <a:t>料流行過時或新產品設計出現，造成銷售不出而形成呆料、呆貨。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7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1-4. </a:t>
            </a:r>
            <a:r>
              <a:rPr lang="zh-TW" altLang="en-US" b="1" dirty="0" smtClean="0">
                <a:solidFill>
                  <a:srgbClr val="FF0000"/>
                </a:solidFill>
              </a:rPr>
              <a:t>如何</a:t>
            </a:r>
            <a:r>
              <a:rPr lang="zh-TW" altLang="en-US" b="1" dirty="0">
                <a:solidFill>
                  <a:srgbClr val="FF0000"/>
                </a:solidFill>
              </a:rPr>
              <a:t>維持合理存量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412776"/>
            <a:ext cx="9036496" cy="4525963"/>
          </a:xfrm>
        </p:spPr>
        <p:txBody>
          <a:bodyPr/>
          <a:lstStyle/>
          <a:p>
            <a:r>
              <a:rPr lang="zh-TW" altLang="en-US" dirty="0" smtClean="0"/>
              <a:t>存量</a:t>
            </a:r>
            <a:r>
              <a:rPr lang="zh-TW" altLang="en-US" dirty="0"/>
              <a:t>短缺會造成下列各種損失：</a:t>
            </a:r>
          </a:p>
          <a:p>
            <a:pPr lvl="1"/>
            <a:r>
              <a:rPr lang="zh-TW" altLang="en-US" dirty="0" smtClean="0"/>
              <a:t>生產線</a:t>
            </a:r>
            <a:r>
              <a:rPr lang="zh-TW" altLang="en-US" dirty="0"/>
              <a:t>停工、待料、缺貨的損失。</a:t>
            </a:r>
          </a:p>
          <a:p>
            <a:pPr lvl="1"/>
            <a:r>
              <a:rPr lang="zh-TW" altLang="en-US" dirty="0" smtClean="0"/>
              <a:t>遲延</a:t>
            </a:r>
            <a:r>
              <a:rPr lang="zh-TW" altLang="en-US" dirty="0"/>
              <a:t>交貨而造成銷貨損失、顧客不滿甚至流失的損失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91880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1-4. </a:t>
            </a:r>
            <a:r>
              <a:rPr lang="zh-TW" altLang="en-US" b="1" dirty="0" smtClean="0">
                <a:solidFill>
                  <a:srgbClr val="FF0000"/>
                </a:solidFill>
              </a:rPr>
              <a:t>如何</a:t>
            </a:r>
            <a:r>
              <a:rPr lang="zh-TW" altLang="en-US" b="1" dirty="0">
                <a:solidFill>
                  <a:srgbClr val="FF0000"/>
                </a:solidFill>
              </a:rPr>
              <a:t>維持合理存量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813995"/>
          </a:xfrm>
        </p:spPr>
        <p:txBody>
          <a:bodyPr/>
          <a:lstStyle/>
          <a:p>
            <a:r>
              <a:rPr lang="zh-TW" altLang="en-US" dirty="0"/>
              <a:t>如何維持物流企業內合理的存貨水準，可採行的方式如下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>
                <a:solidFill>
                  <a:srgbClr val="00B050"/>
                </a:solidFill>
              </a:rPr>
              <a:t>遴選優良</a:t>
            </a:r>
            <a:r>
              <a:rPr lang="zh-TW" altLang="en-US" dirty="0" smtClean="0">
                <a:solidFill>
                  <a:srgbClr val="00B050"/>
                </a:solidFill>
              </a:rPr>
              <a:t>供應商</a:t>
            </a:r>
            <a:endParaRPr lang="en-US" altLang="zh-TW" dirty="0" smtClean="0">
              <a:solidFill>
                <a:srgbClr val="00B050"/>
              </a:solidFill>
            </a:endParaRPr>
          </a:p>
          <a:p>
            <a:pPr lvl="1"/>
            <a:r>
              <a:rPr lang="zh-TW" altLang="en-US" dirty="0" smtClean="0"/>
              <a:t>縮短</a:t>
            </a:r>
            <a:r>
              <a:rPr lang="zh-TW" altLang="en-US" dirty="0"/>
              <a:t>前置時間</a:t>
            </a:r>
          </a:p>
          <a:p>
            <a:pPr lvl="1"/>
            <a:r>
              <a:rPr lang="zh-TW" altLang="en-US" dirty="0" smtClean="0">
                <a:solidFill>
                  <a:srgbClr val="00B050"/>
                </a:solidFill>
              </a:rPr>
              <a:t>強化</a:t>
            </a:r>
            <a:r>
              <a:rPr lang="zh-TW" altLang="en-US" dirty="0">
                <a:solidFill>
                  <a:srgbClr val="00B050"/>
                </a:solidFill>
              </a:rPr>
              <a:t>銷售預測能力</a:t>
            </a:r>
          </a:p>
          <a:p>
            <a:pPr lvl="1"/>
            <a:r>
              <a:rPr lang="zh-TW" altLang="en-US" dirty="0" smtClean="0"/>
              <a:t>實施</a:t>
            </a:r>
            <a:r>
              <a:rPr lang="zh-TW" altLang="en-US" dirty="0"/>
              <a:t>及時供應系統</a:t>
            </a:r>
          </a:p>
          <a:p>
            <a:pPr lvl="1"/>
            <a:r>
              <a:rPr lang="zh-TW" altLang="en-US" dirty="0" smtClean="0">
                <a:solidFill>
                  <a:srgbClr val="00B050"/>
                </a:solidFill>
              </a:rPr>
              <a:t>採</a:t>
            </a:r>
            <a:r>
              <a:rPr lang="zh-TW" altLang="en-US" dirty="0">
                <a:solidFill>
                  <a:srgbClr val="00B050"/>
                </a:solidFill>
              </a:rPr>
              <a:t>行經濟訂購量</a:t>
            </a:r>
          </a:p>
          <a:p>
            <a:pPr lvl="1"/>
            <a:r>
              <a:rPr lang="zh-TW" altLang="en-US" dirty="0" smtClean="0"/>
              <a:t>確保</a:t>
            </a:r>
            <a:r>
              <a:rPr lang="zh-TW" altLang="en-US" dirty="0"/>
              <a:t>存量記錄之正確性</a:t>
            </a:r>
          </a:p>
          <a:p>
            <a:pPr lvl="1"/>
            <a:r>
              <a:rPr lang="zh-TW" altLang="en-US" dirty="0" smtClean="0">
                <a:solidFill>
                  <a:srgbClr val="00B050"/>
                </a:solidFill>
              </a:rPr>
              <a:t>降低</a:t>
            </a:r>
            <a:r>
              <a:rPr lang="zh-TW" altLang="en-US" dirty="0">
                <a:solidFill>
                  <a:srgbClr val="00B050"/>
                </a:solidFill>
              </a:rPr>
              <a:t>物料品質不良率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627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FF0000"/>
                </a:solidFill>
              </a:rPr>
              <a:t>台灣企業於全球物流與供應鏈的各類存貨型態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985"/>
            <a:ext cx="8208912" cy="447328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68144" y="6611778"/>
            <a:ext cx="3275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1000" u="sng" dirty="0" err="1">
                <a:hlinkClick r:id="rId3"/>
              </a:rPr>
              <a:t>呂錦山</a:t>
            </a:r>
            <a:r>
              <a:rPr lang="en-US" altLang="zh-TW" sz="1000" dirty="0"/>
              <a:t>, </a:t>
            </a:r>
            <a:r>
              <a:rPr lang="en-US" altLang="zh-TW" sz="1000" u="sng" dirty="0" err="1">
                <a:hlinkClick r:id="rId4"/>
              </a:rPr>
              <a:t>王翊和</a:t>
            </a:r>
            <a:r>
              <a:rPr lang="zh-TW" altLang="zh-TW" sz="1000" dirty="0"/>
              <a:t>，國際物流與供應鏈管理，前程，</a:t>
            </a:r>
            <a:r>
              <a:rPr lang="en-US" altLang="zh-TW" sz="1000" dirty="0"/>
              <a:t>2014</a:t>
            </a:r>
            <a:r>
              <a:rPr lang="zh-TW" altLang="zh-TW" sz="1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410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2. </a:t>
            </a:r>
            <a:r>
              <a:rPr lang="zh-TW" altLang="en-US" dirty="0" smtClean="0"/>
              <a:t>安全存量</a:t>
            </a:r>
            <a:r>
              <a:rPr lang="zh-TW" altLang="en-US" dirty="0"/>
              <a:t>與再訂購點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2-1.</a:t>
            </a:r>
            <a:r>
              <a:rPr lang="zh-TW" altLang="en-US" b="1" dirty="0" smtClean="0">
                <a:solidFill>
                  <a:srgbClr val="FF0000"/>
                </a:solidFill>
              </a:rPr>
              <a:t>安全存量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813995"/>
          </a:xfrm>
        </p:spPr>
        <p:txBody>
          <a:bodyPr/>
          <a:lstStyle/>
          <a:p>
            <a:r>
              <a:rPr lang="zh-TW" altLang="en-US" dirty="0"/>
              <a:t>安全存量係指為了克服因前置時間與需求量變動所</a:t>
            </a:r>
            <a:r>
              <a:rPr lang="zh-TW" altLang="en-US" dirty="0" smtClean="0"/>
              <a:t>造成的</a:t>
            </a:r>
            <a:r>
              <a:rPr lang="zh-TW" altLang="en-US" dirty="0"/>
              <a:t>存貨短缺現象，廠商必須準備額外安全之庫存量，以避免缺貨風險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維持安全存量</a:t>
            </a:r>
            <a:r>
              <a:rPr lang="zh-TW" altLang="en-US" dirty="0"/>
              <a:t>的主要目的如下：</a:t>
            </a:r>
          </a:p>
          <a:p>
            <a:pPr lvl="1"/>
            <a:r>
              <a:rPr lang="zh-TW" altLang="en-US" dirty="0" smtClean="0">
                <a:solidFill>
                  <a:srgbClr val="00B050"/>
                </a:solidFill>
              </a:rPr>
              <a:t>緩衝</a:t>
            </a:r>
            <a:r>
              <a:rPr lang="zh-TW" altLang="en-US" dirty="0">
                <a:solidFill>
                  <a:srgbClr val="00B050"/>
                </a:solidFill>
              </a:rPr>
              <a:t>需求的不穩定性（</a:t>
            </a:r>
            <a:r>
              <a:rPr lang="en-US" altLang="zh-TW" dirty="0">
                <a:solidFill>
                  <a:srgbClr val="00B050"/>
                </a:solidFill>
              </a:rPr>
              <a:t>Uncertainty</a:t>
            </a:r>
            <a:r>
              <a:rPr lang="zh-TW" altLang="en-US" dirty="0">
                <a:solidFill>
                  <a:srgbClr val="00B050"/>
                </a:solidFill>
              </a:rPr>
              <a:t>）：</a:t>
            </a:r>
            <a:r>
              <a:rPr lang="zh-TW" altLang="en-US" dirty="0"/>
              <a:t>避免需求預測不準確所造成的</a:t>
            </a:r>
            <a:r>
              <a:rPr lang="zh-TW" altLang="en-US" dirty="0" smtClean="0"/>
              <a:t>缺貨</a:t>
            </a:r>
            <a:r>
              <a:rPr lang="zh-TW" altLang="en-US" dirty="0"/>
              <a:t>損失。</a:t>
            </a:r>
          </a:p>
          <a:p>
            <a:pPr lvl="1"/>
            <a:r>
              <a:rPr lang="zh-TW" altLang="en-US" dirty="0" smtClean="0">
                <a:solidFill>
                  <a:srgbClr val="00B050"/>
                </a:solidFill>
              </a:rPr>
              <a:t>提升</a:t>
            </a:r>
            <a:r>
              <a:rPr lang="zh-TW" altLang="en-US" dirty="0">
                <a:solidFill>
                  <a:srgbClr val="00B050"/>
                </a:solidFill>
              </a:rPr>
              <a:t>供應的穩定性：</a:t>
            </a:r>
            <a:r>
              <a:rPr lang="zh-TW" altLang="en-US" dirty="0"/>
              <a:t>避免因供應商供貨來源不可靠，例如：前置</a:t>
            </a:r>
            <a:r>
              <a:rPr lang="zh-TW" altLang="en-US" dirty="0" smtClean="0"/>
              <a:t>時間變動</a:t>
            </a:r>
            <a:r>
              <a:rPr lang="zh-TW" altLang="en-US" dirty="0"/>
              <a:t>過大或是物料不良率太高，而造成的缺貨損失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668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2-1.</a:t>
            </a:r>
            <a:r>
              <a:rPr lang="zh-TW" altLang="en-US" b="1" dirty="0" smtClean="0">
                <a:solidFill>
                  <a:srgbClr val="FF0000"/>
                </a:solidFill>
              </a:rPr>
              <a:t>安全存量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813995"/>
          </a:xfrm>
        </p:spPr>
        <p:txBody>
          <a:bodyPr/>
          <a:lstStyle/>
          <a:p>
            <a:r>
              <a:rPr lang="zh-TW" altLang="en-US" dirty="0"/>
              <a:t>影響安全存量之因素包含下列幾項：</a:t>
            </a:r>
          </a:p>
          <a:p>
            <a:pPr lvl="1"/>
            <a:r>
              <a:rPr lang="zh-TW" altLang="en-US" dirty="0" smtClean="0">
                <a:solidFill>
                  <a:srgbClr val="00B050"/>
                </a:solidFill>
              </a:rPr>
              <a:t>前</a:t>
            </a:r>
            <a:r>
              <a:rPr lang="zh-TW" altLang="en-US" dirty="0">
                <a:solidFill>
                  <a:srgbClr val="00B050"/>
                </a:solidFill>
              </a:rPr>
              <a:t>置時間與需求量</a:t>
            </a:r>
            <a:r>
              <a:rPr lang="zh-TW" altLang="en-US" dirty="0" smtClean="0">
                <a:solidFill>
                  <a:srgbClr val="00B050"/>
                </a:solidFill>
              </a:rPr>
              <a:t>：</a:t>
            </a:r>
            <a:r>
              <a:rPr lang="zh-TW" altLang="en-US" dirty="0" smtClean="0"/>
              <a:t>                                                                       前</a:t>
            </a:r>
            <a:r>
              <a:rPr lang="zh-TW" altLang="en-US" dirty="0"/>
              <a:t>置時間越長，需要越多的安全庫存才能達到</a:t>
            </a:r>
            <a:r>
              <a:rPr lang="zh-TW" altLang="en-US" dirty="0" smtClean="0"/>
              <a:t>一定</a:t>
            </a:r>
            <a:r>
              <a:rPr lang="zh-TW" altLang="en-US" dirty="0"/>
              <a:t>的服務水準；反之則越少。</a:t>
            </a:r>
          </a:p>
          <a:p>
            <a:pPr lvl="1"/>
            <a:r>
              <a:rPr lang="zh-TW" altLang="en-US" dirty="0" smtClean="0">
                <a:solidFill>
                  <a:srgbClr val="00B050"/>
                </a:solidFill>
              </a:rPr>
              <a:t>前</a:t>
            </a:r>
            <a:r>
              <a:rPr lang="zh-TW" altLang="en-US" dirty="0">
                <a:solidFill>
                  <a:srgbClr val="00B050"/>
                </a:solidFill>
              </a:rPr>
              <a:t>置時間與需求量之變異</a:t>
            </a:r>
            <a:r>
              <a:rPr lang="zh-TW" altLang="en-US" dirty="0" smtClean="0">
                <a:solidFill>
                  <a:srgbClr val="00B050"/>
                </a:solidFill>
              </a:rPr>
              <a:t>：                                                                </a:t>
            </a:r>
            <a:r>
              <a:rPr lang="zh-TW" altLang="en-US" dirty="0" smtClean="0"/>
              <a:t>前</a:t>
            </a:r>
            <a:r>
              <a:rPr lang="zh-TW" altLang="en-US" dirty="0"/>
              <a:t>置時間與需求量的變異越大，則</a:t>
            </a:r>
            <a:r>
              <a:rPr lang="zh-TW" altLang="en-US" dirty="0" smtClean="0"/>
              <a:t>安全存量</a:t>
            </a:r>
            <a:r>
              <a:rPr lang="zh-TW" altLang="en-US" dirty="0"/>
              <a:t>越大；反之則越小。</a:t>
            </a:r>
          </a:p>
          <a:p>
            <a:pPr lvl="1"/>
            <a:r>
              <a:rPr lang="zh-TW" altLang="en-US" dirty="0" smtClean="0">
                <a:solidFill>
                  <a:srgbClr val="00B050"/>
                </a:solidFill>
              </a:rPr>
              <a:t>服務</a:t>
            </a:r>
            <a:r>
              <a:rPr lang="zh-TW" altLang="en-US" dirty="0">
                <a:solidFill>
                  <a:srgbClr val="00B050"/>
                </a:solidFill>
              </a:rPr>
              <a:t>水準</a:t>
            </a:r>
            <a:r>
              <a:rPr lang="zh-TW" altLang="en-US" dirty="0" smtClean="0">
                <a:solidFill>
                  <a:srgbClr val="00B050"/>
                </a:solidFill>
              </a:rPr>
              <a:t>：                                                                                         </a:t>
            </a:r>
            <a:r>
              <a:rPr lang="zh-TW" altLang="en-US" dirty="0" smtClean="0"/>
              <a:t>期望</a:t>
            </a:r>
            <a:r>
              <a:rPr lang="zh-TW" altLang="en-US" dirty="0"/>
              <a:t>服務水準越高，則安全存量越大，反之則安全存量</a:t>
            </a:r>
            <a:r>
              <a:rPr lang="zh-TW" altLang="en-US" dirty="0" smtClean="0"/>
              <a:t>越小</a:t>
            </a:r>
            <a:r>
              <a:rPr lang="zh-TW" altLang="en-US" dirty="0"/>
              <a:t>；期望服務水準越高，安全存量越大，則缺貨成本也越小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392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2-2.</a:t>
            </a:r>
            <a:r>
              <a:rPr lang="zh-TW" altLang="en-US" b="1" dirty="0" smtClean="0">
                <a:solidFill>
                  <a:srgbClr val="FF0000"/>
                </a:solidFill>
              </a:rPr>
              <a:t> 再</a:t>
            </a:r>
            <a:r>
              <a:rPr lang="zh-TW" altLang="en-US" b="1" dirty="0">
                <a:solidFill>
                  <a:srgbClr val="FF0000"/>
                </a:solidFill>
              </a:rPr>
              <a:t>訂購點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24744"/>
            <a:ext cx="8964488" cy="4813995"/>
          </a:xfrm>
        </p:spPr>
        <p:txBody>
          <a:bodyPr/>
          <a:lstStyle/>
          <a:p>
            <a:r>
              <a:rPr lang="zh-TW" altLang="en-US" dirty="0"/>
              <a:t>再訂購點（</a:t>
            </a:r>
            <a:r>
              <a:rPr lang="en-US" altLang="zh-TW" dirty="0"/>
              <a:t>Reorder Point</a:t>
            </a:r>
            <a:r>
              <a:rPr lang="zh-TW" altLang="en-US" dirty="0"/>
              <a:t>；</a:t>
            </a:r>
            <a:r>
              <a:rPr lang="en-US" altLang="zh-TW" dirty="0"/>
              <a:t>ROP</a:t>
            </a:r>
            <a:r>
              <a:rPr lang="zh-TW" altLang="en-US" dirty="0" smtClean="0"/>
              <a:t>）指</a:t>
            </a:r>
            <a:r>
              <a:rPr lang="zh-TW" altLang="en-US" dirty="0"/>
              <a:t>存貨水準降至某預定數量時</a:t>
            </a:r>
            <a:r>
              <a:rPr lang="zh-TW" altLang="en-US" dirty="0" smtClean="0"/>
              <a:t>，立即</a:t>
            </a:r>
            <a:r>
              <a:rPr lang="zh-TW" altLang="en-US" dirty="0"/>
              <a:t>進行一定數量的</a:t>
            </a:r>
            <a:r>
              <a:rPr lang="zh-TW" altLang="en-US" dirty="0" smtClean="0"/>
              <a:t>補貨</a:t>
            </a:r>
            <a:r>
              <a:rPr lang="zh-TW" altLang="en-US" dirty="0" smtClean="0">
                <a:latin typeface="新細明體"/>
                <a:ea typeface="新細明體"/>
              </a:rPr>
              <a:t>，</a:t>
            </a:r>
            <a:r>
              <a:rPr lang="zh-TW" altLang="en-US" dirty="0"/>
              <a:t>需考量下列因素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安全存量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前</a:t>
            </a:r>
            <a:r>
              <a:rPr lang="zh-TW" altLang="en-US" dirty="0"/>
              <a:t>置時間（</a:t>
            </a:r>
            <a:r>
              <a:rPr lang="en-US" altLang="zh-TW" dirty="0"/>
              <a:t>Lead Time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(</a:t>
            </a:r>
            <a:r>
              <a:rPr lang="en-US" altLang="zh-TW" dirty="0"/>
              <a:t>1) </a:t>
            </a:r>
            <a:r>
              <a:rPr lang="zh-TW" altLang="en-US" dirty="0"/>
              <a:t>補貨處理</a:t>
            </a:r>
            <a:r>
              <a:rPr lang="zh-TW" altLang="en-US" dirty="0" smtClean="0"/>
              <a:t>時間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(</a:t>
            </a:r>
            <a:r>
              <a:rPr lang="en-US" altLang="zh-TW" dirty="0"/>
              <a:t>2) </a:t>
            </a:r>
            <a:r>
              <a:rPr lang="zh-TW" altLang="en-US" dirty="0"/>
              <a:t>計畫供貨</a:t>
            </a:r>
            <a:r>
              <a:rPr lang="zh-TW" altLang="en-US" dirty="0" smtClean="0"/>
              <a:t>時間 </a:t>
            </a:r>
            <a:endParaRPr lang="en-US" altLang="zh-TW" dirty="0" smtClean="0"/>
          </a:p>
          <a:p>
            <a:pPr lvl="2"/>
            <a:r>
              <a:rPr lang="en-US" altLang="zh-TW" dirty="0" smtClean="0"/>
              <a:t>(</a:t>
            </a:r>
            <a:r>
              <a:rPr lang="en-US" altLang="zh-TW" dirty="0"/>
              <a:t>3) </a:t>
            </a:r>
            <a:r>
              <a:rPr lang="zh-TW" altLang="en-US" dirty="0"/>
              <a:t>收貨處理</a:t>
            </a:r>
            <a:r>
              <a:rPr lang="zh-TW" altLang="en-US" dirty="0" smtClean="0"/>
              <a:t>時間</a:t>
            </a:r>
            <a:endParaRPr lang="en-US" altLang="zh-TW" dirty="0" smtClean="0"/>
          </a:p>
          <a:p>
            <a:pPr lvl="1"/>
            <a:r>
              <a:rPr lang="zh-TW" altLang="en-US" dirty="0"/>
              <a:t>平均物料消耗</a:t>
            </a:r>
            <a:r>
              <a:rPr lang="zh-TW" altLang="en-US" dirty="0" smtClean="0"/>
              <a:t>率</a:t>
            </a:r>
            <a:endParaRPr lang="en-US" altLang="zh-TW" dirty="0" smtClean="0"/>
          </a:p>
          <a:p>
            <a:pPr lvl="1"/>
            <a:r>
              <a:rPr lang="zh-TW" altLang="en-US" dirty="0"/>
              <a:t>服務水準與缺貨風險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76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2-2.</a:t>
            </a:r>
            <a:r>
              <a:rPr lang="zh-TW" altLang="en-US" b="1" dirty="0" smtClean="0">
                <a:solidFill>
                  <a:srgbClr val="FF0000"/>
                </a:solidFill>
              </a:rPr>
              <a:t> 再</a:t>
            </a:r>
            <a:r>
              <a:rPr lang="zh-TW" altLang="en-US" b="1" dirty="0">
                <a:solidFill>
                  <a:srgbClr val="FF0000"/>
                </a:solidFill>
              </a:rPr>
              <a:t>訂購點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813995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28</a:t>
            </a:fld>
            <a:endParaRPr lang="zh-TW" altLang="en-US"/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340768"/>
            <a:ext cx="6840760" cy="423681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68144" y="6611778"/>
            <a:ext cx="3275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1000" u="sng" dirty="0" err="1">
                <a:hlinkClick r:id="rId3"/>
              </a:rPr>
              <a:t>呂錦山</a:t>
            </a:r>
            <a:r>
              <a:rPr lang="en-US" altLang="zh-TW" sz="1000" dirty="0"/>
              <a:t>, </a:t>
            </a:r>
            <a:r>
              <a:rPr lang="en-US" altLang="zh-TW" sz="1000" u="sng" dirty="0" err="1">
                <a:hlinkClick r:id="rId4"/>
              </a:rPr>
              <a:t>王翊和</a:t>
            </a:r>
            <a:r>
              <a:rPr lang="zh-TW" altLang="zh-TW" sz="1000" dirty="0"/>
              <a:t>，國際物流與供應鏈管理，前程，</a:t>
            </a:r>
            <a:r>
              <a:rPr lang="en-US" altLang="zh-TW" sz="1000" dirty="0"/>
              <a:t>2014</a:t>
            </a:r>
            <a:r>
              <a:rPr lang="zh-TW" altLang="zh-TW" sz="1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070449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en-US" altLang="zh-TW" dirty="0" smtClean="0"/>
              <a:t>3.</a:t>
            </a:r>
            <a:r>
              <a:rPr lang="zh-TW" altLang="zh-TW" dirty="0"/>
              <a:t>最適經濟訂購</a:t>
            </a:r>
            <a:r>
              <a:rPr lang="zh-TW" altLang="zh-TW" dirty="0" smtClean="0"/>
              <a:t>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本章學習目標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altLang="zh-TW" b="1" dirty="0" smtClean="0"/>
              <a:t>1. </a:t>
            </a:r>
            <a:r>
              <a:rPr lang="zh-TW" altLang="en-US" b="1" dirty="0" smtClean="0"/>
              <a:t>存貨</a:t>
            </a:r>
            <a:r>
              <a:rPr lang="zh-TW" altLang="en-US" b="1" dirty="0"/>
              <a:t>的定義與分類</a:t>
            </a:r>
          </a:p>
          <a:p>
            <a:pPr>
              <a:buNone/>
            </a:pPr>
            <a:r>
              <a:rPr lang="en-US" altLang="zh-TW" b="1" dirty="0" smtClean="0"/>
              <a:t>2</a:t>
            </a:r>
            <a:r>
              <a:rPr lang="en-US" altLang="zh-TW" b="1" dirty="0"/>
              <a:t>. </a:t>
            </a:r>
            <a:r>
              <a:rPr lang="zh-TW" altLang="en-US" b="1" dirty="0" smtClean="0"/>
              <a:t>安全存量</a:t>
            </a:r>
            <a:r>
              <a:rPr lang="zh-TW" altLang="en-US" b="1" dirty="0"/>
              <a:t>與再訂購點</a:t>
            </a:r>
            <a:endParaRPr lang="zh-TW" altLang="zh-TW" b="1" dirty="0"/>
          </a:p>
          <a:p>
            <a:pPr>
              <a:buNone/>
            </a:pPr>
            <a:r>
              <a:rPr lang="en-US" altLang="zh-TW" b="1" dirty="0"/>
              <a:t>3. </a:t>
            </a:r>
            <a:r>
              <a:rPr lang="zh-TW" altLang="en-US" b="1" dirty="0" smtClean="0"/>
              <a:t>最</a:t>
            </a:r>
            <a:r>
              <a:rPr lang="zh-TW" altLang="en-US" b="1" dirty="0"/>
              <a:t>適經濟訂購</a:t>
            </a:r>
            <a:r>
              <a:rPr lang="zh-TW" altLang="en-US" b="1" dirty="0" smtClean="0"/>
              <a:t>量</a:t>
            </a:r>
            <a:endParaRPr lang="zh-TW" altLang="zh-TW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3-1.</a:t>
            </a: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zh-TW" altLang="zh-TW" b="1" dirty="0">
                <a:solidFill>
                  <a:srgbClr val="FF0000"/>
                </a:solidFill>
              </a:rPr>
              <a:t>經濟訂購量之衡量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24744"/>
            <a:ext cx="9036496" cy="4813995"/>
          </a:xfrm>
        </p:spPr>
        <p:txBody>
          <a:bodyPr/>
          <a:lstStyle/>
          <a:p>
            <a:r>
              <a:rPr lang="zh-TW" altLang="zh-TW" dirty="0"/>
              <a:t>存貨</a:t>
            </a:r>
            <a:r>
              <a:rPr lang="zh-TW" altLang="zh-TW" dirty="0" smtClean="0"/>
              <a:t>管理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首</a:t>
            </a:r>
            <a:r>
              <a:rPr lang="zh-TW" altLang="zh-TW" dirty="0"/>
              <a:t>重存貨數量之正確計算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然後</a:t>
            </a:r>
            <a:r>
              <a:rPr lang="zh-TW" altLang="zh-TW" dirty="0"/>
              <a:t>決定維持的存量水準高低</a:t>
            </a:r>
            <a:r>
              <a:rPr lang="zh-TW" altLang="zh-TW" dirty="0" smtClean="0"/>
              <a:t>，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當</a:t>
            </a:r>
            <a:r>
              <a:rPr lang="zh-TW" altLang="zh-TW" dirty="0"/>
              <a:t>存貨數量低於再訂購點時，便立即發出</a:t>
            </a:r>
            <a:r>
              <a:rPr lang="zh-TW" altLang="zh-TW" dirty="0" smtClean="0"/>
              <a:t>訂單</a:t>
            </a:r>
            <a:r>
              <a:rPr lang="zh-TW" altLang="zh-TW" dirty="0"/>
              <a:t>，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因此</a:t>
            </a:r>
            <a:r>
              <a:rPr lang="zh-TW" altLang="zh-TW" dirty="0"/>
              <a:t>，存貨管理下一個重點</a:t>
            </a:r>
            <a:r>
              <a:rPr lang="zh-TW" altLang="zh-TW" dirty="0" smtClean="0"/>
              <a:t>是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r>
              <a:rPr lang="zh-TW" altLang="zh-TW" sz="4000" b="1" dirty="0" smtClean="0">
                <a:solidFill>
                  <a:srgbClr val="FF0000"/>
                </a:solidFill>
              </a:rPr>
              <a:t>決定訂購</a:t>
            </a:r>
            <a:r>
              <a:rPr lang="zh-TW" altLang="zh-TW" sz="4000" b="1" dirty="0">
                <a:solidFill>
                  <a:srgbClr val="FF0000"/>
                </a:solidFill>
              </a:rPr>
              <a:t>數量</a:t>
            </a:r>
            <a:r>
              <a:rPr lang="zh-TW" altLang="zh-TW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9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3-1.</a:t>
            </a: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zh-TW" altLang="zh-TW" b="1" dirty="0">
                <a:solidFill>
                  <a:srgbClr val="FF0000"/>
                </a:solidFill>
              </a:rPr>
              <a:t>經濟訂購量之衡量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813995"/>
          </a:xfrm>
        </p:spPr>
        <p:txBody>
          <a:bodyPr/>
          <a:lstStyle/>
          <a:p>
            <a:r>
              <a:rPr lang="zh-TW" altLang="en-US" dirty="0"/>
              <a:t>經濟訂購量（</a:t>
            </a:r>
            <a:r>
              <a:rPr lang="en-US" altLang="zh-TW" dirty="0"/>
              <a:t>Economic Order Quantity</a:t>
            </a:r>
            <a:r>
              <a:rPr lang="zh-TW" altLang="en-US" dirty="0"/>
              <a:t>；</a:t>
            </a:r>
            <a:r>
              <a:rPr lang="en-US" altLang="zh-TW" dirty="0"/>
              <a:t>EOQ</a:t>
            </a:r>
            <a:r>
              <a:rPr lang="zh-TW" altLang="en-US" dirty="0"/>
              <a:t>）是由</a:t>
            </a:r>
            <a:r>
              <a:rPr lang="en-US" altLang="zh-TW" dirty="0"/>
              <a:t>Ford W. Harris</a:t>
            </a:r>
            <a:r>
              <a:rPr lang="zh-TW" altLang="en-US" dirty="0"/>
              <a:t>於</a:t>
            </a:r>
            <a:r>
              <a:rPr lang="en-US" altLang="zh-TW" dirty="0" smtClean="0"/>
              <a:t>1915</a:t>
            </a:r>
            <a:r>
              <a:rPr lang="zh-TW" altLang="en-US" dirty="0" smtClean="0"/>
              <a:t>年</a:t>
            </a:r>
            <a:r>
              <a:rPr lang="zh-TW" altLang="en-US" dirty="0"/>
              <a:t>所提出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考量</a:t>
            </a:r>
            <a:r>
              <a:rPr lang="zh-TW" altLang="en-US" dirty="0"/>
              <a:t>在最低存貨成本下，計算出固定的訂貨數量，並說明訂購成本與</a:t>
            </a:r>
            <a:r>
              <a:rPr lang="zh-TW" altLang="en-US" dirty="0" smtClean="0"/>
              <a:t>持有</a:t>
            </a:r>
            <a:r>
              <a:rPr lang="zh-TW" altLang="en-US" dirty="0"/>
              <a:t>成本間的關係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其中</a:t>
            </a:r>
            <a:r>
              <a:rPr lang="zh-TW" altLang="en-US" b="1" dirty="0">
                <a:solidFill>
                  <a:srgbClr val="00B050"/>
                </a:solidFill>
              </a:rPr>
              <a:t>持有成本</a:t>
            </a:r>
            <a:r>
              <a:rPr lang="zh-TW" altLang="en-US" dirty="0"/>
              <a:t>會隨著訂購數量增加而增加，而</a:t>
            </a:r>
            <a:r>
              <a:rPr lang="zh-TW" altLang="en-US" b="1" dirty="0">
                <a:solidFill>
                  <a:srgbClr val="0070C0"/>
                </a:solidFill>
              </a:rPr>
              <a:t>訂購成本</a:t>
            </a:r>
            <a:r>
              <a:rPr lang="zh-TW" altLang="en-US" dirty="0"/>
              <a:t>則</a:t>
            </a:r>
            <a:r>
              <a:rPr lang="zh-TW" altLang="en-US" dirty="0" smtClean="0"/>
              <a:t>會隨著</a:t>
            </a:r>
            <a:r>
              <a:rPr lang="zh-TW" altLang="en-US" dirty="0"/>
              <a:t>訂購數量增加而減少，因而形成兩者此消彼長的關係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最終以</a:t>
            </a:r>
            <a:r>
              <a:rPr lang="zh-TW" altLang="en-US" b="1" dirty="0">
                <a:solidFill>
                  <a:srgbClr val="00B050"/>
                </a:solidFill>
              </a:rPr>
              <a:t>持有成本</a:t>
            </a:r>
            <a:r>
              <a:rPr lang="zh-TW" altLang="en-US" dirty="0" smtClean="0"/>
              <a:t>與</a:t>
            </a:r>
            <a:r>
              <a:rPr lang="zh-TW" altLang="en-US" b="1" dirty="0">
                <a:solidFill>
                  <a:srgbClr val="0070C0"/>
                </a:solidFill>
              </a:rPr>
              <a:t>訂購成本</a:t>
            </a:r>
            <a:r>
              <a:rPr lang="zh-TW" altLang="en-US" dirty="0" smtClean="0"/>
              <a:t>加</a:t>
            </a:r>
            <a:r>
              <a:rPr lang="zh-TW" altLang="en-US" dirty="0"/>
              <a:t>總之</a:t>
            </a:r>
            <a:r>
              <a:rPr lang="zh-TW" altLang="en-US" b="1" dirty="0" smtClean="0">
                <a:solidFill>
                  <a:srgbClr val="7030A0"/>
                </a:solidFill>
              </a:rPr>
              <a:t>最低</a:t>
            </a:r>
            <a:r>
              <a:rPr lang="zh-TW" altLang="en-US" b="1" dirty="0">
                <a:solidFill>
                  <a:srgbClr val="7030A0"/>
                </a:solidFill>
              </a:rPr>
              <a:t>總</a:t>
            </a:r>
            <a:r>
              <a:rPr lang="zh-TW" altLang="en-US" b="1" dirty="0" smtClean="0">
                <a:solidFill>
                  <a:srgbClr val="7030A0"/>
                </a:solidFill>
              </a:rPr>
              <a:t>成本</a:t>
            </a:r>
            <a:r>
              <a:rPr lang="zh-TW" altLang="en-US" dirty="0" smtClean="0">
                <a:latin typeface="新細明體"/>
                <a:ea typeface="新細明體"/>
              </a:rPr>
              <a:t>，</a:t>
            </a:r>
            <a:r>
              <a:rPr lang="zh-TW" altLang="en-US" dirty="0" smtClean="0"/>
              <a:t>推導</a:t>
            </a:r>
            <a:r>
              <a:rPr lang="zh-TW" altLang="en-US" dirty="0"/>
              <a:t>出</a:t>
            </a:r>
            <a:r>
              <a:rPr lang="zh-TW" altLang="en-US" b="1" dirty="0">
                <a:solidFill>
                  <a:srgbClr val="FF0000"/>
                </a:solidFill>
              </a:rPr>
              <a:t>經濟</a:t>
            </a:r>
            <a:r>
              <a:rPr lang="zh-TW" altLang="en-US" b="1" dirty="0" smtClean="0">
                <a:solidFill>
                  <a:srgbClr val="FF0000"/>
                </a:solidFill>
              </a:rPr>
              <a:t>訂購量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890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3-1.</a:t>
            </a:r>
            <a:r>
              <a:rPr lang="zh-TW" altLang="en-US" b="1" dirty="0" smtClean="0">
                <a:solidFill>
                  <a:srgbClr val="FF0000"/>
                </a:solidFill>
              </a:rPr>
              <a:t> </a:t>
            </a:r>
            <a:r>
              <a:rPr lang="zh-TW" altLang="zh-TW" b="1" dirty="0" smtClean="0">
                <a:solidFill>
                  <a:srgbClr val="FF0000"/>
                </a:solidFill>
              </a:rPr>
              <a:t>經濟</a:t>
            </a:r>
            <a:r>
              <a:rPr lang="zh-TW" altLang="zh-TW" b="1" dirty="0">
                <a:solidFill>
                  <a:srgbClr val="FF0000"/>
                </a:solidFill>
              </a:rPr>
              <a:t>訂購量之衡量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32</a:t>
            </a:fld>
            <a:endParaRPr lang="zh-TW" altLang="en-US"/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432" y="1124744"/>
            <a:ext cx="5271135" cy="4752528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868144" y="6611778"/>
            <a:ext cx="3275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1000" u="sng" dirty="0" err="1">
                <a:hlinkClick r:id="rId3"/>
              </a:rPr>
              <a:t>呂錦山</a:t>
            </a:r>
            <a:r>
              <a:rPr lang="en-US" altLang="zh-TW" sz="1000" dirty="0"/>
              <a:t>, </a:t>
            </a:r>
            <a:r>
              <a:rPr lang="en-US" altLang="zh-TW" sz="1000" u="sng" dirty="0" err="1">
                <a:hlinkClick r:id="rId4"/>
              </a:rPr>
              <a:t>王翊和</a:t>
            </a:r>
            <a:r>
              <a:rPr lang="zh-TW" altLang="zh-TW" sz="1000" dirty="0"/>
              <a:t>，國際物流與供應鏈管理，前程，</a:t>
            </a:r>
            <a:r>
              <a:rPr lang="en-US" altLang="zh-TW" sz="1000" dirty="0"/>
              <a:t>2014</a:t>
            </a:r>
            <a:r>
              <a:rPr lang="zh-TW" altLang="zh-TW" sz="1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6649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3-1.</a:t>
            </a: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zh-TW" altLang="zh-TW" b="1" dirty="0">
                <a:solidFill>
                  <a:srgbClr val="FF0000"/>
                </a:solidFill>
              </a:rPr>
              <a:t>經濟訂購量之衡量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813995"/>
          </a:xfrm>
        </p:spPr>
        <p:txBody>
          <a:bodyPr/>
          <a:lstStyle/>
          <a:p>
            <a:r>
              <a:rPr lang="zh-TW" altLang="zh-TW" sz="2000" dirty="0"/>
              <a:t>經濟訂購</a:t>
            </a:r>
            <a:r>
              <a:rPr lang="zh-TW" altLang="zh-TW" sz="2000" dirty="0" smtClean="0"/>
              <a:t>量</a:t>
            </a:r>
            <a:r>
              <a:rPr lang="zh-TW" altLang="en-US" sz="2000" dirty="0" smtClean="0"/>
              <a:t>代號</a:t>
            </a:r>
            <a:r>
              <a:rPr lang="zh-TW" altLang="zh-TW" sz="2000" dirty="0" smtClean="0"/>
              <a:t>說明：</a:t>
            </a:r>
            <a:endParaRPr lang="zh-TW" altLang="zh-TW" sz="2000" dirty="0"/>
          </a:p>
          <a:p>
            <a:r>
              <a:rPr lang="en-US" altLang="zh-TW" sz="2000" dirty="0"/>
              <a:t>Q*=</a:t>
            </a:r>
            <a:r>
              <a:rPr lang="zh-TW" altLang="zh-TW" sz="2000" dirty="0"/>
              <a:t>最適訂購量</a:t>
            </a:r>
            <a:r>
              <a:rPr lang="en-US" altLang="zh-TW" sz="2000" dirty="0"/>
              <a:t>(EOQ)</a:t>
            </a:r>
            <a:endParaRPr lang="zh-TW" altLang="zh-TW" sz="2000" dirty="0"/>
          </a:p>
          <a:p>
            <a:r>
              <a:rPr lang="en-US" altLang="zh-TW" sz="2000" dirty="0"/>
              <a:t>D=</a:t>
            </a:r>
            <a:r>
              <a:rPr lang="zh-TW" altLang="zh-TW" sz="2000" dirty="0"/>
              <a:t>庫存品項年度需求量</a:t>
            </a:r>
          </a:p>
          <a:p>
            <a:r>
              <a:rPr lang="en-US" altLang="zh-TW" sz="2000" dirty="0" smtClean="0"/>
              <a:t>Q</a:t>
            </a:r>
            <a:r>
              <a:rPr lang="en-US" altLang="zh-TW" sz="2000" dirty="0"/>
              <a:t>=</a:t>
            </a:r>
            <a:r>
              <a:rPr lang="zh-TW" altLang="zh-TW" sz="2000" dirty="0"/>
              <a:t>訂購數量</a:t>
            </a:r>
          </a:p>
          <a:p>
            <a:r>
              <a:rPr lang="en-US" altLang="zh-TW" sz="2000" dirty="0" smtClean="0"/>
              <a:t>S</a:t>
            </a:r>
            <a:r>
              <a:rPr lang="en-US" altLang="zh-TW" sz="2000" dirty="0"/>
              <a:t>=</a:t>
            </a:r>
            <a:r>
              <a:rPr lang="zh-TW" altLang="zh-TW" sz="2000" dirty="0"/>
              <a:t>每次訂購成本</a:t>
            </a:r>
          </a:p>
          <a:p>
            <a:r>
              <a:rPr lang="en-US" altLang="zh-TW" sz="2000" dirty="0"/>
              <a:t>H=</a:t>
            </a:r>
            <a:r>
              <a:rPr lang="zh-TW" altLang="zh-TW" sz="2000" dirty="0"/>
              <a:t>每年每單位持有</a:t>
            </a:r>
            <a:r>
              <a:rPr lang="zh-TW" altLang="zh-TW" sz="2000" dirty="0" smtClean="0"/>
              <a:t>成本</a:t>
            </a:r>
            <a:endParaRPr lang="en-US" altLang="zh-TW" sz="2000" dirty="0" smtClean="0"/>
          </a:p>
          <a:p>
            <a:endParaRPr lang="en-US" altLang="zh-TW" sz="2000" dirty="0"/>
          </a:p>
          <a:p>
            <a:endParaRPr lang="en-US" altLang="zh-TW" sz="2000" dirty="0" smtClean="0"/>
          </a:p>
          <a:p>
            <a:endParaRPr lang="en-US" altLang="zh-TW" sz="2000" dirty="0"/>
          </a:p>
          <a:p>
            <a:endParaRPr lang="zh-TW" altLang="zh-TW" sz="20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33</a:t>
            </a:fld>
            <a:endParaRPr lang="zh-TW" altLang="en-US"/>
          </a:p>
        </p:txBody>
      </p:sp>
      <p:pic>
        <p:nvPicPr>
          <p:cNvPr id="5" name="圖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412776"/>
            <a:ext cx="5964912" cy="4608511"/>
          </a:xfrm>
          <a:prstGeom prst="rect">
            <a:avLst/>
          </a:prstGeom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5868144" y="6611778"/>
            <a:ext cx="3275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1000" u="sng" dirty="0" err="1">
                <a:hlinkClick r:id="rId3"/>
              </a:rPr>
              <a:t>呂錦山</a:t>
            </a:r>
            <a:r>
              <a:rPr lang="en-US" altLang="zh-TW" sz="1000" dirty="0"/>
              <a:t>, </a:t>
            </a:r>
            <a:r>
              <a:rPr lang="en-US" altLang="zh-TW" sz="1000" u="sng" dirty="0" err="1">
                <a:hlinkClick r:id="rId4"/>
              </a:rPr>
              <a:t>王翊和</a:t>
            </a:r>
            <a:r>
              <a:rPr lang="zh-TW" altLang="zh-TW" sz="1000" dirty="0"/>
              <a:t>，國際物流與供應鏈管理，前程，</a:t>
            </a:r>
            <a:r>
              <a:rPr lang="en-US" altLang="zh-TW" sz="1000" dirty="0"/>
              <a:t>2014</a:t>
            </a:r>
            <a:r>
              <a:rPr lang="zh-TW" altLang="zh-TW" sz="1000" dirty="0"/>
              <a:t>。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4" b="51767"/>
          <a:stretch/>
        </p:blipFill>
        <p:spPr bwMode="auto">
          <a:xfrm>
            <a:off x="251520" y="3933056"/>
            <a:ext cx="3072289" cy="825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9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3-1.</a:t>
            </a:r>
            <a:r>
              <a:rPr lang="zh-TW" altLang="en-US" b="1" dirty="0">
                <a:solidFill>
                  <a:srgbClr val="FF0000"/>
                </a:solidFill>
              </a:rPr>
              <a:t> </a:t>
            </a:r>
            <a:r>
              <a:rPr lang="zh-TW" altLang="zh-TW" b="1" dirty="0">
                <a:solidFill>
                  <a:srgbClr val="FF0000"/>
                </a:solidFill>
              </a:rPr>
              <a:t>經濟訂購量之衡量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4813995"/>
          </a:xfrm>
        </p:spPr>
        <p:txBody>
          <a:bodyPr/>
          <a:lstStyle/>
          <a:p>
            <a:r>
              <a:rPr lang="zh-TW" altLang="en-US" sz="2800" dirty="0" smtClean="0"/>
              <a:t>某</a:t>
            </a:r>
            <a:r>
              <a:rPr lang="zh-TW" altLang="zh-TW" sz="2800" dirty="0" smtClean="0"/>
              <a:t>物</a:t>
            </a:r>
            <a:r>
              <a:rPr lang="zh-TW" altLang="zh-TW" sz="2800" dirty="0"/>
              <a:t>流</a:t>
            </a:r>
            <a:r>
              <a:rPr lang="zh-TW" altLang="zh-TW" sz="2800" dirty="0" smtClean="0"/>
              <a:t>中心</a:t>
            </a:r>
            <a:r>
              <a:rPr lang="zh-TW" altLang="zh-TW" sz="2800" dirty="0"/>
              <a:t>進行相關物流作業</a:t>
            </a:r>
            <a:r>
              <a:rPr lang="zh-TW" altLang="zh-TW" sz="2800" dirty="0" smtClean="0"/>
              <a:t>，供應</a:t>
            </a:r>
            <a:r>
              <a:rPr lang="zh-TW" altLang="en-US" sz="2800" dirty="0" smtClean="0"/>
              <a:t>下游賣場</a:t>
            </a:r>
            <a:r>
              <a:rPr lang="zh-TW" altLang="zh-TW" sz="2800" dirty="0" smtClean="0"/>
              <a:t>，進行</a:t>
            </a:r>
            <a:r>
              <a:rPr lang="zh-TW" altLang="zh-TW" sz="2800" dirty="0"/>
              <a:t>相關物流</a:t>
            </a:r>
            <a:r>
              <a:rPr lang="zh-TW" altLang="zh-TW" sz="2800" dirty="0" smtClean="0"/>
              <a:t>作業</a:t>
            </a:r>
            <a:r>
              <a:rPr lang="zh-TW" altLang="en-US" sz="2800" dirty="0" smtClean="0">
                <a:latin typeface="新細明體"/>
                <a:ea typeface="新細明體"/>
              </a:rPr>
              <a:t>，</a:t>
            </a:r>
            <a:r>
              <a:rPr lang="zh-TW" altLang="en-US" sz="2800" dirty="0" smtClean="0">
                <a:latin typeface="+mn-ea"/>
              </a:rPr>
              <a:t>請依下列條件</a:t>
            </a:r>
            <a:r>
              <a:rPr lang="zh-TW" altLang="en-US" sz="2800" dirty="0">
                <a:latin typeface="+mn-ea"/>
              </a:rPr>
              <a:t>為賣場</a:t>
            </a:r>
            <a:r>
              <a:rPr lang="zh-TW" altLang="en-US" sz="2800" dirty="0" smtClean="0">
                <a:latin typeface="+mn-ea"/>
              </a:rPr>
              <a:t>計算</a:t>
            </a:r>
            <a:r>
              <a:rPr lang="zh-TW" altLang="en-US" sz="2800" dirty="0" smtClean="0">
                <a:solidFill>
                  <a:srgbClr val="FF00FF"/>
                </a:solidFill>
                <a:latin typeface="+mn-ea"/>
              </a:rPr>
              <a:t>每次最適訂購量</a:t>
            </a:r>
            <a:r>
              <a:rPr lang="zh-TW" altLang="zh-TW" sz="2800" dirty="0" smtClean="0">
                <a:latin typeface="+mn-ea"/>
              </a:rPr>
              <a:t>。</a:t>
            </a:r>
            <a:endParaRPr lang="zh-TW" altLang="zh-TW" sz="2800" dirty="0">
              <a:latin typeface="+mn-ea"/>
            </a:endParaRPr>
          </a:p>
          <a:p>
            <a:pPr lvl="1"/>
            <a:r>
              <a:rPr lang="en-US" altLang="zh-TW" sz="2400" dirty="0" smtClean="0"/>
              <a:t>D</a:t>
            </a:r>
            <a:r>
              <a:rPr lang="zh-TW" altLang="zh-TW" sz="2400" dirty="0"/>
              <a:t>：</a:t>
            </a:r>
            <a:r>
              <a:rPr lang="zh-TW" altLang="zh-TW" sz="2400" dirty="0" smtClean="0"/>
              <a:t>每月需求量：</a:t>
            </a:r>
            <a:r>
              <a:rPr lang="en-US" altLang="zh-TW" sz="2400" dirty="0" smtClean="0"/>
              <a:t>2400</a:t>
            </a:r>
            <a:r>
              <a:rPr lang="zh-TW" altLang="zh-TW" sz="2400" dirty="0" smtClean="0"/>
              <a:t>單位</a:t>
            </a:r>
            <a:endParaRPr lang="en-US" altLang="zh-TW" sz="2400" dirty="0" smtClean="0"/>
          </a:p>
          <a:p>
            <a:pPr lvl="1"/>
            <a:r>
              <a:rPr lang="en-US" altLang="zh-TW" sz="2400" dirty="0"/>
              <a:t>S</a:t>
            </a:r>
            <a:r>
              <a:rPr lang="zh-TW" altLang="zh-TW" sz="2400" dirty="0"/>
              <a:t>：單位訂購成本：</a:t>
            </a:r>
            <a:r>
              <a:rPr lang="en-US" altLang="zh-TW" sz="2400" dirty="0"/>
              <a:t>NT 12</a:t>
            </a:r>
            <a:r>
              <a:rPr lang="zh-TW" altLang="zh-TW" sz="2400" dirty="0"/>
              <a:t>元</a:t>
            </a:r>
            <a:r>
              <a:rPr lang="en-US" altLang="zh-TW" sz="2400" dirty="0"/>
              <a:t>/</a:t>
            </a:r>
            <a:r>
              <a:rPr lang="zh-TW" altLang="zh-TW" sz="2400" dirty="0" smtClean="0"/>
              <a:t>單位</a:t>
            </a:r>
            <a:endParaRPr lang="en-US" altLang="zh-TW" sz="2400" dirty="0" smtClean="0"/>
          </a:p>
          <a:p>
            <a:pPr lvl="1"/>
            <a:r>
              <a:rPr lang="en-US" altLang="zh-TW" sz="2400" dirty="0"/>
              <a:t>H</a:t>
            </a:r>
            <a:r>
              <a:rPr lang="zh-TW" altLang="zh-TW" sz="2400" dirty="0"/>
              <a:t>：每月儲存成本：</a:t>
            </a:r>
            <a:r>
              <a:rPr lang="en-US" altLang="zh-TW" sz="2400" dirty="0"/>
              <a:t>NT 4</a:t>
            </a:r>
            <a:r>
              <a:rPr lang="zh-TW" altLang="zh-TW" sz="2400" dirty="0"/>
              <a:t>元</a:t>
            </a:r>
            <a:r>
              <a:rPr lang="en-US" altLang="zh-TW" sz="2400" dirty="0"/>
              <a:t>/</a:t>
            </a:r>
            <a:r>
              <a:rPr lang="zh-TW" altLang="zh-TW" sz="2400" dirty="0"/>
              <a:t>單位</a:t>
            </a:r>
            <a:r>
              <a:rPr lang="en-US" altLang="zh-TW" sz="2400" dirty="0"/>
              <a:t>/</a:t>
            </a:r>
            <a:r>
              <a:rPr lang="zh-TW" altLang="zh-TW" sz="2400" dirty="0"/>
              <a:t>月</a:t>
            </a:r>
          </a:p>
          <a:p>
            <a:endParaRPr lang="zh-TW" altLang="zh-TW" sz="2800" dirty="0"/>
          </a:p>
          <a:p>
            <a:endParaRPr lang="zh-TW" altLang="zh-TW" sz="2800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34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74"/>
          <a:stretch/>
        </p:blipFill>
        <p:spPr bwMode="auto">
          <a:xfrm>
            <a:off x="4385968" y="3440187"/>
            <a:ext cx="4758032" cy="2270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0305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結語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存貨管理所涵蓋的範圍廣泛，為支援生產與服務相關活動及滿足顧客</a:t>
            </a:r>
            <a:r>
              <a:rPr lang="zh-TW" altLang="en-US" dirty="0" smtClean="0"/>
              <a:t>需求</a:t>
            </a:r>
            <a:r>
              <a:rPr lang="zh-TW" altLang="en-US" dirty="0" smtClean="0">
                <a:solidFill>
                  <a:srgbClr val="FF0000"/>
                </a:solidFill>
              </a:rPr>
              <a:t>所</a:t>
            </a:r>
            <a:r>
              <a:rPr lang="zh-TW" altLang="en-US" dirty="0">
                <a:solidFill>
                  <a:srgbClr val="FF0000"/>
                </a:solidFill>
              </a:rPr>
              <a:t>預先準備的物料或</a:t>
            </a:r>
            <a:r>
              <a:rPr lang="zh-TW" altLang="en-US" dirty="0" smtClean="0">
                <a:solidFill>
                  <a:srgbClr val="FF0000"/>
                </a:solidFill>
              </a:rPr>
              <a:t>產品</a:t>
            </a:r>
            <a:r>
              <a:rPr lang="zh-TW" altLang="en-US" dirty="0" smtClean="0">
                <a:latin typeface="新細明體"/>
                <a:ea typeface="新細明體"/>
              </a:rPr>
              <a:t>。</a:t>
            </a:r>
            <a:endParaRPr lang="en-US" altLang="zh-TW" dirty="0" smtClean="0">
              <a:latin typeface="新細明體"/>
              <a:ea typeface="新細明體"/>
            </a:endParaRPr>
          </a:p>
          <a:p>
            <a:r>
              <a:rPr lang="zh-TW" altLang="en-US" dirty="0" smtClean="0"/>
              <a:t>彌補</a:t>
            </a:r>
            <a:r>
              <a:rPr lang="zh-TW" altLang="en-US" dirty="0">
                <a:solidFill>
                  <a:srgbClr val="FF0000"/>
                </a:solidFill>
              </a:rPr>
              <a:t>「需求」與「供給」</a:t>
            </a:r>
            <a:r>
              <a:rPr lang="zh-TW" altLang="en-US" dirty="0"/>
              <a:t>在</a:t>
            </a:r>
            <a:r>
              <a:rPr lang="zh-TW" altLang="en-US" dirty="0">
                <a:solidFill>
                  <a:srgbClr val="00B050"/>
                </a:solidFill>
              </a:rPr>
              <a:t>時間與數量</a:t>
            </a:r>
            <a:r>
              <a:rPr lang="zh-TW" altLang="en-US" dirty="0"/>
              <a:t>上不確定</a:t>
            </a:r>
            <a:r>
              <a:rPr lang="zh-TW" altLang="en-US" dirty="0" smtClean="0"/>
              <a:t>性的</a:t>
            </a:r>
            <a:r>
              <a:rPr lang="zh-TW" altLang="en-US" dirty="0"/>
              <a:t>措施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zh-TW" altLang="en-US" dirty="0"/>
              <a:t>全球物流與供應鏈管理中扮演重要的角色，因此存貨的規劃、</a:t>
            </a:r>
            <a:r>
              <a:rPr lang="zh-TW" altLang="en-US" dirty="0" smtClean="0"/>
              <a:t>管理與</a:t>
            </a:r>
            <a:r>
              <a:rPr lang="zh-TW" altLang="en-US" dirty="0"/>
              <a:t>控制至為</a:t>
            </a:r>
            <a:r>
              <a:rPr lang="zh-TW" altLang="en-US" dirty="0" smtClean="0"/>
              <a:t>重要</a:t>
            </a:r>
            <a:r>
              <a:rPr lang="zh-TW" altLang="en-US" dirty="0" smtClean="0">
                <a:latin typeface="新細明體"/>
                <a:ea typeface="新細明體"/>
              </a:rPr>
              <a:t>，</a:t>
            </a:r>
            <a:r>
              <a:rPr lang="zh-TW" altLang="en-US" dirty="0" smtClean="0">
                <a:solidFill>
                  <a:srgbClr val="FF0000"/>
                </a:solidFill>
              </a:rPr>
              <a:t>為</a:t>
            </a:r>
            <a:r>
              <a:rPr lang="zh-TW" altLang="en-US" dirty="0">
                <a:solidFill>
                  <a:srgbClr val="FF0000"/>
                </a:solidFill>
              </a:rPr>
              <a:t>企業整體營運成本的關鍵因素</a:t>
            </a:r>
            <a:r>
              <a:rPr lang="zh-TW" altLang="en-US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6867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本章節學習結束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mtClean="0"/>
              <a:t>請準備參加隨堂測驗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存貨</a:t>
            </a:r>
            <a:r>
              <a:rPr lang="zh-TW" altLang="en-US" dirty="0"/>
              <a:t>的定義與</a:t>
            </a:r>
            <a:r>
              <a:rPr lang="zh-TW" altLang="en-US" dirty="0" smtClean="0"/>
              <a:t>分類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1-1. </a:t>
            </a:r>
            <a:r>
              <a:rPr lang="zh-TW" altLang="en-US" b="1" dirty="0">
                <a:solidFill>
                  <a:srgbClr val="FF0000"/>
                </a:solidFill>
              </a:rPr>
              <a:t>存貨的種類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存貨（</a:t>
            </a:r>
            <a:r>
              <a:rPr lang="en-US" altLang="zh-TW" dirty="0"/>
              <a:t>Inventory</a:t>
            </a:r>
            <a:r>
              <a:rPr lang="zh-TW" altLang="en-US" dirty="0"/>
              <a:t>）是指企業為了進行加值活動，而儲存的貨品或</a:t>
            </a:r>
            <a:r>
              <a:rPr lang="zh-TW" altLang="en-US" dirty="0" smtClean="0"/>
              <a:t>資源</a:t>
            </a:r>
            <a:r>
              <a:rPr lang="zh-TW" altLang="en-US" dirty="0" smtClean="0">
                <a:latin typeface="新細明體"/>
                <a:ea typeface="新細明體"/>
              </a:rPr>
              <a:t>。</a:t>
            </a:r>
            <a:endParaRPr lang="en-US" altLang="zh-TW" dirty="0" smtClean="0">
              <a:latin typeface="新細明體"/>
              <a:ea typeface="新細明體"/>
            </a:endParaRPr>
          </a:p>
          <a:p>
            <a:endParaRPr lang="en-US" altLang="zh-TW" dirty="0" smtClean="0"/>
          </a:p>
          <a:p>
            <a:r>
              <a:rPr lang="zh-TW" altLang="en-US" dirty="0" smtClean="0"/>
              <a:t>物料</a:t>
            </a:r>
            <a:r>
              <a:rPr lang="zh-TW" altLang="en-US" dirty="0"/>
              <a:t>管理上所稱的存貨包括兩種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</a:t>
            </a:r>
            <a:r>
              <a:rPr lang="zh-TW" altLang="en-US" dirty="0"/>
              <a:t>一種為</a:t>
            </a:r>
            <a:r>
              <a:rPr lang="zh-TW" altLang="en-US" dirty="0">
                <a:solidFill>
                  <a:srgbClr val="FF00FF"/>
                </a:solidFill>
              </a:rPr>
              <a:t>服務業的存貨</a:t>
            </a:r>
            <a:r>
              <a:rPr lang="zh-TW" altLang="en-US" dirty="0"/>
              <a:t>，它們將在提供服務</a:t>
            </a:r>
            <a:r>
              <a:rPr lang="zh-TW" altLang="en-US" dirty="0" smtClean="0"/>
              <a:t>時被</a:t>
            </a:r>
            <a:r>
              <a:rPr lang="zh-TW" altLang="en-US" dirty="0"/>
              <a:t>使用</a:t>
            </a:r>
            <a:r>
              <a:rPr lang="zh-TW" altLang="en-US" dirty="0" smtClean="0"/>
              <a:t>；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第二</a:t>
            </a:r>
            <a:r>
              <a:rPr lang="zh-TW" altLang="en-US" dirty="0"/>
              <a:t>種為</a:t>
            </a:r>
            <a:r>
              <a:rPr lang="zh-TW" altLang="en-US" dirty="0">
                <a:solidFill>
                  <a:srgbClr val="00B0F0"/>
                </a:solidFill>
              </a:rPr>
              <a:t>製造業之存貨</a:t>
            </a:r>
            <a:r>
              <a:rPr lang="zh-TW" altLang="en-US" dirty="0"/>
              <a:t>，被使用於製造流程中，或是成為最終產品</a:t>
            </a:r>
            <a:r>
              <a:rPr lang="zh-TW" altLang="en-US" dirty="0" smtClean="0"/>
              <a:t>的一部分</a:t>
            </a:r>
            <a:r>
              <a:rPr lang="zh-TW" altLang="en-US" dirty="0"/>
              <a:t>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124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1-1. </a:t>
            </a:r>
            <a:r>
              <a:rPr lang="zh-TW" altLang="en-US" b="1" dirty="0">
                <a:solidFill>
                  <a:srgbClr val="FF0000"/>
                </a:solidFill>
              </a:rPr>
              <a:t>存貨的種類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原物</a:t>
            </a:r>
            <a:r>
              <a:rPr lang="zh-TW" altLang="en-US" dirty="0"/>
              <a:t>料存貨（</a:t>
            </a:r>
            <a:r>
              <a:rPr lang="en-US" altLang="zh-TW" dirty="0"/>
              <a:t>Raw Material</a:t>
            </a:r>
            <a:r>
              <a:rPr lang="zh-TW" altLang="en-US" dirty="0" smtClean="0"/>
              <a:t>）</a:t>
            </a:r>
            <a:endParaRPr lang="en-US" altLang="zh-TW" dirty="0" smtClean="0">
              <a:latin typeface="新細明體"/>
              <a:ea typeface="新細明體"/>
            </a:endParaRPr>
          </a:p>
          <a:p>
            <a:r>
              <a:rPr lang="zh-TW" altLang="en-US" dirty="0" smtClean="0"/>
              <a:t>在</a:t>
            </a:r>
            <a:r>
              <a:rPr lang="zh-TW" altLang="en-US" dirty="0"/>
              <a:t>製品存貨（</a:t>
            </a:r>
            <a:r>
              <a:rPr lang="en-US" altLang="zh-TW" dirty="0"/>
              <a:t>Work in Progress, WIP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製成品</a:t>
            </a:r>
            <a:r>
              <a:rPr lang="zh-TW" altLang="en-US" dirty="0"/>
              <a:t>存貨（</a:t>
            </a:r>
            <a:r>
              <a:rPr lang="en-US" altLang="zh-TW" dirty="0"/>
              <a:t>Finished Goods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保養</a:t>
            </a:r>
            <a:r>
              <a:rPr lang="zh-TW" altLang="en-US" dirty="0"/>
              <a:t>與維修品存貨（</a:t>
            </a:r>
            <a:r>
              <a:rPr lang="en-US" altLang="zh-TW" dirty="0"/>
              <a:t>Maintenance/Repair/Operating, MRO</a:t>
            </a:r>
            <a:r>
              <a:rPr lang="zh-TW" altLang="en-US" dirty="0" smtClean="0"/>
              <a:t>）</a:t>
            </a:r>
            <a:endParaRPr lang="en-US" altLang="zh-TW" dirty="0" smtClean="0"/>
          </a:p>
          <a:p>
            <a:r>
              <a:rPr lang="zh-TW" altLang="en-US" dirty="0" smtClean="0"/>
              <a:t>消耗品</a:t>
            </a:r>
            <a:r>
              <a:rPr lang="zh-TW" altLang="en-US" dirty="0"/>
              <a:t>（</a:t>
            </a:r>
            <a:r>
              <a:rPr lang="en-US" altLang="zh-TW" dirty="0"/>
              <a:t>Consumables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55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1-1. </a:t>
            </a:r>
            <a:r>
              <a:rPr lang="zh-TW" altLang="en-US" b="1" dirty="0" smtClean="0">
                <a:solidFill>
                  <a:srgbClr val="FF0000"/>
                </a:solidFill>
              </a:rPr>
              <a:t>存貨</a:t>
            </a:r>
            <a:r>
              <a:rPr lang="zh-TW" altLang="en-US" b="1" dirty="0">
                <a:solidFill>
                  <a:srgbClr val="FF0000"/>
                </a:solidFill>
              </a:rPr>
              <a:t>的種類</a:t>
            </a:r>
          </a:p>
        </p:txBody>
      </p:sp>
      <p:pic>
        <p:nvPicPr>
          <p:cNvPr id="6" name="內容版面配置區 5" descr="C:\Users\user\Desktop\穩達配資料\20150721照片\tn_DSCN3210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9067"/>
            <a:ext cx="9144000" cy="515893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1331640" y="1052736"/>
            <a:ext cx="69653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600" b="1" dirty="0"/>
              <a:t>製成品存貨（</a:t>
            </a:r>
            <a:r>
              <a:rPr lang="en-US" altLang="zh-TW" sz="3600" b="1" dirty="0"/>
              <a:t>Finished Goods</a:t>
            </a:r>
            <a:r>
              <a:rPr lang="zh-TW" altLang="en-US" sz="3600" b="1" dirty="0"/>
              <a:t>）</a:t>
            </a:r>
            <a:endParaRPr lang="en-US" altLang="zh-TW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1-1. </a:t>
            </a:r>
            <a:r>
              <a:rPr lang="zh-TW" altLang="en-US" b="1" dirty="0">
                <a:solidFill>
                  <a:srgbClr val="FF0000"/>
                </a:solidFill>
              </a:rPr>
              <a:t>存貨的種類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物流在供應鏈管理中維持合理的存貨原因如下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en-US" altLang="zh-TW" dirty="0" smtClean="0">
                <a:solidFill>
                  <a:srgbClr val="00B050"/>
                </a:solidFill>
              </a:rPr>
              <a:t>1</a:t>
            </a:r>
            <a:r>
              <a:rPr lang="en-US" altLang="zh-TW" dirty="0">
                <a:solidFill>
                  <a:srgbClr val="00B050"/>
                </a:solidFill>
              </a:rPr>
              <a:t>. </a:t>
            </a:r>
            <a:r>
              <a:rPr lang="zh-TW" altLang="en-US" dirty="0">
                <a:solidFill>
                  <a:srgbClr val="00B050"/>
                </a:solidFill>
              </a:rPr>
              <a:t>使企業達到規模經濟</a:t>
            </a:r>
          </a:p>
          <a:p>
            <a:pPr lvl="1"/>
            <a:r>
              <a:rPr lang="en-US" altLang="zh-TW" dirty="0" smtClean="0">
                <a:solidFill>
                  <a:srgbClr val="00B050"/>
                </a:solidFill>
              </a:rPr>
              <a:t>2</a:t>
            </a:r>
            <a:r>
              <a:rPr lang="en-US" altLang="zh-TW" dirty="0">
                <a:solidFill>
                  <a:srgbClr val="00B050"/>
                </a:solidFill>
              </a:rPr>
              <a:t>. </a:t>
            </a:r>
            <a:r>
              <a:rPr lang="zh-TW" altLang="en-US" dirty="0">
                <a:solidFill>
                  <a:srgbClr val="00B050"/>
                </a:solidFill>
              </a:rPr>
              <a:t>調節供需均衡</a:t>
            </a:r>
          </a:p>
          <a:p>
            <a:pPr lvl="1"/>
            <a:r>
              <a:rPr lang="en-US" altLang="zh-TW" dirty="0" smtClean="0">
                <a:solidFill>
                  <a:srgbClr val="00B050"/>
                </a:solidFill>
              </a:rPr>
              <a:t>3</a:t>
            </a:r>
            <a:r>
              <a:rPr lang="en-US" altLang="zh-TW" dirty="0">
                <a:solidFill>
                  <a:srgbClr val="00B050"/>
                </a:solidFill>
              </a:rPr>
              <a:t>. </a:t>
            </a:r>
            <a:r>
              <a:rPr lang="zh-TW" altLang="en-US" dirty="0">
                <a:solidFill>
                  <a:srgbClr val="00B050"/>
                </a:solidFill>
              </a:rPr>
              <a:t>專業化製造</a:t>
            </a:r>
          </a:p>
          <a:p>
            <a:pPr lvl="1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870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solidFill>
                  <a:srgbClr val="FF0000"/>
                </a:solidFill>
              </a:rPr>
              <a:t>1-1. </a:t>
            </a:r>
            <a:r>
              <a:rPr lang="zh-TW" altLang="en-US" b="1" dirty="0">
                <a:solidFill>
                  <a:srgbClr val="FF0000"/>
                </a:solidFill>
              </a:rPr>
              <a:t>存貨的種類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企業如有良好的存貨管理機制，則具有下列優點</a:t>
            </a:r>
            <a:r>
              <a:rPr lang="zh-TW" altLang="en-US" dirty="0" smtClean="0"/>
              <a:t>：</a:t>
            </a:r>
            <a:endParaRPr lang="en-US" altLang="zh-TW" dirty="0" smtClean="0"/>
          </a:p>
          <a:p>
            <a:pPr lvl="1"/>
            <a:r>
              <a:rPr lang="zh-TW" altLang="en-US" dirty="0" smtClean="0">
                <a:solidFill>
                  <a:srgbClr val="0070C0"/>
                </a:solidFill>
              </a:rPr>
              <a:t>可</a:t>
            </a:r>
            <a:r>
              <a:rPr lang="zh-TW" altLang="en-US" dirty="0">
                <a:solidFill>
                  <a:srgbClr val="0070C0"/>
                </a:solidFill>
              </a:rPr>
              <a:t>滿足顧客的</a:t>
            </a:r>
            <a:r>
              <a:rPr lang="zh-TW" altLang="en-US" dirty="0" smtClean="0">
                <a:solidFill>
                  <a:srgbClr val="0070C0"/>
                </a:solidFill>
              </a:rPr>
              <a:t>需求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lvl="1"/>
            <a:r>
              <a:rPr lang="zh-TW" altLang="en-US" dirty="0" smtClean="0">
                <a:solidFill>
                  <a:srgbClr val="0070C0"/>
                </a:solidFill>
              </a:rPr>
              <a:t>降低</a:t>
            </a:r>
            <a:r>
              <a:rPr lang="zh-TW" altLang="en-US" dirty="0">
                <a:solidFill>
                  <a:srgbClr val="0070C0"/>
                </a:solidFill>
              </a:rPr>
              <a:t>訂購</a:t>
            </a:r>
            <a:r>
              <a:rPr lang="zh-TW" altLang="en-US" dirty="0" smtClean="0">
                <a:solidFill>
                  <a:srgbClr val="0070C0"/>
                </a:solidFill>
              </a:rPr>
              <a:t>成本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lvl="1"/>
            <a:r>
              <a:rPr lang="zh-TW" altLang="en-US" dirty="0" smtClean="0">
                <a:solidFill>
                  <a:srgbClr val="0070C0"/>
                </a:solidFill>
              </a:rPr>
              <a:t>減少</a:t>
            </a:r>
            <a:r>
              <a:rPr lang="zh-TW" altLang="en-US" dirty="0">
                <a:solidFill>
                  <a:srgbClr val="0070C0"/>
                </a:solidFill>
              </a:rPr>
              <a:t>缺貨</a:t>
            </a:r>
            <a:r>
              <a:rPr lang="zh-TW" altLang="en-US" dirty="0" smtClean="0">
                <a:solidFill>
                  <a:srgbClr val="0070C0"/>
                </a:solidFill>
              </a:rPr>
              <a:t>成本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lvl="1"/>
            <a:r>
              <a:rPr lang="zh-TW" altLang="en-US" dirty="0" smtClean="0">
                <a:solidFill>
                  <a:srgbClr val="0070C0"/>
                </a:solidFill>
              </a:rPr>
              <a:t>提升</a:t>
            </a:r>
            <a:r>
              <a:rPr lang="zh-TW" altLang="en-US" dirty="0">
                <a:solidFill>
                  <a:srgbClr val="0070C0"/>
                </a:solidFill>
              </a:rPr>
              <a:t>生產作業的穩定與</a:t>
            </a:r>
            <a:r>
              <a:rPr lang="zh-TW" altLang="en-US" dirty="0" smtClean="0">
                <a:solidFill>
                  <a:srgbClr val="0070C0"/>
                </a:solidFill>
              </a:rPr>
              <a:t>彈性</a:t>
            </a:r>
            <a:endParaRPr lang="en-US" altLang="zh-TW" dirty="0" smtClean="0">
              <a:solidFill>
                <a:srgbClr val="0070C0"/>
              </a:solidFill>
            </a:endParaRPr>
          </a:p>
          <a:p>
            <a:pPr lvl="1"/>
            <a:r>
              <a:rPr lang="zh-TW" altLang="en-US" dirty="0" smtClean="0">
                <a:solidFill>
                  <a:srgbClr val="0070C0"/>
                </a:solidFill>
              </a:rPr>
              <a:t>提供</a:t>
            </a:r>
            <a:r>
              <a:rPr lang="zh-TW" altLang="en-US" dirty="0">
                <a:solidFill>
                  <a:srgbClr val="0070C0"/>
                </a:solidFill>
              </a:rPr>
              <a:t>原物料價格波動時的</a:t>
            </a:r>
            <a:r>
              <a:rPr lang="zh-TW" altLang="en-US" dirty="0" smtClean="0">
                <a:solidFill>
                  <a:srgbClr val="0070C0"/>
                </a:solidFill>
              </a:rPr>
              <a:t>緩衝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5104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b652a47f4fb2a62b19a8e953c2581a63326368"/>
</p:tagLst>
</file>

<file path=ppt/theme/theme1.xml><?xml version="1.0" encoding="utf-8"?>
<a:theme xmlns:a="http://schemas.openxmlformats.org/drawingml/2006/main" name="GLCT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10459</TotalTime>
  <Words>1743</Words>
  <Application>Microsoft Office PowerPoint</Application>
  <PresentationFormat>如螢幕大小 (4:3)</PresentationFormat>
  <Paragraphs>196</Paragraphs>
  <Slides>36</Slides>
  <Notes>7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37" baseType="lpstr">
      <vt:lpstr>GLCT2</vt:lpstr>
      <vt:lpstr>第7章物流存貨管理</vt:lpstr>
      <vt:lpstr>PowerPoint 簡報</vt:lpstr>
      <vt:lpstr>本章學習目標</vt:lpstr>
      <vt:lpstr>1. 存貨的定義與分類</vt:lpstr>
      <vt:lpstr>1-1. 存貨的種類</vt:lpstr>
      <vt:lpstr>1-1. 存貨的種類</vt:lpstr>
      <vt:lpstr>1-1. 存貨的種類</vt:lpstr>
      <vt:lpstr>1-1. 存貨的種類</vt:lpstr>
      <vt:lpstr>1-1. 存貨的種類</vt:lpstr>
      <vt:lpstr>1-1. 存貨的種類</vt:lpstr>
      <vt:lpstr>1-1. 存貨的種類</vt:lpstr>
      <vt:lpstr>1-2. ABC存貨分類方式</vt:lpstr>
      <vt:lpstr>1-2. ABC存貨分類方式</vt:lpstr>
      <vt:lpstr>1-3. 存貨成本</vt:lpstr>
      <vt:lpstr>1-3. 存貨成本</vt:lpstr>
      <vt:lpstr>1-3. 存貨成本</vt:lpstr>
      <vt:lpstr>1-3. 存貨成本</vt:lpstr>
      <vt:lpstr>1-3. 存貨成本</vt:lpstr>
      <vt:lpstr>1-4. 如何維持合理存量</vt:lpstr>
      <vt:lpstr>1-4. 如何維持合理存量</vt:lpstr>
      <vt:lpstr>1-4. 如何維持合理存量</vt:lpstr>
      <vt:lpstr>1-4. 如何維持合理存量</vt:lpstr>
      <vt:lpstr>台灣企業於全球物流與供應鏈的各類存貨型態</vt:lpstr>
      <vt:lpstr>2. 安全存量與再訂購點</vt:lpstr>
      <vt:lpstr>2-1.安全存量</vt:lpstr>
      <vt:lpstr>2-1.安全存量</vt:lpstr>
      <vt:lpstr>2-2. 再訂購點</vt:lpstr>
      <vt:lpstr>2-2. 再訂購點</vt:lpstr>
      <vt:lpstr>3.最適經濟訂購量</vt:lpstr>
      <vt:lpstr>3-1. 經濟訂購量之衡量</vt:lpstr>
      <vt:lpstr>3-1. 經濟訂購量之衡量</vt:lpstr>
      <vt:lpstr>3-1. 經濟訂購量之衡量</vt:lpstr>
      <vt:lpstr>3-1. 經濟訂購量之衡量</vt:lpstr>
      <vt:lpstr>3-1. 經濟訂購量之衡量</vt:lpstr>
      <vt:lpstr>結語</vt:lpstr>
      <vt:lpstr>本章節學習結束 請準備參加隨堂測驗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第1章 物流概論</dc:title>
  <dc:creator>Cunice</dc:creator>
  <cp:lastModifiedBy>NO.43</cp:lastModifiedBy>
  <cp:revision>630</cp:revision>
  <dcterms:created xsi:type="dcterms:W3CDTF">2013-01-15T06:39:26Z</dcterms:created>
  <dcterms:modified xsi:type="dcterms:W3CDTF">2017-01-10T08:11:21Z</dcterms:modified>
</cp:coreProperties>
</file>