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309" r:id="rId3"/>
    <p:sldId id="257" r:id="rId4"/>
    <p:sldId id="258" r:id="rId5"/>
    <p:sldId id="259" r:id="rId6"/>
    <p:sldId id="260" r:id="rId7"/>
    <p:sldId id="263" r:id="rId8"/>
    <p:sldId id="261" r:id="rId9"/>
    <p:sldId id="262" r:id="rId10"/>
    <p:sldId id="287" r:id="rId11"/>
    <p:sldId id="267" r:id="rId12"/>
    <p:sldId id="264" r:id="rId13"/>
    <p:sldId id="268" r:id="rId14"/>
    <p:sldId id="269" r:id="rId15"/>
    <p:sldId id="266" r:id="rId16"/>
    <p:sldId id="270" r:id="rId17"/>
    <p:sldId id="271" r:id="rId18"/>
    <p:sldId id="272" r:id="rId19"/>
    <p:sldId id="273" r:id="rId20"/>
    <p:sldId id="275" r:id="rId21"/>
    <p:sldId id="276" r:id="rId22"/>
    <p:sldId id="277" r:id="rId23"/>
    <p:sldId id="278" r:id="rId24"/>
    <p:sldId id="279" r:id="rId25"/>
    <p:sldId id="288" r:id="rId26"/>
    <p:sldId id="280" r:id="rId27"/>
    <p:sldId id="281" r:id="rId28"/>
    <p:sldId id="283" r:id="rId29"/>
    <p:sldId id="302" r:id="rId30"/>
    <p:sldId id="308" r:id="rId31"/>
    <p:sldId id="282" r:id="rId32"/>
    <p:sldId id="284" r:id="rId33"/>
    <p:sldId id="285" r:id="rId34"/>
    <p:sldId id="286" r:id="rId35"/>
    <p:sldId id="289" r:id="rId36"/>
    <p:sldId id="303" r:id="rId37"/>
    <p:sldId id="290" r:id="rId38"/>
    <p:sldId id="304" r:id="rId39"/>
    <p:sldId id="291" r:id="rId40"/>
    <p:sldId id="292" r:id="rId41"/>
    <p:sldId id="305" r:id="rId42"/>
    <p:sldId id="293" r:id="rId43"/>
    <p:sldId id="294" r:id="rId44"/>
    <p:sldId id="295" r:id="rId45"/>
    <p:sldId id="306" r:id="rId46"/>
    <p:sldId id="296" r:id="rId47"/>
    <p:sldId id="297" r:id="rId48"/>
    <p:sldId id="298" r:id="rId49"/>
    <p:sldId id="299" r:id="rId50"/>
    <p:sldId id="301" r:id="rId51"/>
  </p:sldIdLst>
  <p:sldSz cx="9144000" cy="6858000" type="screen4x3"/>
  <p:notesSz cx="6858000" cy="9144000"/>
  <p:custDataLst>
    <p:tags r:id="rId53"/>
  </p:custData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2" d="100"/>
          <a:sy n="72" d="100"/>
        </p:scale>
        <p:origin x="-132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27F27B-E756-46F6-866B-30B88627175E}" type="doc">
      <dgm:prSet loTypeId="urn:microsoft.com/office/officeart/2005/8/layout/radial6" loCatId="relationship" qsTypeId="urn:microsoft.com/office/officeart/2005/8/quickstyle/simple1" qsCatId="simple" csTypeId="urn:microsoft.com/office/officeart/2005/8/colors/colorful1#1" csCatId="colorful" phldr="1"/>
      <dgm:spPr/>
      <dgm:t>
        <a:bodyPr/>
        <a:lstStyle/>
        <a:p>
          <a:endParaRPr lang="zh-TW" altLang="en-US"/>
        </a:p>
      </dgm:t>
    </dgm:pt>
    <dgm:pt modelId="{C9ABA167-34A5-4C18-95AF-0930A60B364F}">
      <dgm:prSet phldrT="[文字]"/>
      <dgm:spPr/>
      <dgm:t>
        <a:bodyPr/>
        <a:lstStyle/>
        <a:p>
          <a:r>
            <a:rPr lang="zh-TW" altLang="en-US" dirty="0" smtClean="0"/>
            <a:t>訂單管理</a:t>
          </a:r>
          <a:endParaRPr lang="zh-TW" altLang="en-US" dirty="0"/>
        </a:p>
      </dgm:t>
    </dgm:pt>
    <dgm:pt modelId="{81EA44E0-E41A-4D10-838B-F4B8387EABAB}" type="parTrans" cxnId="{DBC440AB-970D-4AB3-8494-4F07016D8CE3}">
      <dgm:prSet/>
      <dgm:spPr/>
      <dgm:t>
        <a:bodyPr/>
        <a:lstStyle/>
        <a:p>
          <a:endParaRPr lang="zh-TW" altLang="en-US"/>
        </a:p>
      </dgm:t>
    </dgm:pt>
    <dgm:pt modelId="{53A40168-5125-4977-8273-26D85CFF16DD}" type="sibTrans" cxnId="{DBC440AB-970D-4AB3-8494-4F07016D8CE3}">
      <dgm:prSet/>
      <dgm:spPr/>
      <dgm:t>
        <a:bodyPr/>
        <a:lstStyle/>
        <a:p>
          <a:endParaRPr lang="zh-TW" altLang="en-US"/>
        </a:p>
      </dgm:t>
    </dgm:pt>
    <dgm:pt modelId="{632C203D-16D0-456F-B6C9-10C7BE613C9C}">
      <dgm:prSet phldrT="[文字]"/>
      <dgm:spPr/>
      <dgm:t>
        <a:bodyPr/>
        <a:lstStyle/>
        <a:p>
          <a:r>
            <a:rPr lang="zh-TW" altLang="en-US" dirty="0" smtClean="0"/>
            <a:t>物流資訊系統</a:t>
          </a:r>
          <a:endParaRPr lang="zh-TW" altLang="en-US" dirty="0"/>
        </a:p>
      </dgm:t>
    </dgm:pt>
    <dgm:pt modelId="{6FB23863-D3A4-40D7-8428-D1815A99B6B5}" type="parTrans" cxnId="{3497AB38-1C50-4075-9B69-79D188234C93}">
      <dgm:prSet/>
      <dgm:spPr/>
      <dgm:t>
        <a:bodyPr/>
        <a:lstStyle/>
        <a:p>
          <a:endParaRPr lang="zh-TW" altLang="en-US"/>
        </a:p>
      </dgm:t>
    </dgm:pt>
    <dgm:pt modelId="{0C56EADE-0428-48D3-995F-CC61CF511DC1}" type="sibTrans" cxnId="{3497AB38-1C50-4075-9B69-79D188234C93}">
      <dgm:prSet/>
      <dgm:spPr/>
      <dgm:t>
        <a:bodyPr/>
        <a:lstStyle/>
        <a:p>
          <a:endParaRPr lang="zh-TW" altLang="en-US"/>
        </a:p>
      </dgm:t>
    </dgm:pt>
    <dgm:pt modelId="{5A1FD3B6-5370-442F-A838-831C6737F1BC}">
      <dgm:prSet phldrT="[文字]"/>
      <dgm:spPr/>
      <dgm:t>
        <a:bodyPr/>
        <a:lstStyle/>
        <a:p>
          <a:r>
            <a:rPr lang="zh-TW" altLang="en-US" dirty="0" smtClean="0"/>
            <a:t>運輸配送作業</a:t>
          </a:r>
          <a:endParaRPr lang="zh-TW" altLang="en-US" dirty="0"/>
        </a:p>
      </dgm:t>
    </dgm:pt>
    <dgm:pt modelId="{8574F925-192D-4288-9E48-A0BD7EA2C224}" type="parTrans" cxnId="{0548E5B6-FD00-474A-8B23-AFD5861E103F}">
      <dgm:prSet/>
      <dgm:spPr/>
      <dgm:t>
        <a:bodyPr/>
        <a:lstStyle/>
        <a:p>
          <a:endParaRPr lang="zh-TW" altLang="en-US"/>
        </a:p>
      </dgm:t>
    </dgm:pt>
    <dgm:pt modelId="{C9AA2C7D-FB94-48B7-9885-43DFE49623FE}" type="sibTrans" cxnId="{0548E5B6-FD00-474A-8B23-AFD5861E103F}">
      <dgm:prSet/>
      <dgm:spPr/>
      <dgm:t>
        <a:bodyPr/>
        <a:lstStyle/>
        <a:p>
          <a:endParaRPr lang="zh-TW" altLang="en-US"/>
        </a:p>
      </dgm:t>
    </dgm:pt>
    <dgm:pt modelId="{3440A844-7F35-4BDC-AA05-4BB9DA7FFE11}">
      <dgm:prSet phldrT="[文字]"/>
      <dgm:spPr/>
      <dgm:t>
        <a:bodyPr/>
        <a:lstStyle/>
        <a:p>
          <a:r>
            <a:rPr lang="zh-TW" altLang="en-US" dirty="0" smtClean="0"/>
            <a:t>倉儲保管作業</a:t>
          </a:r>
          <a:endParaRPr lang="zh-TW" altLang="en-US" dirty="0"/>
        </a:p>
      </dgm:t>
    </dgm:pt>
    <dgm:pt modelId="{2F3949ED-156A-43AF-8741-F4FDCCE7EFD9}" type="parTrans" cxnId="{0D4FB1C2-7776-4F30-AE0A-C4E3377444B0}">
      <dgm:prSet/>
      <dgm:spPr/>
      <dgm:t>
        <a:bodyPr/>
        <a:lstStyle/>
        <a:p>
          <a:endParaRPr lang="zh-TW" altLang="en-US"/>
        </a:p>
      </dgm:t>
    </dgm:pt>
    <dgm:pt modelId="{146EEC6E-AE95-4A6E-B38C-7181CC9935BD}" type="sibTrans" cxnId="{0D4FB1C2-7776-4F30-AE0A-C4E3377444B0}">
      <dgm:prSet/>
      <dgm:spPr/>
      <dgm:t>
        <a:bodyPr/>
        <a:lstStyle/>
        <a:p>
          <a:endParaRPr lang="zh-TW" altLang="en-US"/>
        </a:p>
      </dgm:t>
    </dgm:pt>
    <dgm:pt modelId="{0202DDCE-DF99-42C6-8EBB-2ED4013EA121}" type="pres">
      <dgm:prSet presAssocID="{C627F27B-E756-46F6-866B-30B88627175E}" presName="Name0" presStyleCnt="0">
        <dgm:presLayoutVars>
          <dgm:chMax val="1"/>
          <dgm:dir/>
          <dgm:animLvl val="ctr"/>
          <dgm:resizeHandles val="exact"/>
        </dgm:presLayoutVars>
      </dgm:prSet>
      <dgm:spPr/>
      <dgm:t>
        <a:bodyPr/>
        <a:lstStyle/>
        <a:p>
          <a:endParaRPr lang="zh-TW" altLang="en-US"/>
        </a:p>
      </dgm:t>
    </dgm:pt>
    <dgm:pt modelId="{D0CAE242-54F5-4F91-8993-7E2169D8A78C}" type="pres">
      <dgm:prSet presAssocID="{C9ABA167-34A5-4C18-95AF-0930A60B364F}" presName="centerShape" presStyleLbl="node0" presStyleIdx="0" presStyleCnt="1" custScaleX="108107" custScaleY="108107"/>
      <dgm:spPr/>
      <dgm:t>
        <a:bodyPr/>
        <a:lstStyle/>
        <a:p>
          <a:endParaRPr lang="zh-TW" altLang="en-US"/>
        </a:p>
      </dgm:t>
    </dgm:pt>
    <dgm:pt modelId="{D9E408F6-89E5-48F8-96FC-058FD9CD6FE9}" type="pres">
      <dgm:prSet presAssocID="{632C203D-16D0-456F-B6C9-10C7BE613C9C}" presName="node" presStyleLbl="node1" presStyleIdx="0" presStyleCnt="3" custScaleX="130457" custScaleY="130457">
        <dgm:presLayoutVars>
          <dgm:bulletEnabled val="1"/>
        </dgm:presLayoutVars>
      </dgm:prSet>
      <dgm:spPr/>
      <dgm:t>
        <a:bodyPr/>
        <a:lstStyle/>
        <a:p>
          <a:endParaRPr lang="zh-TW" altLang="en-US"/>
        </a:p>
      </dgm:t>
    </dgm:pt>
    <dgm:pt modelId="{56E5F110-A746-43DB-83F0-78AE433C820A}" type="pres">
      <dgm:prSet presAssocID="{632C203D-16D0-456F-B6C9-10C7BE613C9C}" presName="dummy" presStyleCnt="0"/>
      <dgm:spPr/>
    </dgm:pt>
    <dgm:pt modelId="{4DE84300-C4B0-489A-A74D-4DCB0D8542FB}" type="pres">
      <dgm:prSet presAssocID="{0C56EADE-0428-48D3-995F-CC61CF511DC1}" presName="sibTrans" presStyleLbl="sibTrans2D1" presStyleIdx="0" presStyleCnt="3"/>
      <dgm:spPr/>
      <dgm:t>
        <a:bodyPr/>
        <a:lstStyle/>
        <a:p>
          <a:endParaRPr lang="zh-TW" altLang="en-US"/>
        </a:p>
      </dgm:t>
    </dgm:pt>
    <dgm:pt modelId="{143FBF59-375E-4218-BF3C-224AF6AD04ED}" type="pres">
      <dgm:prSet presAssocID="{5A1FD3B6-5370-442F-A838-831C6737F1BC}" presName="node" presStyleLbl="node1" presStyleIdx="1" presStyleCnt="3" custScaleX="131835" custScaleY="131833">
        <dgm:presLayoutVars>
          <dgm:bulletEnabled val="1"/>
        </dgm:presLayoutVars>
      </dgm:prSet>
      <dgm:spPr/>
      <dgm:t>
        <a:bodyPr/>
        <a:lstStyle/>
        <a:p>
          <a:endParaRPr lang="zh-TW" altLang="en-US"/>
        </a:p>
      </dgm:t>
    </dgm:pt>
    <dgm:pt modelId="{D0667913-7E41-439D-8A3C-9ACD89BE5EDC}" type="pres">
      <dgm:prSet presAssocID="{5A1FD3B6-5370-442F-A838-831C6737F1BC}" presName="dummy" presStyleCnt="0"/>
      <dgm:spPr/>
    </dgm:pt>
    <dgm:pt modelId="{D798918E-5D78-4F3E-B005-43ABF424B4D6}" type="pres">
      <dgm:prSet presAssocID="{C9AA2C7D-FB94-48B7-9885-43DFE49623FE}" presName="sibTrans" presStyleLbl="sibTrans2D1" presStyleIdx="1" presStyleCnt="3"/>
      <dgm:spPr/>
      <dgm:t>
        <a:bodyPr/>
        <a:lstStyle/>
        <a:p>
          <a:endParaRPr lang="zh-TW" altLang="en-US"/>
        </a:p>
      </dgm:t>
    </dgm:pt>
    <dgm:pt modelId="{31A99053-D5F4-435E-8500-4F2D0B4D1FD0}" type="pres">
      <dgm:prSet presAssocID="{3440A844-7F35-4BDC-AA05-4BB9DA7FFE11}" presName="node" presStyleLbl="node1" presStyleIdx="2" presStyleCnt="3" custScaleX="127769" custScaleY="127769">
        <dgm:presLayoutVars>
          <dgm:bulletEnabled val="1"/>
        </dgm:presLayoutVars>
      </dgm:prSet>
      <dgm:spPr/>
      <dgm:t>
        <a:bodyPr/>
        <a:lstStyle/>
        <a:p>
          <a:endParaRPr lang="zh-TW" altLang="en-US"/>
        </a:p>
      </dgm:t>
    </dgm:pt>
    <dgm:pt modelId="{0467CA1D-4A0A-488A-8E68-EDB4B62D60C4}" type="pres">
      <dgm:prSet presAssocID="{3440A844-7F35-4BDC-AA05-4BB9DA7FFE11}" presName="dummy" presStyleCnt="0"/>
      <dgm:spPr/>
    </dgm:pt>
    <dgm:pt modelId="{BF1FBB33-7EBB-4390-9915-C0002CEC3A16}" type="pres">
      <dgm:prSet presAssocID="{146EEC6E-AE95-4A6E-B38C-7181CC9935BD}" presName="sibTrans" presStyleLbl="sibTrans2D1" presStyleIdx="2" presStyleCnt="3"/>
      <dgm:spPr/>
      <dgm:t>
        <a:bodyPr/>
        <a:lstStyle/>
        <a:p>
          <a:endParaRPr lang="zh-TW" altLang="en-US"/>
        </a:p>
      </dgm:t>
    </dgm:pt>
  </dgm:ptLst>
  <dgm:cxnLst>
    <dgm:cxn modelId="{802A8B10-C914-496D-90AE-37E7665868C1}" type="presOf" srcId="{0C56EADE-0428-48D3-995F-CC61CF511DC1}" destId="{4DE84300-C4B0-489A-A74D-4DCB0D8542FB}" srcOrd="0" destOrd="0" presId="urn:microsoft.com/office/officeart/2005/8/layout/radial6"/>
    <dgm:cxn modelId="{5C2057E1-E896-4066-96CC-FAE57859F864}" type="presOf" srcId="{5A1FD3B6-5370-442F-A838-831C6737F1BC}" destId="{143FBF59-375E-4218-BF3C-224AF6AD04ED}" srcOrd="0" destOrd="0" presId="urn:microsoft.com/office/officeart/2005/8/layout/radial6"/>
    <dgm:cxn modelId="{71FBE7EE-3187-440E-B17C-C5408EA37B3E}" type="presOf" srcId="{C9ABA167-34A5-4C18-95AF-0930A60B364F}" destId="{D0CAE242-54F5-4F91-8993-7E2169D8A78C}" srcOrd="0" destOrd="0" presId="urn:microsoft.com/office/officeart/2005/8/layout/radial6"/>
    <dgm:cxn modelId="{0D4FB1C2-7776-4F30-AE0A-C4E3377444B0}" srcId="{C9ABA167-34A5-4C18-95AF-0930A60B364F}" destId="{3440A844-7F35-4BDC-AA05-4BB9DA7FFE11}" srcOrd="2" destOrd="0" parTransId="{2F3949ED-156A-43AF-8741-F4FDCCE7EFD9}" sibTransId="{146EEC6E-AE95-4A6E-B38C-7181CC9935BD}"/>
    <dgm:cxn modelId="{0548E5B6-FD00-474A-8B23-AFD5861E103F}" srcId="{C9ABA167-34A5-4C18-95AF-0930A60B364F}" destId="{5A1FD3B6-5370-442F-A838-831C6737F1BC}" srcOrd="1" destOrd="0" parTransId="{8574F925-192D-4288-9E48-A0BD7EA2C224}" sibTransId="{C9AA2C7D-FB94-48B7-9885-43DFE49623FE}"/>
    <dgm:cxn modelId="{DBC440AB-970D-4AB3-8494-4F07016D8CE3}" srcId="{C627F27B-E756-46F6-866B-30B88627175E}" destId="{C9ABA167-34A5-4C18-95AF-0930A60B364F}" srcOrd="0" destOrd="0" parTransId="{81EA44E0-E41A-4D10-838B-F4B8387EABAB}" sibTransId="{53A40168-5125-4977-8273-26D85CFF16DD}"/>
    <dgm:cxn modelId="{809AAF87-E7F7-4D31-9E29-22F37A91F818}" type="presOf" srcId="{C627F27B-E756-46F6-866B-30B88627175E}" destId="{0202DDCE-DF99-42C6-8EBB-2ED4013EA121}" srcOrd="0" destOrd="0" presId="urn:microsoft.com/office/officeart/2005/8/layout/radial6"/>
    <dgm:cxn modelId="{53B5B6F1-F8AA-4EE7-946D-B36306382FBE}" type="presOf" srcId="{632C203D-16D0-456F-B6C9-10C7BE613C9C}" destId="{D9E408F6-89E5-48F8-96FC-058FD9CD6FE9}" srcOrd="0" destOrd="0" presId="urn:microsoft.com/office/officeart/2005/8/layout/radial6"/>
    <dgm:cxn modelId="{C883B704-BF68-4854-B467-D85291E614CA}" type="presOf" srcId="{C9AA2C7D-FB94-48B7-9885-43DFE49623FE}" destId="{D798918E-5D78-4F3E-B005-43ABF424B4D6}" srcOrd="0" destOrd="0" presId="urn:microsoft.com/office/officeart/2005/8/layout/radial6"/>
    <dgm:cxn modelId="{C58EBEA7-A126-4014-AC18-052CF602770A}" type="presOf" srcId="{146EEC6E-AE95-4A6E-B38C-7181CC9935BD}" destId="{BF1FBB33-7EBB-4390-9915-C0002CEC3A16}" srcOrd="0" destOrd="0" presId="urn:microsoft.com/office/officeart/2005/8/layout/radial6"/>
    <dgm:cxn modelId="{3497AB38-1C50-4075-9B69-79D188234C93}" srcId="{C9ABA167-34A5-4C18-95AF-0930A60B364F}" destId="{632C203D-16D0-456F-B6C9-10C7BE613C9C}" srcOrd="0" destOrd="0" parTransId="{6FB23863-D3A4-40D7-8428-D1815A99B6B5}" sibTransId="{0C56EADE-0428-48D3-995F-CC61CF511DC1}"/>
    <dgm:cxn modelId="{85F00D56-5803-44A7-8E4B-015489AA6496}" type="presOf" srcId="{3440A844-7F35-4BDC-AA05-4BB9DA7FFE11}" destId="{31A99053-D5F4-435E-8500-4F2D0B4D1FD0}" srcOrd="0" destOrd="0" presId="urn:microsoft.com/office/officeart/2005/8/layout/radial6"/>
    <dgm:cxn modelId="{7489417A-E4F9-4ADB-BE67-5BAA64AF2BFA}" type="presParOf" srcId="{0202DDCE-DF99-42C6-8EBB-2ED4013EA121}" destId="{D0CAE242-54F5-4F91-8993-7E2169D8A78C}" srcOrd="0" destOrd="0" presId="urn:microsoft.com/office/officeart/2005/8/layout/radial6"/>
    <dgm:cxn modelId="{5BFA5AD8-5541-48D0-978D-E3B5FBDD062E}" type="presParOf" srcId="{0202DDCE-DF99-42C6-8EBB-2ED4013EA121}" destId="{D9E408F6-89E5-48F8-96FC-058FD9CD6FE9}" srcOrd="1" destOrd="0" presId="urn:microsoft.com/office/officeart/2005/8/layout/radial6"/>
    <dgm:cxn modelId="{4EDB087B-E85E-43D4-B93D-BC194E30A834}" type="presParOf" srcId="{0202DDCE-DF99-42C6-8EBB-2ED4013EA121}" destId="{56E5F110-A746-43DB-83F0-78AE433C820A}" srcOrd="2" destOrd="0" presId="urn:microsoft.com/office/officeart/2005/8/layout/radial6"/>
    <dgm:cxn modelId="{E75D7077-5D79-43E2-AC1B-42C3DD756C59}" type="presParOf" srcId="{0202DDCE-DF99-42C6-8EBB-2ED4013EA121}" destId="{4DE84300-C4B0-489A-A74D-4DCB0D8542FB}" srcOrd="3" destOrd="0" presId="urn:microsoft.com/office/officeart/2005/8/layout/radial6"/>
    <dgm:cxn modelId="{3E03C83E-2386-4F2F-8853-5CCC4C7C335F}" type="presParOf" srcId="{0202DDCE-DF99-42C6-8EBB-2ED4013EA121}" destId="{143FBF59-375E-4218-BF3C-224AF6AD04ED}" srcOrd="4" destOrd="0" presId="urn:microsoft.com/office/officeart/2005/8/layout/radial6"/>
    <dgm:cxn modelId="{6F705EB1-ECC3-49EA-96D9-3590A0A9880C}" type="presParOf" srcId="{0202DDCE-DF99-42C6-8EBB-2ED4013EA121}" destId="{D0667913-7E41-439D-8A3C-9ACD89BE5EDC}" srcOrd="5" destOrd="0" presId="urn:microsoft.com/office/officeart/2005/8/layout/radial6"/>
    <dgm:cxn modelId="{9124A258-049E-4577-9F5A-5D9B20AD4709}" type="presParOf" srcId="{0202DDCE-DF99-42C6-8EBB-2ED4013EA121}" destId="{D798918E-5D78-4F3E-B005-43ABF424B4D6}" srcOrd="6" destOrd="0" presId="urn:microsoft.com/office/officeart/2005/8/layout/radial6"/>
    <dgm:cxn modelId="{AF8C5420-BDE5-4EA3-95E0-27F6E57AA623}" type="presParOf" srcId="{0202DDCE-DF99-42C6-8EBB-2ED4013EA121}" destId="{31A99053-D5F4-435E-8500-4F2D0B4D1FD0}" srcOrd="7" destOrd="0" presId="urn:microsoft.com/office/officeart/2005/8/layout/radial6"/>
    <dgm:cxn modelId="{FF256AFD-BF08-49DE-8047-35B82736AB5B}" type="presParOf" srcId="{0202DDCE-DF99-42C6-8EBB-2ED4013EA121}" destId="{0467CA1D-4A0A-488A-8E68-EDB4B62D60C4}" srcOrd="8" destOrd="0" presId="urn:microsoft.com/office/officeart/2005/8/layout/radial6"/>
    <dgm:cxn modelId="{528D4711-63D9-4F16-A8C7-328EBF061D61}" type="presParOf" srcId="{0202DDCE-DF99-42C6-8EBB-2ED4013EA121}" destId="{BF1FBB33-7EBB-4390-9915-C0002CEC3A16}"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3B3916-3BF1-441E-A321-26D8CE43A71D}" type="doc">
      <dgm:prSet loTypeId="urn:microsoft.com/office/officeart/2005/8/layout/bProcess4" loCatId="process" qsTypeId="urn:microsoft.com/office/officeart/2005/8/quickstyle/3d1" qsCatId="3D" csTypeId="urn:microsoft.com/office/officeart/2005/8/colors/colorful5" csCatId="colorful" phldr="1"/>
      <dgm:spPr/>
      <dgm:t>
        <a:bodyPr/>
        <a:lstStyle/>
        <a:p>
          <a:endParaRPr lang="zh-TW" altLang="en-US"/>
        </a:p>
      </dgm:t>
    </dgm:pt>
    <dgm:pt modelId="{E4F2FF2E-CC5A-4F08-9272-DB1D74731CAE}">
      <dgm:prSet phldrT="[文字]"/>
      <dgm:spPr/>
      <dgm:t>
        <a:bodyPr/>
        <a:lstStyle/>
        <a:p>
          <a:r>
            <a:rPr lang="zh-TW" altLang="en-US" dirty="0" smtClean="0"/>
            <a:t>接受訂單</a:t>
          </a:r>
          <a:endParaRPr lang="zh-TW" altLang="en-US" dirty="0"/>
        </a:p>
      </dgm:t>
    </dgm:pt>
    <dgm:pt modelId="{18965F97-76F2-4E7C-96FD-DB2A3047A6F0}" type="parTrans" cxnId="{87E62B16-3CD0-4F32-93D1-6387C277D6E0}">
      <dgm:prSet/>
      <dgm:spPr/>
      <dgm:t>
        <a:bodyPr/>
        <a:lstStyle/>
        <a:p>
          <a:endParaRPr lang="zh-TW" altLang="en-US"/>
        </a:p>
      </dgm:t>
    </dgm:pt>
    <dgm:pt modelId="{C6F02F9B-6FE8-40FB-94C3-3F79BC21A336}" type="sibTrans" cxnId="{87E62B16-3CD0-4F32-93D1-6387C277D6E0}">
      <dgm:prSet/>
      <dgm:spPr/>
      <dgm:t>
        <a:bodyPr/>
        <a:lstStyle/>
        <a:p>
          <a:endParaRPr lang="zh-TW" altLang="en-US"/>
        </a:p>
      </dgm:t>
    </dgm:pt>
    <dgm:pt modelId="{16F2039A-567F-479E-A48D-13CCBD50EAF6}">
      <dgm:prSet phldrT="[文字]"/>
      <dgm:spPr/>
      <dgm:t>
        <a:bodyPr/>
        <a:lstStyle/>
        <a:p>
          <a:r>
            <a:rPr lang="zh-TW" altLang="en-US" dirty="0" smtClean="0"/>
            <a:t>訂單分析</a:t>
          </a:r>
          <a:endParaRPr lang="zh-TW" altLang="en-US" dirty="0"/>
        </a:p>
      </dgm:t>
    </dgm:pt>
    <dgm:pt modelId="{ADCE728A-3FEE-48B1-92B6-1C9276F142EC}" type="parTrans" cxnId="{4718D353-6E50-4493-A42A-089A47E02641}">
      <dgm:prSet/>
      <dgm:spPr/>
      <dgm:t>
        <a:bodyPr/>
        <a:lstStyle/>
        <a:p>
          <a:endParaRPr lang="zh-TW" altLang="en-US"/>
        </a:p>
      </dgm:t>
    </dgm:pt>
    <dgm:pt modelId="{837F70E9-02EB-4EA1-912B-68EA988C4FA8}" type="sibTrans" cxnId="{4718D353-6E50-4493-A42A-089A47E02641}">
      <dgm:prSet/>
      <dgm:spPr/>
      <dgm:t>
        <a:bodyPr/>
        <a:lstStyle/>
        <a:p>
          <a:endParaRPr lang="zh-TW" altLang="en-US"/>
        </a:p>
      </dgm:t>
    </dgm:pt>
    <dgm:pt modelId="{D82D11EC-88D6-404F-9AC1-B7800BD61D60}">
      <dgm:prSet phldrT="[文字]"/>
      <dgm:spPr/>
      <dgm:t>
        <a:bodyPr/>
        <a:lstStyle/>
        <a:p>
          <a:r>
            <a:rPr lang="zh-TW" altLang="en-US" dirty="0" smtClean="0"/>
            <a:t>揀貨作業</a:t>
          </a:r>
          <a:endParaRPr lang="zh-TW" altLang="en-US" dirty="0"/>
        </a:p>
      </dgm:t>
    </dgm:pt>
    <dgm:pt modelId="{BCD775DF-E83F-4411-99E2-B1339384E41C}" type="parTrans" cxnId="{42656958-0637-4F6B-AC29-6EC4668E5466}">
      <dgm:prSet/>
      <dgm:spPr/>
      <dgm:t>
        <a:bodyPr/>
        <a:lstStyle/>
        <a:p>
          <a:endParaRPr lang="zh-TW" altLang="en-US"/>
        </a:p>
      </dgm:t>
    </dgm:pt>
    <dgm:pt modelId="{6919C762-EEAE-4524-908B-F7BB403AD22D}" type="sibTrans" cxnId="{42656958-0637-4F6B-AC29-6EC4668E5466}">
      <dgm:prSet/>
      <dgm:spPr/>
      <dgm:t>
        <a:bodyPr/>
        <a:lstStyle/>
        <a:p>
          <a:endParaRPr lang="zh-TW" altLang="en-US"/>
        </a:p>
      </dgm:t>
    </dgm:pt>
    <dgm:pt modelId="{FC8314BC-BE40-464B-9913-F7F240F0EA8A}">
      <dgm:prSet phldrT="[文字]"/>
      <dgm:spPr/>
      <dgm:t>
        <a:bodyPr/>
        <a:lstStyle/>
        <a:p>
          <a:r>
            <a:rPr lang="zh-TW" altLang="en-US" dirty="0" smtClean="0"/>
            <a:t>裝箱作業</a:t>
          </a:r>
          <a:endParaRPr lang="zh-TW" altLang="en-US" dirty="0"/>
        </a:p>
      </dgm:t>
    </dgm:pt>
    <dgm:pt modelId="{41E18BA9-D928-4118-AE96-7729C4158145}" type="parTrans" cxnId="{A0679103-44CD-4B30-A12D-486AC7211880}">
      <dgm:prSet/>
      <dgm:spPr/>
      <dgm:t>
        <a:bodyPr/>
        <a:lstStyle/>
        <a:p>
          <a:endParaRPr lang="zh-TW" altLang="en-US"/>
        </a:p>
      </dgm:t>
    </dgm:pt>
    <dgm:pt modelId="{DB9ED906-6775-4026-8A39-B89985F516CE}" type="sibTrans" cxnId="{A0679103-44CD-4B30-A12D-486AC7211880}">
      <dgm:prSet/>
      <dgm:spPr/>
      <dgm:t>
        <a:bodyPr/>
        <a:lstStyle/>
        <a:p>
          <a:endParaRPr lang="zh-TW" altLang="en-US"/>
        </a:p>
      </dgm:t>
    </dgm:pt>
    <dgm:pt modelId="{3AF5FF5B-3161-4B00-B61B-27578EE95E3B}">
      <dgm:prSet phldrT="[文字]"/>
      <dgm:spPr/>
      <dgm:t>
        <a:bodyPr/>
        <a:lstStyle/>
        <a:p>
          <a:r>
            <a:rPr lang="zh-TW" altLang="en-US" dirty="0" smtClean="0"/>
            <a:t>包裝作業</a:t>
          </a:r>
          <a:endParaRPr lang="zh-TW" altLang="en-US" dirty="0"/>
        </a:p>
      </dgm:t>
    </dgm:pt>
    <dgm:pt modelId="{3F9E867F-9589-4AB2-8D6A-5E373F8AE75B}" type="parTrans" cxnId="{5E064E89-73DA-4431-8771-33891398B13C}">
      <dgm:prSet/>
      <dgm:spPr/>
      <dgm:t>
        <a:bodyPr/>
        <a:lstStyle/>
        <a:p>
          <a:endParaRPr lang="zh-TW" altLang="en-US"/>
        </a:p>
      </dgm:t>
    </dgm:pt>
    <dgm:pt modelId="{B5D3E08A-8E13-42B9-81E8-D6F874323C83}" type="sibTrans" cxnId="{5E064E89-73DA-4431-8771-33891398B13C}">
      <dgm:prSet/>
      <dgm:spPr/>
      <dgm:t>
        <a:bodyPr/>
        <a:lstStyle/>
        <a:p>
          <a:endParaRPr lang="zh-TW" altLang="en-US"/>
        </a:p>
      </dgm:t>
    </dgm:pt>
    <dgm:pt modelId="{7679A79E-F438-47FB-AC57-28A5440C4D1E}">
      <dgm:prSet phldrT="[文字]"/>
      <dgm:spPr/>
      <dgm:t>
        <a:bodyPr/>
        <a:lstStyle/>
        <a:p>
          <a:r>
            <a:rPr lang="zh-TW" altLang="en-US" dirty="0" smtClean="0"/>
            <a:t>理貨作業</a:t>
          </a:r>
          <a:endParaRPr lang="zh-TW" altLang="en-US" dirty="0"/>
        </a:p>
      </dgm:t>
    </dgm:pt>
    <dgm:pt modelId="{B832DB8F-273A-4479-A545-9E91B0B877CE}" type="parTrans" cxnId="{F4C03C4B-1A2D-4844-AADF-B8D4ACAB5497}">
      <dgm:prSet/>
      <dgm:spPr/>
      <dgm:t>
        <a:bodyPr/>
        <a:lstStyle/>
        <a:p>
          <a:endParaRPr lang="zh-TW" altLang="en-US"/>
        </a:p>
      </dgm:t>
    </dgm:pt>
    <dgm:pt modelId="{4701070F-CCAC-4D33-B28F-5BB7674F7427}" type="sibTrans" cxnId="{F4C03C4B-1A2D-4844-AADF-B8D4ACAB5497}">
      <dgm:prSet/>
      <dgm:spPr/>
      <dgm:t>
        <a:bodyPr/>
        <a:lstStyle/>
        <a:p>
          <a:endParaRPr lang="zh-TW" altLang="en-US"/>
        </a:p>
      </dgm:t>
    </dgm:pt>
    <dgm:pt modelId="{07305459-3C6B-4727-822E-6AE85EEE7EA6}">
      <dgm:prSet phldrT="[文字]"/>
      <dgm:spPr/>
      <dgm:t>
        <a:bodyPr/>
        <a:lstStyle/>
        <a:p>
          <a:r>
            <a:rPr lang="zh-TW" altLang="en-US" dirty="0" smtClean="0"/>
            <a:t>出貨作業</a:t>
          </a:r>
          <a:endParaRPr lang="zh-TW" altLang="en-US" dirty="0"/>
        </a:p>
      </dgm:t>
    </dgm:pt>
    <dgm:pt modelId="{9CDC34CB-6BE3-4342-AB83-6624FE45BFF6}" type="parTrans" cxnId="{EA49BAF2-A771-4AEF-92D8-2952B4432640}">
      <dgm:prSet/>
      <dgm:spPr/>
      <dgm:t>
        <a:bodyPr/>
        <a:lstStyle/>
        <a:p>
          <a:endParaRPr lang="zh-TW" altLang="en-US"/>
        </a:p>
      </dgm:t>
    </dgm:pt>
    <dgm:pt modelId="{DA0E8983-F2F5-4CD9-A880-AD48E1BD4428}" type="sibTrans" cxnId="{EA49BAF2-A771-4AEF-92D8-2952B4432640}">
      <dgm:prSet/>
      <dgm:spPr/>
      <dgm:t>
        <a:bodyPr/>
        <a:lstStyle/>
        <a:p>
          <a:endParaRPr lang="zh-TW" altLang="en-US"/>
        </a:p>
      </dgm:t>
    </dgm:pt>
    <dgm:pt modelId="{BD363400-B22F-4A89-8933-AD3735C2C5C3}">
      <dgm:prSet phldrT="[文字]"/>
      <dgm:spPr/>
      <dgm:t>
        <a:bodyPr/>
        <a:lstStyle/>
        <a:p>
          <a:r>
            <a:rPr lang="zh-TW" altLang="en-US" dirty="0" smtClean="0"/>
            <a:t>配送作業</a:t>
          </a:r>
          <a:endParaRPr lang="zh-TW" altLang="en-US" dirty="0"/>
        </a:p>
      </dgm:t>
    </dgm:pt>
    <dgm:pt modelId="{9F55571D-1EA6-4A2D-9588-7C4053ACDB39}" type="parTrans" cxnId="{630B9264-98C7-4DBA-802C-3BCF6FBE05EB}">
      <dgm:prSet/>
      <dgm:spPr/>
      <dgm:t>
        <a:bodyPr/>
        <a:lstStyle/>
        <a:p>
          <a:endParaRPr lang="zh-TW" altLang="en-US"/>
        </a:p>
      </dgm:t>
    </dgm:pt>
    <dgm:pt modelId="{23C458C4-B573-4A7F-8EEA-8D70AC4D97D0}" type="sibTrans" cxnId="{630B9264-98C7-4DBA-802C-3BCF6FBE05EB}">
      <dgm:prSet/>
      <dgm:spPr/>
      <dgm:t>
        <a:bodyPr/>
        <a:lstStyle/>
        <a:p>
          <a:endParaRPr lang="zh-TW" altLang="en-US"/>
        </a:p>
      </dgm:t>
    </dgm:pt>
    <dgm:pt modelId="{96C3A7E2-1C4D-4D1A-8057-7B988E4627E0}" type="pres">
      <dgm:prSet presAssocID="{F43B3916-3BF1-441E-A321-26D8CE43A71D}" presName="Name0" presStyleCnt="0">
        <dgm:presLayoutVars>
          <dgm:dir/>
          <dgm:resizeHandles/>
        </dgm:presLayoutVars>
      </dgm:prSet>
      <dgm:spPr/>
      <dgm:t>
        <a:bodyPr/>
        <a:lstStyle/>
        <a:p>
          <a:endParaRPr lang="zh-TW" altLang="en-US"/>
        </a:p>
      </dgm:t>
    </dgm:pt>
    <dgm:pt modelId="{D5FD0742-0B7A-429B-BF4E-228E816E546D}" type="pres">
      <dgm:prSet presAssocID="{E4F2FF2E-CC5A-4F08-9272-DB1D74731CAE}" presName="compNode" presStyleCnt="0"/>
      <dgm:spPr/>
    </dgm:pt>
    <dgm:pt modelId="{3B89863A-B212-4587-B0E2-DED376E67F90}" type="pres">
      <dgm:prSet presAssocID="{E4F2FF2E-CC5A-4F08-9272-DB1D74731CAE}" presName="dummyConnPt" presStyleCnt="0"/>
      <dgm:spPr/>
    </dgm:pt>
    <dgm:pt modelId="{2FD52C71-C71B-4E2E-B837-0A0935927BFB}" type="pres">
      <dgm:prSet presAssocID="{E4F2FF2E-CC5A-4F08-9272-DB1D74731CAE}" presName="node" presStyleLbl="node1" presStyleIdx="0" presStyleCnt="8">
        <dgm:presLayoutVars>
          <dgm:bulletEnabled val="1"/>
        </dgm:presLayoutVars>
      </dgm:prSet>
      <dgm:spPr/>
      <dgm:t>
        <a:bodyPr/>
        <a:lstStyle/>
        <a:p>
          <a:endParaRPr lang="zh-TW" altLang="en-US"/>
        </a:p>
      </dgm:t>
    </dgm:pt>
    <dgm:pt modelId="{ED75CABC-FB5F-4035-BEAD-E313C7FCBC52}" type="pres">
      <dgm:prSet presAssocID="{C6F02F9B-6FE8-40FB-94C3-3F79BC21A336}" presName="sibTrans" presStyleLbl="bgSibTrans2D1" presStyleIdx="0" presStyleCnt="7"/>
      <dgm:spPr/>
      <dgm:t>
        <a:bodyPr/>
        <a:lstStyle/>
        <a:p>
          <a:endParaRPr lang="zh-TW" altLang="en-US"/>
        </a:p>
      </dgm:t>
    </dgm:pt>
    <dgm:pt modelId="{AC83F4E0-2C9F-430F-873D-357659D5817D}" type="pres">
      <dgm:prSet presAssocID="{16F2039A-567F-479E-A48D-13CCBD50EAF6}" presName="compNode" presStyleCnt="0"/>
      <dgm:spPr/>
    </dgm:pt>
    <dgm:pt modelId="{DC6884BF-17B2-4C4F-95A5-5EF9417E0AC3}" type="pres">
      <dgm:prSet presAssocID="{16F2039A-567F-479E-A48D-13CCBD50EAF6}" presName="dummyConnPt" presStyleCnt="0"/>
      <dgm:spPr/>
    </dgm:pt>
    <dgm:pt modelId="{48B1F03F-7384-4560-AE3B-38B45517CB49}" type="pres">
      <dgm:prSet presAssocID="{16F2039A-567F-479E-A48D-13CCBD50EAF6}" presName="node" presStyleLbl="node1" presStyleIdx="1" presStyleCnt="8">
        <dgm:presLayoutVars>
          <dgm:bulletEnabled val="1"/>
        </dgm:presLayoutVars>
      </dgm:prSet>
      <dgm:spPr/>
      <dgm:t>
        <a:bodyPr/>
        <a:lstStyle/>
        <a:p>
          <a:endParaRPr lang="zh-TW" altLang="en-US"/>
        </a:p>
      </dgm:t>
    </dgm:pt>
    <dgm:pt modelId="{386194A8-6E3E-442C-BA2C-F4381D727387}" type="pres">
      <dgm:prSet presAssocID="{837F70E9-02EB-4EA1-912B-68EA988C4FA8}" presName="sibTrans" presStyleLbl="bgSibTrans2D1" presStyleIdx="1" presStyleCnt="7"/>
      <dgm:spPr/>
      <dgm:t>
        <a:bodyPr/>
        <a:lstStyle/>
        <a:p>
          <a:endParaRPr lang="zh-TW" altLang="en-US"/>
        </a:p>
      </dgm:t>
    </dgm:pt>
    <dgm:pt modelId="{3390167E-B889-4B36-907B-EEAB20A965D1}" type="pres">
      <dgm:prSet presAssocID="{D82D11EC-88D6-404F-9AC1-B7800BD61D60}" presName="compNode" presStyleCnt="0"/>
      <dgm:spPr/>
    </dgm:pt>
    <dgm:pt modelId="{F4B34B53-F68A-476D-B372-716EFE4402F8}" type="pres">
      <dgm:prSet presAssocID="{D82D11EC-88D6-404F-9AC1-B7800BD61D60}" presName="dummyConnPt" presStyleCnt="0"/>
      <dgm:spPr/>
    </dgm:pt>
    <dgm:pt modelId="{F7C346B2-6EC2-41E2-ADFA-3F6E9D2DFC0B}" type="pres">
      <dgm:prSet presAssocID="{D82D11EC-88D6-404F-9AC1-B7800BD61D60}" presName="node" presStyleLbl="node1" presStyleIdx="2" presStyleCnt="8">
        <dgm:presLayoutVars>
          <dgm:bulletEnabled val="1"/>
        </dgm:presLayoutVars>
      </dgm:prSet>
      <dgm:spPr/>
      <dgm:t>
        <a:bodyPr/>
        <a:lstStyle/>
        <a:p>
          <a:endParaRPr lang="zh-TW" altLang="en-US"/>
        </a:p>
      </dgm:t>
    </dgm:pt>
    <dgm:pt modelId="{5B8BF3A7-9F0F-4392-8E50-46DB5EEB0E5F}" type="pres">
      <dgm:prSet presAssocID="{6919C762-EEAE-4524-908B-F7BB403AD22D}" presName="sibTrans" presStyleLbl="bgSibTrans2D1" presStyleIdx="2" presStyleCnt="7"/>
      <dgm:spPr/>
      <dgm:t>
        <a:bodyPr/>
        <a:lstStyle/>
        <a:p>
          <a:endParaRPr lang="zh-TW" altLang="en-US"/>
        </a:p>
      </dgm:t>
    </dgm:pt>
    <dgm:pt modelId="{E3A3B3DB-2487-4957-ADC5-55D624AE3A4E}" type="pres">
      <dgm:prSet presAssocID="{FC8314BC-BE40-464B-9913-F7F240F0EA8A}" presName="compNode" presStyleCnt="0"/>
      <dgm:spPr/>
    </dgm:pt>
    <dgm:pt modelId="{3268E5D2-1F2D-4DA8-AF9C-CCB83C38444E}" type="pres">
      <dgm:prSet presAssocID="{FC8314BC-BE40-464B-9913-F7F240F0EA8A}" presName="dummyConnPt" presStyleCnt="0"/>
      <dgm:spPr/>
    </dgm:pt>
    <dgm:pt modelId="{31D8A25B-1100-46BE-ABBF-714BFD9511C5}" type="pres">
      <dgm:prSet presAssocID="{FC8314BC-BE40-464B-9913-F7F240F0EA8A}" presName="node" presStyleLbl="node1" presStyleIdx="3" presStyleCnt="8">
        <dgm:presLayoutVars>
          <dgm:bulletEnabled val="1"/>
        </dgm:presLayoutVars>
      </dgm:prSet>
      <dgm:spPr/>
      <dgm:t>
        <a:bodyPr/>
        <a:lstStyle/>
        <a:p>
          <a:endParaRPr lang="zh-TW" altLang="en-US"/>
        </a:p>
      </dgm:t>
    </dgm:pt>
    <dgm:pt modelId="{BE958E15-CB69-424B-ACA3-5A217D8E3A7C}" type="pres">
      <dgm:prSet presAssocID="{DB9ED906-6775-4026-8A39-B89985F516CE}" presName="sibTrans" presStyleLbl="bgSibTrans2D1" presStyleIdx="3" presStyleCnt="7"/>
      <dgm:spPr/>
      <dgm:t>
        <a:bodyPr/>
        <a:lstStyle/>
        <a:p>
          <a:endParaRPr lang="zh-TW" altLang="en-US"/>
        </a:p>
      </dgm:t>
    </dgm:pt>
    <dgm:pt modelId="{42C0DE6E-8D77-4E26-B4E9-647FD848A2DC}" type="pres">
      <dgm:prSet presAssocID="{3AF5FF5B-3161-4B00-B61B-27578EE95E3B}" presName="compNode" presStyleCnt="0"/>
      <dgm:spPr/>
    </dgm:pt>
    <dgm:pt modelId="{93C12E95-9E19-4F4F-829F-1D18D1F0DCEF}" type="pres">
      <dgm:prSet presAssocID="{3AF5FF5B-3161-4B00-B61B-27578EE95E3B}" presName="dummyConnPt" presStyleCnt="0"/>
      <dgm:spPr/>
    </dgm:pt>
    <dgm:pt modelId="{FF15AFA6-4851-41C6-A3D0-890998516F2F}" type="pres">
      <dgm:prSet presAssocID="{3AF5FF5B-3161-4B00-B61B-27578EE95E3B}" presName="node" presStyleLbl="node1" presStyleIdx="4" presStyleCnt="8">
        <dgm:presLayoutVars>
          <dgm:bulletEnabled val="1"/>
        </dgm:presLayoutVars>
      </dgm:prSet>
      <dgm:spPr/>
      <dgm:t>
        <a:bodyPr/>
        <a:lstStyle/>
        <a:p>
          <a:endParaRPr lang="zh-TW" altLang="en-US"/>
        </a:p>
      </dgm:t>
    </dgm:pt>
    <dgm:pt modelId="{44C5DCE1-847B-4BCD-ACCB-7C7B2EC9D36D}" type="pres">
      <dgm:prSet presAssocID="{B5D3E08A-8E13-42B9-81E8-D6F874323C83}" presName="sibTrans" presStyleLbl="bgSibTrans2D1" presStyleIdx="4" presStyleCnt="7"/>
      <dgm:spPr/>
      <dgm:t>
        <a:bodyPr/>
        <a:lstStyle/>
        <a:p>
          <a:endParaRPr lang="zh-TW" altLang="en-US"/>
        </a:p>
      </dgm:t>
    </dgm:pt>
    <dgm:pt modelId="{7119AC36-379A-474E-A220-F102AC71DACE}" type="pres">
      <dgm:prSet presAssocID="{7679A79E-F438-47FB-AC57-28A5440C4D1E}" presName="compNode" presStyleCnt="0"/>
      <dgm:spPr/>
    </dgm:pt>
    <dgm:pt modelId="{87D4C401-F851-4A15-AD04-88F2E23353EA}" type="pres">
      <dgm:prSet presAssocID="{7679A79E-F438-47FB-AC57-28A5440C4D1E}" presName="dummyConnPt" presStyleCnt="0"/>
      <dgm:spPr/>
    </dgm:pt>
    <dgm:pt modelId="{99FDCCCD-F232-436E-A102-DBB175C1AE6C}" type="pres">
      <dgm:prSet presAssocID="{7679A79E-F438-47FB-AC57-28A5440C4D1E}" presName="node" presStyleLbl="node1" presStyleIdx="5" presStyleCnt="8">
        <dgm:presLayoutVars>
          <dgm:bulletEnabled val="1"/>
        </dgm:presLayoutVars>
      </dgm:prSet>
      <dgm:spPr/>
      <dgm:t>
        <a:bodyPr/>
        <a:lstStyle/>
        <a:p>
          <a:endParaRPr lang="zh-TW" altLang="en-US"/>
        </a:p>
      </dgm:t>
    </dgm:pt>
    <dgm:pt modelId="{F292BCB7-A304-4653-BF77-E9EA687C055A}" type="pres">
      <dgm:prSet presAssocID="{4701070F-CCAC-4D33-B28F-5BB7674F7427}" presName="sibTrans" presStyleLbl="bgSibTrans2D1" presStyleIdx="5" presStyleCnt="7"/>
      <dgm:spPr/>
      <dgm:t>
        <a:bodyPr/>
        <a:lstStyle/>
        <a:p>
          <a:endParaRPr lang="zh-TW" altLang="en-US"/>
        </a:p>
      </dgm:t>
    </dgm:pt>
    <dgm:pt modelId="{A3AEDB81-6F18-42A5-BCDF-2E516A1F9464}" type="pres">
      <dgm:prSet presAssocID="{07305459-3C6B-4727-822E-6AE85EEE7EA6}" presName="compNode" presStyleCnt="0"/>
      <dgm:spPr/>
    </dgm:pt>
    <dgm:pt modelId="{3BD4DD75-DFAA-4A41-B478-32274013D4DF}" type="pres">
      <dgm:prSet presAssocID="{07305459-3C6B-4727-822E-6AE85EEE7EA6}" presName="dummyConnPt" presStyleCnt="0"/>
      <dgm:spPr/>
    </dgm:pt>
    <dgm:pt modelId="{A32DE0DC-4ADA-4E3C-BA24-DA1871244BEB}" type="pres">
      <dgm:prSet presAssocID="{07305459-3C6B-4727-822E-6AE85EEE7EA6}" presName="node" presStyleLbl="node1" presStyleIdx="6" presStyleCnt="8">
        <dgm:presLayoutVars>
          <dgm:bulletEnabled val="1"/>
        </dgm:presLayoutVars>
      </dgm:prSet>
      <dgm:spPr/>
      <dgm:t>
        <a:bodyPr/>
        <a:lstStyle/>
        <a:p>
          <a:endParaRPr lang="zh-TW" altLang="en-US"/>
        </a:p>
      </dgm:t>
    </dgm:pt>
    <dgm:pt modelId="{77DC58D0-50F4-4773-8616-D22FCD20E111}" type="pres">
      <dgm:prSet presAssocID="{DA0E8983-F2F5-4CD9-A880-AD48E1BD4428}" presName="sibTrans" presStyleLbl="bgSibTrans2D1" presStyleIdx="6" presStyleCnt="7"/>
      <dgm:spPr/>
      <dgm:t>
        <a:bodyPr/>
        <a:lstStyle/>
        <a:p>
          <a:endParaRPr lang="zh-TW" altLang="en-US"/>
        </a:p>
      </dgm:t>
    </dgm:pt>
    <dgm:pt modelId="{68449B93-ED2C-4CFF-8F38-B0A79029A610}" type="pres">
      <dgm:prSet presAssocID="{BD363400-B22F-4A89-8933-AD3735C2C5C3}" presName="compNode" presStyleCnt="0"/>
      <dgm:spPr/>
    </dgm:pt>
    <dgm:pt modelId="{78601BDA-38FE-4450-83CE-3B0033E59667}" type="pres">
      <dgm:prSet presAssocID="{BD363400-B22F-4A89-8933-AD3735C2C5C3}" presName="dummyConnPt" presStyleCnt="0"/>
      <dgm:spPr/>
    </dgm:pt>
    <dgm:pt modelId="{683C3DAA-BA96-473B-8184-9149C5BA7B57}" type="pres">
      <dgm:prSet presAssocID="{BD363400-B22F-4A89-8933-AD3735C2C5C3}" presName="node" presStyleLbl="node1" presStyleIdx="7" presStyleCnt="8">
        <dgm:presLayoutVars>
          <dgm:bulletEnabled val="1"/>
        </dgm:presLayoutVars>
      </dgm:prSet>
      <dgm:spPr/>
      <dgm:t>
        <a:bodyPr/>
        <a:lstStyle/>
        <a:p>
          <a:endParaRPr lang="zh-TW" altLang="en-US"/>
        </a:p>
      </dgm:t>
    </dgm:pt>
  </dgm:ptLst>
  <dgm:cxnLst>
    <dgm:cxn modelId="{521BFD2E-D438-4513-A0E7-3F7328E5D2FF}" type="presOf" srcId="{B5D3E08A-8E13-42B9-81E8-D6F874323C83}" destId="{44C5DCE1-847B-4BCD-ACCB-7C7B2EC9D36D}" srcOrd="0" destOrd="0" presId="urn:microsoft.com/office/officeart/2005/8/layout/bProcess4"/>
    <dgm:cxn modelId="{42656958-0637-4F6B-AC29-6EC4668E5466}" srcId="{F43B3916-3BF1-441E-A321-26D8CE43A71D}" destId="{D82D11EC-88D6-404F-9AC1-B7800BD61D60}" srcOrd="2" destOrd="0" parTransId="{BCD775DF-E83F-4411-99E2-B1339384E41C}" sibTransId="{6919C762-EEAE-4524-908B-F7BB403AD22D}"/>
    <dgm:cxn modelId="{C59DB425-E1AF-4B14-BF7F-4252C52293C2}" type="presOf" srcId="{4701070F-CCAC-4D33-B28F-5BB7674F7427}" destId="{F292BCB7-A304-4653-BF77-E9EA687C055A}" srcOrd="0" destOrd="0" presId="urn:microsoft.com/office/officeart/2005/8/layout/bProcess4"/>
    <dgm:cxn modelId="{630B9264-98C7-4DBA-802C-3BCF6FBE05EB}" srcId="{F43B3916-3BF1-441E-A321-26D8CE43A71D}" destId="{BD363400-B22F-4A89-8933-AD3735C2C5C3}" srcOrd="7" destOrd="0" parTransId="{9F55571D-1EA6-4A2D-9588-7C4053ACDB39}" sibTransId="{23C458C4-B573-4A7F-8EEA-8D70AC4D97D0}"/>
    <dgm:cxn modelId="{14F7C2D1-386E-42A0-B797-C5965C0B5599}" type="presOf" srcId="{16F2039A-567F-479E-A48D-13CCBD50EAF6}" destId="{48B1F03F-7384-4560-AE3B-38B45517CB49}" srcOrd="0" destOrd="0" presId="urn:microsoft.com/office/officeart/2005/8/layout/bProcess4"/>
    <dgm:cxn modelId="{5E064E89-73DA-4431-8771-33891398B13C}" srcId="{F43B3916-3BF1-441E-A321-26D8CE43A71D}" destId="{3AF5FF5B-3161-4B00-B61B-27578EE95E3B}" srcOrd="4" destOrd="0" parTransId="{3F9E867F-9589-4AB2-8D6A-5E373F8AE75B}" sibTransId="{B5D3E08A-8E13-42B9-81E8-D6F874323C83}"/>
    <dgm:cxn modelId="{EA49BAF2-A771-4AEF-92D8-2952B4432640}" srcId="{F43B3916-3BF1-441E-A321-26D8CE43A71D}" destId="{07305459-3C6B-4727-822E-6AE85EEE7EA6}" srcOrd="6" destOrd="0" parTransId="{9CDC34CB-6BE3-4342-AB83-6624FE45BFF6}" sibTransId="{DA0E8983-F2F5-4CD9-A880-AD48E1BD4428}"/>
    <dgm:cxn modelId="{ABC6B3C9-EF56-43A5-B7CF-C348C1804E0E}" type="presOf" srcId="{3AF5FF5B-3161-4B00-B61B-27578EE95E3B}" destId="{FF15AFA6-4851-41C6-A3D0-890998516F2F}" srcOrd="0" destOrd="0" presId="urn:microsoft.com/office/officeart/2005/8/layout/bProcess4"/>
    <dgm:cxn modelId="{87E62B16-3CD0-4F32-93D1-6387C277D6E0}" srcId="{F43B3916-3BF1-441E-A321-26D8CE43A71D}" destId="{E4F2FF2E-CC5A-4F08-9272-DB1D74731CAE}" srcOrd="0" destOrd="0" parTransId="{18965F97-76F2-4E7C-96FD-DB2A3047A6F0}" sibTransId="{C6F02F9B-6FE8-40FB-94C3-3F79BC21A336}"/>
    <dgm:cxn modelId="{5D4913CF-AD0D-4B09-8D5D-64FADE04A67D}" type="presOf" srcId="{BD363400-B22F-4A89-8933-AD3735C2C5C3}" destId="{683C3DAA-BA96-473B-8184-9149C5BA7B57}" srcOrd="0" destOrd="0" presId="urn:microsoft.com/office/officeart/2005/8/layout/bProcess4"/>
    <dgm:cxn modelId="{4201F2D4-1CB3-427B-B758-CE6D227A51F6}" type="presOf" srcId="{FC8314BC-BE40-464B-9913-F7F240F0EA8A}" destId="{31D8A25B-1100-46BE-ABBF-714BFD9511C5}" srcOrd="0" destOrd="0" presId="urn:microsoft.com/office/officeart/2005/8/layout/bProcess4"/>
    <dgm:cxn modelId="{1A337F56-E42C-4E71-93C8-3C6151420C49}" type="presOf" srcId="{F43B3916-3BF1-441E-A321-26D8CE43A71D}" destId="{96C3A7E2-1C4D-4D1A-8057-7B988E4627E0}" srcOrd="0" destOrd="0" presId="urn:microsoft.com/office/officeart/2005/8/layout/bProcess4"/>
    <dgm:cxn modelId="{CD4EC6CC-B4FB-4BA2-A52E-15D1673D0521}" type="presOf" srcId="{C6F02F9B-6FE8-40FB-94C3-3F79BC21A336}" destId="{ED75CABC-FB5F-4035-BEAD-E313C7FCBC52}" srcOrd="0" destOrd="0" presId="urn:microsoft.com/office/officeart/2005/8/layout/bProcess4"/>
    <dgm:cxn modelId="{E3549AFD-C177-4C5A-9E2C-5220BDD9D8FF}" type="presOf" srcId="{E4F2FF2E-CC5A-4F08-9272-DB1D74731CAE}" destId="{2FD52C71-C71B-4E2E-B837-0A0935927BFB}" srcOrd="0" destOrd="0" presId="urn:microsoft.com/office/officeart/2005/8/layout/bProcess4"/>
    <dgm:cxn modelId="{F987AE17-C9B5-437E-B127-25B8A77839C8}" type="presOf" srcId="{DB9ED906-6775-4026-8A39-B89985F516CE}" destId="{BE958E15-CB69-424B-ACA3-5A217D8E3A7C}" srcOrd="0" destOrd="0" presId="urn:microsoft.com/office/officeart/2005/8/layout/bProcess4"/>
    <dgm:cxn modelId="{F4C03C4B-1A2D-4844-AADF-B8D4ACAB5497}" srcId="{F43B3916-3BF1-441E-A321-26D8CE43A71D}" destId="{7679A79E-F438-47FB-AC57-28A5440C4D1E}" srcOrd="5" destOrd="0" parTransId="{B832DB8F-273A-4479-A545-9E91B0B877CE}" sibTransId="{4701070F-CCAC-4D33-B28F-5BB7674F7427}"/>
    <dgm:cxn modelId="{F69C11D5-AFE7-4C6F-AEAE-AD009EC6C68D}" type="presOf" srcId="{D82D11EC-88D6-404F-9AC1-B7800BD61D60}" destId="{F7C346B2-6EC2-41E2-ADFA-3F6E9D2DFC0B}" srcOrd="0" destOrd="0" presId="urn:microsoft.com/office/officeart/2005/8/layout/bProcess4"/>
    <dgm:cxn modelId="{A94E495D-E362-40D2-8B45-608C60024F50}" type="presOf" srcId="{07305459-3C6B-4727-822E-6AE85EEE7EA6}" destId="{A32DE0DC-4ADA-4E3C-BA24-DA1871244BEB}" srcOrd="0" destOrd="0" presId="urn:microsoft.com/office/officeart/2005/8/layout/bProcess4"/>
    <dgm:cxn modelId="{A0679103-44CD-4B30-A12D-486AC7211880}" srcId="{F43B3916-3BF1-441E-A321-26D8CE43A71D}" destId="{FC8314BC-BE40-464B-9913-F7F240F0EA8A}" srcOrd="3" destOrd="0" parTransId="{41E18BA9-D928-4118-AE96-7729C4158145}" sibTransId="{DB9ED906-6775-4026-8A39-B89985F516CE}"/>
    <dgm:cxn modelId="{5EE37D3C-7F38-4AAA-B07E-F39ED91E9EF1}" type="presOf" srcId="{6919C762-EEAE-4524-908B-F7BB403AD22D}" destId="{5B8BF3A7-9F0F-4392-8E50-46DB5EEB0E5F}" srcOrd="0" destOrd="0" presId="urn:microsoft.com/office/officeart/2005/8/layout/bProcess4"/>
    <dgm:cxn modelId="{2D60B714-1F9D-4303-B774-465E81BEAEAF}" type="presOf" srcId="{837F70E9-02EB-4EA1-912B-68EA988C4FA8}" destId="{386194A8-6E3E-442C-BA2C-F4381D727387}" srcOrd="0" destOrd="0" presId="urn:microsoft.com/office/officeart/2005/8/layout/bProcess4"/>
    <dgm:cxn modelId="{4718D353-6E50-4493-A42A-089A47E02641}" srcId="{F43B3916-3BF1-441E-A321-26D8CE43A71D}" destId="{16F2039A-567F-479E-A48D-13CCBD50EAF6}" srcOrd="1" destOrd="0" parTransId="{ADCE728A-3FEE-48B1-92B6-1C9276F142EC}" sibTransId="{837F70E9-02EB-4EA1-912B-68EA988C4FA8}"/>
    <dgm:cxn modelId="{A4A8FA24-2A60-4C85-8238-78BB13A3A87A}" type="presOf" srcId="{DA0E8983-F2F5-4CD9-A880-AD48E1BD4428}" destId="{77DC58D0-50F4-4773-8616-D22FCD20E111}" srcOrd="0" destOrd="0" presId="urn:microsoft.com/office/officeart/2005/8/layout/bProcess4"/>
    <dgm:cxn modelId="{E3EA0267-02D8-4C31-9210-4F03FCF03A81}" type="presOf" srcId="{7679A79E-F438-47FB-AC57-28A5440C4D1E}" destId="{99FDCCCD-F232-436E-A102-DBB175C1AE6C}" srcOrd="0" destOrd="0" presId="urn:microsoft.com/office/officeart/2005/8/layout/bProcess4"/>
    <dgm:cxn modelId="{4F70E170-27E1-47EA-9DBA-C225B151A953}" type="presParOf" srcId="{96C3A7E2-1C4D-4D1A-8057-7B988E4627E0}" destId="{D5FD0742-0B7A-429B-BF4E-228E816E546D}" srcOrd="0" destOrd="0" presId="urn:microsoft.com/office/officeart/2005/8/layout/bProcess4"/>
    <dgm:cxn modelId="{9805D0D1-D5F0-401B-933F-320DBEAAA2DD}" type="presParOf" srcId="{D5FD0742-0B7A-429B-BF4E-228E816E546D}" destId="{3B89863A-B212-4587-B0E2-DED376E67F90}" srcOrd="0" destOrd="0" presId="urn:microsoft.com/office/officeart/2005/8/layout/bProcess4"/>
    <dgm:cxn modelId="{09E3E65F-CCD6-4C49-83CE-E2BBE78001BB}" type="presParOf" srcId="{D5FD0742-0B7A-429B-BF4E-228E816E546D}" destId="{2FD52C71-C71B-4E2E-B837-0A0935927BFB}" srcOrd="1" destOrd="0" presId="urn:microsoft.com/office/officeart/2005/8/layout/bProcess4"/>
    <dgm:cxn modelId="{771B8786-E37A-464A-B043-0BFB7035FAD7}" type="presParOf" srcId="{96C3A7E2-1C4D-4D1A-8057-7B988E4627E0}" destId="{ED75CABC-FB5F-4035-BEAD-E313C7FCBC52}" srcOrd="1" destOrd="0" presId="urn:microsoft.com/office/officeart/2005/8/layout/bProcess4"/>
    <dgm:cxn modelId="{DF9CB770-0F5F-44DA-BA5A-FCE2A3186234}" type="presParOf" srcId="{96C3A7E2-1C4D-4D1A-8057-7B988E4627E0}" destId="{AC83F4E0-2C9F-430F-873D-357659D5817D}" srcOrd="2" destOrd="0" presId="urn:microsoft.com/office/officeart/2005/8/layout/bProcess4"/>
    <dgm:cxn modelId="{F9C9E6FC-B670-4027-96CF-1CE3178824C2}" type="presParOf" srcId="{AC83F4E0-2C9F-430F-873D-357659D5817D}" destId="{DC6884BF-17B2-4C4F-95A5-5EF9417E0AC3}" srcOrd="0" destOrd="0" presId="urn:microsoft.com/office/officeart/2005/8/layout/bProcess4"/>
    <dgm:cxn modelId="{30B728A7-1A04-419C-ACE2-82DCD564EC31}" type="presParOf" srcId="{AC83F4E0-2C9F-430F-873D-357659D5817D}" destId="{48B1F03F-7384-4560-AE3B-38B45517CB49}" srcOrd="1" destOrd="0" presId="urn:microsoft.com/office/officeart/2005/8/layout/bProcess4"/>
    <dgm:cxn modelId="{A37A4BBE-D870-47DD-941C-9F7C8FAE2754}" type="presParOf" srcId="{96C3A7E2-1C4D-4D1A-8057-7B988E4627E0}" destId="{386194A8-6E3E-442C-BA2C-F4381D727387}" srcOrd="3" destOrd="0" presId="urn:microsoft.com/office/officeart/2005/8/layout/bProcess4"/>
    <dgm:cxn modelId="{84D7BF29-4E91-4AE0-ABBC-FBBB93EFA85C}" type="presParOf" srcId="{96C3A7E2-1C4D-4D1A-8057-7B988E4627E0}" destId="{3390167E-B889-4B36-907B-EEAB20A965D1}" srcOrd="4" destOrd="0" presId="urn:microsoft.com/office/officeart/2005/8/layout/bProcess4"/>
    <dgm:cxn modelId="{D95A481D-1650-468E-AF70-E5509FF0D3EA}" type="presParOf" srcId="{3390167E-B889-4B36-907B-EEAB20A965D1}" destId="{F4B34B53-F68A-476D-B372-716EFE4402F8}" srcOrd="0" destOrd="0" presId="urn:microsoft.com/office/officeart/2005/8/layout/bProcess4"/>
    <dgm:cxn modelId="{00C12771-8F57-4BD0-8891-451140F49C6D}" type="presParOf" srcId="{3390167E-B889-4B36-907B-EEAB20A965D1}" destId="{F7C346B2-6EC2-41E2-ADFA-3F6E9D2DFC0B}" srcOrd="1" destOrd="0" presId="urn:microsoft.com/office/officeart/2005/8/layout/bProcess4"/>
    <dgm:cxn modelId="{B78ACFF8-73E2-47F9-AE19-7FA1B75F35E9}" type="presParOf" srcId="{96C3A7E2-1C4D-4D1A-8057-7B988E4627E0}" destId="{5B8BF3A7-9F0F-4392-8E50-46DB5EEB0E5F}" srcOrd="5" destOrd="0" presId="urn:microsoft.com/office/officeart/2005/8/layout/bProcess4"/>
    <dgm:cxn modelId="{02D2B951-2093-4712-A8B0-11E369A7D50E}" type="presParOf" srcId="{96C3A7E2-1C4D-4D1A-8057-7B988E4627E0}" destId="{E3A3B3DB-2487-4957-ADC5-55D624AE3A4E}" srcOrd="6" destOrd="0" presId="urn:microsoft.com/office/officeart/2005/8/layout/bProcess4"/>
    <dgm:cxn modelId="{52E6A2C3-FB57-4BA0-80D5-EA0362806310}" type="presParOf" srcId="{E3A3B3DB-2487-4957-ADC5-55D624AE3A4E}" destId="{3268E5D2-1F2D-4DA8-AF9C-CCB83C38444E}" srcOrd="0" destOrd="0" presId="urn:microsoft.com/office/officeart/2005/8/layout/bProcess4"/>
    <dgm:cxn modelId="{4C89772C-35EC-40AD-B15A-D59C62925342}" type="presParOf" srcId="{E3A3B3DB-2487-4957-ADC5-55D624AE3A4E}" destId="{31D8A25B-1100-46BE-ABBF-714BFD9511C5}" srcOrd="1" destOrd="0" presId="urn:microsoft.com/office/officeart/2005/8/layout/bProcess4"/>
    <dgm:cxn modelId="{B87C865C-03FB-44FC-8DF6-6C308DE4E4A1}" type="presParOf" srcId="{96C3A7E2-1C4D-4D1A-8057-7B988E4627E0}" destId="{BE958E15-CB69-424B-ACA3-5A217D8E3A7C}" srcOrd="7" destOrd="0" presId="urn:microsoft.com/office/officeart/2005/8/layout/bProcess4"/>
    <dgm:cxn modelId="{172D7BB5-676B-4266-8D06-FB63C3BED244}" type="presParOf" srcId="{96C3A7E2-1C4D-4D1A-8057-7B988E4627E0}" destId="{42C0DE6E-8D77-4E26-B4E9-647FD848A2DC}" srcOrd="8" destOrd="0" presId="urn:microsoft.com/office/officeart/2005/8/layout/bProcess4"/>
    <dgm:cxn modelId="{45B5AA1C-AF13-42DD-B933-3652E58E4C84}" type="presParOf" srcId="{42C0DE6E-8D77-4E26-B4E9-647FD848A2DC}" destId="{93C12E95-9E19-4F4F-829F-1D18D1F0DCEF}" srcOrd="0" destOrd="0" presId="urn:microsoft.com/office/officeart/2005/8/layout/bProcess4"/>
    <dgm:cxn modelId="{80212353-6158-4168-A5B4-1F438C42199B}" type="presParOf" srcId="{42C0DE6E-8D77-4E26-B4E9-647FD848A2DC}" destId="{FF15AFA6-4851-41C6-A3D0-890998516F2F}" srcOrd="1" destOrd="0" presId="urn:microsoft.com/office/officeart/2005/8/layout/bProcess4"/>
    <dgm:cxn modelId="{FD767224-2ED4-4B97-91FE-17DA91467E1A}" type="presParOf" srcId="{96C3A7E2-1C4D-4D1A-8057-7B988E4627E0}" destId="{44C5DCE1-847B-4BCD-ACCB-7C7B2EC9D36D}" srcOrd="9" destOrd="0" presId="urn:microsoft.com/office/officeart/2005/8/layout/bProcess4"/>
    <dgm:cxn modelId="{C2F14BA0-774A-49CC-ADDF-4A638856D51A}" type="presParOf" srcId="{96C3A7E2-1C4D-4D1A-8057-7B988E4627E0}" destId="{7119AC36-379A-474E-A220-F102AC71DACE}" srcOrd="10" destOrd="0" presId="urn:microsoft.com/office/officeart/2005/8/layout/bProcess4"/>
    <dgm:cxn modelId="{6011D834-A068-4346-A94C-B325829654E0}" type="presParOf" srcId="{7119AC36-379A-474E-A220-F102AC71DACE}" destId="{87D4C401-F851-4A15-AD04-88F2E23353EA}" srcOrd="0" destOrd="0" presId="urn:microsoft.com/office/officeart/2005/8/layout/bProcess4"/>
    <dgm:cxn modelId="{4B87FEC7-5A23-4044-9D1C-05A4B31FF9A5}" type="presParOf" srcId="{7119AC36-379A-474E-A220-F102AC71DACE}" destId="{99FDCCCD-F232-436E-A102-DBB175C1AE6C}" srcOrd="1" destOrd="0" presId="urn:microsoft.com/office/officeart/2005/8/layout/bProcess4"/>
    <dgm:cxn modelId="{71D07704-F12B-4C5E-807A-918447C5CE73}" type="presParOf" srcId="{96C3A7E2-1C4D-4D1A-8057-7B988E4627E0}" destId="{F292BCB7-A304-4653-BF77-E9EA687C055A}" srcOrd="11" destOrd="0" presId="urn:microsoft.com/office/officeart/2005/8/layout/bProcess4"/>
    <dgm:cxn modelId="{2A670840-AA6C-4838-9E5D-CABAAE180AC4}" type="presParOf" srcId="{96C3A7E2-1C4D-4D1A-8057-7B988E4627E0}" destId="{A3AEDB81-6F18-42A5-BCDF-2E516A1F9464}" srcOrd="12" destOrd="0" presId="urn:microsoft.com/office/officeart/2005/8/layout/bProcess4"/>
    <dgm:cxn modelId="{6C9B89FB-63B7-4D86-A7B0-F1D4550FED10}" type="presParOf" srcId="{A3AEDB81-6F18-42A5-BCDF-2E516A1F9464}" destId="{3BD4DD75-DFAA-4A41-B478-32274013D4DF}" srcOrd="0" destOrd="0" presId="urn:microsoft.com/office/officeart/2005/8/layout/bProcess4"/>
    <dgm:cxn modelId="{904BB8CE-8BCC-4D8A-B203-B3A36E2A781B}" type="presParOf" srcId="{A3AEDB81-6F18-42A5-BCDF-2E516A1F9464}" destId="{A32DE0DC-4ADA-4E3C-BA24-DA1871244BEB}" srcOrd="1" destOrd="0" presId="urn:microsoft.com/office/officeart/2005/8/layout/bProcess4"/>
    <dgm:cxn modelId="{95C8F0E0-EB5A-4B50-8A96-7DC62C4D24A8}" type="presParOf" srcId="{96C3A7E2-1C4D-4D1A-8057-7B988E4627E0}" destId="{77DC58D0-50F4-4773-8616-D22FCD20E111}" srcOrd="13" destOrd="0" presId="urn:microsoft.com/office/officeart/2005/8/layout/bProcess4"/>
    <dgm:cxn modelId="{FB2F2C8A-BEA4-40C6-AAE2-420197B86D2F}" type="presParOf" srcId="{96C3A7E2-1C4D-4D1A-8057-7B988E4627E0}" destId="{68449B93-ED2C-4CFF-8F38-B0A79029A610}" srcOrd="14" destOrd="0" presId="urn:microsoft.com/office/officeart/2005/8/layout/bProcess4"/>
    <dgm:cxn modelId="{8008DEBB-9F00-417B-B957-ACA6E2643A20}" type="presParOf" srcId="{68449B93-ED2C-4CFF-8F38-B0A79029A610}" destId="{78601BDA-38FE-4450-83CE-3B0033E59667}" srcOrd="0" destOrd="0" presId="urn:microsoft.com/office/officeart/2005/8/layout/bProcess4"/>
    <dgm:cxn modelId="{4276188E-FB05-45D8-B02D-D05488C84850}" type="presParOf" srcId="{68449B93-ED2C-4CFF-8F38-B0A79029A610}" destId="{683C3DAA-BA96-473B-8184-9149C5BA7B57}"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FBB33-7EBB-4390-9915-C0002CEC3A16}">
      <dsp:nvSpPr>
        <dsp:cNvPr id="0" name=""/>
        <dsp:cNvSpPr/>
      </dsp:nvSpPr>
      <dsp:spPr>
        <a:xfrm>
          <a:off x="2239657" y="649519"/>
          <a:ext cx="3725867" cy="3725867"/>
        </a:xfrm>
        <a:prstGeom prst="blockArc">
          <a:avLst>
            <a:gd name="adj1" fmla="val 9000000"/>
            <a:gd name="adj2" fmla="val 16200000"/>
            <a:gd name="adj3" fmla="val 464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98918E-5D78-4F3E-B005-43ABF424B4D6}">
      <dsp:nvSpPr>
        <dsp:cNvPr id="0" name=""/>
        <dsp:cNvSpPr/>
      </dsp:nvSpPr>
      <dsp:spPr>
        <a:xfrm>
          <a:off x="2239657" y="649519"/>
          <a:ext cx="3725867" cy="3725867"/>
        </a:xfrm>
        <a:prstGeom prst="blockArc">
          <a:avLst>
            <a:gd name="adj1" fmla="val 1800000"/>
            <a:gd name="adj2" fmla="val 9000000"/>
            <a:gd name="adj3" fmla="val 464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E84300-C4B0-489A-A74D-4DCB0D8542FB}">
      <dsp:nvSpPr>
        <dsp:cNvPr id="0" name=""/>
        <dsp:cNvSpPr/>
      </dsp:nvSpPr>
      <dsp:spPr>
        <a:xfrm>
          <a:off x="2239657" y="649519"/>
          <a:ext cx="3725867" cy="3725867"/>
        </a:xfrm>
        <a:prstGeom prst="blockArc">
          <a:avLst>
            <a:gd name="adj1" fmla="val 16200000"/>
            <a:gd name="adj2" fmla="val 1800000"/>
            <a:gd name="adj3" fmla="val 464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CAE242-54F5-4F91-8993-7E2169D8A78C}">
      <dsp:nvSpPr>
        <dsp:cNvPr id="0" name=""/>
        <dsp:cNvSpPr/>
      </dsp:nvSpPr>
      <dsp:spPr>
        <a:xfrm>
          <a:off x="3175119" y="1584981"/>
          <a:ext cx="1854942" cy="18549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zh-TW" altLang="en-US" sz="4000" kern="1200" dirty="0" smtClean="0"/>
            <a:t>訂單管理</a:t>
          </a:r>
          <a:endParaRPr lang="zh-TW" altLang="en-US" sz="4000" kern="1200" dirty="0"/>
        </a:p>
      </dsp:txBody>
      <dsp:txXfrm>
        <a:off x="3446769" y="1856631"/>
        <a:ext cx="1311642" cy="1311642"/>
      </dsp:txXfrm>
    </dsp:sp>
    <dsp:sp modelId="{D9E408F6-89E5-48F8-96FC-058FD9CD6FE9}">
      <dsp:nvSpPr>
        <dsp:cNvPr id="0" name=""/>
        <dsp:cNvSpPr/>
      </dsp:nvSpPr>
      <dsp:spPr>
        <a:xfrm>
          <a:off x="3319139" y="-90692"/>
          <a:ext cx="1566902" cy="156690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zh-TW" altLang="en-US" sz="2600" kern="1200" dirty="0" smtClean="0"/>
            <a:t>物流資訊系統</a:t>
          </a:r>
          <a:endParaRPr lang="zh-TW" altLang="en-US" sz="2600" kern="1200" dirty="0"/>
        </a:p>
      </dsp:txBody>
      <dsp:txXfrm>
        <a:off x="3548606" y="138775"/>
        <a:ext cx="1107968" cy="1107968"/>
      </dsp:txXfrm>
    </dsp:sp>
    <dsp:sp modelId="{143FBF59-375E-4218-BF3C-224AF6AD04ED}">
      <dsp:nvSpPr>
        <dsp:cNvPr id="0" name=""/>
        <dsp:cNvSpPr/>
      </dsp:nvSpPr>
      <dsp:spPr>
        <a:xfrm>
          <a:off x="4886765" y="2630585"/>
          <a:ext cx="1583453" cy="158342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zh-TW" altLang="en-US" sz="2600" kern="1200" dirty="0" smtClean="0"/>
            <a:t>運輸配送作業</a:t>
          </a:r>
          <a:endParaRPr lang="zh-TW" altLang="en-US" sz="2600" kern="1200" dirty="0"/>
        </a:p>
      </dsp:txBody>
      <dsp:txXfrm>
        <a:off x="5118656" y="2862473"/>
        <a:ext cx="1119671" cy="1119653"/>
      </dsp:txXfrm>
    </dsp:sp>
    <dsp:sp modelId="{31A99053-D5F4-435E-8500-4F2D0B4D1FD0}">
      <dsp:nvSpPr>
        <dsp:cNvPr id="0" name=""/>
        <dsp:cNvSpPr/>
      </dsp:nvSpPr>
      <dsp:spPr>
        <a:xfrm>
          <a:off x="1759380" y="2654991"/>
          <a:ext cx="1534617" cy="153461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zh-TW" altLang="en-US" sz="2600" kern="1200" dirty="0" smtClean="0"/>
            <a:t>倉儲保管作業</a:t>
          </a:r>
          <a:endParaRPr lang="zh-TW" altLang="en-US" sz="2600" kern="1200" dirty="0"/>
        </a:p>
      </dsp:txBody>
      <dsp:txXfrm>
        <a:off x="1984119" y="2879730"/>
        <a:ext cx="1085139" cy="1085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5CABC-FB5F-4035-BEAD-E313C7FCBC52}">
      <dsp:nvSpPr>
        <dsp:cNvPr id="0" name=""/>
        <dsp:cNvSpPr/>
      </dsp:nvSpPr>
      <dsp:spPr>
        <a:xfrm rot="5400000">
          <a:off x="-194228" y="1029234"/>
          <a:ext cx="1605958" cy="193845"/>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FD52C71-C71B-4E2E-B837-0A0935927BFB}">
      <dsp:nvSpPr>
        <dsp:cNvPr id="0" name=""/>
        <dsp:cNvSpPr/>
      </dsp:nvSpPr>
      <dsp:spPr>
        <a:xfrm>
          <a:off x="173271" y="1448"/>
          <a:ext cx="2153840" cy="129230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zh-TW" altLang="en-US" sz="3500" kern="1200" dirty="0" smtClean="0"/>
            <a:t>接受訂單</a:t>
          </a:r>
          <a:endParaRPr lang="zh-TW" altLang="en-US" sz="3500" kern="1200" dirty="0"/>
        </a:p>
      </dsp:txBody>
      <dsp:txXfrm>
        <a:off x="211121" y="39298"/>
        <a:ext cx="2078140" cy="1216604"/>
      </dsp:txXfrm>
    </dsp:sp>
    <dsp:sp modelId="{386194A8-6E3E-442C-BA2C-F4381D727387}">
      <dsp:nvSpPr>
        <dsp:cNvPr id="0" name=""/>
        <dsp:cNvSpPr/>
      </dsp:nvSpPr>
      <dsp:spPr>
        <a:xfrm rot="5400000">
          <a:off x="-194228" y="2644614"/>
          <a:ext cx="1605958" cy="193845"/>
        </a:xfrm>
        <a:prstGeom prst="rect">
          <a:avLst/>
        </a:prstGeom>
        <a:gradFill rotWithShape="0">
          <a:gsLst>
            <a:gs pos="0">
              <a:schemeClr val="accent5">
                <a:hueOff val="-1655646"/>
                <a:satOff val="6635"/>
                <a:lumOff val="1438"/>
                <a:alphaOff val="0"/>
                <a:shade val="51000"/>
                <a:satMod val="130000"/>
              </a:schemeClr>
            </a:gs>
            <a:gs pos="80000">
              <a:schemeClr val="accent5">
                <a:hueOff val="-1655646"/>
                <a:satOff val="6635"/>
                <a:lumOff val="1438"/>
                <a:alphaOff val="0"/>
                <a:shade val="93000"/>
                <a:satMod val="130000"/>
              </a:schemeClr>
            </a:gs>
            <a:gs pos="100000">
              <a:schemeClr val="accent5">
                <a:hueOff val="-1655646"/>
                <a:satOff val="6635"/>
                <a:lumOff val="143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8B1F03F-7384-4560-AE3B-38B45517CB49}">
      <dsp:nvSpPr>
        <dsp:cNvPr id="0" name=""/>
        <dsp:cNvSpPr/>
      </dsp:nvSpPr>
      <dsp:spPr>
        <a:xfrm>
          <a:off x="173271" y="1616829"/>
          <a:ext cx="2153840" cy="1292304"/>
        </a:xfrm>
        <a:prstGeom prst="roundRect">
          <a:avLst>
            <a:gd name="adj" fmla="val 10000"/>
          </a:avLst>
        </a:prstGeom>
        <a:gradFill rotWithShape="0">
          <a:gsLst>
            <a:gs pos="0">
              <a:schemeClr val="accent5">
                <a:hueOff val="-1419125"/>
                <a:satOff val="5687"/>
                <a:lumOff val="1233"/>
                <a:alphaOff val="0"/>
                <a:shade val="51000"/>
                <a:satMod val="130000"/>
              </a:schemeClr>
            </a:gs>
            <a:gs pos="80000">
              <a:schemeClr val="accent5">
                <a:hueOff val="-1419125"/>
                <a:satOff val="5687"/>
                <a:lumOff val="1233"/>
                <a:alphaOff val="0"/>
                <a:shade val="93000"/>
                <a:satMod val="130000"/>
              </a:schemeClr>
            </a:gs>
            <a:gs pos="100000">
              <a:schemeClr val="accent5">
                <a:hueOff val="-1419125"/>
                <a:satOff val="5687"/>
                <a:lumOff val="12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zh-TW" altLang="en-US" sz="3500" kern="1200" dirty="0" smtClean="0"/>
            <a:t>訂單分析</a:t>
          </a:r>
          <a:endParaRPr lang="zh-TW" altLang="en-US" sz="3500" kern="1200" dirty="0"/>
        </a:p>
      </dsp:txBody>
      <dsp:txXfrm>
        <a:off x="211121" y="1654679"/>
        <a:ext cx="2078140" cy="1216604"/>
      </dsp:txXfrm>
    </dsp:sp>
    <dsp:sp modelId="{5B8BF3A7-9F0F-4392-8E50-46DB5EEB0E5F}">
      <dsp:nvSpPr>
        <dsp:cNvPr id="0" name=""/>
        <dsp:cNvSpPr/>
      </dsp:nvSpPr>
      <dsp:spPr>
        <a:xfrm>
          <a:off x="613461" y="3452304"/>
          <a:ext cx="2855186" cy="193845"/>
        </a:xfrm>
        <a:prstGeom prst="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7C346B2-6EC2-41E2-ADFA-3F6E9D2DFC0B}">
      <dsp:nvSpPr>
        <dsp:cNvPr id="0" name=""/>
        <dsp:cNvSpPr/>
      </dsp:nvSpPr>
      <dsp:spPr>
        <a:xfrm>
          <a:off x="173271" y="3232209"/>
          <a:ext cx="2153840" cy="1292304"/>
        </a:xfrm>
        <a:prstGeom prst="roundRect">
          <a:avLst>
            <a:gd name="adj" fmla="val 10000"/>
          </a:avLst>
        </a:prstGeom>
        <a:gradFill rotWithShape="0">
          <a:gsLst>
            <a:gs pos="0">
              <a:schemeClr val="accent5">
                <a:hueOff val="-2838251"/>
                <a:satOff val="11375"/>
                <a:lumOff val="2465"/>
                <a:alphaOff val="0"/>
                <a:shade val="51000"/>
                <a:satMod val="130000"/>
              </a:schemeClr>
            </a:gs>
            <a:gs pos="80000">
              <a:schemeClr val="accent5">
                <a:hueOff val="-2838251"/>
                <a:satOff val="11375"/>
                <a:lumOff val="2465"/>
                <a:alphaOff val="0"/>
                <a:shade val="93000"/>
                <a:satMod val="130000"/>
              </a:schemeClr>
            </a:gs>
            <a:gs pos="100000">
              <a:schemeClr val="accent5">
                <a:hueOff val="-2838251"/>
                <a:satOff val="11375"/>
                <a:lumOff val="246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zh-TW" altLang="en-US" sz="3500" kern="1200" dirty="0" smtClean="0"/>
            <a:t>揀貨作業</a:t>
          </a:r>
          <a:endParaRPr lang="zh-TW" altLang="en-US" sz="3500" kern="1200" dirty="0"/>
        </a:p>
      </dsp:txBody>
      <dsp:txXfrm>
        <a:off x="211121" y="3270059"/>
        <a:ext cx="2078140" cy="1216604"/>
      </dsp:txXfrm>
    </dsp:sp>
    <dsp:sp modelId="{BE958E15-CB69-424B-ACA3-5A217D8E3A7C}">
      <dsp:nvSpPr>
        <dsp:cNvPr id="0" name=""/>
        <dsp:cNvSpPr/>
      </dsp:nvSpPr>
      <dsp:spPr>
        <a:xfrm rot="16200000">
          <a:off x="2670379" y="2644614"/>
          <a:ext cx="1605958" cy="193845"/>
        </a:xfrm>
        <a:prstGeom prst="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1D8A25B-1100-46BE-ABBF-714BFD9511C5}">
      <dsp:nvSpPr>
        <dsp:cNvPr id="0" name=""/>
        <dsp:cNvSpPr/>
      </dsp:nvSpPr>
      <dsp:spPr>
        <a:xfrm>
          <a:off x="3037879" y="3232209"/>
          <a:ext cx="2153840" cy="1292304"/>
        </a:xfrm>
        <a:prstGeom prst="roundRect">
          <a:avLst>
            <a:gd name="adj" fmla="val 10000"/>
          </a:avLst>
        </a:prstGeom>
        <a:gradFill rotWithShape="0">
          <a:gsLst>
            <a:gs pos="0">
              <a:schemeClr val="accent5">
                <a:hueOff val="-4257376"/>
                <a:satOff val="17062"/>
                <a:lumOff val="3698"/>
                <a:alphaOff val="0"/>
                <a:shade val="51000"/>
                <a:satMod val="130000"/>
              </a:schemeClr>
            </a:gs>
            <a:gs pos="80000">
              <a:schemeClr val="accent5">
                <a:hueOff val="-4257376"/>
                <a:satOff val="17062"/>
                <a:lumOff val="3698"/>
                <a:alphaOff val="0"/>
                <a:shade val="93000"/>
                <a:satMod val="130000"/>
              </a:schemeClr>
            </a:gs>
            <a:gs pos="100000">
              <a:schemeClr val="accent5">
                <a:hueOff val="-4257376"/>
                <a:satOff val="17062"/>
                <a:lumOff val="36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zh-TW" altLang="en-US" sz="3500" kern="1200" dirty="0" smtClean="0"/>
            <a:t>裝箱作業</a:t>
          </a:r>
          <a:endParaRPr lang="zh-TW" altLang="en-US" sz="3500" kern="1200" dirty="0"/>
        </a:p>
      </dsp:txBody>
      <dsp:txXfrm>
        <a:off x="3075729" y="3270059"/>
        <a:ext cx="2078140" cy="1216604"/>
      </dsp:txXfrm>
    </dsp:sp>
    <dsp:sp modelId="{44C5DCE1-847B-4BCD-ACCB-7C7B2EC9D36D}">
      <dsp:nvSpPr>
        <dsp:cNvPr id="0" name=""/>
        <dsp:cNvSpPr/>
      </dsp:nvSpPr>
      <dsp:spPr>
        <a:xfrm rot="16200000">
          <a:off x="2670379" y="1029234"/>
          <a:ext cx="1605958" cy="193845"/>
        </a:xfrm>
        <a:prstGeom prst="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F15AFA6-4851-41C6-A3D0-890998516F2F}">
      <dsp:nvSpPr>
        <dsp:cNvPr id="0" name=""/>
        <dsp:cNvSpPr/>
      </dsp:nvSpPr>
      <dsp:spPr>
        <a:xfrm>
          <a:off x="3037879" y="1616829"/>
          <a:ext cx="2153840" cy="1292304"/>
        </a:xfrm>
        <a:prstGeom prst="roundRect">
          <a:avLst>
            <a:gd name="adj" fmla="val 10000"/>
          </a:avLst>
        </a:prstGeom>
        <a:gradFill rotWithShape="0">
          <a:gsLst>
            <a:gs pos="0">
              <a:schemeClr val="accent5">
                <a:hueOff val="-5676501"/>
                <a:satOff val="22749"/>
                <a:lumOff val="4930"/>
                <a:alphaOff val="0"/>
                <a:shade val="51000"/>
                <a:satMod val="130000"/>
              </a:schemeClr>
            </a:gs>
            <a:gs pos="80000">
              <a:schemeClr val="accent5">
                <a:hueOff val="-5676501"/>
                <a:satOff val="22749"/>
                <a:lumOff val="4930"/>
                <a:alphaOff val="0"/>
                <a:shade val="93000"/>
                <a:satMod val="130000"/>
              </a:schemeClr>
            </a:gs>
            <a:gs pos="100000">
              <a:schemeClr val="accent5">
                <a:hueOff val="-5676501"/>
                <a:satOff val="22749"/>
                <a:lumOff val="49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zh-TW" altLang="en-US" sz="3500" kern="1200" dirty="0" smtClean="0"/>
            <a:t>包裝作業</a:t>
          </a:r>
          <a:endParaRPr lang="zh-TW" altLang="en-US" sz="3500" kern="1200" dirty="0"/>
        </a:p>
      </dsp:txBody>
      <dsp:txXfrm>
        <a:off x="3075729" y="1654679"/>
        <a:ext cx="2078140" cy="1216604"/>
      </dsp:txXfrm>
    </dsp:sp>
    <dsp:sp modelId="{F292BCB7-A304-4653-BF77-E9EA687C055A}">
      <dsp:nvSpPr>
        <dsp:cNvPr id="0" name=""/>
        <dsp:cNvSpPr/>
      </dsp:nvSpPr>
      <dsp:spPr>
        <a:xfrm>
          <a:off x="3478069" y="221543"/>
          <a:ext cx="2855186" cy="193845"/>
        </a:xfrm>
        <a:prstGeom prst="rect">
          <a:avLst/>
        </a:prstGeom>
        <a:gradFill rotWithShape="0">
          <a:gsLst>
            <a:gs pos="0">
              <a:schemeClr val="accent5">
                <a:hueOff val="-8278230"/>
                <a:satOff val="33176"/>
                <a:lumOff val="7190"/>
                <a:alphaOff val="0"/>
                <a:shade val="51000"/>
                <a:satMod val="130000"/>
              </a:schemeClr>
            </a:gs>
            <a:gs pos="80000">
              <a:schemeClr val="accent5">
                <a:hueOff val="-8278230"/>
                <a:satOff val="33176"/>
                <a:lumOff val="7190"/>
                <a:alphaOff val="0"/>
                <a:shade val="93000"/>
                <a:satMod val="130000"/>
              </a:schemeClr>
            </a:gs>
            <a:gs pos="100000">
              <a:schemeClr val="accent5">
                <a:hueOff val="-8278230"/>
                <a:satOff val="33176"/>
                <a:lumOff val="71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9FDCCCD-F232-436E-A102-DBB175C1AE6C}">
      <dsp:nvSpPr>
        <dsp:cNvPr id="0" name=""/>
        <dsp:cNvSpPr/>
      </dsp:nvSpPr>
      <dsp:spPr>
        <a:xfrm>
          <a:off x="3037879" y="1448"/>
          <a:ext cx="2153840" cy="1292304"/>
        </a:xfrm>
        <a:prstGeom prst="roundRect">
          <a:avLst>
            <a:gd name="adj" fmla="val 10000"/>
          </a:avLst>
        </a:prstGeom>
        <a:gradFill rotWithShape="0">
          <a:gsLst>
            <a:gs pos="0">
              <a:schemeClr val="accent5">
                <a:hueOff val="-7095626"/>
                <a:satOff val="28436"/>
                <a:lumOff val="6163"/>
                <a:alphaOff val="0"/>
                <a:shade val="51000"/>
                <a:satMod val="130000"/>
              </a:schemeClr>
            </a:gs>
            <a:gs pos="80000">
              <a:schemeClr val="accent5">
                <a:hueOff val="-7095626"/>
                <a:satOff val="28436"/>
                <a:lumOff val="6163"/>
                <a:alphaOff val="0"/>
                <a:shade val="93000"/>
                <a:satMod val="130000"/>
              </a:schemeClr>
            </a:gs>
            <a:gs pos="100000">
              <a:schemeClr val="accent5">
                <a:hueOff val="-7095626"/>
                <a:satOff val="28436"/>
                <a:lumOff val="61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zh-TW" altLang="en-US" sz="3500" kern="1200" dirty="0" smtClean="0"/>
            <a:t>理貨作業</a:t>
          </a:r>
          <a:endParaRPr lang="zh-TW" altLang="en-US" sz="3500" kern="1200" dirty="0"/>
        </a:p>
      </dsp:txBody>
      <dsp:txXfrm>
        <a:off x="3075729" y="39298"/>
        <a:ext cx="2078140" cy="1216604"/>
      </dsp:txXfrm>
    </dsp:sp>
    <dsp:sp modelId="{77DC58D0-50F4-4773-8616-D22FCD20E111}">
      <dsp:nvSpPr>
        <dsp:cNvPr id="0" name=""/>
        <dsp:cNvSpPr/>
      </dsp:nvSpPr>
      <dsp:spPr>
        <a:xfrm rot="5400000">
          <a:off x="5534987" y="1029234"/>
          <a:ext cx="1605958" cy="193845"/>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32DE0DC-4ADA-4E3C-BA24-DA1871244BEB}">
      <dsp:nvSpPr>
        <dsp:cNvPr id="0" name=""/>
        <dsp:cNvSpPr/>
      </dsp:nvSpPr>
      <dsp:spPr>
        <a:xfrm>
          <a:off x="5902487" y="1448"/>
          <a:ext cx="2153840" cy="1292304"/>
        </a:xfrm>
        <a:prstGeom prst="roundRect">
          <a:avLst>
            <a:gd name="adj" fmla="val 10000"/>
          </a:avLst>
        </a:prstGeom>
        <a:gradFill rotWithShape="0">
          <a:gsLst>
            <a:gs pos="0">
              <a:schemeClr val="accent5">
                <a:hueOff val="-8514751"/>
                <a:satOff val="34124"/>
                <a:lumOff val="7395"/>
                <a:alphaOff val="0"/>
                <a:shade val="51000"/>
                <a:satMod val="130000"/>
              </a:schemeClr>
            </a:gs>
            <a:gs pos="80000">
              <a:schemeClr val="accent5">
                <a:hueOff val="-8514751"/>
                <a:satOff val="34124"/>
                <a:lumOff val="7395"/>
                <a:alphaOff val="0"/>
                <a:shade val="93000"/>
                <a:satMod val="130000"/>
              </a:schemeClr>
            </a:gs>
            <a:gs pos="100000">
              <a:schemeClr val="accent5">
                <a:hueOff val="-8514751"/>
                <a:satOff val="34124"/>
                <a:lumOff val="73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zh-TW" altLang="en-US" sz="3500" kern="1200" dirty="0" smtClean="0"/>
            <a:t>出貨作業</a:t>
          </a:r>
          <a:endParaRPr lang="zh-TW" altLang="en-US" sz="3500" kern="1200" dirty="0"/>
        </a:p>
      </dsp:txBody>
      <dsp:txXfrm>
        <a:off x="5940337" y="39298"/>
        <a:ext cx="2078140" cy="1216604"/>
      </dsp:txXfrm>
    </dsp:sp>
    <dsp:sp modelId="{683C3DAA-BA96-473B-8184-9149C5BA7B57}">
      <dsp:nvSpPr>
        <dsp:cNvPr id="0" name=""/>
        <dsp:cNvSpPr/>
      </dsp:nvSpPr>
      <dsp:spPr>
        <a:xfrm>
          <a:off x="5902487" y="1616829"/>
          <a:ext cx="2153840" cy="1292304"/>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zh-TW" altLang="en-US" sz="3500" kern="1200" dirty="0" smtClean="0"/>
            <a:t>配送作業</a:t>
          </a:r>
          <a:endParaRPr lang="zh-TW" altLang="en-US" sz="3500" kern="1200" dirty="0"/>
        </a:p>
      </dsp:txBody>
      <dsp:txXfrm>
        <a:off x="5940337" y="1654679"/>
        <a:ext cx="2078140" cy="121660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0FE9F3-FA68-418B-A65E-9D02E26DF6DF}" type="datetimeFigureOut">
              <a:rPr lang="zh-TW" altLang="en-US" smtClean="0"/>
              <a:pPr/>
              <a:t>2017/1/10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388325-F766-4788-9424-CEB763F27159}" type="slidenum">
              <a:rPr lang="zh-TW" altLang="en-US" smtClean="0"/>
              <a:pPr/>
              <a:t>‹#›</a:t>
            </a:fld>
            <a:endParaRPr lang="zh-TW" altLang="en-US"/>
          </a:p>
        </p:txBody>
      </p:sp>
    </p:spTree>
    <p:extLst>
      <p:ext uri="{BB962C8B-B14F-4D97-AF65-F5344CB8AC3E}">
        <p14:creationId xmlns:p14="http://schemas.microsoft.com/office/powerpoint/2010/main" val="1710475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11</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12</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13</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14</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15</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16</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17</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18</a:t>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19</a:t>
            </a:fld>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20</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3</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21</a:t>
            </a:fld>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22</a:t>
            </a:fld>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23</a:t>
            </a:fld>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24</a:t>
            </a:fld>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25</a:t>
            </a:fld>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26</a:t>
            </a:fld>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27</a:t>
            </a:fld>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28</a:t>
            </a:fld>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29</a:t>
            </a:fld>
            <a:endParaRPr lang="zh-TW"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30</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4</a:t>
            </a:fld>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31</a:t>
            </a:fld>
            <a:endParaRPr lang="zh-TW"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32</a:t>
            </a:fld>
            <a:endParaRPr lang="zh-TW"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33</a:t>
            </a:fld>
            <a:endParaRPr lang="zh-TW"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34</a:t>
            </a:fld>
            <a:endParaRPr lang="zh-TW"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35</a:t>
            </a:fld>
            <a:endParaRPr lang="zh-TW"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36</a:t>
            </a:fld>
            <a:endParaRPr lang="zh-TW"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37</a:t>
            </a:fld>
            <a:endParaRPr lang="zh-TW"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38</a:t>
            </a:fld>
            <a:endParaRPr lang="zh-TW"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39</a:t>
            </a:fld>
            <a:endParaRPr lang="zh-TW"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40</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5</a:t>
            </a:fld>
            <a:endParaRPr lang="zh-TW"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41</a:t>
            </a:fld>
            <a:endParaRPr lang="zh-TW"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42</a:t>
            </a:fld>
            <a:endParaRPr lang="zh-TW"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43</a:t>
            </a:fld>
            <a:endParaRPr lang="zh-TW"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44</a:t>
            </a:fld>
            <a:endParaRPr lang="zh-TW"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45</a:t>
            </a:fld>
            <a:endParaRPr lang="zh-TW"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46</a:t>
            </a:fld>
            <a:endParaRPr lang="zh-TW"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47</a:t>
            </a:fld>
            <a:endParaRPr lang="zh-TW"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48</a:t>
            </a:fld>
            <a:endParaRPr lang="zh-TW"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49</a:t>
            </a:fld>
            <a:endParaRPr lang="zh-TW"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33E0DBEF-977F-4EB9-8FDA-E612724B63C1}" type="slidenum">
              <a:rPr lang="zh-TW" altLang="en-US" smtClean="0"/>
              <a:pPr/>
              <a:t>50</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6</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7</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8</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9</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0388325-F766-4788-9424-CEB763F27159}" type="slidenum">
              <a:rPr lang="zh-TW" altLang="en-US" smtClean="0"/>
              <a:pPr/>
              <a:t>10</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lgn="ctr">
              <a:defRPr b="1">
                <a:latin typeface="標楷體" pitchFamily="65" charset="-120"/>
                <a:ea typeface="標楷體" pitchFamily="65" charset="-120"/>
                <a:cs typeface="Times New Roman" pitchFamily="18" charset="0"/>
              </a:defRPr>
            </a:lvl1p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l">
              <a:buNone/>
              <a:defRPr>
                <a:solidFill>
                  <a:schemeClr val="tx1">
                    <a:lumMod val="95000"/>
                    <a:lumOff val="5000"/>
                  </a:schemeClr>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altLang="zh-TW" dirty="0" smtClean="0"/>
          </a:p>
        </p:txBody>
      </p:sp>
      <p:sp>
        <p:nvSpPr>
          <p:cNvPr id="4" name="頁尾版面配置區 4"/>
          <p:cNvSpPr>
            <a:spLocks noGrp="1"/>
          </p:cNvSpPr>
          <p:nvPr>
            <p:ph type="ftr" sz="quarter" idx="10"/>
          </p:nvPr>
        </p:nvSpPr>
        <p:spPr>
          <a:xfrm>
            <a:off x="1979613" y="6356350"/>
            <a:ext cx="4679950" cy="365125"/>
          </a:xfrm>
        </p:spPr>
        <p:txBody>
          <a:bodyPr/>
          <a:lstStyle>
            <a:lvl1pPr>
              <a:defRPr>
                <a:latin typeface="Times New Roman" pitchFamily="18" charset="0"/>
                <a:cs typeface="Times New Roman" pitchFamily="18" charset="0"/>
              </a:defRPr>
            </a:lvl1pPr>
          </a:lstStyle>
          <a:p>
            <a:endParaRPr lang="zh-TW" altLang="en-US"/>
          </a:p>
        </p:txBody>
      </p:sp>
      <p:sp>
        <p:nvSpPr>
          <p:cNvPr id="5" name="投影片編號版面配置區 5"/>
          <p:cNvSpPr>
            <a:spLocks noGrp="1"/>
          </p:cNvSpPr>
          <p:nvPr>
            <p:ph type="sldNum" sz="quarter" idx="11"/>
          </p:nvPr>
        </p:nvSpPr>
        <p:spPr/>
        <p:txBody>
          <a:bodyPr/>
          <a:lstStyle>
            <a:lvl1pPr>
              <a:defRPr/>
            </a:lvl1pPr>
          </a:lstStyle>
          <a:p>
            <a:fld id="{D28A0DBF-BD6C-4A38-8101-34F7C4C73FCD}"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F2099853-3BF1-454E-9651-A25474DD3DD0}" type="datetimeFigureOut">
              <a:rPr lang="zh-TW" altLang="en-US" smtClean="0"/>
              <a:pPr/>
              <a:t>2017/1/10</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D28A0DBF-BD6C-4A38-8101-34F7C4C73FCD}"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F2099853-3BF1-454E-9651-A25474DD3DD0}" type="datetimeFigureOut">
              <a:rPr lang="zh-TW" altLang="en-US" smtClean="0"/>
              <a:pPr/>
              <a:t>2017/1/10</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D28A0DBF-BD6C-4A38-8101-34F7C4C73FCD}"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F2099853-3BF1-454E-9651-A25474DD3DD0}" type="datetimeFigureOut">
              <a:rPr lang="zh-TW" altLang="en-US" smtClean="0"/>
              <a:pPr/>
              <a:t>2017/1/10</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D28A0DBF-BD6C-4A38-8101-34F7C4C73FCD}"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fld id="{F2099853-3BF1-454E-9651-A25474DD3DD0}" type="datetimeFigureOut">
              <a:rPr lang="zh-TW" altLang="en-US" smtClean="0"/>
              <a:pPr/>
              <a:t>2017/1/10</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D28A0DBF-BD6C-4A38-8101-34F7C4C73FCD}"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fld id="{F2099853-3BF1-454E-9651-A25474DD3DD0}" type="datetimeFigureOut">
              <a:rPr lang="zh-TW" altLang="en-US" smtClean="0"/>
              <a:pPr/>
              <a:t>2017/1/10</a:t>
            </a:fld>
            <a:endParaRPr lang="zh-TW" altLang="en-US"/>
          </a:p>
        </p:txBody>
      </p:sp>
      <p:sp>
        <p:nvSpPr>
          <p:cNvPr id="6" name="頁尾版面配置區 4"/>
          <p:cNvSpPr>
            <a:spLocks noGrp="1"/>
          </p:cNvSpPr>
          <p:nvPr>
            <p:ph type="ftr" sz="quarter" idx="11"/>
          </p:nvPr>
        </p:nvSpPr>
        <p:spPr/>
        <p:txBody>
          <a:bodyPr/>
          <a:lstStyle>
            <a:lvl1pPr>
              <a:defRPr/>
            </a:lvl1pPr>
          </a:lstStyle>
          <a:p>
            <a:endParaRPr lang="zh-TW" altLang="en-US"/>
          </a:p>
        </p:txBody>
      </p:sp>
      <p:sp>
        <p:nvSpPr>
          <p:cNvPr id="7" name="投影片編號版面配置區 5"/>
          <p:cNvSpPr>
            <a:spLocks noGrp="1"/>
          </p:cNvSpPr>
          <p:nvPr>
            <p:ph type="sldNum" sz="quarter" idx="12"/>
          </p:nvPr>
        </p:nvSpPr>
        <p:spPr/>
        <p:txBody>
          <a:bodyPr/>
          <a:lstStyle>
            <a:lvl1pPr>
              <a:defRPr/>
            </a:lvl1pPr>
          </a:lstStyle>
          <a:p>
            <a:fld id="{D28A0DBF-BD6C-4A38-8101-34F7C4C73FCD}"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fld id="{F2099853-3BF1-454E-9651-A25474DD3DD0}" type="datetimeFigureOut">
              <a:rPr lang="zh-TW" altLang="en-US" smtClean="0"/>
              <a:pPr/>
              <a:t>2017/1/10</a:t>
            </a:fld>
            <a:endParaRPr lang="zh-TW" altLang="en-US"/>
          </a:p>
        </p:txBody>
      </p:sp>
      <p:sp>
        <p:nvSpPr>
          <p:cNvPr id="8" name="頁尾版面配置區 4"/>
          <p:cNvSpPr>
            <a:spLocks noGrp="1"/>
          </p:cNvSpPr>
          <p:nvPr>
            <p:ph type="ftr" sz="quarter" idx="11"/>
          </p:nvPr>
        </p:nvSpPr>
        <p:spPr/>
        <p:txBody>
          <a:bodyPr/>
          <a:lstStyle>
            <a:lvl1pPr>
              <a:defRPr/>
            </a:lvl1pPr>
          </a:lstStyle>
          <a:p>
            <a:endParaRPr lang="zh-TW" altLang="en-US"/>
          </a:p>
        </p:txBody>
      </p:sp>
      <p:sp>
        <p:nvSpPr>
          <p:cNvPr id="9" name="投影片編號版面配置區 5"/>
          <p:cNvSpPr>
            <a:spLocks noGrp="1"/>
          </p:cNvSpPr>
          <p:nvPr>
            <p:ph type="sldNum" sz="quarter" idx="12"/>
          </p:nvPr>
        </p:nvSpPr>
        <p:spPr/>
        <p:txBody>
          <a:bodyPr/>
          <a:lstStyle>
            <a:lvl1pPr>
              <a:defRPr/>
            </a:lvl1pPr>
          </a:lstStyle>
          <a:p>
            <a:fld id="{D28A0DBF-BD6C-4A38-8101-34F7C4C73FCD}"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fld id="{F2099853-3BF1-454E-9651-A25474DD3DD0}" type="datetimeFigureOut">
              <a:rPr lang="zh-TW" altLang="en-US" smtClean="0"/>
              <a:pPr/>
              <a:t>2017/1/10</a:t>
            </a:fld>
            <a:endParaRPr lang="zh-TW" altLang="en-US"/>
          </a:p>
        </p:txBody>
      </p:sp>
      <p:sp>
        <p:nvSpPr>
          <p:cNvPr id="4" name="頁尾版面配置區 4"/>
          <p:cNvSpPr>
            <a:spLocks noGrp="1"/>
          </p:cNvSpPr>
          <p:nvPr>
            <p:ph type="ftr" sz="quarter" idx="11"/>
          </p:nvPr>
        </p:nvSpPr>
        <p:spPr/>
        <p:txBody>
          <a:bodyPr/>
          <a:lstStyle>
            <a:lvl1pPr>
              <a:defRPr/>
            </a:lvl1pPr>
          </a:lstStyle>
          <a:p>
            <a:endParaRPr lang="zh-TW" altLang="en-US"/>
          </a:p>
        </p:txBody>
      </p:sp>
      <p:sp>
        <p:nvSpPr>
          <p:cNvPr id="5" name="投影片編號版面配置區 5"/>
          <p:cNvSpPr>
            <a:spLocks noGrp="1"/>
          </p:cNvSpPr>
          <p:nvPr>
            <p:ph type="sldNum" sz="quarter" idx="12"/>
          </p:nvPr>
        </p:nvSpPr>
        <p:spPr/>
        <p:txBody>
          <a:bodyPr/>
          <a:lstStyle>
            <a:lvl1pPr>
              <a:defRPr/>
            </a:lvl1pPr>
          </a:lstStyle>
          <a:p>
            <a:fld id="{D28A0DBF-BD6C-4A38-8101-34F7C4C73FCD}"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fld id="{F2099853-3BF1-454E-9651-A25474DD3DD0}" type="datetimeFigureOut">
              <a:rPr lang="zh-TW" altLang="en-US" smtClean="0"/>
              <a:pPr/>
              <a:t>2017/1/10</a:t>
            </a:fld>
            <a:endParaRPr lang="zh-TW" altLang="en-US"/>
          </a:p>
        </p:txBody>
      </p:sp>
      <p:sp>
        <p:nvSpPr>
          <p:cNvPr id="3" name="頁尾版面配置區 4"/>
          <p:cNvSpPr>
            <a:spLocks noGrp="1"/>
          </p:cNvSpPr>
          <p:nvPr>
            <p:ph type="ftr" sz="quarter" idx="11"/>
          </p:nvPr>
        </p:nvSpPr>
        <p:spPr/>
        <p:txBody>
          <a:bodyPr/>
          <a:lstStyle>
            <a:lvl1pPr>
              <a:defRPr/>
            </a:lvl1pPr>
          </a:lstStyle>
          <a:p>
            <a:endParaRPr lang="zh-TW" altLang="en-US"/>
          </a:p>
        </p:txBody>
      </p:sp>
      <p:sp>
        <p:nvSpPr>
          <p:cNvPr id="4" name="投影片編號版面配置區 5"/>
          <p:cNvSpPr>
            <a:spLocks noGrp="1"/>
          </p:cNvSpPr>
          <p:nvPr>
            <p:ph type="sldNum" sz="quarter" idx="12"/>
          </p:nvPr>
        </p:nvSpPr>
        <p:spPr/>
        <p:txBody>
          <a:bodyPr/>
          <a:lstStyle>
            <a:lvl1pPr>
              <a:defRPr/>
            </a:lvl1pPr>
          </a:lstStyle>
          <a:p>
            <a:fld id="{D28A0DBF-BD6C-4A38-8101-34F7C4C73FCD}"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fld id="{F2099853-3BF1-454E-9651-A25474DD3DD0}" type="datetimeFigureOut">
              <a:rPr lang="zh-TW" altLang="en-US" smtClean="0"/>
              <a:pPr/>
              <a:t>2017/1/10</a:t>
            </a:fld>
            <a:endParaRPr lang="zh-TW" altLang="en-US"/>
          </a:p>
        </p:txBody>
      </p:sp>
      <p:sp>
        <p:nvSpPr>
          <p:cNvPr id="6" name="頁尾版面配置區 4"/>
          <p:cNvSpPr>
            <a:spLocks noGrp="1"/>
          </p:cNvSpPr>
          <p:nvPr>
            <p:ph type="ftr" sz="quarter" idx="11"/>
          </p:nvPr>
        </p:nvSpPr>
        <p:spPr/>
        <p:txBody>
          <a:bodyPr/>
          <a:lstStyle>
            <a:lvl1pPr>
              <a:defRPr/>
            </a:lvl1pPr>
          </a:lstStyle>
          <a:p>
            <a:endParaRPr lang="zh-TW" altLang="en-US"/>
          </a:p>
        </p:txBody>
      </p:sp>
      <p:sp>
        <p:nvSpPr>
          <p:cNvPr id="7" name="投影片編號版面配置區 5"/>
          <p:cNvSpPr>
            <a:spLocks noGrp="1"/>
          </p:cNvSpPr>
          <p:nvPr>
            <p:ph type="sldNum" sz="quarter" idx="12"/>
          </p:nvPr>
        </p:nvSpPr>
        <p:spPr/>
        <p:txBody>
          <a:bodyPr/>
          <a:lstStyle>
            <a:lvl1pPr>
              <a:defRPr/>
            </a:lvl1pPr>
          </a:lstStyle>
          <a:p>
            <a:fld id="{D28A0DBF-BD6C-4A38-8101-34F7C4C73FCD}"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fld id="{F2099853-3BF1-454E-9651-A25474DD3DD0}" type="datetimeFigureOut">
              <a:rPr lang="zh-TW" altLang="en-US" smtClean="0"/>
              <a:pPr/>
              <a:t>2017/1/10</a:t>
            </a:fld>
            <a:endParaRPr lang="zh-TW" altLang="en-US"/>
          </a:p>
        </p:txBody>
      </p:sp>
      <p:sp>
        <p:nvSpPr>
          <p:cNvPr id="6" name="頁尾版面配置區 4"/>
          <p:cNvSpPr>
            <a:spLocks noGrp="1"/>
          </p:cNvSpPr>
          <p:nvPr>
            <p:ph type="ftr" sz="quarter" idx="11"/>
          </p:nvPr>
        </p:nvSpPr>
        <p:spPr/>
        <p:txBody>
          <a:bodyPr/>
          <a:lstStyle>
            <a:lvl1pPr>
              <a:defRPr/>
            </a:lvl1pPr>
          </a:lstStyle>
          <a:p>
            <a:endParaRPr lang="zh-TW" altLang="en-US"/>
          </a:p>
        </p:txBody>
      </p:sp>
      <p:sp>
        <p:nvSpPr>
          <p:cNvPr id="7" name="投影片編號版面配置區 5"/>
          <p:cNvSpPr>
            <a:spLocks noGrp="1"/>
          </p:cNvSpPr>
          <p:nvPr>
            <p:ph type="sldNum" sz="quarter" idx="12"/>
          </p:nvPr>
        </p:nvSpPr>
        <p:spPr/>
        <p:txBody>
          <a:bodyPr/>
          <a:lstStyle>
            <a:lvl1pPr>
              <a:defRPr/>
            </a:lvl1pPr>
          </a:lstStyle>
          <a:p>
            <a:fld id="{D28A0DBF-BD6C-4A38-8101-34F7C4C73FCD}"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18864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41277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473651"/>
            <a:ext cx="2133600" cy="365125"/>
          </a:xfrm>
          <a:prstGeom prst="rect">
            <a:avLst/>
          </a:prstGeom>
        </p:spPr>
        <p:txBody>
          <a:bodyPr vert="horz" lIns="91440" tIns="45720" rIns="91440" bIns="45720" rtlCol="0" anchor="b"/>
          <a:lstStyle>
            <a:lvl1pPr algn="l" fontAlgn="auto">
              <a:spcBef>
                <a:spcPts val="0"/>
              </a:spcBef>
              <a:spcAft>
                <a:spcPts val="0"/>
              </a:spcAft>
              <a:defRPr kumimoji="0" sz="1200">
                <a:solidFill>
                  <a:schemeClr val="tx1">
                    <a:tint val="75000"/>
                  </a:schemeClr>
                </a:solidFill>
                <a:latin typeface="+mn-lt"/>
                <a:ea typeface="+mn-ea"/>
              </a:defRPr>
            </a:lvl1pPr>
          </a:lstStyle>
          <a:p>
            <a:fld id="{F2099853-3BF1-454E-9651-A25474DD3DD0}" type="datetimeFigureOut">
              <a:rPr lang="zh-TW" altLang="en-US" smtClean="0"/>
              <a:pPr/>
              <a:t>2017/1/10</a:t>
            </a:fld>
            <a:endParaRPr lang="zh-TW" altLang="en-US"/>
          </a:p>
        </p:txBody>
      </p:sp>
      <p:sp>
        <p:nvSpPr>
          <p:cNvPr id="5" name="頁尾版面配置區 4"/>
          <p:cNvSpPr>
            <a:spLocks noGrp="1"/>
          </p:cNvSpPr>
          <p:nvPr>
            <p:ph type="ftr" sz="quarter" idx="3"/>
          </p:nvPr>
        </p:nvSpPr>
        <p:spPr>
          <a:xfrm>
            <a:off x="3124200" y="6466036"/>
            <a:ext cx="2895600" cy="365125"/>
          </a:xfrm>
          <a:prstGeom prst="rect">
            <a:avLst/>
          </a:prstGeom>
        </p:spPr>
        <p:txBody>
          <a:bodyPr vert="horz" lIns="91440" tIns="45720" rIns="91440" bIns="45720" rtlCol="0" anchor="b"/>
          <a:lstStyle>
            <a:lvl1pPr algn="ctr" fontAlgn="auto">
              <a:spcBef>
                <a:spcPts val="0"/>
              </a:spcBef>
              <a:spcAft>
                <a:spcPts val="0"/>
              </a:spcAft>
              <a:defRPr kumimoji="0" sz="1200">
                <a:solidFill>
                  <a:schemeClr val="tx1">
                    <a:tint val="75000"/>
                  </a:schemeClr>
                </a:solidFill>
                <a:latin typeface="+mn-lt"/>
                <a:ea typeface="+mn-ea"/>
              </a:defRPr>
            </a:lvl1pPr>
          </a:lstStyle>
          <a:p>
            <a:endParaRPr lang="zh-TW" altLang="en-US"/>
          </a:p>
        </p:txBody>
      </p:sp>
      <p:sp>
        <p:nvSpPr>
          <p:cNvPr id="6" name="投影片編號版面配置區 5"/>
          <p:cNvSpPr>
            <a:spLocks noGrp="1"/>
          </p:cNvSpPr>
          <p:nvPr>
            <p:ph type="sldNum" sz="quarter" idx="4"/>
          </p:nvPr>
        </p:nvSpPr>
        <p:spPr>
          <a:xfrm>
            <a:off x="6528916" y="6473651"/>
            <a:ext cx="2133600" cy="365125"/>
          </a:xfrm>
          <a:prstGeom prst="rect">
            <a:avLst/>
          </a:prstGeom>
        </p:spPr>
        <p:txBody>
          <a:bodyPr vert="horz" lIns="91440" tIns="45720" rIns="91440" bIns="45720" rtlCol="0" anchor="b"/>
          <a:lstStyle>
            <a:lvl1pPr algn="r" fontAlgn="auto">
              <a:spcBef>
                <a:spcPts val="0"/>
              </a:spcBef>
              <a:spcAft>
                <a:spcPts val="0"/>
              </a:spcAft>
              <a:defRPr kumimoji="0" sz="1200">
                <a:solidFill>
                  <a:schemeClr val="tx1">
                    <a:tint val="75000"/>
                  </a:schemeClr>
                </a:solidFill>
                <a:latin typeface="+mn-lt"/>
                <a:ea typeface="+mn-ea"/>
              </a:defRPr>
            </a:lvl1pPr>
          </a:lstStyle>
          <a:p>
            <a:fld id="{D28A0DBF-BD6C-4A38-8101-34F7C4C73FCD}"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新細明體" charset="-120"/>
        </a:defRPr>
      </a:lvl2pPr>
      <a:lvl3pPr algn="ctr" rtl="0" eaLnBrk="1" fontAlgn="base" hangingPunct="1">
        <a:spcBef>
          <a:spcPct val="0"/>
        </a:spcBef>
        <a:spcAft>
          <a:spcPct val="0"/>
        </a:spcAft>
        <a:defRPr sz="4400">
          <a:solidFill>
            <a:schemeClr val="tx1"/>
          </a:solidFill>
          <a:latin typeface="Calibri" pitchFamily="34" charset="0"/>
          <a:ea typeface="新細明體" charset="-120"/>
        </a:defRPr>
      </a:lvl3pPr>
      <a:lvl4pPr algn="ctr" rtl="0" eaLnBrk="1" fontAlgn="base" hangingPunct="1">
        <a:spcBef>
          <a:spcPct val="0"/>
        </a:spcBef>
        <a:spcAft>
          <a:spcPct val="0"/>
        </a:spcAft>
        <a:defRPr sz="4400">
          <a:solidFill>
            <a:schemeClr val="tx1"/>
          </a:solidFill>
          <a:latin typeface="Calibri" pitchFamily="34" charset="0"/>
          <a:ea typeface="新細明體" charset="-120"/>
        </a:defRPr>
      </a:lvl4pPr>
      <a:lvl5pPr algn="ctr" rtl="0" eaLnBrk="1" fontAlgn="base" hangingPunct="1">
        <a:spcBef>
          <a:spcPct val="0"/>
        </a:spcBef>
        <a:spcAft>
          <a:spcPct val="0"/>
        </a:spcAft>
        <a:defRPr sz="4400">
          <a:solidFill>
            <a:schemeClr val="tx1"/>
          </a:solidFill>
          <a:latin typeface="Calibri" pitchFamily="34" charset="0"/>
          <a:ea typeface="新細明體" charset="-120"/>
        </a:defRPr>
      </a:lvl5pPr>
      <a:lvl6pPr marL="457200" algn="ctr" rtl="0" eaLnBrk="1" fontAlgn="base" hangingPunct="1">
        <a:spcBef>
          <a:spcPct val="0"/>
        </a:spcBef>
        <a:spcAft>
          <a:spcPct val="0"/>
        </a:spcAft>
        <a:defRPr sz="4400">
          <a:solidFill>
            <a:schemeClr val="tx1"/>
          </a:solidFill>
          <a:latin typeface="Calibri" pitchFamily="34" charset="0"/>
          <a:ea typeface="新細明體"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latin typeface="Times New Roman" pitchFamily="18" charset="0"/>
              </a:rPr>
              <a:t>第</a:t>
            </a:r>
            <a:r>
              <a:rPr lang="en-US" altLang="zh-TW" dirty="0" smtClean="0">
                <a:latin typeface="Times New Roman" pitchFamily="18" charset="0"/>
              </a:rPr>
              <a:t>8</a:t>
            </a:r>
            <a:r>
              <a:rPr lang="zh-TW" altLang="en-US" dirty="0" smtClean="0">
                <a:latin typeface="Times New Roman" pitchFamily="18" charset="0"/>
              </a:rPr>
              <a:t>章 訂單</a:t>
            </a:r>
            <a:r>
              <a:rPr lang="zh-TW" altLang="en-US" dirty="0">
                <a:latin typeface="Times New Roman" pitchFamily="18" charset="0"/>
              </a:rPr>
              <a:t>管理</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70C0"/>
                </a:solidFill>
              </a:rPr>
              <a:t>訂單管理與其他作業</a:t>
            </a:r>
            <a:r>
              <a:rPr lang="en-US" altLang="zh-TW" b="1" dirty="0" smtClean="0">
                <a:solidFill>
                  <a:srgbClr val="0070C0"/>
                </a:solidFill>
              </a:rPr>
              <a:t/>
            </a:r>
            <a:br>
              <a:rPr lang="en-US" altLang="zh-TW" b="1" dirty="0" smtClean="0">
                <a:solidFill>
                  <a:srgbClr val="0070C0"/>
                </a:solidFill>
              </a:rPr>
            </a:br>
            <a:r>
              <a:rPr lang="zh-TW" altLang="en-US" b="1" dirty="0" smtClean="0">
                <a:solidFill>
                  <a:srgbClr val="0070C0"/>
                </a:solidFill>
              </a:rPr>
              <a:t>有交互關係並彼此影響</a:t>
            </a:r>
            <a:endParaRPr lang="zh-TW" altLang="en-US" b="1" dirty="0">
              <a:solidFill>
                <a:srgbClr val="0070C0"/>
              </a:solidFill>
            </a:endParaRPr>
          </a:p>
        </p:txBody>
      </p:sp>
      <p:graphicFrame>
        <p:nvGraphicFramePr>
          <p:cNvPr id="4" name="內容版面配置區 3"/>
          <p:cNvGraphicFramePr>
            <a:graphicFrameLocks noGrp="1"/>
          </p:cNvGraphicFramePr>
          <p:nvPr>
            <p:ph idx="1"/>
          </p:nvPr>
        </p:nvGraphicFramePr>
        <p:xfrm>
          <a:off x="457200" y="141287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solidFill>
                  <a:srgbClr val="0070C0"/>
                </a:solidFill>
              </a:rPr>
              <a:t>物流中心訂單管理的方式</a:t>
            </a:r>
            <a:r>
              <a:rPr lang="en-US" altLang="zh-TW" b="1" dirty="0" smtClean="0">
                <a:solidFill>
                  <a:srgbClr val="0070C0"/>
                </a:solidFill>
              </a:rPr>
              <a:t/>
            </a:r>
            <a:br>
              <a:rPr lang="en-US" altLang="zh-TW" b="1" dirty="0" smtClean="0">
                <a:solidFill>
                  <a:srgbClr val="0070C0"/>
                </a:solidFill>
              </a:rPr>
            </a:br>
            <a:r>
              <a:rPr lang="zh-TW" altLang="en-US" b="1" dirty="0" smtClean="0">
                <a:solidFill>
                  <a:srgbClr val="0070C0"/>
                </a:solidFill>
              </a:rPr>
              <a:t>取決於物流資訊系統</a:t>
            </a:r>
            <a:endParaRPr lang="zh-TW" altLang="en-US" b="1" dirty="0">
              <a:solidFill>
                <a:srgbClr val="0070C0"/>
              </a:solidFill>
            </a:endParaRPr>
          </a:p>
        </p:txBody>
      </p:sp>
      <p:pic>
        <p:nvPicPr>
          <p:cNvPr id="4" name="內容版面配置區 3" descr="圖7-1  物流中心訂單管理的方式取決於物流資訊系統.JPG"/>
          <p:cNvPicPr>
            <a:picLocks noGrp="1" noChangeAspect="1"/>
          </p:cNvPicPr>
          <p:nvPr>
            <p:ph idx="1"/>
          </p:nvPr>
        </p:nvPicPr>
        <p:blipFill>
          <a:blip r:embed="rId3" cstate="print"/>
          <a:stretch>
            <a:fillRect/>
          </a:stretch>
        </p:blipFill>
        <p:spPr>
          <a:xfrm>
            <a:off x="323528" y="1412875"/>
            <a:ext cx="8496943" cy="45259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en-US" altLang="zh-TW" dirty="0" smtClean="0"/>
              <a:t>2. </a:t>
            </a:r>
            <a:r>
              <a:rPr lang="zh-TW" altLang="en-US" dirty="0" smtClean="0"/>
              <a:t>訂單類型與處理流程</a:t>
            </a:r>
            <a:endParaRPr lang="zh-TW" altLang="en-US" dirty="0"/>
          </a:p>
        </p:txBody>
      </p:sp>
      <p:sp>
        <p:nvSpPr>
          <p:cNvPr id="5" name="副標題 4"/>
          <p:cNvSpPr>
            <a:spLocks noGrp="1"/>
          </p:cNvSpPr>
          <p:nvPr>
            <p:ph type="subTitle"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solidFill>
                  <a:srgbClr val="FF0000"/>
                </a:solidFill>
              </a:rPr>
              <a:t>2.</a:t>
            </a:r>
            <a:r>
              <a:rPr lang="zh-TW" altLang="en-US" b="1" dirty="0" smtClean="0">
                <a:solidFill>
                  <a:srgbClr val="FF0000"/>
                </a:solidFill>
              </a:rPr>
              <a:t> 訂單類型與處理流程</a:t>
            </a:r>
            <a:endParaRPr lang="zh-TW" altLang="en-US" b="1" dirty="0">
              <a:solidFill>
                <a:srgbClr val="FF0000"/>
              </a:solidFill>
            </a:endParaRPr>
          </a:p>
        </p:txBody>
      </p:sp>
      <p:sp>
        <p:nvSpPr>
          <p:cNvPr id="3" name="內容版面配置區 2"/>
          <p:cNvSpPr>
            <a:spLocks noGrp="1"/>
          </p:cNvSpPr>
          <p:nvPr>
            <p:ph idx="1"/>
          </p:nvPr>
        </p:nvSpPr>
        <p:spPr/>
        <p:txBody>
          <a:bodyPr/>
          <a:lstStyle/>
          <a:p>
            <a:r>
              <a:rPr lang="zh-TW" altLang="en-US" dirty="0" smtClean="0"/>
              <a:t>訂單類型區分為兩種：</a:t>
            </a:r>
            <a:endParaRPr lang="en-US" altLang="zh-TW" dirty="0" smtClean="0"/>
          </a:p>
          <a:p>
            <a:pPr lvl="1"/>
            <a:r>
              <a:rPr lang="zh-TW" altLang="en-US" dirty="0" smtClean="0">
                <a:solidFill>
                  <a:srgbClr val="FF0000"/>
                </a:solidFill>
              </a:rPr>
              <a:t>採購訂單</a:t>
            </a:r>
            <a:endParaRPr lang="en-US" altLang="zh-TW" dirty="0" smtClean="0">
              <a:solidFill>
                <a:srgbClr val="FF0000"/>
              </a:solidFill>
            </a:endParaRPr>
          </a:p>
          <a:p>
            <a:pPr lvl="2"/>
            <a:r>
              <a:rPr lang="zh-TW" altLang="en-US" dirty="0" smtClean="0"/>
              <a:t>廠商對上游商品供應商或原物料廠商訂購商品或原物料所產生的訂單</a:t>
            </a:r>
            <a:endParaRPr lang="en-US" altLang="zh-TW" dirty="0" smtClean="0"/>
          </a:p>
          <a:p>
            <a:pPr lvl="1"/>
            <a:r>
              <a:rPr lang="zh-TW" altLang="en-US" dirty="0" smtClean="0">
                <a:solidFill>
                  <a:srgbClr val="FF0000"/>
                </a:solidFill>
              </a:rPr>
              <a:t>客戶訂單</a:t>
            </a:r>
            <a:endParaRPr lang="en-US" altLang="zh-TW" dirty="0" smtClean="0">
              <a:solidFill>
                <a:srgbClr val="FF0000"/>
              </a:solidFill>
            </a:endParaRPr>
          </a:p>
          <a:p>
            <a:pPr lvl="2"/>
            <a:r>
              <a:rPr lang="zh-TW" altLang="en-US" dirty="0" smtClean="0"/>
              <a:t>廠商將商品或原物料銷售給下游客戶，以訂單通知物流中心備貨出貨。</a:t>
            </a:r>
            <a:endParaRPr lang="en-US" altLang="zh-TW" dirty="0" smtClean="0"/>
          </a:p>
          <a:p>
            <a:pPr lvl="2"/>
            <a:r>
              <a:rPr lang="zh-TW" altLang="en-US" dirty="0" smtClean="0"/>
              <a:t>或是客戶直接向物流中心下訂單</a:t>
            </a:r>
            <a:endParaRPr lang="en-US" altLang="zh-TW" dirty="0" smtClean="0"/>
          </a:p>
          <a:p>
            <a:r>
              <a:rPr lang="zh-TW" altLang="en-US" dirty="0" smtClean="0"/>
              <a:t>本章著重</a:t>
            </a:r>
            <a:r>
              <a:rPr lang="zh-TW" altLang="en-US" b="1" dirty="0" smtClean="0">
                <a:solidFill>
                  <a:srgbClr val="008000"/>
                </a:solidFill>
              </a:rPr>
              <a:t>客戶訂單</a:t>
            </a:r>
            <a:r>
              <a:rPr lang="zh-TW" altLang="en-US" dirty="0" smtClean="0"/>
              <a:t>的處理流程</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left)">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4294967295"/>
          </p:nvPr>
        </p:nvGraphicFramePr>
        <p:xfrm>
          <a:off x="457200" y="119675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圓角矩形 4"/>
          <p:cNvSpPr/>
          <p:nvPr/>
        </p:nvSpPr>
        <p:spPr>
          <a:xfrm>
            <a:off x="3366000" y="997316"/>
            <a:ext cx="2412000" cy="4932000"/>
          </a:xfrm>
          <a:prstGeom prst="roundRect">
            <a:avLst/>
          </a:prstGeom>
          <a:noFill/>
          <a:ln w="762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3654000" y="440251"/>
            <a:ext cx="1836000"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流通加工</a:t>
            </a:r>
            <a:endParaRPr lang="zh-TW"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70C0"/>
                </a:solidFill>
              </a:rPr>
              <a:t>客戶訂單處理流程</a:t>
            </a:r>
            <a:endParaRPr lang="zh-TW" altLang="en-US" b="1" dirty="0">
              <a:solidFill>
                <a:srgbClr val="0070C0"/>
              </a:solidFill>
            </a:endParaRPr>
          </a:p>
        </p:txBody>
      </p:sp>
      <p:sp>
        <p:nvSpPr>
          <p:cNvPr id="3" name="內容版面配置區 2"/>
          <p:cNvSpPr>
            <a:spLocks noGrp="1"/>
          </p:cNvSpPr>
          <p:nvPr>
            <p:ph idx="1"/>
          </p:nvPr>
        </p:nvSpPr>
        <p:spPr/>
        <p:txBody>
          <a:bodyPr/>
          <a:lstStyle/>
          <a:p>
            <a:pPr marL="514350" indent="-514350">
              <a:buFont typeface="+mj-lt"/>
              <a:buAutoNum type="arabicPeriod"/>
            </a:pPr>
            <a:r>
              <a:rPr lang="zh-TW" altLang="en-US" dirty="0" smtClean="0">
                <a:solidFill>
                  <a:srgbClr val="FF0000"/>
                </a:solidFill>
              </a:rPr>
              <a:t>接受訂單</a:t>
            </a:r>
            <a:endParaRPr lang="en-US" altLang="zh-TW" dirty="0" smtClean="0">
              <a:solidFill>
                <a:srgbClr val="FF0000"/>
              </a:solidFill>
            </a:endParaRPr>
          </a:p>
          <a:p>
            <a:pPr marL="914400" lvl="1" indent="-514350"/>
            <a:r>
              <a:rPr lang="zh-TW" altLang="en-US" dirty="0" smtClean="0"/>
              <a:t>早期以電話或傳真</a:t>
            </a:r>
            <a:endParaRPr lang="en-US" altLang="zh-TW" dirty="0" smtClean="0"/>
          </a:p>
          <a:p>
            <a:pPr marL="914400" lvl="1" indent="-514350"/>
            <a:r>
              <a:rPr lang="zh-TW" altLang="en-US" dirty="0" smtClean="0"/>
              <a:t>現今以</a:t>
            </a:r>
            <a:r>
              <a:rPr lang="zh-TW" altLang="en-US" dirty="0" smtClean="0">
                <a:solidFill>
                  <a:srgbClr val="008000"/>
                </a:solidFill>
              </a:rPr>
              <a:t>電子郵件或網路傳輸</a:t>
            </a:r>
            <a:endParaRPr lang="en-US" altLang="zh-TW" dirty="0" smtClean="0">
              <a:solidFill>
                <a:srgbClr val="008000"/>
              </a:solidFill>
            </a:endParaRPr>
          </a:p>
          <a:p>
            <a:pPr marL="914400" lvl="1" indent="-514350"/>
            <a:endParaRPr lang="en-US" altLang="zh-TW" sz="1200" dirty="0" smtClean="0"/>
          </a:p>
          <a:p>
            <a:pPr marL="514350" indent="-514350">
              <a:buFont typeface="+mj-lt"/>
              <a:buAutoNum type="arabicPeriod"/>
            </a:pPr>
            <a:r>
              <a:rPr lang="zh-TW" altLang="en-US" dirty="0" smtClean="0">
                <a:solidFill>
                  <a:srgbClr val="FF0000"/>
                </a:solidFill>
              </a:rPr>
              <a:t>訂單分析</a:t>
            </a:r>
            <a:endParaRPr lang="en-US" altLang="zh-TW" dirty="0" smtClean="0">
              <a:solidFill>
                <a:srgbClr val="FF0000"/>
              </a:solidFill>
            </a:endParaRPr>
          </a:p>
          <a:p>
            <a:pPr marL="914400" lvl="1" indent="-514350"/>
            <a:r>
              <a:rPr lang="zh-TW" altLang="en-US" dirty="0" smtClean="0">
                <a:solidFill>
                  <a:srgbClr val="008000"/>
                </a:solidFill>
              </a:rPr>
              <a:t>是否為有效訂單</a:t>
            </a:r>
            <a:endParaRPr lang="en-US" altLang="zh-TW" dirty="0" smtClean="0">
              <a:solidFill>
                <a:srgbClr val="008000"/>
              </a:solidFill>
            </a:endParaRPr>
          </a:p>
          <a:p>
            <a:pPr marL="914400" lvl="1" indent="-514350"/>
            <a:r>
              <a:rPr lang="zh-TW" altLang="en-US" dirty="0" smtClean="0"/>
              <a:t>訂單商品</a:t>
            </a:r>
            <a:r>
              <a:rPr lang="zh-TW" altLang="en-US" dirty="0" smtClean="0">
                <a:solidFill>
                  <a:srgbClr val="008000"/>
                </a:solidFill>
              </a:rPr>
              <a:t>是否有庫存</a:t>
            </a:r>
            <a:endParaRPr lang="en-US" altLang="zh-TW" dirty="0" smtClean="0">
              <a:solidFill>
                <a:srgbClr val="008000"/>
              </a:solidFill>
            </a:endParaRPr>
          </a:p>
          <a:p>
            <a:pPr marL="914400" lvl="1" indent="-514350"/>
            <a:r>
              <a:rPr lang="zh-TW" altLang="en-US" dirty="0" smtClean="0">
                <a:solidFill>
                  <a:srgbClr val="008000"/>
                </a:solidFill>
              </a:rPr>
              <a:t>時效內</a:t>
            </a:r>
            <a:r>
              <a:rPr lang="zh-TW" altLang="en-US" dirty="0" smtClean="0"/>
              <a:t>是否能完成訂單作業</a:t>
            </a:r>
            <a:endParaRPr lang="zh-TW"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客戶訂單處理流程</a:t>
            </a:r>
            <a:endParaRPr lang="zh-TW" altLang="en-US" b="1" dirty="0"/>
          </a:p>
        </p:txBody>
      </p:sp>
      <p:sp>
        <p:nvSpPr>
          <p:cNvPr id="3" name="內容版面配置區 2"/>
          <p:cNvSpPr>
            <a:spLocks noGrp="1"/>
          </p:cNvSpPr>
          <p:nvPr>
            <p:ph idx="1"/>
          </p:nvPr>
        </p:nvSpPr>
        <p:spPr/>
        <p:txBody>
          <a:bodyPr/>
          <a:lstStyle/>
          <a:p>
            <a:pPr marL="514350" indent="-514350">
              <a:buFont typeface="+mj-lt"/>
              <a:buAutoNum type="arabicPeriod" startAt="3"/>
            </a:pPr>
            <a:r>
              <a:rPr lang="zh-TW" altLang="en-US" dirty="0" smtClean="0">
                <a:solidFill>
                  <a:srgbClr val="FF0000"/>
                </a:solidFill>
              </a:rPr>
              <a:t>揀貨作業</a:t>
            </a:r>
            <a:endParaRPr lang="en-US" altLang="zh-TW" dirty="0" smtClean="0">
              <a:solidFill>
                <a:srgbClr val="FF0000"/>
              </a:solidFill>
            </a:endParaRPr>
          </a:p>
          <a:p>
            <a:pPr marL="914400" lvl="1" indent="-514350"/>
            <a:r>
              <a:rPr lang="zh-TW" altLang="en-US" dirty="0" smtClean="0"/>
              <a:t>訂單的內容不盡相同</a:t>
            </a:r>
            <a:endParaRPr lang="en-US" altLang="zh-TW" dirty="0" smtClean="0"/>
          </a:p>
          <a:p>
            <a:pPr marL="914400" lvl="1" indent="-514350"/>
            <a:r>
              <a:rPr lang="zh-TW" altLang="en-US" dirty="0" smtClean="0"/>
              <a:t>各種品項與數量，由不同存貨區正確揀貨</a:t>
            </a:r>
            <a:endParaRPr lang="en-US" altLang="zh-TW" dirty="0" smtClean="0"/>
          </a:p>
          <a:p>
            <a:pPr marL="914400" lvl="1" indent="-514350"/>
            <a:r>
              <a:rPr lang="zh-TW" altLang="en-US" dirty="0" smtClean="0"/>
              <a:t>此為</a:t>
            </a:r>
            <a:r>
              <a:rPr lang="zh-TW" altLang="en-US" dirty="0" smtClean="0">
                <a:solidFill>
                  <a:srgbClr val="008000"/>
                </a:solidFill>
              </a:rPr>
              <a:t>降低成本的關鍵步驟</a:t>
            </a:r>
            <a:endParaRPr lang="en-US" altLang="zh-TW" dirty="0" smtClean="0">
              <a:solidFill>
                <a:srgbClr val="008000"/>
              </a:solidFill>
            </a:endParaRPr>
          </a:p>
          <a:p>
            <a:pPr marL="914400" lvl="1" indent="-514350"/>
            <a:endParaRPr lang="en-US" altLang="zh-TW" sz="1200" dirty="0" smtClean="0"/>
          </a:p>
          <a:p>
            <a:pPr marL="514350" indent="-514350">
              <a:buFont typeface="+mj-lt"/>
              <a:buAutoNum type="arabicPeriod" startAt="3"/>
            </a:pPr>
            <a:r>
              <a:rPr lang="zh-TW" altLang="en-US" dirty="0" smtClean="0">
                <a:solidFill>
                  <a:srgbClr val="FF0000"/>
                </a:solidFill>
              </a:rPr>
              <a:t>理貨作業</a:t>
            </a:r>
            <a:endParaRPr lang="en-US" altLang="zh-TW" dirty="0" smtClean="0">
              <a:solidFill>
                <a:srgbClr val="FF0000"/>
              </a:solidFill>
            </a:endParaRPr>
          </a:p>
          <a:p>
            <a:pPr lvl="1"/>
            <a:r>
              <a:rPr lang="zh-TW" altLang="en-US" dirty="0" smtClean="0">
                <a:solidFill>
                  <a:srgbClr val="008000"/>
                </a:solidFill>
              </a:rPr>
              <a:t>商品與訂單加以整合、確認</a:t>
            </a:r>
            <a:endParaRPr lang="en-US" altLang="zh-TW" dirty="0" smtClean="0">
              <a:solidFill>
                <a:srgbClr val="008000"/>
              </a:solidFill>
            </a:endParaRPr>
          </a:p>
          <a:p>
            <a:pPr lvl="1"/>
            <a:r>
              <a:rPr lang="zh-TW" altLang="en-US" dirty="0" smtClean="0"/>
              <a:t>自我檢查、</a:t>
            </a:r>
            <a:r>
              <a:rPr lang="zh-TW" altLang="en-US" dirty="0" smtClean="0">
                <a:solidFill>
                  <a:srgbClr val="008000"/>
                </a:solidFill>
              </a:rPr>
              <a:t>再次確認或雙重稽核</a:t>
            </a:r>
            <a:endParaRPr lang="zh-TW" altLang="en-US" dirty="0">
              <a:solidFill>
                <a:srgbClr val="008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客戶訂單處理流程</a:t>
            </a:r>
            <a:endParaRPr lang="zh-TW" altLang="en-US" b="1" dirty="0"/>
          </a:p>
        </p:txBody>
      </p:sp>
      <p:sp>
        <p:nvSpPr>
          <p:cNvPr id="3" name="內容版面配置區 2"/>
          <p:cNvSpPr>
            <a:spLocks noGrp="1"/>
          </p:cNvSpPr>
          <p:nvPr>
            <p:ph idx="1"/>
          </p:nvPr>
        </p:nvSpPr>
        <p:spPr>
          <a:xfrm>
            <a:off x="457200" y="1124744"/>
            <a:ext cx="8229600" cy="4813995"/>
          </a:xfrm>
        </p:spPr>
        <p:txBody>
          <a:bodyPr/>
          <a:lstStyle/>
          <a:p>
            <a:pPr marL="514350" indent="-514350">
              <a:buFont typeface="+mj-lt"/>
              <a:buAutoNum type="arabicPeriod" startAt="5"/>
            </a:pPr>
            <a:r>
              <a:rPr lang="zh-TW" altLang="en-US" dirty="0" smtClean="0">
                <a:solidFill>
                  <a:srgbClr val="FF0000"/>
                </a:solidFill>
              </a:rPr>
              <a:t>包裝作業</a:t>
            </a:r>
            <a:endParaRPr lang="en-US" altLang="zh-TW" dirty="0" smtClean="0">
              <a:solidFill>
                <a:srgbClr val="FF0000"/>
              </a:solidFill>
            </a:endParaRPr>
          </a:p>
          <a:p>
            <a:pPr marL="914400" lvl="1" indent="-514350"/>
            <a:r>
              <a:rPr lang="zh-TW" altLang="en-US" dirty="0" smtClean="0"/>
              <a:t>商品加以整理包裝</a:t>
            </a:r>
            <a:endParaRPr lang="en-US" altLang="zh-TW" dirty="0" smtClean="0"/>
          </a:p>
          <a:p>
            <a:pPr marL="914400" lvl="1" indent="-514350"/>
            <a:r>
              <a:rPr lang="zh-TW" altLang="en-US" dirty="0" smtClean="0"/>
              <a:t>客戶要求、商品性質、配送條件</a:t>
            </a:r>
            <a:endParaRPr lang="en-US" altLang="zh-TW" dirty="0" smtClean="0"/>
          </a:p>
          <a:p>
            <a:pPr marL="914400" lvl="1" indent="-514350"/>
            <a:endParaRPr lang="en-US" altLang="zh-TW" dirty="0" smtClean="0"/>
          </a:p>
          <a:p>
            <a:pPr marL="514350" indent="-514350">
              <a:buFont typeface="+mj-lt"/>
              <a:buAutoNum type="arabicPeriod" startAt="5"/>
            </a:pPr>
            <a:r>
              <a:rPr lang="zh-TW" altLang="en-US" dirty="0" smtClean="0">
                <a:solidFill>
                  <a:srgbClr val="FF0000"/>
                </a:solidFill>
              </a:rPr>
              <a:t>裝箱作業</a:t>
            </a:r>
            <a:endParaRPr lang="en-US" altLang="zh-TW" dirty="0" smtClean="0">
              <a:solidFill>
                <a:srgbClr val="FF0000"/>
              </a:solidFill>
            </a:endParaRPr>
          </a:p>
          <a:p>
            <a:pPr marL="914400" lvl="1" indent="-514350"/>
            <a:r>
              <a:rPr lang="zh-TW" altLang="en-US" dirty="0" smtClean="0"/>
              <a:t>不同的商品、材積大小、配送區域</a:t>
            </a:r>
            <a:endParaRPr lang="en-US" altLang="zh-TW" dirty="0" smtClean="0"/>
          </a:p>
          <a:p>
            <a:pPr marL="914400" lvl="1" indent="-514350"/>
            <a:r>
              <a:rPr lang="zh-TW" altLang="en-US" dirty="0" smtClean="0"/>
              <a:t>裝入物流箱、紙箱、籠車或是整板配送</a:t>
            </a:r>
            <a:endParaRPr lang="en-US" altLang="zh-TW" dirty="0" smtClean="0"/>
          </a:p>
          <a:p>
            <a:pPr marL="914400" lvl="1" indent="-514350"/>
            <a:r>
              <a:rPr lang="zh-TW" altLang="en-US" dirty="0" smtClean="0"/>
              <a:t>自我檢查、</a:t>
            </a:r>
            <a:r>
              <a:rPr lang="zh-TW" altLang="en-US" dirty="0" smtClean="0">
                <a:solidFill>
                  <a:srgbClr val="008000"/>
                </a:solidFill>
              </a:rPr>
              <a:t>再次確認或雙重稽核</a:t>
            </a:r>
            <a:endParaRPr lang="en-US" altLang="zh-TW" dirty="0" smtClean="0">
              <a:solidFill>
                <a:srgbClr val="008000"/>
              </a:solidFill>
            </a:endParaRPr>
          </a:p>
          <a:p>
            <a:pPr marL="914400" lvl="1" indent="-514350"/>
            <a:r>
              <a:rPr lang="zh-TW" altLang="en-US" dirty="0" smtClean="0"/>
              <a:t>提高裝箱容器</a:t>
            </a:r>
            <a:r>
              <a:rPr lang="zh-TW" altLang="en-US" dirty="0" smtClean="0">
                <a:solidFill>
                  <a:srgbClr val="008000"/>
                </a:solidFill>
              </a:rPr>
              <a:t>使用率</a:t>
            </a:r>
            <a:r>
              <a:rPr lang="zh-TW" altLang="en-US" dirty="0" smtClean="0"/>
              <a:t>，降低運輸成本</a:t>
            </a:r>
            <a:endParaRPr lang="zh-TW"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客戶訂單處理流程</a:t>
            </a:r>
            <a:endParaRPr lang="zh-TW" altLang="en-US" b="1" dirty="0"/>
          </a:p>
        </p:txBody>
      </p:sp>
      <p:sp>
        <p:nvSpPr>
          <p:cNvPr id="3" name="內容版面配置區 2"/>
          <p:cNvSpPr>
            <a:spLocks noGrp="1"/>
          </p:cNvSpPr>
          <p:nvPr>
            <p:ph idx="1"/>
          </p:nvPr>
        </p:nvSpPr>
        <p:spPr>
          <a:xfrm>
            <a:off x="457200" y="1124744"/>
            <a:ext cx="8229600" cy="4813995"/>
          </a:xfrm>
        </p:spPr>
        <p:txBody>
          <a:bodyPr/>
          <a:lstStyle/>
          <a:p>
            <a:pPr marL="514350" indent="-514350">
              <a:buFont typeface="+mj-lt"/>
              <a:buAutoNum type="arabicPeriod" startAt="7"/>
            </a:pPr>
            <a:r>
              <a:rPr lang="zh-TW" altLang="en-US" dirty="0" smtClean="0">
                <a:solidFill>
                  <a:srgbClr val="FF0000"/>
                </a:solidFill>
              </a:rPr>
              <a:t>出貨作業</a:t>
            </a:r>
            <a:endParaRPr lang="en-US" altLang="zh-TW" dirty="0" smtClean="0">
              <a:solidFill>
                <a:srgbClr val="FF0000"/>
              </a:solidFill>
            </a:endParaRPr>
          </a:p>
          <a:p>
            <a:pPr marL="914400" lvl="1" indent="-514350"/>
            <a:r>
              <a:rPr lang="zh-TW" altLang="en-US" dirty="0" smtClean="0"/>
              <a:t>將商品給予標示</a:t>
            </a:r>
            <a:endParaRPr lang="en-US" altLang="zh-TW" dirty="0" smtClean="0"/>
          </a:p>
          <a:p>
            <a:pPr marL="914400" lvl="1" indent="-514350"/>
            <a:r>
              <a:rPr lang="zh-TW" altLang="en-US" dirty="0" smtClean="0">
                <a:solidFill>
                  <a:srgbClr val="008000"/>
                </a:solidFill>
              </a:rPr>
              <a:t>車輛別、區域別、路線別、客戶別</a:t>
            </a:r>
            <a:endParaRPr lang="en-US" altLang="zh-TW" dirty="0" smtClean="0">
              <a:solidFill>
                <a:srgbClr val="008000"/>
              </a:solidFill>
            </a:endParaRPr>
          </a:p>
          <a:p>
            <a:pPr marL="914400" lvl="1" indent="-514350"/>
            <a:r>
              <a:rPr lang="zh-TW" altLang="en-US" dirty="0" smtClean="0"/>
              <a:t>運到出貨暫存區等待</a:t>
            </a:r>
            <a:endParaRPr lang="en-US" altLang="zh-TW" dirty="0" smtClean="0"/>
          </a:p>
          <a:p>
            <a:pPr marL="914400" lvl="1" indent="-514350"/>
            <a:endParaRPr lang="en-US" altLang="zh-TW" dirty="0" smtClean="0"/>
          </a:p>
          <a:p>
            <a:pPr marL="514350" indent="-514350">
              <a:buFont typeface="+mj-lt"/>
              <a:buAutoNum type="arabicPeriod" startAt="7"/>
            </a:pPr>
            <a:r>
              <a:rPr lang="zh-TW" altLang="en-US" dirty="0" smtClean="0">
                <a:solidFill>
                  <a:srgbClr val="FF0000"/>
                </a:solidFill>
              </a:rPr>
              <a:t>配送作業</a:t>
            </a:r>
            <a:endParaRPr lang="en-US" altLang="zh-TW" dirty="0" smtClean="0">
              <a:solidFill>
                <a:srgbClr val="FF0000"/>
              </a:solidFill>
            </a:endParaRPr>
          </a:p>
          <a:p>
            <a:pPr marL="914400" lvl="1" indent="-514350"/>
            <a:r>
              <a:rPr lang="zh-TW" altLang="en-US" dirty="0" smtClean="0"/>
              <a:t>使用不同的運輸工具（貨櫃車、卡車、貨車）</a:t>
            </a:r>
            <a:endParaRPr lang="en-US" altLang="zh-TW" dirty="0" smtClean="0"/>
          </a:p>
          <a:p>
            <a:pPr marL="914400" lvl="1" indent="-514350"/>
            <a:r>
              <a:rPr lang="zh-TW" altLang="en-US" dirty="0" smtClean="0"/>
              <a:t>提升車輛</a:t>
            </a:r>
            <a:r>
              <a:rPr lang="zh-TW" altLang="en-US" dirty="0" smtClean="0">
                <a:solidFill>
                  <a:srgbClr val="008000"/>
                </a:solidFill>
              </a:rPr>
              <a:t>有效負載率</a:t>
            </a:r>
            <a:endParaRPr lang="en-US" altLang="zh-TW" dirty="0" smtClean="0">
              <a:solidFill>
                <a:srgbClr val="008000"/>
              </a:solidFill>
            </a:endParaRPr>
          </a:p>
          <a:p>
            <a:pPr marL="914400" lvl="1" indent="-514350"/>
            <a:r>
              <a:rPr lang="zh-TW" altLang="en-US" dirty="0" smtClean="0"/>
              <a:t>準確配送</a:t>
            </a:r>
            <a:r>
              <a:rPr lang="zh-TW" altLang="en-US" dirty="0" smtClean="0">
                <a:solidFill>
                  <a:srgbClr val="008000"/>
                </a:solidFill>
              </a:rPr>
              <a:t>時間</a:t>
            </a:r>
            <a:r>
              <a:rPr lang="zh-TW" altLang="en-US" dirty="0" smtClean="0"/>
              <a:t>、縮短配送</a:t>
            </a:r>
            <a:r>
              <a:rPr lang="zh-TW" altLang="en-US" dirty="0" smtClean="0">
                <a:solidFill>
                  <a:srgbClr val="008000"/>
                </a:solidFill>
              </a:rPr>
              <a:t>距離</a:t>
            </a:r>
            <a:r>
              <a:rPr lang="zh-TW" altLang="en-US" dirty="0" smtClean="0"/>
              <a:t>和降低配送</a:t>
            </a:r>
            <a:r>
              <a:rPr lang="zh-TW" altLang="en-US" dirty="0" smtClean="0">
                <a:solidFill>
                  <a:srgbClr val="008000"/>
                </a:solidFill>
              </a:rPr>
              <a:t>成本</a:t>
            </a:r>
            <a:endParaRPr lang="zh-TW" altLang="en-US" dirty="0">
              <a:solidFill>
                <a:srgbClr val="008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70C0"/>
                </a:solidFill>
              </a:rPr>
              <a:t>完成裝箱作業後的出貨作業</a:t>
            </a:r>
            <a:endParaRPr lang="zh-TW" altLang="en-US" b="1" dirty="0">
              <a:solidFill>
                <a:srgbClr val="0070C0"/>
              </a:solidFill>
            </a:endParaRPr>
          </a:p>
        </p:txBody>
      </p:sp>
      <p:pic>
        <p:nvPicPr>
          <p:cNvPr id="4" name="內容版面配置區 3" descr="圖7-3  完成裝箱作業後的出貨作業.JPG"/>
          <p:cNvPicPr>
            <a:picLocks noGrp="1" noChangeAspect="1"/>
          </p:cNvPicPr>
          <p:nvPr>
            <p:ph idx="1"/>
          </p:nvPr>
        </p:nvPicPr>
        <p:blipFill>
          <a:blip r:embed="rId3" cstate="print"/>
          <a:stretch>
            <a:fillRect/>
          </a:stretch>
        </p:blipFill>
        <p:spPr>
          <a:xfrm>
            <a:off x="467544" y="1196753"/>
            <a:ext cx="8208911" cy="4742086"/>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1254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smtClean="0"/>
              <a:t>3. </a:t>
            </a:r>
            <a:r>
              <a:rPr lang="zh-TW" altLang="en-US" dirty="0" smtClean="0"/>
              <a:t>訂單管理功能、</a:t>
            </a:r>
            <a:r>
              <a:rPr lang="en-US" altLang="zh-TW" dirty="0" smtClean="0"/>
              <a:t/>
            </a:r>
            <a:br>
              <a:rPr lang="en-US" altLang="zh-TW" dirty="0" smtClean="0"/>
            </a:br>
            <a:r>
              <a:rPr lang="zh-TW" altLang="en-US" dirty="0" smtClean="0"/>
              <a:t>處理流程與處理要領</a:t>
            </a:r>
            <a:endParaRPr lang="zh-TW" altLang="en-US" dirty="0"/>
          </a:p>
        </p:txBody>
      </p:sp>
      <p:sp>
        <p:nvSpPr>
          <p:cNvPr id="3" name="副標題 2"/>
          <p:cNvSpPr>
            <a:spLocks noGrp="1"/>
          </p:cNvSpPr>
          <p:nvPr>
            <p:ph type="subTitle"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solidFill>
                  <a:srgbClr val="FF0000"/>
                </a:solidFill>
              </a:rPr>
              <a:t>3.</a:t>
            </a:r>
            <a:r>
              <a:rPr lang="zh-TW" altLang="en-US" b="1" dirty="0" smtClean="0">
                <a:solidFill>
                  <a:srgbClr val="FF0000"/>
                </a:solidFill>
              </a:rPr>
              <a:t> 訂單管理功能</a:t>
            </a:r>
            <a:endParaRPr lang="zh-TW" altLang="en-US" b="1" dirty="0">
              <a:solidFill>
                <a:srgbClr val="FF0000"/>
              </a:solidFill>
            </a:endParaRPr>
          </a:p>
        </p:txBody>
      </p:sp>
      <p:sp>
        <p:nvSpPr>
          <p:cNvPr id="3" name="內容版面配置區 2"/>
          <p:cNvSpPr>
            <a:spLocks noGrp="1"/>
          </p:cNvSpPr>
          <p:nvPr>
            <p:ph idx="1"/>
          </p:nvPr>
        </p:nvSpPr>
        <p:spPr/>
        <p:txBody>
          <a:bodyPr/>
          <a:lstStyle/>
          <a:p>
            <a:pPr marL="514350" indent="-514350">
              <a:buFont typeface="+mj-lt"/>
              <a:buAutoNum type="arabicPeriod"/>
            </a:pPr>
            <a:r>
              <a:rPr lang="zh-TW" altLang="en-US" sz="3100" dirty="0" smtClean="0">
                <a:solidFill>
                  <a:srgbClr val="FF0066"/>
                </a:solidFill>
              </a:rPr>
              <a:t>建立客戶信賴</a:t>
            </a:r>
          </a:p>
          <a:p>
            <a:pPr marL="514350" indent="-514350">
              <a:buFont typeface="+mj-lt"/>
              <a:buAutoNum type="arabicPeriod"/>
            </a:pPr>
            <a:r>
              <a:rPr lang="zh-TW" altLang="en-US" sz="3100" dirty="0" smtClean="0">
                <a:solidFill>
                  <a:srgbClr val="FF0066"/>
                </a:solidFill>
              </a:rPr>
              <a:t>縮短訂貨週期</a:t>
            </a:r>
          </a:p>
          <a:p>
            <a:pPr marL="514350" indent="-514350">
              <a:buFont typeface="+mj-lt"/>
              <a:buAutoNum type="arabicPeriod"/>
            </a:pPr>
            <a:r>
              <a:rPr lang="zh-TW" altLang="en-US" sz="3100" dirty="0" smtClean="0">
                <a:solidFill>
                  <a:srgbClr val="FF0066"/>
                </a:solidFill>
              </a:rPr>
              <a:t>提供緊急訂貨</a:t>
            </a:r>
          </a:p>
          <a:p>
            <a:pPr marL="514350" indent="-514350">
              <a:buFont typeface="+mj-lt"/>
              <a:buAutoNum type="arabicPeriod"/>
            </a:pPr>
            <a:r>
              <a:rPr lang="zh-TW" altLang="en-US" sz="3100" dirty="0" smtClean="0">
                <a:solidFill>
                  <a:srgbClr val="FF0066"/>
                </a:solidFill>
              </a:rPr>
              <a:t>減少缺貨</a:t>
            </a:r>
          </a:p>
          <a:p>
            <a:pPr marL="514350" indent="-514350">
              <a:buFont typeface="+mj-lt"/>
              <a:buAutoNum type="arabicPeriod"/>
            </a:pPr>
            <a:r>
              <a:rPr lang="zh-TW" altLang="en-US" sz="3100" dirty="0" smtClean="0">
                <a:solidFill>
                  <a:srgbClr val="FF0066"/>
                </a:solidFill>
              </a:rPr>
              <a:t>不忽略小客戶</a:t>
            </a:r>
          </a:p>
          <a:p>
            <a:pPr marL="514350" indent="-514350">
              <a:buFont typeface="+mj-lt"/>
              <a:buAutoNum type="arabicPeriod"/>
            </a:pPr>
            <a:r>
              <a:rPr lang="zh-TW" altLang="en-US" sz="3100" dirty="0" smtClean="0">
                <a:solidFill>
                  <a:srgbClr val="FF0066"/>
                </a:solidFill>
              </a:rPr>
              <a:t>協助做好流通加工</a:t>
            </a:r>
          </a:p>
          <a:p>
            <a:pPr marL="514350" indent="-514350">
              <a:buFont typeface="+mj-lt"/>
              <a:buAutoNum type="arabicPeriod"/>
            </a:pPr>
            <a:r>
              <a:rPr lang="zh-TW" altLang="en-US" sz="3100" dirty="0" smtClean="0">
                <a:solidFill>
                  <a:srgbClr val="FF0066"/>
                </a:solidFill>
              </a:rPr>
              <a:t>提供符合客戶需求的服務</a:t>
            </a:r>
          </a:p>
          <a:p>
            <a:pPr marL="514350" indent="-514350">
              <a:buFont typeface="+mj-lt"/>
              <a:buAutoNum type="arabicPeriod"/>
            </a:pPr>
            <a:r>
              <a:rPr lang="zh-TW" altLang="en-US" sz="3100" dirty="0" smtClean="0">
                <a:solidFill>
                  <a:srgbClr val="FF0066"/>
                </a:solidFill>
              </a:rPr>
              <a:t>隨時可提供訂單</a:t>
            </a:r>
            <a:r>
              <a:rPr lang="zh-TW" altLang="en-US" dirty="0" smtClean="0">
                <a:solidFill>
                  <a:srgbClr val="FF0066"/>
                </a:solidFill>
              </a:rPr>
              <a:t>處理情形</a:t>
            </a:r>
            <a:endParaRPr lang="zh-TW" altLang="en-US" dirty="0">
              <a:solidFill>
                <a:srgbClr val="FF0066"/>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70C0"/>
                </a:solidFill>
              </a:rPr>
              <a:t>訂單管理是滿足客戶需求的源頭</a:t>
            </a:r>
            <a:endParaRPr lang="zh-TW" altLang="en-US" b="1" dirty="0">
              <a:solidFill>
                <a:srgbClr val="0070C0"/>
              </a:solidFill>
            </a:endParaRPr>
          </a:p>
        </p:txBody>
      </p:sp>
      <p:pic>
        <p:nvPicPr>
          <p:cNvPr id="4" name="內容版面配置區 3" descr="圖7-4  訂單管理是滿足客戶需求的源頭.JPG"/>
          <p:cNvPicPr>
            <a:picLocks noGrp="1" noChangeAspect="1"/>
          </p:cNvPicPr>
          <p:nvPr>
            <p:ph idx="1"/>
          </p:nvPr>
        </p:nvPicPr>
        <p:blipFill>
          <a:blip r:embed="rId3" cstate="print">
            <a:lum contrast="30000"/>
          </a:blip>
          <a:stretch>
            <a:fillRect/>
          </a:stretch>
        </p:blipFill>
        <p:spPr>
          <a:xfrm>
            <a:off x="395536" y="1412875"/>
            <a:ext cx="8280919" cy="4525963"/>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70C0"/>
                </a:solidFill>
              </a:rPr>
              <a:t>訂單處理流程</a:t>
            </a:r>
            <a:endParaRPr lang="zh-TW" altLang="en-US" b="1" dirty="0">
              <a:solidFill>
                <a:srgbClr val="0070C0"/>
              </a:solidFill>
            </a:endParaRPr>
          </a:p>
        </p:txBody>
      </p:sp>
      <p:pic>
        <p:nvPicPr>
          <p:cNvPr id="2051" name="Picture 3"/>
          <p:cNvPicPr>
            <a:picLocks noChangeAspect="1" noChangeArrowheads="1"/>
          </p:cNvPicPr>
          <p:nvPr/>
        </p:nvPicPr>
        <p:blipFill>
          <a:blip r:embed="rId3" cstate="print"/>
          <a:srcRect t="2500" b="1239"/>
          <a:stretch>
            <a:fillRect/>
          </a:stretch>
        </p:blipFill>
        <p:spPr bwMode="auto">
          <a:xfrm>
            <a:off x="0" y="1052736"/>
            <a:ext cx="9144000" cy="568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70C0"/>
                </a:solidFill>
              </a:rPr>
              <a:t>訂單處理要領實務</a:t>
            </a:r>
            <a:endParaRPr lang="zh-TW" altLang="en-US" b="1" dirty="0">
              <a:solidFill>
                <a:srgbClr val="0070C0"/>
              </a:solidFill>
            </a:endParaRPr>
          </a:p>
        </p:txBody>
      </p:sp>
      <p:sp>
        <p:nvSpPr>
          <p:cNvPr id="3" name="內容版面配置區 2"/>
          <p:cNvSpPr>
            <a:spLocks noGrp="1"/>
          </p:cNvSpPr>
          <p:nvPr>
            <p:ph idx="1"/>
          </p:nvPr>
        </p:nvSpPr>
        <p:spPr/>
        <p:txBody>
          <a:bodyPr/>
          <a:lstStyle/>
          <a:p>
            <a:pPr marL="514350" indent="-514350">
              <a:buFont typeface="+mj-lt"/>
              <a:buAutoNum type="arabicPeriod"/>
            </a:pPr>
            <a:r>
              <a:rPr lang="zh-TW" altLang="en-US" dirty="0" smtClean="0">
                <a:solidFill>
                  <a:srgbClr val="FF0000"/>
                </a:solidFill>
              </a:rPr>
              <a:t>訂單輸入</a:t>
            </a:r>
            <a:endParaRPr lang="en-US" altLang="zh-TW" dirty="0" smtClean="0">
              <a:solidFill>
                <a:srgbClr val="FF0000"/>
              </a:solidFill>
            </a:endParaRPr>
          </a:p>
          <a:p>
            <a:pPr marL="914400" lvl="1" indent="-514350"/>
            <a:r>
              <a:rPr lang="zh-TW" altLang="en-US" dirty="0" smtClean="0"/>
              <a:t>影響銷售業績與物流成本</a:t>
            </a:r>
            <a:endParaRPr lang="en-US" altLang="zh-TW" dirty="0" smtClean="0"/>
          </a:p>
          <a:p>
            <a:pPr marL="914400" lvl="1" indent="-514350"/>
            <a:r>
              <a:rPr lang="zh-TW" altLang="en-US" dirty="0" smtClean="0"/>
              <a:t>傳統方法：</a:t>
            </a:r>
            <a:endParaRPr lang="en-US" altLang="zh-TW" dirty="0" smtClean="0"/>
          </a:p>
          <a:p>
            <a:pPr marL="1314450" lvl="2" indent="-514350">
              <a:buNone/>
            </a:pPr>
            <a:r>
              <a:rPr lang="zh-TW" altLang="en-US" dirty="0" smtClean="0"/>
              <a:t>以電話、郵件、傳真告知。成本與疏失可能性皆高</a:t>
            </a:r>
            <a:endParaRPr lang="en-US" altLang="zh-TW" dirty="0" smtClean="0"/>
          </a:p>
          <a:p>
            <a:pPr marL="914400" lvl="1" indent="-514350"/>
            <a:r>
              <a:rPr lang="zh-TW" altLang="en-US" dirty="0" smtClean="0"/>
              <a:t>當今方法：</a:t>
            </a:r>
            <a:endParaRPr lang="en-US" altLang="zh-TW" dirty="0" smtClean="0"/>
          </a:p>
          <a:p>
            <a:pPr marL="1314450" lvl="2" indent="-514350">
              <a:buNone/>
            </a:pPr>
            <a:r>
              <a:rPr lang="zh-TW" altLang="en-US" dirty="0" smtClean="0">
                <a:solidFill>
                  <a:srgbClr val="008000"/>
                </a:solidFill>
              </a:rPr>
              <a:t>以網路下單、系統處理</a:t>
            </a:r>
            <a:endParaRPr lang="en-US" altLang="zh-TW" dirty="0" smtClean="0">
              <a:solidFill>
                <a:srgbClr val="008000"/>
              </a:solidFill>
            </a:endParaRPr>
          </a:p>
          <a:p>
            <a:pPr marL="1314450" lvl="2" indent="-514350">
              <a:buNone/>
            </a:pPr>
            <a:endParaRPr lang="en-US" altLang="zh-TW" sz="900" dirty="0" smtClean="0"/>
          </a:p>
          <a:p>
            <a:pPr marL="514350" indent="-514350">
              <a:buFont typeface="+mj-lt"/>
              <a:buAutoNum type="arabicPeriod"/>
            </a:pPr>
            <a:r>
              <a:rPr lang="zh-TW" altLang="en-US" dirty="0" smtClean="0">
                <a:solidFill>
                  <a:srgbClr val="FF0000"/>
                </a:solidFill>
              </a:rPr>
              <a:t>訂單確認</a:t>
            </a:r>
            <a:endParaRPr lang="en-US" altLang="zh-TW" dirty="0" smtClean="0">
              <a:solidFill>
                <a:srgbClr val="FF0000"/>
              </a:solidFill>
            </a:endParaRPr>
          </a:p>
          <a:p>
            <a:pPr marL="914400" lvl="1" indent="-514350"/>
            <a:r>
              <a:rPr lang="zh-TW" altLang="en-US" dirty="0" smtClean="0">
                <a:solidFill>
                  <a:srgbClr val="008000"/>
                </a:solidFill>
              </a:rPr>
              <a:t>預防機制。向客戶再次確認訂單。</a:t>
            </a:r>
            <a:endParaRPr lang="zh-TW" altLang="en-US" dirty="0">
              <a:solidFill>
                <a:srgbClr val="008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訂單處理要領</a:t>
            </a:r>
            <a:endParaRPr lang="zh-TW" altLang="en-US" b="1" dirty="0"/>
          </a:p>
        </p:txBody>
      </p:sp>
      <p:sp>
        <p:nvSpPr>
          <p:cNvPr id="3" name="內容版面配置區 2"/>
          <p:cNvSpPr>
            <a:spLocks noGrp="1"/>
          </p:cNvSpPr>
          <p:nvPr>
            <p:ph idx="1"/>
          </p:nvPr>
        </p:nvSpPr>
        <p:spPr/>
        <p:txBody>
          <a:bodyPr/>
          <a:lstStyle/>
          <a:p>
            <a:pPr marL="514350" indent="-514350">
              <a:buFont typeface="+mj-lt"/>
              <a:buAutoNum type="arabicPeriod" startAt="3"/>
            </a:pPr>
            <a:r>
              <a:rPr lang="zh-TW" altLang="en-US" dirty="0" smtClean="0">
                <a:solidFill>
                  <a:srgbClr val="FF0000"/>
                </a:solidFill>
              </a:rPr>
              <a:t>信用查核</a:t>
            </a:r>
            <a:endParaRPr lang="en-US" altLang="zh-TW" dirty="0" smtClean="0">
              <a:solidFill>
                <a:srgbClr val="FF0000"/>
              </a:solidFill>
            </a:endParaRPr>
          </a:p>
          <a:p>
            <a:pPr marL="914400" lvl="1" indent="-514350"/>
            <a:r>
              <a:rPr lang="zh-TW" altLang="en-US" dirty="0" smtClean="0">
                <a:solidFill>
                  <a:srgbClr val="FF0000"/>
                </a:solidFill>
              </a:rPr>
              <a:t>在開始進行物流處理之前，先行完成。</a:t>
            </a:r>
            <a:endParaRPr lang="en-US" altLang="zh-TW" dirty="0" smtClean="0">
              <a:solidFill>
                <a:srgbClr val="FF0000"/>
              </a:solidFill>
            </a:endParaRPr>
          </a:p>
          <a:p>
            <a:pPr marL="914400" lvl="1" indent="-514350"/>
            <a:r>
              <a:rPr lang="zh-TW" altLang="en-US" dirty="0" smtClean="0"/>
              <a:t>將客戶群分區</a:t>
            </a:r>
            <a:endParaRPr lang="en-US" altLang="zh-TW" dirty="0" smtClean="0"/>
          </a:p>
          <a:p>
            <a:pPr marL="514350" indent="-514350">
              <a:buFont typeface="+mj-lt"/>
              <a:buAutoNum type="arabicPeriod" startAt="3"/>
            </a:pPr>
            <a:endParaRPr lang="zh-TW" altLang="en-US" dirty="0"/>
          </a:p>
        </p:txBody>
      </p:sp>
      <p:sp>
        <p:nvSpPr>
          <p:cNvPr id="4" name="圓角矩形 3"/>
          <p:cNvSpPr/>
          <p:nvPr/>
        </p:nvSpPr>
        <p:spPr>
          <a:xfrm>
            <a:off x="611560" y="3141248"/>
            <a:ext cx="2340000" cy="2520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ltLang="zh-TW" sz="2400" dirty="0" smtClean="0"/>
          </a:p>
          <a:p>
            <a:pPr algn="ctr"/>
            <a:r>
              <a:rPr lang="zh-TW" altLang="en-US" sz="2400" b="1" dirty="0" smtClean="0"/>
              <a:t>過去紀錄良好，無須再次信用查核</a:t>
            </a:r>
            <a:endParaRPr lang="zh-TW" altLang="en-US" sz="2400" b="1" dirty="0"/>
          </a:p>
        </p:txBody>
      </p:sp>
      <p:sp>
        <p:nvSpPr>
          <p:cNvPr id="5" name="圓角矩形 4"/>
          <p:cNvSpPr/>
          <p:nvPr/>
        </p:nvSpPr>
        <p:spPr>
          <a:xfrm>
            <a:off x="3311860" y="3141248"/>
            <a:ext cx="2340000" cy="25200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tLang="zh-TW" sz="2400" dirty="0" smtClean="0"/>
          </a:p>
          <a:p>
            <a:pPr algn="ctr"/>
            <a:r>
              <a:rPr lang="zh-TW" altLang="en-US" sz="2400" b="1" dirty="0" smtClean="0"/>
              <a:t>當訂單金額超過某一價值時，需做信用查核</a:t>
            </a:r>
            <a:endParaRPr lang="zh-TW" altLang="en-US" sz="2400" b="1" dirty="0"/>
          </a:p>
        </p:txBody>
      </p:sp>
      <p:sp>
        <p:nvSpPr>
          <p:cNvPr id="6" name="圓角矩形 5"/>
          <p:cNvSpPr/>
          <p:nvPr/>
        </p:nvSpPr>
        <p:spPr>
          <a:xfrm>
            <a:off x="5976416" y="3140968"/>
            <a:ext cx="2340000" cy="25202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b"/>
          <a:lstStyle/>
          <a:p>
            <a:pPr algn="ctr"/>
            <a:r>
              <a:rPr lang="zh-TW" altLang="en-US" sz="2400" b="1" dirty="0" smtClean="0"/>
              <a:t>過去交易紀錄不良，所有訂單需信用查核或以現金交易</a:t>
            </a:r>
            <a:endParaRPr lang="zh-TW" altLang="en-US" sz="2400" b="1" dirty="0"/>
          </a:p>
        </p:txBody>
      </p:sp>
      <p:sp>
        <p:nvSpPr>
          <p:cNvPr id="7" name="文字方塊 6"/>
          <p:cNvSpPr txBox="1"/>
          <p:nvPr/>
        </p:nvSpPr>
        <p:spPr>
          <a:xfrm>
            <a:off x="772396" y="3356992"/>
            <a:ext cx="2018328" cy="578882"/>
          </a:xfrm>
          <a:prstGeom prst="roundRect">
            <a:avLst/>
          </a:prstGeom>
          <a:solidFill>
            <a:schemeClr val="bg1"/>
          </a:solidFill>
        </p:spPr>
        <p:txBody>
          <a:bodyPr wrap="none" rtlCol="0">
            <a:spAutoFit/>
          </a:bodyPr>
          <a:lstStyle/>
          <a:p>
            <a:pPr algn="ctr"/>
            <a:r>
              <a:rPr lang="zh-TW" altLang="en-US" sz="2800" dirty="0" smtClean="0"/>
              <a:t>綠燈客戶群</a:t>
            </a:r>
            <a:endParaRPr lang="zh-TW" altLang="en-US" sz="2800" dirty="0"/>
          </a:p>
        </p:txBody>
      </p:sp>
      <p:sp>
        <p:nvSpPr>
          <p:cNvPr id="8" name="文字方塊 7"/>
          <p:cNvSpPr txBox="1"/>
          <p:nvPr/>
        </p:nvSpPr>
        <p:spPr>
          <a:xfrm>
            <a:off x="3472696" y="3356992"/>
            <a:ext cx="2018328" cy="578882"/>
          </a:xfrm>
          <a:prstGeom prst="roundRect">
            <a:avLst/>
          </a:prstGeom>
          <a:solidFill>
            <a:schemeClr val="bg1"/>
          </a:solidFill>
        </p:spPr>
        <p:txBody>
          <a:bodyPr wrap="none" rtlCol="0">
            <a:spAutoFit/>
          </a:bodyPr>
          <a:lstStyle/>
          <a:p>
            <a:pPr algn="ctr"/>
            <a:r>
              <a:rPr lang="zh-TW" altLang="en-US" sz="2800" dirty="0" smtClean="0"/>
              <a:t>黃燈客戶群</a:t>
            </a:r>
            <a:endParaRPr lang="zh-TW" altLang="en-US" sz="2800" dirty="0"/>
          </a:p>
        </p:txBody>
      </p:sp>
      <p:sp>
        <p:nvSpPr>
          <p:cNvPr id="9" name="文字方塊 8"/>
          <p:cNvSpPr txBox="1"/>
          <p:nvPr/>
        </p:nvSpPr>
        <p:spPr>
          <a:xfrm>
            <a:off x="6137252" y="3356992"/>
            <a:ext cx="2018328" cy="578882"/>
          </a:xfrm>
          <a:prstGeom prst="roundRect">
            <a:avLst/>
          </a:prstGeom>
          <a:solidFill>
            <a:schemeClr val="bg1"/>
          </a:solidFill>
        </p:spPr>
        <p:txBody>
          <a:bodyPr wrap="none" rtlCol="0">
            <a:spAutoFit/>
          </a:bodyPr>
          <a:lstStyle/>
          <a:p>
            <a:pPr algn="ctr"/>
            <a:r>
              <a:rPr lang="zh-TW" altLang="en-US" sz="2800" dirty="0" smtClean="0"/>
              <a:t>紅燈客戶群</a:t>
            </a:r>
            <a:endParaRPr lang="zh-TW" alt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514350" indent="-514350">
              <a:buFont typeface="+mj-lt"/>
              <a:buAutoNum type="arabicPeriod" startAt="4"/>
            </a:pPr>
            <a:r>
              <a:rPr lang="zh-TW" altLang="en-US" dirty="0" smtClean="0">
                <a:solidFill>
                  <a:srgbClr val="FF0000"/>
                </a:solidFill>
              </a:rPr>
              <a:t>訂單的批次作業和配送指派作業</a:t>
            </a:r>
            <a:endParaRPr lang="en-US" altLang="zh-TW" dirty="0" smtClean="0">
              <a:solidFill>
                <a:srgbClr val="FF0000"/>
              </a:solidFill>
            </a:endParaRPr>
          </a:p>
          <a:p>
            <a:pPr marL="914400" lvl="1" indent="-514350"/>
            <a:r>
              <a:rPr lang="zh-TW" altLang="en-US" dirty="0" smtClean="0">
                <a:solidFill>
                  <a:srgbClr val="008000"/>
                </a:solidFill>
              </a:rPr>
              <a:t>將訂單集結成批</a:t>
            </a:r>
            <a:r>
              <a:rPr lang="zh-TW" altLang="en-US" dirty="0" smtClean="0"/>
              <a:t>，指派到最適的揀貨作業流程</a:t>
            </a:r>
            <a:endParaRPr lang="en-US" altLang="zh-TW" dirty="0" smtClean="0"/>
          </a:p>
          <a:p>
            <a:pPr marL="914400" lvl="1" indent="-514350"/>
            <a:r>
              <a:rPr lang="zh-TW" altLang="en-US" dirty="0" smtClean="0">
                <a:solidFill>
                  <a:srgbClr val="008000"/>
                </a:solidFill>
              </a:rPr>
              <a:t>考量訂單的型態</a:t>
            </a:r>
            <a:r>
              <a:rPr lang="zh-TW" altLang="en-US" dirty="0" smtClean="0"/>
              <a:t>和配送的服務要求</a:t>
            </a:r>
            <a:endParaRPr lang="en-US" altLang="zh-TW" dirty="0" smtClean="0"/>
          </a:p>
          <a:p>
            <a:pPr marL="914400" lvl="1" indent="-514350"/>
            <a:r>
              <a:rPr lang="zh-TW" altLang="en-US" dirty="0" smtClean="0"/>
              <a:t>可以減少物流處理的成本</a:t>
            </a:r>
            <a:endParaRPr lang="en-US" altLang="zh-TW" dirty="0" smtClean="0"/>
          </a:p>
          <a:p>
            <a:pPr marL="914400" lvl="1" indent="-514350"/>
            <a:endParaRPr lang="en-US" altLang="zh-TW" sz="1100" dirty="0" smtClean="0"/>
          </a:p>
          <a:p>
            <a:pPr marL="514350" indent="-514350">
              <a:buFont typeface="+mj-lt"/>
              <a:buAutoNum type="arabicPeriod" startAt="4"/>
            </a:pPr>
            <a:r>
              <a:rPr lang="zh-TW" altLang="en-US" dirty="0" smtClean="0">
                <a:solidFill>
                  <a:srgbClr val="FF0000"/>
                </a:solidFill>
              </a:rPr>
              <a:t>訂單處理注意事項的標示和訂單變更</a:t>
            </a:r>
            <a:endParaRPr lang="en-US" altLang="zh-TW" dirty="0" smtClean="0">
              <a:solidFill>
                <a:srgbClr val="FF0000"/>
              </a:solidFill>
            </a:endParaRPr>
          </a:p>
          <a:p>
            <a:pPr marL="914400" lvl="1" indent="-514350"/>
            <a:r>
              <a:rPr lang="zh-TW" altLang="en-US" dirty="0" smtClean="0"/>
              <a:t>達到</a:t>
            </a:r>
            <a:r>
              <a:rPr lang="zh-TW" altLang="en-US" dirty="0" smtClean="0">
                <a:solidFill>
                  <a:srgbClr val="008000"/>
                </a:solidFill>
              </a:rPr>
              <a:t>客戶對於訂單的特殊要求</a:t>
            </a:r>
            <a:endParaRPr lang="en-US" altLang="zh-TW" dirty="0" smtClean="0">
              <a:solidFill>
                <a:srgbClr val="008000"/>
              </a:solidFill>
            </a:endParaRPr>
          </a:p>
          <a:p>
            <a:pPr marL="914400" lvl="1" indent="-514350"/>
            <a:r>
              <a:rPr lang="zh-TW" altLang="en-US" dirty="0" smtClean="0"/>
              <a:t>滿足</a:t>
            </a:r>
            <a:r>
              <a:rPr lang="zh-TW" altLang="en-US" dirty="0" smtClean="0">
                <a:solidFill>
                  <a:srgbClr val="008000"/>
                </a:solidFill>
              </a:rPr>
              <a:t>客戶的訂單變更</a:t>
            </a:r>
            <a:endParaRPr lang="zh-TW" altLang="en-US" dirty="0">
              <a:solidFill>
                <a:srgbClr val="008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solidFill>
                  <a:srgbClr val="0070C0"/>
                </a:solidFill>
              </a:rPr>
              <a:t>特殊約定事項需詳細標示</a:t>
            </a:r>
            <a:r>
              <a:rPr lang="en-US" altLang="zh-TW" b="1" dirty="0" smtClean="0">
                <a:solidFill>
                  <a:srgbClr val="0070C0"/>
                </a:solidFill>
              </a:rPr>
              <a:t/>
            </a:r>
            <a:br>
              <a:rPr lang="en-US" altLang="zh-TW" b="1" dirty="0" smtClean="0">
                <a:solidFill>
                  <a:srgbClr val="0070C0"/>
                </a:solidFill>
              </a:rPr>
            </a:br>
            <a:r>
              <a:rPr lang="zh-TW" altLang="en-US" b="1" dirty="0" smtClean="0">
                <a:solidFill>
                  <a:srgbClr val="0070C0"/>
                </a:solidFill>
              </a:rPr>
              <a:t>以利物流作業人員知悉</a:t>
            </a:r>
            <a:endParaRPr lang="zh-TW" altLang="en-US" b="1" dirty="0">
              <a:solidFill>
                <a:srgbClr val="0070C0"/>
              </a:solidFill>
            </a:endParaRPr>
          </a:p>
        </p:txBody>
      </p:sp>
      <p:pic>
        <p:nvPicPr>
          <p:cNvPr id="4" name="內容版面配置區 3" descr="圖7-6  客戶對訂單的特殊約定事項需詳細標示以利物流作業人員知悉.JPG"/>
          <p:cNvPicPr>
            <a:picLocks noGrp="1" noChangeAspect="1"/>
          </p:cNvPicPr>
          <p:nvPr>
            <p:ph idx="1"/>
          </p:nvPr>
        </p:nvPicPr>
        <p:blipFill>
          <a:blip r:embed="rId3" cstate="print"/>
          <a:stretch>
            <a:fillRect/>
          </a:stretch>
        </p:blipFill>
        <p:spPr>
          <a:xfrm>
            <a:off x="395536" y="1412875"/>
            <a:ext cx="8352927" cy="4525963"/>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smtClean="0"/>
              <a:t>4. </a:t>
            </a:r>
            <a:r>
              <a:rPr lang="zh-TW" altLang="en-US" dirty="0" smtClean="0"/>
              <a:t>四種常用的訂單組合分析</a:t>
            </a:r>
            <a:endParaRPr lang="zh-TW" altLang="en-US" dirty="0"/>
          </a:p>
        </p:txBody>
      </p:sp>
      <p:sp>
        <p:nvSpPr>
          <p:cNvPr id="3" name="副標題 2"/>
          <p:cNvSpPr>
            <a:spLocks noGrp="1"/>
          </p:cNvSpPr>
          <p:nvPr>
            <p:ph type="subTitle"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70C0"/>
                </a:solidFill>
              </a:rPr>
              <a:t>四種常用的訂單組合分析</a:t>
            </a:r>
            <a:endParaRPr lang="zh-TW" altLang="en-US" b="1" dirty="0">
              <a:solidFill>
                <a:srgbClr val="0070C0"/>
              </a:solidFill>
            </a:endParaRPr>
          </a:p>
        </p:txBody>
      </p:sp>
      <p:sp>
        <p:nvSpPr>
          <p:cNvPr id="3" name="內容版面配置區 2"/>
          <p:cNvSpPr>
            <a:spLocks noGrp="1"/>
          </p:cNvSpPr>
          <p:nvPr>
            <p:ph idx="1"/>
          </p:nvPr>
        </p:nvSpPr>
        <p:spPr/>
        <p:txBody>
          <a:bodyPr/>
          <a:lstStyle/>
          <a:p>
            <a:pPr marL="514350" indent="-514350">
              <a:buFont typeface="+mj-lt"/>
              <a:buAutoNum type="arabicPeriod"/>
            </a:pPr>
            <a:r>
              <a:rPr lang="zh-TW" altLang="en-US" dirty="0" smtClean="0"/>
              <a:t>訂單／商品組合分析</a:t>
            </a:r>
            <a:endParaRPr lang="en-US" altLang="zh-TW" dirty="0" smtClean="0"/>
          </a:p>
          <a:p>
            <a:pPr marL="514350" indent="-514350">
              <a:buFont typeface="+mj-lt"/>
              <a:buAutoNum type="arabicPeriod"/>
            </a:pPr>
            <a:r>
              <a:rPr lang="zh-TW" altLang="en-US" dirty="0" smtClean="0"/>
              <a:t>揀貨單位組合分析</a:t>
            </a:r>
            <a:endParaRPr lang="en-US" altLang="zh-TW" dirty="0" smtClean="0"/>
          </a:p>
          <a:p>
            <a:pPr marL="514350" indent="-514350">
              <a:buFont typeface="+mj-lt"/>
              <a:buAutoNum type="arabicPeriod"/>
            </a:pPr>
            <a:r>
              <a:rPr lang="zh-TW" altLang="en-US" dirty="0" smtClean="0"/>
              <a:t>訂單數量分析</a:t>
            </a:r>
            <a:endParaRPr lang="en-US" altLang="zh-TW" dirty="0" smtClean="0"/>
          </a:p>
          <a:p>
            <a:pPr marL="514350" indent="-514350">
              <a:buFont typeface="+mj-lt"/>
              <a:buAutoNum type="arabicPeriod"/>
            </a:pPr>
            <a:r>
              <a:rPr lang="zh-TW" altLang="en-US" dirty="0" smtClean="0"/>
              <a:t>訂單品項／材積分析</a:t>
            </a:r>
            <a:endParaRPr lang="en-US" altLang="zh-TW" dirty="0" smtClean="0"/>
          </a:p>
          <a:p>
            <a:pPr marL="514350" indent="-514350">
              <a:buFont typeface="+mj-lt"/>
              <a:buAutoNum type="arabicPeriod"/>
            </a:pPr>
            <a:endParaRPr lang="en-US" altLang="zh-TW" dirty="0" smtClean="0"/>
          </a:p>
          <a:p>
            <a:pPr marL="514350" indent="-514350">
              <a:buFont typeface="+mj-lt"/>
              <a:buAutoNum type="arabicPeriod"/>
            </a:pPr>
            <a:endParaRPr lang="en-US" altLang="zh-TW" dirty="0" smtClean="0"/>
          </a:p>
          <a:p>
            <a:pPr marL="514350" indent="-514350">
              <a:buFont typeface="+mj-lt"/>
              <a:buAutoNum type="arabicPeriod"/>
            </a:pPr>
            <a:endParaRPr lang="en-US" altLang="zh-TW" dirty="0" smtClean="0"/>
          </a:p>
          <a:p>
            <a:pPr marL="514350" indent="-514350">
              <a:buFont typeface="+mj-lt"/>
              <a:buAutoNum type="arabicPeriod"/>
            </a:pPr>
            <a:endParaRPr lang="en-US" altLang="zh-TW" dirty="0" smtClean="0"/>
          </a:p>
          <a:p>
            <a:pPr marL="514350" indent="-514350">
              <a:buFont typeface="+mj-lt"/>
              <a:buAutoNum type="arabicPeriod"/>
            </a:pPr>
            <a:endParaRPr lang="zh-TW"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本章學習目標</a:t>
            </a:r>
            <a:endParaRPr lang="zh-TW" altLang="en-US" dirty="0"/>
          </a:p>
        </p:txBody>
      </p:sp>
      <p:sp>
        <p:nvSpPr>
          <p:cNvPr id="3" name="內容版面配置區 2"/>
          <p:cNvSpPr>
            <a:spLocks noGrp="1"/>
          </p:cNvSpPr>
          <p:nvPr>
            <p:ph idx="1"/>
          </p:nvPr>
        </p:nvSpPr>
        <p:spPr/>
        <p:txBody>
          <a:bodyPr/>
          <a:lstStyle/>
          <a:p>
            <a:pPr marL="514350" indent="-514350">
              <a:lnSpc>
                <a:spcPct val="150000"/>
              </a:lnSpc>
              <a:buFont typeface="+mj-lt"/>
              <a:buAutoNum type="arabicPeriod"/>
            </a:pPr>
            <a:r>
              <a:rPr lang="zh-TW" altLang="en-US" dirty="0" smtClean="0"/>
              <a:t>訂單管理的意涵與物流作業關係</a:t>
            </a:r>
          </a:p>
          <a:p>
            <a:pPr marL="514350" indent="-514350">
              <a:lnSpc>
                <a:spcPct val="150000"/>
              </a:lnSpc>
              <a:buFont typeface="+mj-lt"/>
              <a:buAutoNum type="arabicPeriod"/>
            </a:pPr>
            <a:r>
              <a:rPr lang="zh-TW" altLang="en-US" dirty="0" smtClean="0"/>
              <a:t>訂單類型與處理流程</a:t>
            </a:r>
          </a:p>
          <a:p>
            <a:pPr marL="514350" indent="-514350">
              <a:lnSpc>
                <a:spcPct val="150000"/>
              </a:lnSpc>
              <a:buFont typeface="+mj-lt"/>
              <a:buAutoNum type="arabicPeriod"/>
            </a:pPr>
            <a:r>
              <a:rPr lang="zh-TW" altLang="en-US" dirty="0" smtClean="0"/>
              <a:t>訂單管理功能、處理流程與處理要領</a:t>
            </a:r>
          </a:p>
          <a:p>
            <a:pPr marL="514350" indent="-514350">
              <a:lnSpc>
                <a:spcPct val="150000"/>
              </a:lnSpc>
              <a:buFont typeface="+mj-lt"/>
              <a:buAutoNum type="arabicPeriod"/>
            </a:pPr>
            <a:r>
              <a:rPr lang="zh-TW" altLang="en-US" dirty="0" smtClean="0"/>
              <a:t>四種常用的訂單組合分析</a:t>
            </a:r>
            <a:endParaRPr lang="zh-TW"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solidFill>
                  <a:srgbClr val="FF0000"/>
                </a:solidFill>
              </a:rPr>
              <a:t>4.1</a:t>
            </a:r>
            <a:r>
              <a:rPr lang="zh-TW" altLang="en-US" b="1" dirty="0" smtClean="0">
                <a:solidFill>
                  <a:srgbClr val="FF0000"/>
                </a:solidFill>
              </a:rPr>
              <a:t> 訂單／商品組合分析</a:t>
            </a:r>
            <a:endParaRPr lang="zh-TW" altLang="en-US" b="1" dirty="0">
              <a:solidFill>
                <a:srgbClr val="FF0000"/>
              </a:solidFill>
            </a:endParaRPr>
          </a:p>
        </p:txBody>
      </p:sp>
      <p:sp>
        <p:nvSpPr>
          <p:cNvPr id="3" name="內容版面配置區 2"/>
          <p:cNvSpPr>
            <a:spLocks noGrp="1"/>
          </p:cNvSpPr>
          <p:nvPr>
            <p:ph idx="1"/>
          </p:nvPr>
        </p:nvSpPr>
        <p:spPr/>
        <p:txBody>
          <a:bodyPr/>
          <a:lstStyle/>
          <a:p>
            <a:pPr lvl="1"/>
            <a:r>
              <a:rPr lang="zh-TW" altLang="en-US" sz="3200" dirty="0" smtClean="0">
                <a:solidFill>
                  <a:srgbClr val="FF0000"/>
                </a:solidFill>
              </a:rPr>
              <a:t>攸關整體物流運作策略</a:t>
            </a:r>
            <a:r>
              <a:rPr lang="zh-TW" altLang="en-US" sz="3200" dirty="0" smtClean="0"/>
              <a:t>，一筆訂單究竟是由單一商品組成，或一筆訂單由多項商品組成。</a:t>
            </a:r>
            <a:endParaRPr lang="en-US" altLang="zh-TW" sz="3200" dirty="0" smtClean="0"/>
          </a:p>
          <a:p>
            <a:pPr lvl="1"/>
            <a:r>
              <a:rPr lang="zh-TW" altLang="en-US" sz="3200" dirty="0" smtClean="0"/>
              <a:t>不但關係到</a:t>
            </a:r>
            <a:r>
              <a:rPr lang="zh-TW" altLang="en-US" sz="3200" dirty="0" smtClean="0">
                <a:solidFill>
                  <a:srgbClr val="FF0000"/>
                </a:solidFill>
              </a:rPr>
              <a:t>倉儲保管作業</a:t>
            </a:r>
            <a:r>
              <a:rPr lang="zh-TW" altLang="en-US" sz="3200" dirty="0" smtClean="0"/>
              <a:t>的內容，也決定了</a:t>
            </a:r>
            <a:r>
              <a:rPr lang="zh-TW" altLang="en-US" sz="3200" dirty="0" smtClean="0">
                <a:solidFill>
                  <a:srgbClr val="FF0000"/>
                </a:solidFill>
              </a:rPr>
              <a:t>配送作業</a:t>
            </a:r>
            <a:r>
              <a:rPr lang="zh-TW" altLang="en-US" sz="3200" dirty="0" smtClean="0"/>
              <a:t>的模式，因此訂單／商品組合分析不但能</a:t>
            </a:r>
            <a:r>
              <a:rPr lang="zh-TW" altLang="en-US" sz="3200" dirty="0" smtClean="0">
                <a:solidFill>
                  <a:srgbClr val="FF0000"/>
                </a:solidFill>
              </a:rPr>
              <a:t>提升物流作業能力</a:t>
            </a:r>
            <a:r>
              <a:rPr lang="zh-TW" altLang="en-US" sz="3200" dirty="0" smtClean="0"/>
              <a:t>，亦能</a:t>
            </a:r>
            <a:r>
              <a:rPr lang="zh-TW" altLang="en-US" sz="3200" dirty="0" smtClean="0">
                <a:solidFill>
                  <a:srgbClr val="FF0000"/>
                </a:solidFill>
              </a:rPr>
              <a:t>提高客戶服務水準</a:t>
            </a:r>
            <a:r>
              <a:rPr lang="zh-TW" altLang="en-US" sz="3200" dirty="0" smtClean="0"/>
              <a:t>。</a:t>
            </a:r>
            <a:endParaRPr lang="en-US" altLang="zh-TW" sz="3200" dirty="0" smtClean="0"/>
          </a:p>
          <a:p>
            <a:pPr marL="514350" indent="-514350">
              <a:buFont typeface="+mj-lt"/>
              <a:buAutoNum type="arabicPeriod"/>
            </a:pPr>
            <a:endParaRPr lang="en-US" altLang="zh-TW" dirty="0" smtClean="0"/>
          </a:p>
          <a:p>
            <a:pPr marL="514350" indent="-514350">
              <a:buFont typeface="+mj-lt"/>
              <a:buAutoNum type="arabicPeriod"/>
            </a:pPr>
            <a:endParaRPr lang="zh-TW"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4.1</a:t>
            </a:r>
            <a:r>
              <a:rPr lang="zh-TW" altLang="en-US" b="1" dirty="0" smtClean="0"/>
              <a:t> 訂單／商品組合分析</a:t>
            </a:r>
            <a:endParaRPr lang="zh-TW" altLang="en-US" dirty="0"/>
          </a:p>
        </p:txBody>
      </p:sp>
      <p:sp>
        <p:nvSpPr>
          <p:cNvPr id="3" name="內容版面配置區 2"/>
          <p:cNvSpPr>
            <a:spLocks noGrp="1"/>
          </p:cNvSpPr>
          <p:nvPr>
            <p:ph idx="1"/>
          </p:nvPr>
        </p:nvSpPr>
        <p:spPr/>
        <p:txBody>
          <a:bodyPr/>
          <a:lstStyle/>
          <a:p>
            <a:pPr marL="514350" indent="-514350">
              <a:buFont typeface="+mj-lt"/>
              <a:buAutoNum type="arabicPeriod"/>
            </a:pPr>
            <a:endParaRPr lang="en-US" altLang="zh-TW" dirty="0" smtClean="0"/>
          </a:p>
          <a:p>
            <a:pPr marL="514350" indent="-514350">
              <a:buFont typeface="+mj-lt"/>
              <a:buAutoNum type="arabicPeriod"/>
            </a:pPr>
            <a:endParaRPr lang="zh-TW" altLang="en-US" dirty="0"/>
          </a:p>
        </p:txBody>
      </p:sp>
      <p:pic>
        <p:nvPicPr>
          <p:cNvPr id="3074" name="Picture 2"/>
          <p:cNvPicPr>
            <a:picLocks noChangeAspect="1" noChangeArrowheads="1"/>
          </p:cNvPicPr>
          <p:nvPr/>
        </p:nvPicPr>
        <p:blipFill>
          <a:blip r:embed="rId3" cstate="print">
            <a:clrChange>
              <a:clrFrom>
                <a:srgbClr val="FFFFFF"/>
              </a:clrFrom>
              <a:clrTo>
                <a:srgbClr val="FFFFFF">
                  <a:alpha val="0"/>
                </a:srgbClr>
              </a:clrTo>
            </a:clrChange>
          </a:blip>
          <a:srcRect t="18973" r="10899"/>
          <a:stretch>
            <a:fillRect/>
          </a:stretch>
        </p:blipFill>
        <p:spPr bwMode="auto">
          <a:xfrm>
            <a:off x="467544" y="1412776"/>
            <a:ext cx="8208912"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solidFill>
                  <a:srgbClr val="0070C0"/>
                </a:solidFill>
              </a:rPr>
              <a:t>單一商品做為倉儲區位的劃分標準以提昇作業效率</a:t>
            </a:r>
            <a:endParaRPr lang="zh-TW" altLang="en-US" b="1" dirty="0">
              <a:solidFill>
                <a:srgbClr val="0070C0"/>
              </a:solidFill>
            </a:endParaRPr>
          </a:p>
        </p:txBody>
      </p:sp>
      <p:pic>
        <p:nvPicPr>
          <p:cNvPr id="4" name="內容版面配置區 3" descr="圖7-8  商品單純就可以單一商品做為倉儲區位的劃分標準以提昇作業效率.JPG"/>
          <p:cNvPicPr>
            <a:picLocks noGrp="1" noChangeAspect="1"/>
          </p:cNvPicPr>
          <p:nvPr>
            <p:ph idx="1"/>
          </p:nvPr>
        </p:nvPicPr>
        <p:blipFill>
          <a:blip r:embed="rId3" cstate="print"/>
          <a:stretch>
            <a:fillRect/>
          </a:stretch>
        </p:blipFill>
        <p:spPr>
          <a:xfrm>
            <a:off x="323528" y="1412875"/>
            <a:ext cx="8424935" cy="4525963"/>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4.1</a:t>
            </a:r>
            <a:r>
              <a:rPr lang="zh-TW" altLang="en-US" b="1" dirty="0" smtClean="0"/>
              <a:t> 訂單／商品組合分析</a:t>
            </a:r>
            <a:endParaRPr lang="zh-TW" altLang="en-US" b="1" dirty="0"/>
          </a:p>
        </p:txBody>
      </p:sp>
      <p:sp>
        <p:nvSpPr>
          <p:cNvPr id="3" name="內容版面配置區 2"/>
          <p:cNvSpPr>
            <a:spLocks noGrp="1"/>
          </p:cNvSpPr>
          <p:nvPr>
            <p:ph idx="1"/>
          </p:nvPr>
        </p:nvSpPr>
        <p:spPr/>
        <p:txBody>
          <a:bodyPr/>
          <a:lstStyle/>
          <a:p>
            <a:r>
              <a:rPr lang="zh-TW" altLang="en-US" dirty="0" smtClean="0"/>
              <a:t>當商品組合複雜，必須</a:t>
            </a:r>
            <a:r>
              <a:rPr lang="zh-TW" altLang="en-US" dirty="0" smtClean="0">
                <a:solidFill>
                  <a:srgbClr val="FF0000"/>
                </a:solidFill>
              </a:rPr>
              <a:t>多樣的組合</a:t>
            </a:r>
            <a:r>
              <a:rPr lang="zh-TW" altLang="en-US" dirty="0" smtClean="0"/>
              <a:t>來滿足訂單時，採取兩種不同的作業型態：</a:t>
            </a:r>
            <a:endParaRPr lang="en-US" altLang="zh-TW" dirty="0" smtClean="0"/>
          </a:p>
          <a:p>
            <a:pPr marL="971550" lvl="1" indent="-514350">
              <a:buFont typeface="+mj-lt"/>
              <a:buAutoNum type="arabicPeriod"/>
            </a:pPr>
            <a:r>
              <a:rPr lang="zh-TW" altLang="en-US" dirty="0" smtClean="0">
                <a:solidFill>
                  <a:srgbClr val="FF0066"/>
                </a:solidFill>
              </a:rPr>
              <a:t>預製：就分析結果，先將部分商品預先完成組合。</a:t>
            </a:r>
            <a:endParaRPr lang="en-US" altLang="zh-TW" dirty="0" smtClean="0">
              <a:solidFill>
                <a:srgbClr val="FF0066"/>
              </a:solidFill>
            </a:endParaRPr>
          </a:p>
          <a:p>
            <a:pPr marL="1371600" lvl="2" indent="-514350"/>
            <a:r>
              <a:rPr lang="zh-TW" altLang="en-US" dirty="0" smtClean="0"/>
              <a:t>可加速訂單處理速度，提升物流中心工作效率</a:t>
            </a:r>
            <a:endParaRPr lang="en-US" altLang="zh-TW" dirty="0" smtClean="0"/>
          </a:p>
          <a:p>
            <a:pPr marL="971550" lvl="1" indent="-514350">
              <a:buFont typeface="+mj-lt"/>
              <a:buAutoNum type="arabicPeriod"/>
            </a:pPr>
            <a:r>
              <a:rPr lang="zh-TW" altLang="en-US" dirty="0" smtClean="0">
                <a:solidFill>
                  <a:srgbClr val="FF0066"/>
                </a:solidFill>
              </a:rPr>
              <a:t>將不同的商品集中在同一個儲存區位，以方便人員作業。</a:t>
            </a:r>
            <a:r>
              <a:rPr lang="zh-TW" altLang="en-US" dirty="0" smtClean="0"/>
              <a:t>通用於：</a:t>
            </a:r>
            <a:endParaRPr lang="en-US" altLang="zh-TW" dirty="0" smtClean="0"/>
          </a:p>
          <a:p>
            <a:pPr marL="1371600" lvl="2" indent="-514350"/>
            <a:r>
              <a:rPr lang="zh-TW" altLang="en-US" dirty="0" smtClean="0"/>
              <a:t>所管理的商品品項少</a:t>
            </a:r>
            <a:endParaRPr lang="en-US" altLang="zh-TW" dirty="0" smtClean="0"/>
          </a:p>
          <a:p>
            <a:pPr marL="1371600" lvl="2" indent="-514350"/>
            <a:r>
              <a:rPr lang="zh-TW" altLang="en-US" dirty="0" smtClean="0"/>
              <a:t>所處理每筆訂單的品項數受到限制</a:t>
            </a:r>
            <a:endParaRPr lang="zh-TW"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solidFill>
                  <a:srgbClr val="FF0000"/>
                </a:solidFill>
              </a:rPr>
              <a:t>4.2</a:t>
            </a:r>
            <a:r>
              <a:rPr lang="zh-TW" altLang="en-US" b="1" dirty="0" smtClean="0">
                <a:solidFill>
                  <a:srgbClr val="FF0000"/>
                </a:solidFill>
              </a:rPr>
              <a:t> 揀貨單位組合分析</a:t>
            </a:r>
            <a:endParaRPr lang="zh-TW" altLang="en-US" b="1" dirty="0">
              <a:solidFill>
                <a:srgbClr val="FF0000"/>
              </a:solidFill>
            </a:endParaRPr>
          </a:p>
        </p:txBody>
      </p:sp>
      <p:sp>
        <p:nvSpPr>
          <p:cNvPr id="3" name="內容版面配置區 2"/>
          <p:cNvSpPr>
            <a:spLocks noGrp="1"/>
          </p:cNvSpPr>
          <p:nvPr>
            <p:ph idx="1"/>
          </p:nvPr>
        </p:nvSpPr>
        <p:spPr/>
        <p:txBody>
          <a:bodyPr/>
          <a:lstStyle/>
          <a:p>
            <a:r>
              <a:rPr lang="zh-TW" altLang="en-US" dirty="0" smtClean="0"/>
              <a:t>依訂單內容，決定揀貨時所需要的品項及揀貨數量</a:t>
            </a:r>
            <a:endParaRPr lang="en-US" altLang="zh-TW" dirty="0" smtClean="0"/>
          </a:p>
          <a:p>
            <a:pPr marL="971550" lvl="1" indent="-514350">
              <a:buFont typeface="+mj-lt"/>
              <a:buAutoNum type="arabicPeriod"/>
            </a:pPr>
            <a:r>
              <a:rPr lang="zh-TW" altLang="en-US" dirty="0" smtClean="0">
                <a:solidFill>
                  <a:srgbClr val="FF0066"/>
                </a:solidFill>
              </a:rPr>
              <a:t>整板／零板組合分析</a:t>
            </a:r>
            <a:endParaRPr lang="en-US" altLang="zh-TW" dirty="0" smtClean="0">
              <a:solidFill>
                <a:srgbClr val="FF0066"/>
              </a:solidFill>
            </a:endParaRPr>
          </a:p>
          <a:p>
            <a:pPr marL="971550" lvl="1" indent="-514350">
              <a:buFont typeface="+mj-lt"/>
              <a:buAutoNum type="arabicPeriod"/>
            </a:pPr>
            <a:r>
              <a:rPr lang="zh-TW" altLang="en-US" dirty="0" smtClean="0">
                <a:solidFill>
                  <a:srgbClr val="002060"/>
                </a:solidFill>
              </a:rPr>
              <a:t>整箱／零箱組合分析</a:t>
            </a:r>
            <a:endParaRPr lang="zh-TW" altLang="en-US" dirty="0">
              <a:solidFill>
                <a:srgbClr val="00206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4.2</a:t>
            </a:r>
            <a:r>
              <a:rPr lang="zh-TW" altLang="en-US" b="1" dirty="0" smtClean="0"/>
              <a:t> 揀貨單位組合分析</a:t>
            </a:r>
            <a:endParaRPr lang="zh-TW" altLang="en-US" b="1" dirty="0"/>
          </a:p>
        </p:txBody>
      </p:sp>
      <p:sp>
        <p:nvSpPr>
          <p:cNvPr id="3" name="內容版面配置區 2"/>
          <p:cNvSpPr>
            <a:spLocks noGrp="1"/>
          </p:cNvSpPr>
          <p:nvPr>
            <p:ph idx="1"/>
          </p:nvPr>
        </p:nvSpPr>
        <p:spPr/>
        <p:txBody>
          <a:bodyPr/>
          <a:lstStyle/>
          <a:p>
            <a:r>
              <a:rPr lang="zh-TW" altLang="en-US" dirty="0" smtClean="0">
                <a:solidFill>
                  <a:srgbClr val="FF0066"/>
                </a:solidFill>
              </a:rPr>
              <a:t>整板／零板組合分析</a:t>
            </a:r>
            <a:endParaRPr lang="en-US" altLang="zh-TW" dirty="0" smtClean="0">
              <a:solidFill>
                <a:srgbClr val="FF0066"/>
              </a:solidFill>
            </a:endParaRPr>
          </a:p>
          <a:p>
            <a:r>
              <a:rPr lang="zh-TW" altLang="en-US" dirty="0" smtClean="0"/>
              <a:t>可規劃各種不同的儲存空間</a:t>
            </a:r>
            <a:endParaRPr lang="zh-TW" altLang="en-US" dirty="0"/>
          </a:p>
        </p:txBody>
      </p:sp>
      <p:pic>
        <p:nvPicPr>
          <p:cNvPr id="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87624" y="2564904"/>
            <a:ext cx="6840760" cy="34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4.2</a:t>
            </a:r>
            <a:r>
              <a:rPr lang="zh-TW" altLang="en-US" b="1" dirty="0" smtClean="0"/>
              <a:t> 揀貨單位組合分析</a:t>
            </a:r>
            <a:endParaRPr lang="zh-TW" altLang="en-US" b="1" dirty="0"/>
          </a:p>
        </p:txBody>
      </p:sp>
      <p:sp>
        <p:nvSpPr>
          <p:cNvPr id="3" name="內容版面配置區 2"/>
          <p:cNvSpPr>
            <a:spLocks noGrp="1"/>
          </p:cNvSpPr>
          <p:nvPr>
            <p:ph idx="1"/>
          </p:nvPr>
        </p:nvSpPr>
        <p:spPr/>
        <p:txBody>
          <a:bodyPr/>
          <a:lstStyle/>
          <a:p>
            <a:r>
              <a:rPr lang="zh-TW" altLang="en-US" dirty="0" smtClean="0">
                <a:solidFill>
                  <a:srgbClr val="FF0066"/>
                </a:solidFill>
              </a:rPr>
              <a:t>整板／零板組合分析</a:t>
            </a:r>
            <a:endParaRPr lang="en-US" altLang="zh-TW" dirty="0" smtClean="0">
              <a:solidFill>
                <a:srgbClr val="FF0066"/>
              </a:solidFill>
            </a:endParaRPr>
          </a:p>
          <a:p>
            <a:r>
              <a:rPr lang="zh-TW" altLang="en-US" dirty="0" smtClean="0"/>
              <a:t>可規劃各種不同的儲存空間</a:t>
            </a:r>
          </a:p>
          <a:p>
            <a:pPr lvl="1"/>
            <a:r>
              <a:rPr lang="zh-TW" altLang="en-US" sz="3200" dirty="0" smtClean="0"/>
              <a:t>經由上圖分析後，可得知客戶所下的訂單有一半以上的訂單或是四分之三的商品是</a:t>
            </a:r>
            <a:r>
              <a:rPr lang="zh-TW" altLang="en-US" sz="3200" dirty="0" smtClean="0">
                <a:solidFill>
                  <a:srgbClr val="008000"/>
                </a:solidFill>
              </a:rPr>
              <a:t>整板的訂單</a:t>
            </a:r>
            <a:r>
              <a:rPr lang="zh-TW" altLang="en-US" sz="3200" dirty="0" smtClean="0"/>
              <a:t>。</a:t>
            </a:r>
            <a:endParaRPr lang="en-US" altLang="zh-TW" sz="3200" dirty="0" smtClean="0"/>
          </a:p>
          <a:p>
            <a:pPr lvl="1"/>
            <a:r>
              <a:rPr lang="zh-TW" altLang="en-US" sz="3200" dirty="0" smtClean="0"/>
              <a:t>所以這種訂單結構下的儲位規劃，就會是</a:t>
            </a:r>
            <a:r>
              <a:rPr lang="zh-TW" altLang="en-US" sz="3200" dirty="0" smtClean="0">
                <a:solidFill>
                  <a:srgbClr val="008000"/>
                </a:solidFill>
              </a:rPr>
              <a:t>以棧板區為優先考量，並且會佔大部分的儲位空間。</a:t>
            </a:r>
            <a:endParaRPr lang="en-US" altLang="zh-TW" sz="3200" dirty="0" smtClean="0">
              <a:solidFill>
                <a:srgbClr val="008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4.2</a:t>
            </a:r>
            <a:r>
              <a:rPr lang="zh-TW" altLang="en-US" b="1" dirty="0" smtClean="0"/>
              <a:t> 揀貨單位組合分析</a:t>
            </a:r>
            <a:endParaRPr lang="zh-TW" altLang="en-US" b="1" dirty="0"/>
          </a:p>
        </p:txBody>
      </p:sp>
      <p:sp>
        <p:nvSpPr>
          <p:cNvPr id="3" name="內容版面配置區 2"/>
          <p:cNvSpPr>
            <a:spLocks noGrp="1"/>
          </p:cNvSpPr>
          <p:nvPr>
            <p:ph idx="1"/>
          </p:nvPr>
        </p:nvSpPr>
        <p:spPr/>
        <p:txBody>
          <a:bodyPr/>
          <a:lstStyle/>
          <a:p>
            <a:r>
              <a:rPr lang="zh-TW" altLang="en-US" dirty="0" smtClean="0">
                <a:solidFill>
                  <a:srgbClr val="002060"/>
                </a:solidFill>
              </a:rPr>
              <a:t>整箱／零箱組合分析</a:t>
            </a:r>
            <a:endParaRPr lang="en-US" altLang="zh-TW" dirty="0" smtClean="0">
              <a:solidFill>
                <a:srgbClr val="002060"/>
              </a:solidFill>
            </a:endParaRPr>
          </a:p>
          <a:p>
            <a:r>
              <a:rPr lang="zh-TW" altLang="en-US" dirty="0" smtClean="0"/>
              <a:t>可規劃揀貨區域</a:t>
            </a:r>
            <a:endParaRPr lang="zh-TW" altLang="en-US" dirty="0"/>
          </a:p>
        </p:txBody>
      </p:sp>
      <p:pic>
        <p:nvPicPr>
          <p:cNvPr id="205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59632" y="2564904"/>
            <a:ext cx="6624736" cy="34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4.2</a:t>
            </a:r>
            <a:r>
              <a:rPr lang="zh-TW" altLang="en-US" b="1" dirty="0" smtClean="0"/>
              <a:t> 揀貨單位組合分析</a:t>
            </a:r>
            <a:endParaRPr lang="zh-TW" altLang="en-US" b="1" dirty="0"/>
          </a:p>
        </p:txBody>
      </p:sp>
      <p:sp>
        <p:nvSpPr>
          <p:cNvPr id="3" name="內容版面配置區 2"/>
          <p:cNvSpPr>
            <a:spLocks noGrp="1"/>
          </p:cNvSpPr>
          <p:nvPr>
            <p:ph idx="1"/>
          </p:nvPr>
        </p:nvSpPr>
        <p:spPr/>
        <p:txBody>
          <a:bodyPr/>
          <a:lstStyle/>
          <a:p>
            <a:r>
              <a:rPr lang="zh-TW" altLang="en-US" dirty="0" smtClean="0">
                <a:solidFill>
                  <a:srgbClr val="002060"/>
                </a:solidFill>
              </a:rPr>
              <a:t>整箱／零箱組合分析</a:t>
            </a:r>
            <a:endParaRPr lang="en-US" altLang="zh-TW" dirty="0" smtClean="0">
              <a:solidFill>
                <a:srgbClr val="002060"/>
              </a:solidFill>
            </a:endParaRPr>
          </a:p>
          <a:p>
            <a:r>
              <a:rPr lang="zh-TW" altLang="en-US" dirty="0" smtClean="0"/>
              <a:t>可規劃揀貨區域</a:t>
            </a:r>
            <a:endParaRPr lang="en-US" altLang="zh-TW" dirty="0" smtClean="0"/>
          </a:p>
          <a:p>
            <a:pPr lvl="1"/>
            <a:r>
              <a:rPr lang="zh-TW" altLang="en-US" sz="3200" dirty="0" smtClean="0"/>
              <a:t>經由上圖分析後，清楚的瞭解，僅有</a:t>
            </a:r>
            <a:r>
              <a:rPr lang="zh-TW" altLang="en-US" sz="3200" dirty="0" smtClean="0">
                <a:solidFill>
                  <a:srgbClr val="008000"/>
                </a:solidFill>
              </a:rPr>
              <a:t>少數訂單才會需要</a:t>
            </a:r>
            <a:r>
              <a:rPr lang="en-US" altLang="zh-TW" sz="3200" dirty="0" smtClean="0">
                <a:solidFill>
                  <a:srgbClr val="008000"/>
                </a:solidFill>
              </a:rPr>
              <a:t>(</a:t>
            </a:r>
            <a:r>
              <a:rPr lang="zh-TW" altLang="en-US" sz="3200" dirty="0" smtClean="0">
                <a:solidFill>
                  <a:srgbClr val="008000"/>
                </a:solidFill>
              </a:rPr>
              <a:t>同時混合整箱及零箱</a:t>
            </a:r>
            <a:r>
              <a:rPr lang="en-US" altLang="zh-TW" sz="3200" dirty="0" smtClean="0">
                <a:solidFill>
                  <a:srgbClr val="008000"/>
                </a:solidFill>
              </a:rPr>
              <a:t>)</a:t>
            </a:r>
            <a:r>
              <a:rPr lang="zh-TW" altLang="en-US" sz="3200" dirty="0" smtClean="0">
                <a:solidFill>
                  <a:srgbClr val="008000"/>
                </a:solidFill>
              </a:rPr>
              <a:t> </a:t>
            </a:r>
            <a:r>
              <a:rPr lang="zh-TW" altLang="en-US" sz="3200" dirty="0" smtClean="0"/>
              <a:t>。</a:t>
            </a:r>
            <a:endParaRPr lang="en-US" altLang="zh-TW" sz="3200" dirty="0" smtClean="0"/>
          </a:p>
          <a:p>
            <a:pPr lvl="1"/>
            <a:r>
              <a:rPr lang="zh-TW" altLang="en-US" sz="3200" dirty="0" smtClean="0"/>
              <a:t>因此在作揀貨區域規劃時，最好將整箱揀貨及零箱揀貨</a:t>
            </a:r>
            <a:r>
              <a:rPr lang="zh-TW" altLang="en-US" sz="3200" dirty="0" smtClean="0">
                <a:solidFill>
                  <a:srgbClr val="008000"/>
                </a:solidFill>
              </a:rPr>
              <a:t>區分為兩個不同的獨立區域，以便完成各自訂單的揀貨作業</a:t>
            </a:r>
            <a:r>
              <a:rPr lang="zh-TW" altLang="en-US" sz="3200" dirty="0" smtClean="0"/>
              <a:t>。</a:t>
            </a:r>
            <a:endParaRPr lang="zh-TW" altLang="en-US" sz="3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solidFill>
                  <a:srgbClr val="0070C0"/>
                </a:solidFill>
              </a:rPr>
              <a:t>(</a:t>
            </a:r>
            <a:r>
              <a:rPr lang="zh-TW" altLang="en-US" b="1" dirty="0" smtClean="0">
                <a:solidFill>
                  <a:srgbClr val="0070C0"/>
                </a:solidFill>
              </a:rPr>
              <a:t>整箱／零箱組合分析</a:t>
            </a:r>
            <a:r>
              <a:rPr lang="en-US" altLang="zh-TW" b="1" dirty="0" smtClean="0">
                <a:solidFill>
                  <a:srgbClr val="0070C0"/>
                </a:solidFill>
              </a:rPr>
              <a:t>)</a:t>
            </a:r>
            <a:br>
              <a:rPr lang="en-US" altLang="zh-TW" b="1" dirty="0" smtClean="0">
                <a:solidFill>
                  <a:srgbClr val="0070C0"/>
                </a:solidFill>
              </a:rPr>
            </a:br>
            <a:r>
              <a:rPr lang="zh-TW" altLang="en-US" b="1" dirty="0" smtClean="0">
                <a:solidFill>
                  <a:srgbClr val="0070C0"/>
                </a:solidFill>
              </a:rPr>
              <a:t>可用來規劃揀貨區域</a:t>
            </a:r>
            <a:endParaRPr lang="zh-TW" altLang="en-US" b="1" dirty="0">
              <a:solidFill>
                <a:srgbClr val="0070C0"/>
              </a:solidFill>
            </a:endParaRPr>
          </a:p>
        </p:txBody>
      </p:sp>
      <p:pic>
        <p:nvPicPr>
          <p:cNvPr id="5" name="內容版面配置區 4" descr="圖7-11  整箱／零箱組合分析可用來決定揀貨區域的規劃.JPG"/>
          <p:cNvPicPr>
            <a:picLocks noGrp="1" noChangeAspect="1"/>
          </p:cNvPicPr>
          <p:nvPr>
            <p:ph idx="1"/>
          </p:nvPr>
        </p:nvPicPr>
        <p:blipFill>
          <a:blip r:embed="rId3" cstate="print"/>
          <a:stretch>
            <a:fillRect/>
          </a:stretch>
        </p:blipFill>
        <p:spPr>
          <a:xfrm>
            <a:off x="395536" y="1412875"/>
            <a:ext cx="8352927" cy="452596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ctrTitle"/>
          </p:nvPr>
        </p:nvSpPr>
        <p:spPr>
          <a:xfrm>
            <a:off x="558000" y="2130425"/>
            <a:ext cx="8028000" cy="1470025"/>
          </a:xfrm>
        </p:spPr>
        <p:txBody>
          <a:bodyPr/>
          <a:lstStyle/>
          <a:p>
            <a:r>
              <a:rPr lang="en-US" altLang="zh-TW" dirty="0" smtClean="0"/>
              <a:t>1. </a:t>
            </a:r>
            <a:r>
              <a:rPr lang="zh-TW" altLang="en-US" dirty="0" smtClean="0"/>
              <a:t>訂單管理的意涵</a:t>
            </a:r>
            <a:r>
              <a:rPr lang="en-US" altLang="zh-TW" dirty="0" smtClean="0"/>
              <a:t/>
            </a:r>
            <a:br>
              <a:rPr lang="en-US" altLang="zh-TW" dirty="0" smtClean="0"/>
            </a:br>
            <a:r>
              <a:rPr lang="zh-TW" altLang="en-US" dirty="0" smtClean="0"/>
              <a:t>與物流作業關係</a:t>
            </a:r>
            <a:endParaRPr lang="zh-TW" altLang="en-US" dirty="0"/>
          </a:p>
        </p:txBody>
      </p:sp>
      <p:sp>
        <p:nvSpPr>
          <p:cNvPr id="7" name="副標題 6"/>
          <p:cNvSpPr>
            <a:spLocks noGrp="1"/>
          </p:cNvSpPr>
          <p:nvPr>
            <p:ph type="subTitle"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solidFill>
                  <a:srgbClr val="FF0000"/>
                </a:solidFill>
              </a:rPr>
              <a:t>4.3</a:t>
            </a:r>
            <a:r>
              <a:rPr lang="zh-TW" altLang="en-US" b="1" dirty="0" smtClean="0">
                <a:solidFill>
                  <a:srgbClr val="FF0000"/>
                </a:solidFill>
              </a:rPr>
              <a:t> 訂單數量分析</a:t>
            </a:r>
            <a:endParaRPr lang="zh-TW" altLang="en-US" b="1" dirty="0">
              <a:solidFill>
                <a:srgbClr val="FF0000"/>
              </a:solidFill>
            </a:endParaRPr>
          </a:p>
        </p:txBody>
      </p:sp>
      <p:sp>
        <p:nvSpPr>
          <p:cNvPr id="3" name="內容版面配置區 2"/>
          <p:cNvSpPr>
            <a:spLocks noGrp="1"/>
          </p:cNvSpPr>
          <p:nvPr>
            <p:ph idx="1"/>
          </p:nvPr>
        </p:nvSpPr>
        <p:spPr/>
        <p:txBody>
          <a:bodyPr/>
          <a:lstStyle/>
          <a:p>
            <a:pPr marL="514350" indent="-514350"/>
            <a:r>
              <a:rPr lang="zh-TW" altLang="en-US" dirty="0" smtClean="0"/>
              <a:t>透過分析，可以瞭解客戶每筆訂單的數量，藉此訂出適合客戶訂購數量的單位裝載量。</a:t>
            </a:r>
            <a:endParaRPr lang="zh-TW" altLang="en-US" dirty="0"/>
          </a:p>
        </p:txBody>
      </p:sp>
      <p:pic>
        <p:nvPicPr>
          <p:cNvPr id="3074" name="Picture 2"/>
          <p:cNvPicPr>
            <a:picLocks noChangeAspect="1" noChangeArrowheads="1"/>
          </p:cNvPicPr>
          <p:nvPr/>
        </p:nvPicPr>
        <p:blipFill>
          <a:blip r:embed="rId3" cstate="print"/>
          <a:srcRect/>
          <a:stretch>
            <a:fillRect/>
          </a:stretch>
        </p:blipFill>
        <p:spPr bwMode="auto">
          <a:xfrm>
            <a:off x="0" y="2420888"/>
            <a:ext cx="9144000"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4.3</a:t>
            </a:r>
            <a:r>
              <a:rPr lang="zh-TW" altLang="en-US" b="1" dirty="0" smtClean="0"/>
              <a:t> 訂單數量分析</a:t>
            </a:r>
            <a:endParaRPr lang="zh-TW" altLang="en-US" b="1" dirty="0"/>
          </a:p>
        </p:txBody>
      </p:sp>
      <p:sp>
        <p:nvSpPr>
          <p:cNvPr id="3" name="內容版面配置區 2"/>
          <p:cNvSpPr>
            <a:spLocks noGrp="1"/>
          </p:cNvSpPr>
          <p:nvPr>
            <p:ph idx="1"/>
          </p:nvPr>
        </p:nvSpPr>
        <p:spPr/>
        <p:txBody>
          <a:bodyPr/>
          <a:lstStyle/>
          <a:p>
            <a:r>
              <a:rPr lang="zh-TW" altLang="en-US" dirty="0" smtClean="0"/>
              <a:t>經由上圖分析後，客戶經常的訂購數量點落在</a:t>
            </a:r>
            <a:r>
              <a:rPr lang="en-US" altLang="zh-TW" dirty="0" smtClean="0">
                <a:solidFill>
                  <a:srgbClr val="008000"/>
                </a:solidFill>
              </a:rPr>
              <a:t>1/4</a:t>
            </a:r>
            <a:r>
              <a:rPr lang="zh-TW" altLang="en-US" dirty="0" smtClean="0">
                <a:solidFill>
                  <a:srgbClr val="008000"/>
                </a:solidFill>
              </a:rPr>
              <a:t>板及</a:t>
            </a:r>
            <a:r>
              <a:rPr lang="en-US" altLang="zh-TW" dirty="0" smtClean="0">
                <a:solidFill>
                  <a:srgbClr val="008000"/>
                </a:solidFill>
              </a:rPr>
              <a:t>1/2</a:t>
            </a:r>
            <a:r>
              <a:rPr lang="zh-TW" altLang="en-US" dirty="0" smtClean="0">
                <a:solidFill>
                  <a:srgbClr val="008000"/>
                </a:solidFill>
              </a:rPr>
              <a:t>板</a:t>
            </a:r>
            <a:r>
              <a:rPr lang="zh-TW" altLang="en-US" dirty="0" smtClean="0"/>
              <a:t>上，如此該如何的應用這些分析的資訊，做出適當的倉儲決策呢？</a:t>
            </a:r>
            <a:endParaRPr lang="en-US" altLang="zh-TW" dirty="0" smtClean="0"/>
          </a:p>
          <a:p>
            <a:endParaRPr lang="en-US" altLang="zh-TW" dirty="0" smtClean="0"/>
          </a:p>
          <a:p>
            <a:pPr lvl="1"/>
            <a:r>
              <a:rPr lang="zh-TW" altLang="en-US" dirty="0" smtClean="0"/>
              <a:t>當然可以</a:t>
            </a:r>
            <a:r>
              <a:rPr lang="zh-TW" altLang="en-US" dirty="0" smtClean="0">
                <a:solidFill>
                  <a:srgbClr val="008000"/>
                </a:solidFill>
              </a:rPr>
              <a:t>事先「預製」</a:t>
            </a:r>
            <a:r>
              <a:rPr lang="zh-TW" altLang="en-US" dirty="0" smtClean="0"/>
              <a:t>一些</a:t>
            </a:r>
            <a:r>
              <a:rPr lang="en-US" altLang="zh-TW" dirty="0" smtClean="0"/>
              <a:t>1/4</a:t>
            </a:r>
            <a:r>
              <a:rPr lang="zh-TW" altLang="en-US" dirty="0" smtClean="0"/>
              <a:t>或</a:t>
            </a:r>
            <a:r>
              <a:rPr lang="en-US" altLang="zh-TW" dirty="0" smtClean="0"/>
              <a:t>1/2</a:t>
            </a:r>
            <a:r>
              <a:rPr lang="zh-TW" altLang="en-US" dirty="0" smtClean="0"/>
              <a:t>的棧板量，做為該客戶群訂購數量的單位。</a:t>
            </a:r>
            <a:endParaRPr lang="en-US" altLang="zh-TW" dirty="0" smtClean="0"/>
          </a:p>
          <a:p>
            <a:pPr lvl="1"/>
            <a:r>
              <a:rPr lang="zh-TW" altLang="en-US" dirty="0" smtClean="0"/>
              <a:t>因此當客戶下單訂購時，便可以迅速的由物流中心出貨，滿足客戶的需求。</a:t>
            </a:r>
            <a:endParaRPr lang="zh-TW"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4.3</a:t>
            </a:r>
            <a:r>
              <a:rPr lang="zh-TW" altLang="en-US" b="1" dirty="0" smtClean="0"/>
              <a:t> 訂單數量分析</a:t>
            </a:r>
            <a:endParaRPr lang="zh-TW" altLang="en-US" b="1" dirty="0"/>
          </a:p>
        </p:txBody>
      </p:sp>
      <p:sp>
        <p:nvSpPr>
          <p:cNvPr id="3" name="內容版面配置區 2"/>
          <p:cNvSpPr>
            <a:spLocks noGrp="1"/>
          </p:cNvSpPr>
          <p:nvPr>
            <p:ph idx="1"/>
          </p:nvPr>
        </p:nvSpPr>
        <p:spPr>
          <a:xfrm>
            <a:off x="457200" y="1052736"/>
            <a:ext cx="8229600" cy="5256584"/>
          </a:xfrm>
        </p:spPr>
        <p:txBody>
          <a:bodyPr>
            <a:normAutofit/>
          </a:bodyPr>
          <a:lstStyle/>
          <a:p>
            <a:r>
              <a:rPr lang="zh-TW" altLang="en-US" dirty="0" smtClean="0"/>
              <a:t>利用分析資訊， 「</a:t>
            </a:r>
            <a:r>
              <a:rPr lang="zh-TW" altLang="en-US" dirty="0" smtClean="0">
                <a:solidFill>
                  <a:srgbClr val="008000"/>
                </a:solidFill>
              </a:rPr>
              <a:t>預製</a:t>
            </a:r>
            <a:r>
              <a:rPr lang="zh-TW" altLang="en-US" dirty="0" smtClean="0"/>
              <a:t>」棧板量。</a:t>
            </a:r>
            <a:endParaRPr lang="en-US" altLang="zh-TW" sz="900" dirty="0" smtClean="0"/>
          </a:p>
          <a:p>
            <a:r>
              <a:rPr lang="zh-TW" altLang="en-US" dirty="0" smtClean="0"/>
              <a:t>然而</a:t>
            </a:r>
            <a:r>
              <a:rPr lang="zh-TW" altLang="en-US" dirty="0" smtClean="0">
                <a:solidFill>
                  <a:srgbClr val="FF0066"/>
                </a:solidFill>
              </a:rPr>
              <a:t>「預製」作業有以下缺點：</a:t>
            </a:r>
            <a:endParaRPr lang="en-US" altLang="zh-TW" dirty="0" smtClean="0">
              <a:solidFill>
                <a:srgbClr val="FF0066"/>
              </a:solidFill>
            </a:endParaRPr>
          </a:p>
          <a:p>
            <a:pPr marL="971550" lvl="1" indent="-514350">
              <a:buFont typeface="+mj-lt"/>
              <a:buAutoNum type="arabicPeriod"/>
            </a:pPr>
            <a:r>
              <a:rPr lang="zh-TW" altLang="en-US" dirty="0" smtClean="0">
                <a:solidFill>
                  <a:srgbClr val="FF0066"/>
                </a:solidFill>
              </a:rPr>
              <a:t>增加資訊系統的複雜度</a:t>
            </a:r>
            <a:endParaRPr lang="en-US" altLang="zh-TW" dirty="0" smtClean="0">
              <a:solidFill>
                <a:srgbClr val="FF0066"/>
              </a:solidFill>
            </a:endParaRPr>
          </a:p>
          <a:p>
            <a:pPr marL="971550" lvl="1" indent="-514350">
              <a:buFont typeface="+mj-lt"/>
              <a:buAutoNum type="arabicPeriod"/>
            </a:pPr>
            <a:r>
              <a:rPr lang="zh-TW" altLang="en-US" dirty="0" smtClean="0">
                <a:solidFill>
                  <a:srgbClr val="FF0066"/>
                </a:solidFill>
              </a:rPr>
              <a:t>增加前置作業的時間</a:t>
            </a:r>
            <a:endParaRPr lang="en-US" altLang="zh-TW" dirty="0" smtClean="0">
              <a:solidFill>
                <a:srgbClr val="FF0066"/>
              </a:solidFill>
            </a:endParaRPr>
          </a:p>
          <a:p>
            <a:pPr marL="971550" lvl="1" indent="-514350">
              <a:buFont typeface="+mj-lt"/>
              <a:buAutoNum type="arabicPeriod"/>
            </a:pPr>
            <a:r>
              <a:rPr lang="zh-TW" altLang="en-US" dirty="0" smtClean="0">
                <a:solidFill>
                  <a:srgbClr val="FF0066"/>
                </a:solidFill>
              </a:rPr>
              <a:t>增加倉儲空間</a:t>
            </a:r>
            <a:endParaRPr lang="en-US" altLang="zh-TW" dirty="0" smtClean="0">
              <a:solidFill>
                <a:srgbClr val="FF0066"/>
              </a:solidFill>
            </a:endParaRPr>
          </a:p>
          <a:p>
            <a:pPr marL="971550" lvl="1" indent="-514350">
              <a:buFont typeface="+mj-lt"/>
              <a:buAutoNum type="arabicPeriod"/>
            </a:pPr>
            <a:endParaRPr lang="en-US" altLang="zh-TW" sz="900" dirty="0" smtClean="0"/>
          </a:p>
          <a:p>
            <a:pPr marL="571500" indent="-514350"/>
            <a:r>
              <a:rPr lang="zh-TW" altLang="en-US" dirty="0" smtClean="0"/>
              <a:t>「預製」作業</a:t>
            </a:r>
            <a:r>
              <a:rPr lang="zh-TW" altLang="en-US" dirty="0" smtClean="0">
                <a:solidFill>
                  <a:srgbClr val="008000"/>
                </a:solidFill>
              </a:rPr>
              <a:t>必須與客戶的</a:t>
            </a:r>
            <a:r>
              <a:rPr lang="en-US" altLang="zh-TW" dirty="0" smtClean="0">
                <a:solidFill>
                  <a:srgbClr val="008000"/>
                </a:solidFill>
              </a:rPr>
              <a:t>(</a:t>
            </a:r>
            <a:r>
              <a:rPr lang="zh-TW" altLang="en-US" dirty="0" smtClean="0">
                <a:solidFill>
                  <a:srgbClr val="008000"/>
                </a:solidFill>
              </a:rPr>
              <a:t>訂單數量分析</a:t>
            </a:r>
            <a:r>
              <a:rPr lang="en-US" altLang="zh-TW" dirty="0" smtClean="0">
                <a:solidFill>
                  <a:srgbClr val="008000"/>
                </a:solidFill>
              </a:rPr>
              <a:t>)</a:t>
            </a:r>
            <a:r>
              <a:rPr lang="zh-TW" altLang="en-US" dirty="0" smtClean="0">
                <a:solidFill>
                  <a:srgbClr val="008000"/>
                </a:solidFill>
              </a:rPr>
              <a:t>相互配合使用</a:t>
            </a:r>
            <a:r>
              <a:rPr lang="zh-TW" altLang="en-US" dirty="0" smtClean="0"/>
              <a:t>。</a:t>
            </a:r>
            <a:endParaRPr lang="en-US" altLang="zh-TW" dirty="0" smtClean="0"/>
          </a:p>
          <a:p>
            <a:pPr lvl="1"/>
            <a:r>
              <a:rPr lang="zh-TW" altLang="en-US" dirty="0" smtClean="0"/>
              <a:t>如果</a:t>
            </a:r>
            <a:r>
              <a:rPr lang="zh-TW" altLang="en-US" u="sng" dirty="0" smtClean="0"/>
              <a:t>所節省的成本</a:t>
            </a:r>
            <a:r>
              <a:rPr lang="zh-TW" altLang="en-US" dirty="0" smtClean="0">
                <a:solidFill>
                  <a:srgbClr val="008000"/>
                </a:solidFill>
              </a:rPr>
              <a:t>大於</a:t>
            </a:r>
            <a:r>
              <a:rPr lang="zh-TW" altLang="en-US" u="sng" dirty="0" smtClean="0"/>
              <a:t>所支出的成本</a:t>
            </a:r>
            <a:r>
              <a:rPr lang="zh-TW" altLang="en-US" dirty="0" smtClean="0"/>
              <a:t>，則這種作法值得一試。</a:t>
            </a:r>
            <a:endParaRPr lang="zh-TW"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solidFill>
                  <a:srgbClr val="0070C0"/>
                </a:solidFill>
              </a:rPr>
              <a:t>透過</a:t>
            </a:r>
            <a:r>
              <a:rPr lang="en-US" altLang="zh-TW" b="1" dirty="0" smtClean="0">
                <a:solidFill>
                  <a:srgbClr val="0070C0"/>
                </a:solidFill>
              </a:rPr>
              <a:t>(</a:t>
            </a:r>
            <a:r>
              <a:rPr lang="zh-TW" altLang="en-US" b="1" dirty="0" smtClean="0">
                <a:solidFill>
                  <a:srgbClr val="0070C0"/>
                </a:solidFill>
              </a:rPr>
              <a:t>訂單數量分析</a:t>
            </a:r>
            <a:r>
              <a:rPr lang="en-US" altLang="zh-TW" b="1" dirty="0" smtClean="0">
                <a:solidFill>
                  <a:srgbClr val="0070C0"/>
                </a:solidFill>
              </a:rPr>
              <a:t>)</a:t>
            </a:r>
            <a:r>
              <a:rPr lang="zh-TW" altLang="en-US" b="1" dirty="0" smtClean="0">
                <a:solidFill>
                  <a:srgbClr val="0070C0"/>
                </a:solidFill>
              </a:rPr>
              <a:t>藉此訂出</a:t>
            </a:r>
            <a:r>
              <a:rPr lang="en-US" altLang="zh-TW" b="1" dirty="0" smtClean="0">
                <a:solidFill>
                  <a:srgbClr val="0070C0"/>
                </a:solidFill>
              </a:rPr>
              <a:t/>
            </a:r>
            <a:br>
              <a:rPr lang="en-US" altLang="zh-TW" b="1" dirty="0" smtClean="0">
                <a:solidFill>
                  <a:srgbClr val="0070C0"/>
                </a:solidFill>
              </a:rPr>
            </a:br>
            <a:r>
              <a:rPr lang="zh-TW" altLang="en-US" b="1" dirty="0" smtClean="0">
                <a:solidFill>
                  <a:srgbClr val="0070C0"/>
                </a:solidFill>
              </a:rPr>
              <a:t>適合客戶訂購數量的單位裝載量</a:t>
            </a:r>
            <a:endParaRPr lang="zh-TW" altLang="en-US" b="1" dirty="0">
              <a:solidFill>
                <a:srgbClr val="0070C0"/>
              </a:solidFill>
            </a:endParaRPr>
          </a:p>
        </p:txBody>
      </p:sp>
      <p:pic>
        <p:nvPicPr>
          <p:cNvPr id="5" name="內容版面配置區 4" descr="圖7-13  透過訂單數量分析可以藉此訂出適合客戶訂購數量的單位裝載量.JPG"/>
          <p:cNvPicPr>
            <a:picLocks noGrp="1" noChangeAspect="1"/>
          </p:cNvPicPr>
          <p:nvPr>
            <p:ph idx="1"/>
          </p:nvPr>
        </p:nvPicPr>
        <p:blipFill>
          <a:blip r:embed="rId3" cstate="print"/>
          <a:stretch>
            <a:fillRect/>
          </a:stretch>
        </p:blipFill>
        <p:spPr>
          <a:xfrm>
            <a:off x="395536" y="1412875"/>
            <a:ext cx="8352927" cy="4525963"/>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solidFill>
                  <a:srgbClr val="FF0000"/>
                </a:solidFill>
              </a:rPr>
              <a:t>4.4</a:t>
            </a:r>
            <a:r>
              <a:rPr lang="zh-TW" altLang="en-US" b="1" dirty="0" smtClean="0">
                <a:solidFill>
                  <a:srgbClr val="FF0000"/>
                </a:solidFill>
              </a:rPr>
              <a:t> 訂單品項／材積分析</a:t>
            </a:r>
            <a:endParaRPr lang="zh-TW" altLang="en-US" b="1" dirty="0">
              <a:solidFill>
                <a:srgbClr val="FF0000"/>
              </a:solidFill>
            </a:endParaRPr>
          </a:p>
        </p:txBody>
      </p:sp>
      <p:sp>
        <p:nvSpPr>
          <p:cNvPr id="3" name="內容版面配置區 2"/>
          <p:cNvSpPr>
            <a:spLocks noGrp="1"/>
          </p:cNvSpPr>
          <p:nvPr>
            <p:ph idx="1"/>
          </p:nvPr>
        </p:nvSpPr>
        <p:spPr/>
        <p:txBody>
          <a:bodyPr/>
          <a:lstStyle/>
          <a:p>
            <a:r>
              <a:rPr lang="zh-TW" altLang="en-US" dirty="0" smtClean="0"/>
              <a:t>每筆訂單的品項內容，材積數大小都有所不同。</a:t>
            </a:r>
            <a:endParaRPr lang="en-US" altLang="zh-TW" dirty="0" smtClean="0"/>
          </a:p>
          <a:p>
            <a:pPr lvl="1"/>
            <a:r>
              <a:rPr lang="zh-TW" altLang="en-US" dirty="0" smtClean="0">
                <a:solidFill>
                  <a:srgbClr val="FF0066"/>
                </a:solidFill>
              </a:rPr>
              <a:t>製造業</a:t>
            </a:r>
            <a:r>
              <a:rPr lang="zh-TW" altLang="en-US" dirty="0" smtClean="0"/>
              <a:t>可能是</a:t>
            </a:r>
            <a:r>
              <a:rPr lang="zh-TW" altLang="en-US" dirty="0" smtClean="0">
                <a:solidFill>
                  <a:srgbClr val="FF0066"/>
                </a:solidFill>
              </a:rPr>
              <a:t>少樣多量型</a:t>
            </a:r>
            <a:r>
              <a:rPr lang="zh-TW" altLang="en-US" dirty="0" smtClean="0"/>
              <a:t>的訂單</a:t>
            </a:r>
            <a:endParaRPr lang="en-US" altLang="zh-TW" dirty="0" smtClean="0"/>
          </a:p>
          <a:p>
            <a:pPr lvl="1"/>
            <a:r>
              <a:rPr lang="zh-TW" altLang="en-US" dirty="0" smtClean="0">
                <a:solidFill>
                  <a:srgbClr val="0070C0"/>
                </a:solidFill>
              </a:rPr>
              <a:t>零售通路業</a:t>
            </a:r>
            <a:r>
              <a:rPr lang="zh-TW" altLang="en-US" dirty="0" smtClean="0"/>
              <a:t>可能是</a:t>
            </a:r>
            <a:r>
              <a:rPr lang="zh-TW" altLang="en-US" dirty="0" smtClean="0">
                <a:solidFill>
                  <a:srgbClr val="0070C0"/>
                </a:solidFill>
              </a:rPr>
              <a:t>多樣少量型</a:t>
            </a:r>
            <a:r>
              <a:rPr lang="zh-TW" altLang="en-US" dirty="0" smtClean="0"/>
              <a:t>的訂單</a:t>
            </a:r>
            <a:endParaRPr lang="en-US" altLang="zh-TW" dirty="0" smtClean="0"/>
          </a:p>
          <a:p>
            <a:pPr lvl="1"/>
            <a:endParaRPr lang="en-US" altLang="zh-TW" dirty="0" smtClean="0"/>
          </a:p>
          <a:p>
            <a:pPr lvl="1"/>
            <a:endParaRPr lang="en-US" altLang="zh-TW" sz="1000" dirty="0" smtClean="0"/>
          </a:p>
          <a:p>
            <a:r>
              <a:rPr lang="zh-TW" altLang="en-US" dirty="0" smtClean="0"/>
              <a:t>針對不同類型的訂單，設計倉儲營運模式及策略。</a:t>
            </a:r>
            <a:endParaRPr lang="zh-TW"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4.4 </a:t>
            </a:r>
            <a:r>
              <a:rPr lang="zh-TW" altLang="en-US" b="1" dirty="0" smtClean="0"/>
              <a:t>訂單品項／材積分析</a:t>
            </a:r>
            <a:endParaRPr lang="zh-TW" altLang="en-US" b="1" dirty="0"/>
          </a:p>
        </p:txBody>
      </p:sp>
      <p:sp>
        <p:nvSpPr>
          <p:cNvPr id="3" name="內容版面配置區 2"/>
          <p:cNvSpPr>
            <a:spLocks noGrp="1"/>
          </p:cNvSpPr>
          <p:nvPr>
            <p:ph idx="1"/>
          </p:nvPr>
        </p:nvSpPr>
        <p:spPr/>
        <p:txBody>
          <a:bodyPr/>
          <a:lstStyle/>
          <a:p>
            <a:r>
              <a:rPr lang="zh-TW" altLang="en-US" dirty="0" smtClean="0"/>
              <a:t>材積數的大小，會直接的影響到</a:t>
            </a:r>
            <a:r>
              <a:rPr lang="zh-TW" altLang="en-US" dirty="0" smtClean="0">
                <a:solidFill>
                  <a:srgbClr val="008000"/>
                </a:solidFill>
              </a:rPr>
              <a:t>配送容器及運輸工具的使用</a:t>
            </a:r>
            <a:r>
              <a:rPr lang="zh-TW" altLang="en-US" dirty="0" smtClean="0"/>
              <a:t>。</a:t>
            </a:r>
            <a:endParaRPr lang="en-US" altLang="zh-TW" dirty="0" smtClean="0"/>
          </a:p>
          <a:p>
            <a:endParaRPr lang="en-US" altLang="zh-TW" sz="1200" dirty="0" smtClean="0"/>
          </a:p>
          <a:p>
            <a:r>
              <a:rPr lang="zh-TW" altLang="en-US" dirty="0" smtClean="0"/>
              <a:t>運用這些資訊，加以分析並設計出最佳的倉儲營運模式及策略。</a:t>
            </a:r>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4.4</a:t>
            </a:r>
            <a:r>
              <a:rPr lang="zh-TW" altLang="en-US" b="1" dirty="0" smtClean="0"/>
              <a:t> 訂單品項／材積分析</a:t>
            </a:r>
            <a:endParaRPr lang="zh-TW" altLang="en-US" b="1" dirty="0"/>
          </a:p>
        </p:txBody>
      </p:sp>
      <p:sp>
        <p:nvSpPr>
          <p:cNvPr id="3" name="內容版面配置區 2"/>
          <p:cNvSpPr>
            <a:spLocks noGrp="1"/>
          </p:cNvSpPr>
          <p:nvPr>
            <p:ph idx="1"/>
          </p:nvPr>
        </p:nvSpPr>
        <p:spPr/>
        <p:txBody>
          <a:bodyPr/>
          <a:lstStyle/>
          <a:p>
            <a:pPr marL="514350" indent="-514350">
              <a:buFont typeface="+mj-lt"/>
              <a:buAutoNum type="arabicPeriod"/>
            </a:pPr>
            <a:r>
              <a:rPr lang="zh-TW" altLang="en-US" dirty="0" smtClean="0">
                <a:solidFill>
                  <a:srgbClr val="7030A0"/>
                </a:solidFill>
              </a:rPr>
              <a:t>少樣少量型訂單</a:t>
            </a:r>
            <a:endParaRPr lang="en-US" altLang="zh-TW" dirty="0" smtClean="0">
              <a:solidFill>
                <a:srgbClr val="7030A0"/>
              </a:solidFill>
            </a:endParaRPr>
          </a:p>
          <a:p>
            <a:pPr marL="914400" lvl="1" indent="-514350"/>
            <a:r>
              <a:rPr lang="zh-TW" altLang="en-US" dirty="0" smtClean="0"/>
              <a:t>訂單內容只有單一品項或是少數品項</a:t>
            </a:r>
            <a:endParaRPr lang="en-US" altLang="zh-TW" dirty="0" smtClean="0"/>
          </a:p>
          <a:p>
            <a:pPr marL="914400" lvl="1" indent="-514350"/>
            <a:r>
              <a:rPr lang="zh-TW" altLang="en-US" dirty="0" smtClean="0"/>
              <a:t>視其材積，來決定出貨方式。</a:t>
            </a:r>
            <a:endParaRPr lang="en-US" altLang="zh-TW" dirty="0" smtClean="0"/>
          </a:p>
          <a:p>
            <a:pPr marL="914400" lvl="1" indent="-514350"/>
            <a:endParaRPr lang="en-US" altLang="zh-TW" sz="1600" dirty="0" smtClean="0"/>
          </a:p>
          <a:p>
            <a:pPr marL="514350" indent="-514350">
              <a:buFont typeface="+mj-lt"/>
              <a:buAutoNum type="arabicPeriod"/>
            </a:pPr>
            <a:r>
              <a:rPr lang="zh-TW" altLang="en-US" dirty="0" smtClean="0">
                <a:solidFill>
                  <a:srgbClr val="FF0066"/>
                </a:solidFill>
              </a:rPr>
              <a:t>少樣多量型訂單</a:t>
            </a:r>
            <a:endParaRPr lang="en-US" altLang="zh-TW" dirty="0" smtClean="0">
              <a:solidFill>
                <a:srgbClr val="FF0066"/>
              </a:solidFill>
            </a:endParaRPr>
          </a:p>
          <a:p>
            <a:pPr marL="914400" lvl="1" indent="-514350"/>
            <a:r>
              <a:rPr lang="zh-TW" altLang="en-US" dirty="0" smtClean="0"/>
              <a:t>採用整板／整箱的方式出貨</a:t>
            </a:r>
            <a:endParaRPr lang="en-US" altLang="zh-TW" dirty="0" smtClean="0"/>
          </a:p>
          <a:p>
            <a:pPr marL="914400" lvl="1" indent="-514350"/>
            <a:r>
              <a:rPr lang="zh-TW" altLang="en-US" dirty="0" smtClean="0"/>
              <a:t>運用儲位的空間及動線規劃，以利訂單處理。</a:t>
            </a:r>
            <a:endParaRPr lang="zh-TW"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4.4</a:t>
            </a:r>
            <a:r>
              <a:rPr lang="zh-TW" altLang="en-US" b="1" dirty="0" smtClean="0"/>
              <a:t> 訂單品項／材積分析</a:t>
            </a:r>
            <a:endParaRPr lang="zh-TW" altLang="en-US" b="1" dirty="0"/>
          </a:p>
        </p:txBody>
      </p:sp>
      <p:sp>
        <p:nvSpPr>
          <p:cNvPr id="3" name="內容版面配置區 2"/>
          <p:cNvSpPr>
            <a:spLocks noGrp="1"/>
          </p:cNvSpPr>
          <p:nvPr>
            <p:ph idx="1"/>
          </p:nvPr>
        </p:nvSpPr>
        <p:spPr/>
        <p:txBody>
          <a:bodyPr/>
          <a:lstStyle/>
          <a:p>
            <a:pPr marL="514350" indent="-514350">
              <a:buFont typeface="+mj-lt"/>
              <a:buAutoNum type="arabicPeriod" startAt="3"/>
            </a:pPr>
            <a:r>
              <a:rPr lang="zh-TW" altLang="en-US" dirty="0" smtClean="0">
                <a:solidFill>
                  <a:srgbClr val="0070C0"/>
                </a:solidFill>
              </a:rPr>
              <a:t>多樣少量型訂單</a:t>
            </a:r>
            <a:endParaRPr lang="en-US" altLang="zh-TW" dirty="0" smtClean="0">
              <a:solidFill>
                <a:srgbClr val="0070C0"/>
              </a:solidFill>
            </a:endParaRPr>
          </a:p>
          <a:p>
            <a:pPr marL="914400" lvl="1" indent="-514350"/>
            <a:r>
              <a:rPr lang="zh-TW" altLang="en-US" dirty="0" smtClean="0"/>
              <a:t>容易發生在郵購產業或是網路購物業</a:t>
            </a:r>
            <a:endParaRPr lang="en-US" altLang="zh-TW" dirty="0" smtClean="0"/>
          </a:p>
          <a:p>
            <a:pPr marL="914400" lvl="1" indent="-514350"/>
            <a:r>
              <a:rPr lang="zh-TW" altLang="en-US" dirty="0" smtClean="0"/>
              <a:t>依個別訂單的內容、材積，加以組合包裝。</a:t>
            </a:r>
            <a:endParaRPr lang="en-US" altLang="zh-TW" dirty="0" smtClean="0"/>
          </a:p>
          <a:p>
            <a:pPr marL="914400" lvl="1" indent="-514350"/>
            <a:endParaRPr lang="en-US" altLang="zh-TW" sz="1600" dirty="0" smtClean="0"/>
          </a:p>
          <a:p>
            <a:pPr marL="514350" indent="-514350">
              <a:buFont typeface="+mj-lt"/>
              <a:buAutoNum type="arabicPeriod" startAt="3"/>
            </a:pPr>
            <a:r>
              <a:rPr lang="zh-TW" altLang="en-US" dirty="0" smtClean="0">
                <a:solidFill>
                  <a:srgbClr val="C00000"/>
                </a:solidFill>
              </a:rPr>
              <a:t>多樣多量型訂單</a:t>
            </a:r>
            <a:endParaRPr lang="en-US" altLang="zh-TW" dirty="0" smtClean="0">
              <a:solidFill>
                <a:srgbClr val="C00000"/>
              </a:solidFill>
            </a:endParaRPr>
          </a:p>
          <a:p>
            <a:pPr marL="914400" lvl="1" indent="-514350"/>
            <a:r>
              <a:rPr lang="zh-TW" altLang="en-US" dirty="0" smtClean="0"/>
              <a:t>品項數量、單品訂購數量多</a:t>
            </a:r>
            <a:endParaRPr lang="en-US" altLang="zh-TW" dirty="0" smtClean="0"/>
          </a:p>
          <a:p>
            <a:pPr marL="914400" lvl="1" indent="-514350"/>
            <a:r>
              <a:rPr lang="zh-TW" altLang="en-US" dirty="0" smtClean="0"/>
              <a:t>物流作業人員工作量大</a:t>
            </a:r>
            <a:endParaRPr lang="en-US" altLang="zh-TW" dirty="0" smtClean="0"/>
          </a:p>
          <a:p>
            <a:pPr marL="914400" lvl="1" indent="-514350"/>
            <a:r>
              <a:rPr lang="zh-TW" altLang="en-US" dirty="0" smtClean="0"/>
              <a:t>經由完整規劃的物流資訊系統來處理</a:t>
            </a:r>
            <a:endParaRPr lang="en-US" altLang="zh-TW" dirty="0" smtClean="0"/>
          </a:p>
          <a:p>
            <a:pPr marL="914400" lvl="1" indent="-514350"/>
            <a:endParaRPr lang="zh-TW" alt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solidFill>
                  <a:srgbClr val="0070C0"/>
                </a:solidFill>
              </a:rPr>
              <a:t>多樣少量型的訂單比較容易發生在郵購產業或是網路購物業</a:t>
            </a:r>
            <a:endParaRPr lang="zh-TW" altLang="en-US" b="1" dirty="0">
              <a:solidFill>
                <a:srgbClr val="0070C0"/>
              </a:solidFill>
            </a:endParaRPr>
          </a:p>
        </p:txBody>
      </p:sp>
      <p:pic>
        <p:nvPicPr>
          <p:cNvPr id="5" name="內容版面配置區 4" descr="圖7-12  多樣少量型的訂單比較容易發生在郵購產業或是網路購物業.JPG"/>
          <p:cNvPicPr>
            <a:picLocks noGrp="1" noChangeAspect="1"/>
          </p:cNvPicPr>
          <p:nvPr>
            <p:ph idx="1"/>
          </p:nvPr>
        </p:nvPicPr>
        <p:blipFill>
          <a:blip r:embed="rId3" cstate="print"/>
          <a:stretch>
            <a:fillRect/>
          </a:stretch>
        </p:blipFill>
        <p:spPr>
          <a:xfrm>
            <a:off x="395536" y="1412875"/>
            <a:ext cx="8352928" cy="4525963"/>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solidFill>
                  <a:srgbClr val="0070C0"/>
                </a:solidFill>
              </a:rPr>
              <a:t>材積數大小會直接影響到</a:t>
            </a:r>
            <a:r>
              <a:rPr lang="en-US" altLang="zh-TW" b="1" dirty="0" smtClean="0">
                <a:solidFill>
                  <a:srgbClr val="0070C0"/>
                </a:solidFill>
              </a:rPr>
              <a:t/>
            </a:r>
            <a:br>
              <a:rPr lang="en-US" altLang="zh-TW" b="1" dirty="0" smtClean="0">
                <a:solidFill>
                  <a:srgbClr val="0070C0"/>
                </a:solidFill>
              </a:rPr>
            </a:br>
            <a:r>
              <a:rPr lang="zh-TW" altLang="en-US" b="1" dirty="0" smtClean="0">
                <a:solidFill>
                  <a:srgbClr val="0070C0"/>
                </a:solidFill>
              </a:rPr>
              <a:t>配送容器及運輸工具的使用</a:t>
            </a:r>
            <a:endParaRPr lang="zh-TW" altLang="en-US" b="1" dirty="0">
              <a:solidFill>
                <a:srgbClr val="0070C0"/>
              </a:solidFill>
            </a:endParaRPr>
          </a:p>
        </p:txBody>
      </p:sp>
      <p:pic>
        <p:nvPicPr>
          <p:cNvPr id="4" name="內容版面配置區 3" descr="圖7-13  材積數的大小會直接影響到配送容器及運輸工具的使用.JPG"/>
          <p:cNvPicPr>
            <a:picLocks noGrp="1" noChangeAspect="1"/>
          </p:cNvPicPr>
          <p:nvPr>
            <p:ph idx="1"/>
          </p:nvPr>
        </p:nvPicPr>
        <p:blipFill>
          <a:blip r:embed="rId3" cstate="print"/>
          <a:stretch>
            <a:fillRect/>
          </a:stretch>
        </p:blipFill>
        <p:spPr>
          <a:xfrm>
            <a:off x="467544" y="1412875"/>
            <a:ext cx="8208912" cy="452596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88640"/>
            <a:ext cx="9144000" cy="1143000"/>
          </a:xfrm>
        </p:spPr>
        <p:txBody>
          <a:bodyPr/>
          <a:lstStyle/>
          <a:p>
            <a:r>
              <a:rPr lang="en-US" altLang="zh-TW" b="1" dirty="0" smtClean="0">
                <a:solidFill>
                  <a:srgbClr val="FF0000"/>
                </a:solidFill>
              </a:rPr>
              <a:t>1. </a:t>
            </a:r>
            <a:r>
              <a:rPr lang="zh-TW" altLang="en-US" b="1" dirty="0" smtClean="0">
                <a:solidFill>
                  <a:srgbClr val="FF0000"/>
                </a:solidFill>
              </a:rPr>
              <a:t>訂單管理的意涵與物流作業關係</a:t>
            </a:r>
            <a:endParaRPr lang="zh-TW" altLang="en-US" b="1" dirty="0">
              <a:solidFill>
                <a:srgbClr val="FF0000"/>
              </a:solidFill>
            </a:endParaRPr>
          </a:p>
        </p:txBody>
      </p:sp>
      <p:sp>
        <p:nvSpPr>
          <p:cNvPr id="3" name="內容版面配置區 2"/>
          <p:cNvSpPr>
            <a:spLocks noGrp="1"/>
          </p:cNvSpPr>
          <p:nvPr>
            <p:ph idx="1"/>
          </p:nvPr>
        </p:nvSpPr>
        <p:spPr>
          <a:xfrm>
            <a:off x="457200" y="1412776"/>
            <a:ext cx="8435280" cy="4525963"/>
          </a:xfrm>
        </p:spPr>
        <p:txBody>
          <a:bodyPr/>
          <a:lstStyle/>
          <a:p>
            <a:r>
              <a:rPr lang="zh-TW" altLang="en-US" dirty="0" smtClean="0"/>
              <a:t>物流管理是商業流程中與客戶最接近的環節</a:t>
            </a:r>
            <a:endParaRPr lang="en-US" altLang="zh-TW" dirty="0" smtClean="0"/>
          </a:p>
          <a:p>
            <a:r>
              <a:rPr lang="zh-TW" altLang="en-US" dirty="0" smtClean="0"/>
              <a:t>訂單管理是物流管理的前端作業</a:t>
            </a:r>
            <a:r>
              <a:rPr lang="en-US" altLang="zh-TW" dirty="0" smtClean="0"/>
              <a:t>(</a:t>
            </a:r>
            <a:r>
              <a:rPr lang="zh-TW" altLang="en-US" dirty="0" smtClean="0"/>
              <a:t>指客戶訂單</a:t>
            </a:r>
            <a:r>
              <a:rPr lang="en-US" altLang="zh-TW" dirty="0" smtClean="0"/>
              <a:t>)</a:t>
            </a:r>
          </a:p>
          <a:p>
            <a:endParaRPr lang="en-US" altLang="zh-TW" sz="1400" dirty="0" smtClean="0"/>
          </a:p>
        </p:txBody>
      </p:sp>
      <p:sp>
        <p:nvSpPr>
          <p:cNvPr id="5" name="圓角矩形 4"/>
          <p:cNvSpPr/>
          <p:nvPr/>
        </p:nvSpPr>
        <p:spPr>
          <a:xfrm>
            <a:off x="830207" y="3212976"/>
            <a:ext cx="936000" cy="2448000"/>
          </a:xfrm>
          <a:prstGeom prst="roundRect">
            <a:avLst/>
          </a:prstGeom>
        </p:spPr>
        <p:style>
          <a:lnRef idx="0">
            <a:schemeClr val="accent3"/>
          </a:lnRef>
          <a:fillRef idx="3">
            <a:schemeClr val="accent3"/>
          </a:fillRef>
          <a:effectRef idx="3">
            <a:schemeClr val="accent3"/>
          </a:effectRef>
          <a:fontRef idx="minor">
            <a:schemeClr val="lt1"/>
          </a:fontRef>
        </p:style>
        <p:txBody>
          <a:bodyPr vert="eaVert" rtlCol="0" anchor="ctr"/>
          <a:lstStyle/>
          <a:p>
            <a:pPr algn="ctr"/>
            <a:r>
              <a:rPr lang="zh-TW" altLang="en-US" sz="3600" dirty="0" smtClean="0"/>
              <a:t>物流中心</a:t>
            </a:r>
            <a:endParaRPr lang="zh-TW" altLang="en-US" sz="3600" dirty="0"/>
          </a:p>
        </p:txBody>
      </p:sp>
      <p:sp>
        <p:nvSpPr>
          <p:cNvPr id="6" name="圓角矩形 5"/>
          <p:cNvSpPr/>
          <p:nvPr/>
        </p:nvSpPr>
        <p:spPr>
          <a:xfrm>
            <a:off x="3181629" y="3212976"/>
            <a:ext cx="936000" cy="2448000"/>
          </a:xfrm>
          <a:prstGeom prst="roundRect">
            <a:avLst/>
          </a:prstGeom>
        </p:spPr>
        <p:style>
          <a:lnRef idx="0">
            <a:schemeClr val="accent6"/>
          </a:lnRef>
          <a:fillRef idx="3">
            <a:schemeClr val="accent6"/>
          </a:fillRef>
          <a:effectRef idx="3">
            <a:schemeClr val="accent6"/>
          </a:effectRef>
          <a:fontRef idx="minor">
            <a:schemeClr val="lt1"/>
          </a:fontRef>
        </p:style>
        <p:txBody>
          <a:bodyPr vert="eaVert" rtlCol="0" anchor="ctr"/>
          <a:lstStyle/>
          <a:p>
            <a:pPr algn="ctr"/>
            <a:r>
              <a:rPr lang="zh-TW" altLang="en-US" sz="3600" dirty="0" smtClean="0"/>
              <a:t>訂單分析</a:t>
            </a:r>
            <a:endParaRPr lang="zh-TW" altLang="en-US" sz="3600" dirty="0"/>
          </a:p>
        </p:txBody>
      </p:sp>
      <p:sp>
        <p:nvSpPr>
          <p:cNvPr id="7" name="圓角矩形 6"/>
          <p:cNvSpPr/>
          <p:nvPr/>
        </p:nvSpPr>
        <p:spPr>
          <a:xfrm>
            <a:off x="5533051" y="3212976"/>
            <a:ext cx="936000" cy="2448000"/>
          </a:xfrm>
          <a:prstGeom prst="roundRect">
            <a:avLst/>
          </a:prstGeom>
        </p:spPr>
        <p:style>
          <a:lnRef idx="0">
            <a:schemeClr val="accent1"/>
          </a:lnRef>
          <a:fillRef idx="3">
            <a:schemeClr val="accent1"/>
          </a:fillRef>
          <a:effectRef idx="3">
            <a:schemeClr val="accent1"/>
          </a:effectRef>
          <a:fontRef idx="minor">
            <a:schemeClr val="lt1"/>
          </a:fontRef>
        </p:style>
        <p:txBody>
          <a:bodyPr vert="eaVert" rtlCol="0" anchor="ctr"/>
          <a:lstStyle/>
          <a:p>
            <a:pPr algn="ctr"/>
            <a:r>
              <a:rPr lang="zh-TW" altLang="en-US" sz="2800" dirty="0" smtClean="0"/>
              <a:t>作業模式決策</a:t>
            </a:r>
            <a:endParaRPr lang="zh-TW" altLang="en-US" sz="2800" dirty="0"/>
          </a:p>
        </p:txBody>
      </p:sp>
      <p:sp>
        <p:nvSpPr>
          <p:cNvPr id="8" name="圓角矩形 7"/>
          <p:cNvSpPr/>
          <p:nvPr/>
        </p:nvSpPr>
        <p:spPr>
          <a:xfrm>
            <a:off x="7884472" y="3212976"/>
            <a:ext cx="936000" cy="2448000"/>
          </a:xfrm>
          <a:prstGeom prst="roundRect">
            <a:avLst/>
          </a:prstGeom>
        </p:spPr>
        <p:style>
          <a:lnRef idx="0">
            <a:schemeClr val="accent2"/>
          </a:lnRef>
          <a:fillRef idx="3">
            <a:schemeClr val="accent2"/>
          </a:fillRef>
          <a:effectRef idx="3">
            <a:schemeClr val="accent2"/>
          </a:effectRef>
          <a:fontRef idx="minor">
            <a:schemeClr val="lt1"/>
          </a:fontRef>
        </p:style>
        <p:txBody>
          <a:bodyPr vert="eaVert" rtlCol="0" anchor="ctr"/>
          <a:lstStyle/>
          <a:p>
            <a:pPr algn="ctr"/>
            <a:r>
              <a:rPr lang="zh-TW" altLang="en-US" sz="3600" dirty="0" smtClean="0"/>
              <a:t>客戶滿意</a:t>
            </a:r>
            <a:endParaRPr lang="zh-TW" altLang="en-US" sz="3600" dirty="0"/>
          </a:p>
        </p:txBody>
      </p:sp>
      <p:sp>
        <p:nvSpPr>
          <p:cNvPr id="10" name="向右箭號 9"/>
          <p:cNvSpPr/>
          <p:nvPr/>
        </p:nvSpPr>
        <p:spPr>
          <a:xfrm>
            <a:off x="1851825" y="4112976"/>
            <a:ext cx="792000" cy="648000"/>
          </a:xfrm>
          <a:prstGeom prst="strip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TW" altLang="en-US"/>
          </a:p>
        </p:txBody>
      </p:sp>
      <p:sp>
        <p:nvSpPr>
          <p:cNvPr id="11" name="向右箭號 10"/>
          <p:cNvSpPr/>
          <p:nvPr/>
        </p:nvSpPr>
        <p:spPr>
          <a:xfrm>
            <a:off x="4228089" y="4112976"/>
            <a:ext cx="792000" cy="648000"/>
          </a:xfrm>
          <a:prstGeom prst="striped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12" name="向右箭號 11"/>
          <p:cNvSpPr/>
          <p:nvPr/>
        </p:nvSpPr>
        <p:spPr>
          <a:xfrm>
            <a:off x="6532345" y="4112976"/>
            <a:ext cx="792000" cy="648000"/>
          </a:xfrm>
          <a:prstGeom prst="strip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270184" y="3356856"/>
            <a:ext cx="615553" cy="2160240"/>
          </a:xfrm>
          <a:prstGeom prst="rect">
            <a:avLst/>
          </a:prstGeom>
          <a:noFill/>
        </p:spPr>
        <p:txBody>
          <a:bodyPr vert="eaVert" wrap="square" rtlCol="0">
            <a:spAutoFit/>
          </a:bodyPr>
          <a:lstStyle/>
          <a:p>
            <a:pPr algn="ctr"/>
            <a:r>
              <a:rPr lang="en-US" altLang="zh-TW" sz="2800" dirty="0" smtClean="0"/>
              <a:t>(</a:t>
            </a:r>
            <a:r>
              <a:rPr lang="zh-TW" altLang="en-US" sz="2800" dirty="0" smtClean="0"/>
              <a:t>醫生</a:t>
            </a:r>
            <a:r>
              <a:rPr lang="en-US" altLang="zh-TW" sz="2800" dirty="0" smtClean="0"/>
              <a:t>)</a:t>
            </a:r>
            <a:endParaRPr lang="zh-TW" altLang="en-US" sz="2800" dirty="0"/>
          </a:p>
        </p:txBody>
      </p:sp>
      <p:sp>
        <p:nvSpPr>
          <p:cNvPr id="14" name="文字方塊 13"/>
          <p:cNvSpPr txBox="1"/>
          <p:nvPr/>
        </p:nvSpPr>
        <p:spPr>
          <a:xfrm>
            <a:off x="2646448" y="3356856"/>
            <a:ext cx="615553" cy="2160240"/>
          </a:xfrm>
          <a:prstGeom prst="rect">
            <a:avLst/>
          </a:prstGeom>
          <a:noFill/>
        </p:spPr>
        <p:txBody>
          <a:bodyPr vert="eaVert" wrap="square" rtlCol="0">
            <a:spAutoFit/>
          </a:bodyPr>
          <a:lstStyle/>
          <a:p>
            <a:pPr algn="ctr"/>
            <a:r>
              <a:rPr lang="en-US" altLang="zh-TW" sz="2800" dirty="0" smtClean="0"/>
              <a:t>(</a:t>
            </a:r>
            <a:r>
              <a:rPr lang="zh-TW" altLang="en-US" sz="2800" dirty="0" smtClean="0"/>
              <a:t>客戶症狀</a:t>
            </a:r>
            <a:r>
              <a:rPr lang="en-US" altLang="zh-TW" sz="2800" dirty="0" smtClean="0"/>
              <a:t>)</a:t>
            </a:r>
            <a:endParaRPr lang="zh-TW" altLang="en-US" sz="2800" dirty="0"/>
          </a:p>
        </p:txBody>
      </p:sp>
      <p:sp>
        <p:nvSpPr>
          <p:cNvPr id="15" name="文字方塊 14"/>
          <p:cNvSpPr txBox="1"/>
          <p:nvPr/>
        </p:nvSpPr>
        <p:spPr>
          <a:xfrm>
            <a:off x="5022712" y="3356856"/>
            <a:ext cx="615553" cy="2160240"/>
          </a:xfrm>
          <a:prstGeom prst="rect">
            <a:avLst/>
          </a:prstGeom>
          <a:noFill/>
        </p:spPr>
        <p:txBody>
          <a:bodyPr vert="eaVert" wrap="square" rtlCol="0">
            <a:spAutoFit/>
          </a:bodyPr>
          <a:lstStyle/>
          <a:p>
            <a:pPr algn="ctr"/>
            <a:r>
              <a:rPr lang="en-US" altLang="zh-TW" sz="2800" dirty="0" smtClean="0"/>
              <a:t>(</a:t>
            </a:r>
            <a:r>
              <a:rPr lang="zh-TW" altLang="en-US" sz="2800" dirty="0" smtClean="0"/>
              <a:t>開處方</a:t>
            </a:r>
            <a:r>
              <a:rPr lang="en-US" altLang="zh-TW" sz="2800" dirty="0" smtClean="0"/>
              <a:t>)</a:t>
            </a:r>
            <a:endParaRPr lang="zh-TW" altLang="en-US" sz="2800" dirty="0"/>
          </a:p>
        </p:txBody>
      </p:sp>
      <p:sp>
        <p:nvSpPr>
          <p:cNvPr id="16" name="文字方塊 15"/>
          <p:cNvSpPr txBox="1"/>
          <p:nvPr/>
        </p:nvSpPr>
        <p:spPr>
          <a:xfrm>
            <a:off x="7326968" y="3356856"/>
            <a:ext cx="615553" cy="2160240"/>
          </a:xfrm>
          <a:prstGeom prst="rect">
            <a:avLst/>
          </a:prstGeom>
          <a:noFill/>
        </p:spPr>
        <p:txBody>
          <a:bodyPr vert="eaVert" wrap="square" rtlCol="0">
            <a:spAutoFit/>
          </a:bodyPr>
          <a:lstStyle/>
          <a:p>
            <a:pPr algn="ctr"/>
            <a:r>
              <a:rPr lang="en-US" altLang="zh-TW" sz="2800" dirty="0" smtClean="0"/>
              <a:t>(</a:t>
            </a:r>
            <a:r>
              <a:rPr lang="zh-TW" altLang="en-US" sz="2800" dirty="0" smtClean="0"/>
              <a:t>病好了</a:t>
            </a:r>
            <a:r>
              <a:rPr lang="en-US" altLang="zh-TW" sz="2800" dirty="0" smtClean="0"/>
              <a:t>)</a:t>
            </a:r>
            <a:endParaRPr lang="zh-TW" altLang="en-US" sz="2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t>本章節學習結束</a:t>
            </a:r>
            <a:r>
              <a:rPr lang="en-US" altLang="zh-TW" dirty="0" smtClean="0"/>
              <a:t/>
            </a:r>
            <a:br>
              <a:rPr lang="en-US" altLang="zh-TW" dirty="0" smtClean="0"/>
            </a:br>
            <a:r>
              <a:rPr lang="zh-TW" altLang="en-US" smtClean="0"/>
              <a:t>請準備參加隨堂測驗</a:t>
            </a:r>
            <a:endParaRPr lang="zh-TW" altLang="en-US"/>
          </a:p>
        </p:txBody>
      </p:sp>
      <p:sp>
        <p:nvSpPr>
          <p:cNvPr id="3" name="副標題 2"/>
          <p:cNvSpPr>
            <a:spLocks noGrp="1"/>
          </p:cNvSpPr>
          <p:nvPr>
            <p:ph type="subTitle" idx="1"/>
          </p:nvPr>
        </p:nvSpPr>
        <p:spPr/>
        <p:txBody>
          <a:bodyPr/>
          <a:lstStyle/>
          <a:p>
            <a:endParaRPr lang="zh-TW" altLang="en-US"/>
          </a:p>
        </p:txBody>
      </p:sp>
      <p:sp>
        <p:nvSpPr>
          <p:cNvPr id="4" name="投影片編號版面配置區 3"/>
          <p:cNvSpPr>
            <a:spLocks noGrp="1"/>
          </p:cNvSpPr>
          <p:nvPr>
            <p:ph type="sldNum" sz="quarter" idx="11"/>
          </p:nvPr>
        </p:nvSpPr>
        <p:spPr/>
        <p:txBody>
          <a:bodyPr/>
          <a:lstStyle/>
          <a:p>
            <a:fld id="{D28A0DBF-BD6C-4A38-8101-34F7C4C73FCD}" type="slidenum">
              <a:rPr lang="zh-TW" altLang="en-US" smtClean="0"/>
              <a:pPr/>
              <a:t>50</a:t>
            </a:fld>
            <a:endParaRPr lang="zh-TW"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dirty="0" smtClean="0"/>
              <a:t>透過訂單分析</a:t>
            </a:r>
            <a:endParaRPr lang="en-US" altLang="zh-TW" dirty="0" smtClean="0"/>
          </a:p>
          <a:p>
            <a:pPr lvl="1"/>
            <a:r>
              <a:rPr lang="zh-TW" altLang="en-US" dirty="0" smtClean="0">
                <a:solidFill>
                  <a:srgbClr val="FF0000"/>
                </a:solidFill>
              </a:rPr>
              <a:t>了解訂購內容</a:t>
            </a:r>
            <a:endParaRPr lang="en-US" altLang="zh-TW" dirty="0" smtClean="0">
              <a:solidFill>
                <a:srgbClr val="FF0000"/>
              </a:solidFill>
            </a:endParaRPr>
          </a:p>
          <a:p>
            <a:pPr lvl="1"/>
            <a:r>
              <a:rPr lang="zh-TW" altLang="en-US" dirty="0" smtClean="0">
                <a:solidFill>
                  <a:srgbClr val="FF0000"/>
                </a:solidFill>
              </a:rPr>
              <a:t>對商品購買的喜好程度</a:t>
            </a:r>
            <a:endParaRPr lang="en-US" altLang="zh-TW" dirty="0" smtClean="0">
              <a:solidFill>
                <a:srgbClr val="FF0000"/>
              </a:solidFill>
            </a:endParaRPr>
          </a:p>
          <a:p>
            <a:pPr lvl="1"/>
            <a:r>
              <a:rPr lang="zh-TW" altLang="en-US" dirty="0" smtClean="0">
                <a:solidFill>
                  <a:srgbClr val="FF0000"/>
                </a:solidFill>
              </a:rPr>
              <a:t>規劃倉儲保管作業</a:t>
            </a:r>
            <a:endParaRPr lang="en-US" altLang="zh-TW" dirty="0" smtClean="0">
              <a:solidFill>
                <a:srgbClr val="FF0000"/>
              </a:solidFill>
            </a:endParaRPr>
          </a:p>
          <a:p>
            <a:pPr lvl="1"/>
            <a:endParaRPr lang="zh-TW" altLang="en-US" dirty="0"/>
          </a:p>
        </p:txBody>
      </p:sp>
      <p:sp>
        <p:nvSpPr>
          <p:cNvPr id="5" name="標題 1"/>
          <p:cNvSpPr txBox="1">
            <a:spLocks/>
          </p:cNvSpPr>
          <p:nvPr/>
        </p:nvSpPr>
        <p:spPr bwMode="auto">
          <a:xfrm>
            <a:off x="0" y="18864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4400" b="1" i="0" u="none" strike="noStrike" kern="1200" cap="none" spc="0" normalizeH="0" baseline="0" noProof="0" dirty="0" smtClean="0">
                <a:ln>
                  <a:noFill/>
                </a:ln>
                <a:effectLst/>
                <a:uLnTx/>
                <a:uFillTx/>
                <a:latin typeface="+mj-lt"/>
                <a:ea typeface="+mj-ea"/>
                <a:cs typeface="+mj-cs"/>
              </a:rPr>
              <a:t>1. </a:t>
            </a:r>
            <a:r>
              <a:rPr kumimoji="0" lang="zh-TW" altLang="en-US" sz="4400" b="1" i="0" u="none" strike="noStrike" kern="1200" cap="none" spc="0" normalizeH="0" baseline="0" noProof="0" dirty="0" smtClean="0">
                <a:ln>
                  <a:noFill/>
                </a:ln>
                <a:effectLst/>
                <a:uLnTx/>
                <a:uFillTx/>
                <a:latin typeface="+mj-lt"/>
                <a:ea typeface="+mj-ea"/>
                <a:cs typeface="+mj-cs"/>
              </a:rPr>
              <a:t>訂單管理的意涵與物流作業關係</a:t>
            </a:r>
            <a:endParaRPr kumimoji="0" lang="zh-TW" altLang="en-US" sz="4400" b="1" i="0" u="none" strike="noStrike" kern="120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70C0"/>
                </a:solidFill>
              </a:rPr>
              <a:t>供應商管理庫存（</a:t>
            </a:r>
            <a:r>
              <a:rPr lang="en-US" altLang="zh-TW" b="1" dirty="0" smtClean="0">
                <a:solidFill>
                  <a:srgbClr val="0070C0"/>
                </a:solidFill>
              </a:rPr>
              <a:t>VMI</a:t>
            </a:r>
            <a:r>
              <a:rPr lang="zh-TW" altLang="en-US" b="1" dirty="0" smtClean="0">
                <a:solidFill>
                  <a:srgbClr val="0070C0"/>
                </a:solidFill>
              </a:rPr>
              <a:t>）</a:t>
            </a:r>
            <a:endParaRPr lang="zh-TW" altLang="en-US" b="1" dirty="0">
              <a:solidFill>
                <a:srgbClr val="0070C0"/>
              </a:solidFill>
            </a:endParaRPr>
          </a:p>
        </p:txBody>
      </p:sp>
      <p:sp>
        <p:nvSpPr>
          <p:cNvPr id="3" name="內容版面配置區 2"/>
          <p:cNvSpPr>
            <a:spLocks noGrp="1"/>
          </p:cNvSpPr>
          <p:nvPr>
            <p:ph idx="1"/>
          </p:nvPr>
        </p:nvSpPr>
        <p:spPr/>
        <p:txBody>
          <a:bodyPr/>
          <a:lstStyle/>
          <a:p>
            <a:r>
              <a:rPr lang="zh-TW" altLang="en-US" dirty="0" smtClean="0"/>
              <a:t>上游供應商與下游客戶合作</a:t>
            </a:r>
            <a:endParaRPr lang="en-US" altLang="zh-TW" dirty="0" smtClean="0"/>
          </a:p>
          <a:p>
            <a:endParaRPr lang="en-US" altLang="zh-TW" sz="1400" dirty="0" smtClean="0"/>
          </a:p>
          <a:p>
            <a:r>
              <a:rPr lang="zh-TW" altLang="en-US" dirty="0" smtClean="0"/>
              <a:t>供應商隨時掌握客戶的庫存需求訊息，                            來</a:t>
            </a:r>
            <a:r>
              <a:rPr lang="zh-TW" altLang="en-US" b="1" dirty="0" smtClean="0">
                <a:solidFill>
                  <a:schemeClr val="accent2"/>
                </a:solidFill>
              </a:rPr>
              <a:t>直接補貨。</a:t>
            </a:r>
            <a:endParaRPr lang="en-US" altLang="zh-TW" b="1" dirty="0" smtClean="0">
              <a:solidFill>
                <a:schemeClr val="accent2"/>
              </a:solidFill>
            </a:endParaRPr>
          </a:p>
          <a:p>
            <a:endParaRPr lang="en-US" altLang="zh-TW" sz="1400" b="1" dirty="0" smtClean="0">
              <a:solidFill>
                <a:schemeClr val="accent2"/>
              </a:solidFill>
            </a:endParaRPr>
          </a:p>
          <a:p>
            <a:r>
              <a:rPr lang="zh-TW" altLang="en-US" dirty="0" smtClean="0"/>
              <a:t>快速反應市場變化</a:t>
            </a:r>
            <a:endParaRPr lang="zh-TW"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70C0"/>
                </a:solidFill>
              </a:rPr>
              <a:t>訂單管理與運輸配送作業的關係</a:t>
            </a:r>
            <a:endParaRPr lang="zh-TW" altLang="en-US" b="1" dirty="0">
              <a:solidFill>
                <a:srgbClr val="0070C0"/>
              </a:solidFill>
            </a:endParaRPr>
          </a:p>
        </p:txBody>
      </p:sp>
      <p:sp>
        <p:nvSpPr>
          <p:cNvPr id="3" name="內容版面配置區 2"/>
          <p:cNvSpPr>
            <a:spLocks noGrp="1"/>
          </p:cNvSpPr>
          <p:nvPr>
            <p:ph idx="1"/>
          </p:nvPr>
        </p:nvSpPr>
        <p:spPr/>
        <p:txBody>
          <a:bodyPr/>
          <a:lstStyle/>
          <a:p>
            <a:r>
              <a:rPr lang="zh-TW" altLang="en-US" dirty="0" smtClean="0"/>
              <a:t>配合客戶訂單</a:t>
            </a:r>
            <a:endParaRPr lang="en-US" altLang="zh-TW" dirty="0" smtClean="0"/>
          </a:p>
          <a:p>
            <a:r>
              <a:rPr lang="zh-TW" altLang="en-US" dirty="0" smtClean="0"/>
              <a:t>整合倉儲保管作業及資訊系統</a:t>
            </a:r>
            <a:endParaRPr lang="en-US" altLang="zh-TW" dirty="0" smtClean="0"/>
          </a:p>
          <a:p>
            <a:r>
              <a:rPr lang="zh-TW" altLang="en-US" dirty="0" smtClean="0">
                <a:solidFill>
                  <a:srgbClr val="FF0000"/>
                </a:solidFill>
              </a:rPr>
              <a:t>選擇適當的運輸工具與方法</a:t>
            </a:r>
            <a:endParaRPr lang="en-US" altLang="zh-TW" dirty="0" smtClean="0">
              <a:solidFill>
                <a:srgbClr val="FF0000"/>
              </a:solidFill>
            </a:endParaRPr>
          </a:p>
          <a:p>
            <a:endParaRPr lang="zh-TW" altLang="en-US" dirty="0"/>
          </a:p>
        </p:txBody>
      </p:sp>
      <p:sp>
        <p:nvSpPr>
          <p:cNvPr id="4" name="立方體 3"/>
          <p:cNvSpPr/>
          <p:nvPr/>
        </p:nvSpPr>
        <p:spPr>
          <a:xfrm>
            <a:off x="4139952" y="4941168"/>
            <a:ext cx="864096" cy="648072"/>
          </a:xfrm>
          <a:prstGeom prst="cube">
            <a:avLst/>
          </a:prstGeom>
          <a:ln w="571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5" name="雲朵形圖說文字 4"/>
          <p:cNvSpPr/>
          <p:nvPr/>
        </p:nvSpPr>
        <p:spPr>
          <a:xfrm>
            <a:off x="719880" y="4365232"/>
            <a:ext cx="2772000" cy="1152000"/>
          </a:xfrm>
          <a:prstGeom prst="cloudCallout">
            <a:avLst>
              <a:gd name="adj1" fmla="val 71638"/>
              <a:gd name="adj2" fmla="val 27623"/>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3200" dirty="0" smtClean="0"/>
              <a:t>棧板出貨</a:t>
            </a:r>
            <a:endParaRPr lang="zh-TW" altLang="en-US" sz="3200" dirty="0"/>
          </a:p>
        </p:txBody>
      </p:sp>
      <p:sp>
        <p:nvSpPr>
          <p:cNvPr id="6" name="雲朵形圖說文字 5"/>
          <p:cNvSpPr/>
          <p:nvPr/>
        </p:nvSpPr>
        <p:spPr>
          <a:xfrm>
            <a:off x="3186000" y="3285112"/>
            <a:ext cx="2772000" cy="1152000"/>
          </a:xfrm>
          <a:prstGeom prst="cloudCallout">
            <a:avLst>
              <a:gd name="adj1" fmla="val -5125"/>
              <a:gd name="adj2" fmla="val 87755"/>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TW" altLang="en-US" sz="3200" dirty="0" smtClean="0"/>
              <a:t>籠車出貨</a:t>
            </a:r>
            <a:endParaRPr lang="zh-TW" altLang="en-US" sz="3200" dirty="0"/>
          </a:p>
        </p:txBody>
      </p:sp>
      <p:sp>
        <p:nvSpPr>
          <p:cNvPr id="7" name="雲朵形圖說文字 6"/>
          <p:cNvSpPr/>
          <p:nvPr/>
        </p:nvSpPr>
        <p:spPr>
          <a:xfrm>
            <a:off x="5483127" y="4221216"/>
            <a:ext cx="3420000" cy="1152000"/>
          </a:xfrm>
          <a:prstGeom prst="cloudCallout">
            <a:avLst>
              <a:gd name="adj1" fmla="val -63701"/>
              <a:gd name="adj2" fmla="val 3844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3200" dirty="0" smtClean="0"/>
              <a:t>物流箱出貨</a:t>
            </a:r>
            <a:endParaRPr lang="zh-TW"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435">
                                          <p:stCondLst>
                                            <p:cond delay="0"/>
                                          </p:stCondLst>
                                        </p:cTn>
                                        <p:tgtEl>
                                          <p:spTgt spid="4"/>
                                        </p:tgtEl>
                                      </p:cBhvr>
                                    </p:animEffect>
                                    <p:anim calcmode="lin" valueType="num">
                                      <p:cBhvr>
                                        <p:cTn id="8"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3" dur="20">
                                          <p:stCondLst>
                                            <p:cond delay="487"/>
                                          </p:stCondLst>
                                        </p:cTn>
                                        <p:tgtEl>
                                          <p:spTgt spid="4"/>
                                        </p:tgtEl>
                                      </p:cBhvr>
                                      <p:to x="100000" y="60000"/>
                                    </p:animScale>
                                    <p:animScale>
                                      <p:cBhvr>
                                        <p:cTn id="14" dur="124" decel="50000">
                                          <p:stCondLst>
                                            <p:cond delay="507"/>
                                          </p:stCondLst>
                                        </p:cTn>
                                        <p:tgtEl>
                                          <p:spTgt spid="4"/>
                                        </p:tgtEl>
                                      </p:cBhvr>
                                      <p:to x="100000" y="100000"/>
                                    </p:animScale>
                                    <p:animScale>
                                      <p:cBhvr>
                                        <p:cTn id="15" dur="20">
                                          <p:stCondLst>
                                            <p:cond delay="984"/>
                                          </p:stCondLst>
                                        </p:cTn>
                                        <p:tgtEl>
                                          <p:spTgt spid="4"/>
                                        </p:tgtEl>
                                      </p:cBhvr>
                                      <p:to x="100000" y="80000"/>
                                    </p:animScale>
                                    <p:animScale>
                                      <p:cBhvr>
                                        <p:cTn id="16" dur="124" decel="50000">
                                          <p:stCondLst>
                                            <p:cond delay="1004"/>
                                          </p:stCondLst>
                                        </p:cTn>
                                        <p:tgtEl>
                                          <p:spTgt spid="4"/>
                                        </p:tgtEl>
                                      </p:cBhvr>
                                      <p:to x="100000" y="100000"/>
                                    </p:animScale>
                                    <p:animScale>
                                      <p:cBhvr>
                                        <p:cTn id="17" dur="20">
                                          <p:stCondLst>
                                            <p:cond delay="1231"/>
                                          </p:stCondLst>
                                        </p:cTn>
                                        <p:tgtEl>
                                          <p:spTgt spid="4"/>
                                        </p:tgtEl>
                                      </p:cBhvr>
                                      <p:to x="100000" y="90000"/>
                                    </p:animScale>
                                    <p:animScale>
                                      <p:cBhvr>
                                        <p:cTn id="18" dur="124" decel="50000">
                                          <p:stCondLst>
                                            <p:cond delay="1251"/>
                                          </p:stCondLst>
                                        </p:cTn>
                                        <p:tgtEl>
                                          <p:spTgt spid="4"/>
                                        </p:tgtEl>
                                      </p:cBhvr>
                                      <p:to x="100000" y="100000"/>
                                    </p:animScale>
                                    <p:animScale>
                                      <p:cBhvr>
                                        <p:cTn id="19" dur="20">
                                          <p:stCondLst>
                                            <p:cond delay="1356"/>
                                          </p:stCondLst>
                                        </p:cTn>
                                        <p:tgtEl>
                                          <p:spTgt spid="4"/>
                                        </p:tgtEl>
                                      </p:cBhvr>
                                      <p:to x="100000" y="95000"/>
                                    </p:animScale>
                                    <p:animScale>
                                      <p:cBhvr>
                                        <p:cTn id="20" dur="124" decel="50000">
                                          <p:stCondLst>
                                            <p:cond delay="1376"/>
                                          </p:stCondLst>
                                        </p:cTn>
                                        <p:tgtEl>
                                          <p:spTgt spid="4"/>
                                        </p:tgtEl>
                                      </p:cBhvr>
                                      <p:to x="100000" y="100000"/>
                                    </p:animScale>
                                  </p:childTnLst>
                                </p:cTn>
                              </p:par>
                            </p:childTnLst>
                          </p:cTn>
                        </p:par>
                        <p:par>
                          <p:cTn id="21" fill="hold">
                            <p:stCondLst>
                              <p:cond delay="1500"/>
                            </p:stCondLst>
                            <p:childTnLst>
                              <p:par>
                                <p:cTn id="22" presetID="40"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1"/>
                                          </p:val>
                                        </p:tav>
                                        <p:tav tm="100000">
                                          <p:val>
                                            <p:strVal val="#ppt_x"/>
                                          </p:val>
                                        </p:tav>
                                      </p:tavLst>
                                    </p:anim>
                                    <p:anim calcmode="lin" valueType="num">
                                      <p:cBhvr>
                                        <p:cTn id="26" dur="1000" fill="hold"/>
                                        <p:tgtEl>
                                          <p:spTgt spid="5"/>
                                        </p:tgtEl>
                                        <p:attrNameLst>
                                          <p:attrName>ppt_y</p:attrName>
                                        </p:attrNameLst>
                                      </p:cBhvr>
                                      <p:tavLst>
                                        <p:tav tm="0">
                                          <p:val>
                                            <p:strVal val="#ppt_y"/>
                                          </p:val>
                                        </p:tav>
                                        <p:tav tm="100000">
                                          <p:val>
                                            <p:strVal val="#ppt_y"/>
                                          </p:val>
                                        </p:tav>
                                      </p:tavLst>
                                    </p:anim>
                                  </p:childTnLst>
                                </p:cTn>
                              </p:par>
                            </p:childTnLst>
                          </p:cTn>
                        </p:par>
                        <p:par>
                          <p:cTn id="27" fill="hold">
                            <p:stCondLst>
                              <p:cond delay="2800"/>
                            </p:stCondLst>
                            <p:childTnLst>
                              <p:par>
                                <p:cTn id="28" presetID="22" presetClass="entr" presetSubtype="4"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par>
                          <p:cTn id="31" fill="hold">
                            <p:stCondLst>
                              <p:cond delay="3300"/>
                            </p:stCondLst>
                            <p:childTnLst>
                              <p:par>
                                <p:cTn id="32" presetID="41" presetClass="entr" presetSubtype="0" fill="hold" grpId="1" nodeType="afterEffect">
                                  <p:stCondLst>
                                    <p:cond delay="0"/>
                                  </p:stCondLst>
                                  <p:iterate type="lt">
                                    <p:tmPct val="10000"/>
                                  </p:iterate>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5" dur="1000" fill="hold"/>
                                        <p:tgtEl>
                                          <p:spTgt spid="7"/>
                                        </p:tgtEl>
                                        <p:attrNameLst>
                                          <p:attrName>ppt_y</p:attrName>
                                        </p:attrNameLst>
                                      </p:cBhvr>
                                      <p:tavLst>
                                        <p:tav tm="0">
                                          <p:val>
                                            <p:strVal val="#ppt_y"/>
                                          </p:val>
                                        </p:tav>
                                        <p:tav tm="100000">
                                          <p:val>
                                            <p:strVal val="#ppt_y"/>
                                          </p:val>
                                        </p:tav>
                                      </p:tavLst>
                                    </p:anim>
                                    <p:anim calcmode="lin" valueType="num">
                                      <p:cBhvr>
                                        <p:cTn id="36"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7"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8" dur="10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70C0"/>
                </a:solidFill>
              </a:rPr>
              <a:t>訂單管理與物流資訊系統的關係</a:t>
            </a:r>
            <a:endParaRPr lang="zh-TW" altLang="en-US" b="1" dirty="0">
              <a:solidFill>
                <a:srgbClr val="0070C0"/>
              </a:solidFill>
            </a:endParaRPr>
          </a:p>
        </p:txBody>
      </p:sp>
      <p:sp>
        <p:nvSpPr>
          <p:cNvPr id="3" name="內容版面配置區 2"/>
          <p:cNvSpPr>
            <a:spLocks noGrp="1"/>
          </p:cNvSpPr>
          <p:nvPr>
            <p:ph idx="1"/>
          </p:nvPr>
        </p:nvSpPr>
        <p:spPr/>
        <p:txBody>
          <a:bodyPr/>
          <a:lstStyle/>
          <a:p>
            <a:r>
              <a:rPr lang="zh-TW" altLang="en-US" dirty="0" smtClean="0"/>
              <a:t>物流資訊系統</a:t>
            </a:r>
            <a:endParaRPr lang="en-US" altLang="zh-TW" dirty="0" smtClean="0"/>
          </a:p>
          <a:p>
            <a:pPr lvl="1"/>
            <a:r>
              <a:rPr lang="zh-TW" altLang="en-US" dirty="0" smtClean="0">
                <a:solidFill>
                  <a:srgbClr val="FF0000"/>
                </a:solidFill>
              </a:rPr>
              <a:t>物流中心訂單資訊量大，想要準時、準確的出貨，就必須仰賴資訊系統。</a:t>
            </a:r>
            <a:endParaRPr lang="en-US" altLang="zh-TW" dirty="0" smtClean="0">
              <a:solidFill>
                <a:srgbClr val="FF0000"/>
              </a:solidFill>
            </a:endParaRPr>
          </a:p>
          <a:p>
            <a:pPr lvl="1"/>
            <a:r>
              <a:rPr lang="zh-TW" altLang="en-US" dirty="0" smtClean="0">
                <a:solidFill>
                  <a:srgbClr val="FF0000"/>
                </a:solidFill>
              </a:rPr>
              <a:t>將訂單加以拆解、組合、分析</a:t>
            </a:r>
            <a:endParaRPr lang="en-US" altLang="zh-TW" dirty="0" smtClean="0">
              <a:solidFill>
                <a:srgbClr val="FF0000"/>
              </a:solidFill>
            </a:endParaRPr>
          </a:p>
          <a:p>
            <a:pPr lvl="1"/>
            <a:r>
              <a:rPr lang="zh-TW" altLang="en-US" dirty="0" smtClean="0">
                <a:solidFill>
                  <a:srgbClr val="FF0000"/>
                </a:solidFill>
              </a:rPr>
              <a:t>產生後續作業的表單</a:t>
            </a:r>
            <a:endParaRPr lang="en-US" altLang="zh-TW" dirty="0" smtClean="0">
              <a:solidFill>
                <a:srgbClr val="FF0000"/>
              </a:solidFill>
            </a:endParaRPr>
          </a:p>
          <a:p>
            <a:pPr lvl="1"/>
            <a:endParaRPr lang="en-US" altLang="zh-TW" dirty="0" smtClean="0"/>
          </a:p>
          <a:p>
            <a:r>
              <a:rPr lang="zh-TW" altLang="en-US" dirty="0" smtClean="0"/>
              <a:t>訂單管理與倉儲保管作業模式、運輸配送作業、物流資訊系統關係密不可分。</a:t>
            </a:r>
            <a:endParaRPr lang="zh-TW" alt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77585c9f166182dfe232abad78905f3be293c"/>
</p:tagLst>
</file>

<file path=ppt/theme/theme1.xml><?xml version="1.0" encoding="utf-8"?>
<a:theme xmlns:a="http://schemas.openxmlformats.org/drawingml/2006/main" name="GLCT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沉穩">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GLCT2</Template>
  <TotalTime>1997</TotalTime>
  <Words>1793</Words>
  <Application>Microsoft Office PowerPoint</Application>
  <PresentationFormat>如螢幕大小 (4:3)</PresentationFormat>
  <Paragraphs>289</Paragraphs>
  <Slides>50</Slides>
  <Notes>49</Notes>
  <HiddenSlides>0</HiddenSlides>
  <MMClips>0</MMClips>
  <ScaleCrop>false</ScaleCrop>
  <HeadingPairs>
    <vt:vector size="4" baseType="variant">
      <vt:variant>
        <vt:lpstr>佈景主題</vt:lpstr>
      </vt:variant>
      <vt:variant>
        <vt:i4>1</vt:i4>
      </vt:variant>
      <vt:variant>
        <vt:lpstr>投影片標題</vt:lpstr>
      </vt:variant>
      <vt:variant>
        <vt:i4>50</vt:i4>
      </vt:variant>
    </vt:vector>
  </HeadingPairs>
  <TitlesOfParts>
    <vt:vector size="51" baseType="lpstr">
      <vt:lpstr>GLCT2</vt:lpstr>
      <vt:lpstr>第8章 訂單管理</vt:lpstr>
      <vt:lpstr>PowerPoint 簡報</vt:lpstr>
      <vt:lpstr>本章學習目標</vt:lpstr>
      <vt:lpstr>1. 訂單管理的意涵 與物流作業關係</vt:lpstr>
      <vt:lpstr>1. 訂單管理的意涵與物流作業關係</vt:lpstr>
      <vt:lpstr>PowerPoint 簡報</vt:lpstr>
      <vt:lpstr>供應商管理庫存（VMI）</vt:lpstr>
      <vt:lpstr>訂單管理與運輸配送作業的關係</vt:lpstr>
      <vt:lpstr>訂單管理與物流資訊系統的關係</vt:lpstr>
      <vt:lpstr>訂單管理與其他作業 有交互關係並彼此影響</vt:lpstr>
      <vt:lpstr>物流中心訂單管理的方式 取決於物流資訊系統</vt:lpstr>
      <vt:lpstr>2. 訂單類型與處理流程</vt:lpstr>
      <vt:lpstr>2. 訂單類型與處理流程</vt:lpstr>
      <vt:lpstr>PowerPoint 簡報</vt:lpstr>
      <vt:lpstr>客戶訂單處理流程</vt:lpstr>
      <vt:lpstr>客戶訂單處理流程</vt:lpstr>
      <vt:lpstr>客戶訂單處理流程</vt:lpstr>
      <vt:lpstr>客戶訂單處理流程</vt:lpstr>
      <vt:lpstr>完成裝箱作業後的出貨作業</vt:lpstr>
      <vt:lpstr>3. 訂單管理功能、 處理流程與處理要領</vt:lpstr>
      <vt:lpstr>3. 訂單管理功能</vt:lpstr>
      <vt:lpstr>訂單管理是滿足客戶需求的源頭</vt:lpstr>
      <vt:lpstr>訂單處理流程</vt:lpstr>
      <vt:lpstr>訂單處理要領實務</vt:lpstr>
      <vt:lpstr>訂單處理要領</vt:lpstr>
      <vt:lpstr>PowerPoint 簡報</vt:lpstr>
      <vt:lpstr>特殊約定事項需詳細標示 以利物流作業人員知悉</vt:lpstr>
      <vt:lpstr>4. 四種常用的訂單組合分析</vt:lpstr>
      <vt:lpstr>四種常用的訂單組合分析</vt:lpstr>
      <vt:lpstr>4.1 訂單／商品組合分析</vt:lpstr>
      <vt:lpstr>4.1 訂單／商品組合分析</vt:lpstr>
      <vt:lpstr>單一商品做為倉儲區位的劃分標準以提昇作業效率</vt:lpstr>
      <vt:lpstr>4.1 訂單／商品組合分析</vt:lpstr>
      <vt:lpstr>4.2 揀貨單位組合分析</vt:lpstr>
      <vt:lpstr>4.2 揀貨單位組合分析</vt:lpstr>
      <vt:lpstr>4.2 揀貨單位組合分析</vt:lpstr>
      <vt:lpstr>4.2 揀貨單位組合分析</vt:lpstr>
      <vt:lpstr>4.2 揀貨單位組合分析</vt:lpstr>
      <vt:lpstr>(整箱／零箱組合分析) 可用來規劃揀貨區域</vt:lpstr>
      <vt:lpstr>4.3 訂單數量分析</vt:lpstr>
      <vt:lpstr>4.3 訂單數量分析</vt:lpstr>
      <vt:lpstr>4.3 訂單數量分析</vt:lpstr>
      <vt:lpstr>透過(訂單數量分析)藉此訂出 適合客戶訂購數量的單位裝載量</vt:lpstr>
      <vt:lpstr>4.4 訂單品項／材積分析</vt:lpstr>
      <vt:lpstr>4.4 訂單品項／材積分析</vt:lpstr>
      <vt:lpstr>4.4 訂單品項／材積分析</vt:lpstr>
      <vt:lpstr>4.4 訂單品項／材積分析</vt:lpstr>
      <vt:lpstr>多樣少量型的訂單比較容易發生在郵購產業或是網路購物業</vt:lpstr>
      <vt:lpstr>材積數大小會直接影響到 配送容器及運輸工具的使用</vt:lpstr>
      <vt:lpstr>本章節學習結束 請準備參加隨堂測驗</vt:lpstr>
    </vt:vector>
  </TitlesOfParts>
  <Company>Cunice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第六章 訂單管理</dc:title>
  <dc:creator>Cunice</dc:creator>
  <cp:lastModifiedBy>NO.43</cp:lastModifiedBy>
  <cp:revision>159</cp:revision>
  <dcterms:created xsi:type="dcterms:W3CDTF">2013-05-01T19:27:37Z</dcterms:created>
  <dcterms:modified xsi:type="dcterms:W3CDTF">2017-01-10T08:13:58Z</dcterms:modified>
</cp:coreProperties>
</file>